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8"/>
  </p:notesMasterIdLst>
  <p:sldIdLst>
    <p:sldId id="256" r:id="rId2"/>
    <p:sldId id="289" r:id="rId3"/>
    <p:sldId id="257" r:id="rId4"/>
    <p:sldId id="258" r:id="rId5"/>
    <p:sldId id="263" r:id="rId6"/>
    <p:sldId id="259" r:id="rId7"/>
    <p:sldId id="260" r:id="rId8"/>
    <p:sldId id="262" r:id="rId9"/>
    <p:sldId id="266" r:id="rId10"/>
    <p:sldId id="264" r:id="rId11"/>
    <p:sldId id="287" r:id="rId12"/>
    <p:sldId id="265" r:id="rId13"/>
    <p:sldId id="267" r:id="rId14"/>
    <p:sldId id="268" r:id="rId15"/>
    <p:sldId id="270" r:id="rId16"/>
    <p:sldId id="285" r:id="rId17"/>
    <p:sldId id="273" r:id="rId18"/>
    <p:sldId id="286" r:id="rId19"/>
    <p:sldId id="277" r:id="rId20"/>
    <p:sldId id="290" r:id="rId21"/>
    <p:sldId id="284" r:id="rId22"/>
    <p:sldId id="281" r:id="rId23"/>
    <p:sldId id="282" r:id="rId24"/>
    <p:sldId id="283" r:id="rId25"/>
    <p:sldId id="288" r:id="rId26"/>
    <p:sldId id="280" r:id="rId27"/>
  </p:sldIdLst>
  <p:sldSz cx="9144000" cy="5143500" type="screen16x9"/>
  <p:notesSz cx="6858000" cy="9144000"/>
  <p:embeddedFontLst>
    <p:embeddedFont>
      <p:font typeface="Century Gothic" panose="020B0502020202020204" pitchFamily="34" charset="0"/>
      <p:regular r:id="rId29"/>
      <p:bold r:id="rId30"/>
      <p:italic r:id="rId31"/>
      <p:boldItalic r:id="rId32"/>
    </p:embeddedFont>
    <p:embeddedFont>
      <p:font typeface="Playfair Display" panose="00000500000000000000" pitchFamily="2"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Wingdings 3" panose="05040102010807070707" pitchFamily="18" charset="2"/>
      <p:regular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4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9B31"/>
    <a:srgbClr val="5B90DC"/>
    <a:srgbClr val="6AA84F"/>
    <a:srgbClr val="E67838"/>
    <a:srgbClr val="2D8F2D"/>
    <a:srgbClr val="5C8E2E"/>
    <a:srgbClr val="42A01C"/>
    <a:srgbClr val="29B408"/>
    <a:srgbClr val="00BC55"/>
    <a:srgbClr val="1D1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F89DB-F900-41CD-A767-79277800489E}" v="15" dt="2022-07-21T17:49:49.519"/>
    <p1510:client id="{431CA3E4-0CEA-40E4-8465-65035F4DAC33}" v="19" dt="2022-07-21T19:22:50.884"/>
    <p1510:client id="{46CB705E-DA4D-4784-90B8-ED961617EC0C}" v="2" dt="2022-07-21T19:01:23.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4"/>
    <p:restoredTop sz="74809" autoAdjust="0"/>
  </p:normalViewPr>
  <p:slideViewPr>
    <p:cSldViewPr snapToGrid="0">
      <p:cViewPr varScale="1">
        <p:scale>
          <a:sx n="84" d="100"/>
          <a:sy n="84" d="100"/>
        </p:scale>
        <p:origin x="1574" y="62"/>
      </p:cViewPr>
      <p:guideLst>
        <p:guide orient="horz" pos="1620"/>
        <p:guide pos="2880"/>
        <p:guide orient="horz" pos="4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yplate.gov/resources/tools/startsimple-myplate-app"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hgic.clemson.edu/factsheet/physical-activity-pyrami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johndoe.adh@gmail.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b4616c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b4616c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Presenter: </a:t>
            </a:r>
            <a:r>
              <a:rPr lang="en" sz="1200" dirty="0">
                <a:solidFill>
                  <a:schemeClr val="dk1"/>
                </a:solidFill>
              </a:rPr>
              <a:t>Caution statements may vary from brand and product - always read labels carefully!</a:t>
            </a: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 Most energy drinks: </a:t>
            </a:r>
          </a:p>
          <a:p>
            <a:pPr marL="0" lvl="0" indent="0" algn="l" rtl="0">
              <a:spcBef>
                <a:spcPts val="0"/>
              </a:spcBef>
              <a:spcAft>
                <a:spcPts val="0"/>
              </a:spcAft>
              <a:buNone/>
            </a:pPr>
            <a:endParaRPr sz="1200" dirty="0">
              <a:solidFill>
                <a:schemeClr val="dk1"/>
              </a:solidFill>
            </a:endParaRPr>
          </a:p>
          <a:p>
            <a:pPr marL="457200" lvl="0" indent="-304800" algn="l" rtl="0">
              <a:spcBef>
                <a:spcPts val="0"/>
              </a:spcBef>
              <a:spcAft>
                <a:spcPts val="0"/>
              </a:spcAft>
              <a:buClr>
                <a:schemeClr val="dk1"/>
              </a:buClr>
              <a:buSzPts val="1200"/>
              <a:buFont typeface="Playfair Display"/>
              <a:buChar char="●"/>
            </a:pPr>
            <a:r>
              <a:rPr lang="en" sz="1200" dirty="0">
                <a:solidFill>
                  <a:schemeClr val="dk1"/>
                </a:solidFill>
              </a:rPr>
              <a:t>Contain HIGH amounts of sugar - there could be up to </a:t>
            </a:r>
            <a:r>
              <a:rPr lang="en" sz="1200" b="1" dirty="0">
                <a:solidFill>
                  <a:schemeClr val="dk1"/>
                </a:solidFill>
              </a:rPr>
              <a:t>14 teaspoons of sugar in a 16 oz can</a:t>
            </a:r>
            <a:r>
              <a:rPr lang="en" sz="1200" dirty="0">
                <a:solidFill>
                  <a:schemeClr val="dk1"/>
                </a:solidFill>
              </a:rPr>
              <a:t>, which is </a:t>
            </a:r>
            <a:r>
              <a:rPr lang="en" sz="1200" b="1" dirty="0">
                <a:solidFill>
                  <a:schemeClr val="dk1"/>
                </a:solidFill>
              </a:rPr>
              <a:t>double </a:t>
            </a:r>
            <a:r>
              <a:rPr lang="en" sz="1200" dirty="0">
                <a:solidFill>
                  <a:schemeClr val="dk1"/>
                </a:solidFill>
              </a:rPr>
              <a:t>the amount recommended for </a:t>
            </a:r>
            <a:r>
              <a:rPr lang="en" sz="1200" b="1" dirty="0">
                <a:solidFill>
                  <a:schemeClr val="dk1"/>
                </a:solidFill>
              </a:rPr>
              <a:t>adults</a:t>
            </a:r>
            <a:r>
              <a:rPr lang="en" sz="1200" dirty="0">
                <a:solidFill>
                  <a:schemeClr val="dk1"/>
                </a:solidFill>
              </a:rPr>
              <a:t>! </a:t>
            </a:r>
            <a:endParaRPr sz="1200" dirty="0">
              <a:solidFill>
                <a:schemeClr val="dk1"/>
              </a:solidFill>
            </a:endParaRPr>
          </a:p>
          <a:p>
            <a:pPr marL="457200" lvl="0"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Contain a lot of caffeine which range from </a:t>
            </a:r>
            <a:r>
              <a:rPr lang="en" sz="1200" b="1" dirty="0">
                <a:solidFill>
                  <a:schemeClr val="dk1"/>
                </a:solidFill>
              </a:rPr>
              <a:t>70 mg to 240 mg in a 16oz drink or 113 to 200 mg in a shot</a:t>
            </a:r>
            <a:r>
              <a:rPr lang="en" sz="1200" dirty="0">
                <a:solidFill>
                  <a:schemeClr val="dk1"/>
                </a:solidFill>
              </a:rPr>
              <a:t>. There are also several ingredients in most energy drinks which are simply </a:t>
            </a:r>
            <a:r>
              <a:rPr lang="en" sz="1200" b="1" dirty="0">
                <a:solidFill>
                  <a:schemeClr val="dk1"/>
                </a:solidFill>
              </a:rPr>
              <a:t>just more concentrated caffeine</a:t>
            </a:r>
            <a:endParaRPr sz="1200" b="1" dirty="0">
              <a:solidFill>
                <a:schemeClr val="dk1"/>
              </a:solidFill>
            </a:endParaRPr>
          </a:p>
          <a:p>
            <a:pPr marL="457200" lvl="0"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Contain added ingredients that </a:t>
            </a:r>
            <a:r>
              <a:rPr lang="en" sz="1200" b="1" dirty="0">
                <a:solidFill>
                  <a:schemeClr val="dk1"/>
                </a:solidFill>
              </a:rPr>
              <a:t>may not be tested or regulated.</a:t>
            </a:r>
          </a:p>
          <a:p>
            <a:pPr marL="152400" lvl="0" indent="0" algn="l" rtl="0">
              <a:lnSpc>
                <a:spcPct val="115000"/>
              </a:lnSpc>
              <a:spcBef>
                <a:spcPts val="0"/>
              </a:spcBef>
              <a:spcAft>
                <a:spcPts val="0"/>
              </a:spcAft>
              <a:buClr>
                <a:schemeClr val="dk1"/>
              </a:buClr>
              <a:buSzPts val="1200"/>
              <a:buFont typeface="Arial"/>
              <a:buNone/>
            </a:pPr>
            <a:endParaRPr sz="1200" b="1" dirty="0">
              <a:solidFill>
                <a:schemeClr val="dk1"/>
              </a:solidFill>
            </a:endParaRPr>
          </a:p>
          <a:p>
            <a:pPr marL="0" lvl="0" indent="0" algn="l" rtl="0">
              <a:spcBef>
                <a:spcPts val="1200"/>
              </a:spcBef>
              <a:spcAft>
                <a:spcPts val="0"/>
              </a:spcAft>
              <a:buNone/>
            </a:pPr>
            <a:r>
              <a:rPr lang="en" dirty="0">
                <a:solidFill>
                  <a:schemeClr val="dk1"/>
                </a:solidFill>
              </a:rPr>
              <a:t>Note: Sports drinks (Gatorade, Powerade, Body Armor, etc.) are ALSO high in sugar and sodium, just not as high as energy drinks. You should also pay attention and be careful about the amount of sports drink you consume.</a:t>
            </a:r>
            <a:endParaRPr sz="1200"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Video</a:t>
            </a:r>
          </a:p>
        </p:txBody>
      </p:sp>
    </p:spTree>
    <p:extLst>
      <p:ext uri="{BB962C8B-B14F-4D97-AF65-F5344CB8AC3E}">
        <p14:creationId xmlns:p14="http://schemas.microsoft.com/office/powerpoint/2010/main" val="25257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2a51355b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2a51355b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Presenter: Taurine: </a:t>
            </a:r>
            <a:r>
              <a:rPr lang="en" sz="1200" dirty="0">
                <a:solidFill>
                  <a:schemeClr val="dk1"/>
                </a:solidFill>
                <a:highlight>
                  <a:srgbClr val="FFFFFF"/>
                </a:highlight>
              </a:rPr>
              <a:t>consuming just one 8-ounce energy drink can boost your daily intake of taurine 6 to 16 times. Combined with the caffeine in energy drinks, taurine may boost blood pressure and heart rate. High amounts of taurine may also impact the development of the adolescent.</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Niacin: The water-soluble vitamin B3 known as niacin has been shown to increase good HDL cholesterol and lower LDL (bad) cholesterol and triglycerides, another blood fat. However, some people may be particularly sensitive to this vitamin found in many energy drinks. These beverages usually contain 40 milligrams of niacin, while the recommended intake is 16 milligrams for men and 14 for women. Chances of niacin toxicity are low, but they can happen. Signs of niacin toxicity include flushing, dizziness, low blood pressure, fatigue, headache, upset stomach, nausea, blurred vision, and inflammation of the liver.</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Guarana seeds: Guarana is a fruit whose seeds are used as a caffeine additive in many energy drinks. In a study on the stimulating effects of guarana, researchers found that the fruit's seeds have highly concentrated amounts of caffeine, about four times the amount of caffeine found in coffee beans.</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200" dirty="0">
                <a:solidFill>
                  <a:schemeClr val="dk1"/>
                </a:solidFill>
                <a:highlight>
                  <a:srgbClr val="FFFFFF"/>
                </a:highlight>
              </a:rPr>
              <a:t>Ginseng extract: while ginseng is usually well tolerated, it causes some people to experience hypertension, disrupted sleep, diarrhea, and more when consumed in high amounts. Ginseng in large quantities has also been shown to negatively interact with caffeine, alcohol, and prescription medications, including blood-thinners, diabetic medications, immunosuppressants, and antidepressants. </a:t>
            </a:r>
            <a:endParaRPr sz="1200" dirty="0">
              <a:solidFill>
                <a:schemeClr val="dk1"/>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b4616cda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b4616cda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Presenter: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According to the nutrition label on the can of Monster to the right, there are </a:t>
            </a:r>
            <a:r>
              <a:rPr lang="en-US" b="1" i="1" dirty="0"/>
              <a:t>2 servings per can </a:t>
            </a:r>
            <a:r>
              <a:rPr lang="en-US" b="1" i="0" dirty="0"/>
              <a:t>(8 </a:t>
            </a:r>
            <a:r>
              <a:rPr lang="en-US" b="1" i="0" dirty="0" err="1"/>
              <a:t>fl</a:t>
            </a:r>
            <a:r>
              <a:rPr lang="en-US" b="1" i="0" dirty="0"/>
              <a:t> oz = 1 serving)</a:t>
            </a:r>
            <a:r>
              <a:rPr lang="en-US" b="1" i="1" dirty="0"/>
              <a:t>.</a:t>
            </a:r>
            <a:r>
              <a:rPr lang="en-US" b="1" dirty="0"/>
              <a:t> The label also shows the amount of ingredients for 8 </a:t>
            </a:r>
            <a:r>
              <a:rPr lang="en-US" b="1" dirty="0" err="1"/>
              <a:t>fl</a:t>
            </a:r>
            <a:r>
              <a:rPr lang="en-US" b="1" dirty="0"/>
              <a:t> oz (1 serving) and per can (2 servings).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According to the Daily Value percentage, this energy drink has 200% of the recommended daily value of several B vitamins, accounts for 15% daily value of sodium, and 18% of carbohydrates you </a:t>
            </a:r>
            <a:r>
              <a:rPr lang="en-US" b="1" i="0" dirty="0"/>
              <a:t>need</a:t>
            </a:r>
            <a:r>
              <a:rPr lang="en-US" b="1" i="1" dirty="0"/>
              <a:t> in a day </a:t>
            </a:r>
            <a:r>
              <a:rPr lang="en-US" b="1" i="0" dirty="0"/>
              <a:t>if</a:t>
            </a:r>
            <a:r>
              <a:rPr lang="en-US" b="1" dirty="0"/>
              <a:t> you drink the full can.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0" lvl="0" indent="0" algn="l" rtl="0">
              <a:spcBef>
                <a:spcPts val="0"/>
              </a:spcBef>
              <a:spcAft>
                <a:spcPts val="0"/>
              </a:spcAft>
              <a:buNone/>
            </a:pPr>
            <a:r>
              <a:rPr lang="en" b="1" dirty="0"/>
              <a:t>Ask students to pull out their energy drinks (assuming they have one at the time) and ask them to read what the label says.</a:t>
            </a:r>
            <a:endParaRPr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a8564a175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a8564a175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dirty="0">
                <a:solidFill>
                  <a:schemeClr val="dk1"/>
                </a:solidFill>
              </a:rPr>
              <a:t>Presenter:</a:t>
            </a:r>
            <a:r>
              <a:rPr lang="en" sz="1200" dirty="0">
                <a:solidFill>
                  <a:schemeClr val="dk1"/>
                </a:solidFill>
              </a:rPr>
              <a:t> Caffeine and sugar combined in energy drinks actually </a:t>
            </a:r>
            <a:r>
              <a:rPr lang="en" sz="1200" b="1" dirty="0">
                <a:solidFill>
                  <a:schemeClr val="dk1"/>
                </a:solidFill>
              </a:rPr>
              <a:t>work </a:t>
            </a:r>
            <a:r>
              <a:rPr lang="en" sz="1200" b="1" i="1" dirty="0">
                <a:solidFill>
                  <a:schemeClr val="dk1"/>
                </a:solidFill>
              </a:rPr>
              <a:t>against </a:t>
            </a:r>
            <a:r>
              <a:rPr lang="en" sz="1200" b="1" dirty="0">
                <a:solidFill>
                  <a:schemeClr val="dk1"/>
                </a:solidFill>
              </a:rPr>
              <a:t>our body's natural mechanism for providing energy.</a:t>
            </a:r>
            <a:r>
              <a:rPr lang="en" sz="1200" dirty="0">
                <a:solidFill>
                  <a:schemeClr val="dk1"/>
                </a:solidFill>
              </a:rPr>
              <a:t> Although energy drinks provide you with a quick burst of energy, you will eventually </a:t>
            </a:r>
            <a:r>
              <a:rPr lang="en" sz="1200" b="1" dirty="0">
                <a:solidFill>
                  <a:schemeClr val="dk1"/>
                </a:solidFill>
              </a:rPr>
              <a:t>crash</a:t>
            </a:r>
            <a:r>
              <a:rPr lang="en" sz="1200" dirty="0">
                <a:solidFill>
                  <a:schemeClr val="dk1"/>
                </a:solidFill>
              </a:rPr>
              <a:t> later, </a:t>
            </a:r>
            <a:r>
              <a:rPr lang="en" sz="1200" b="1" dirty="0">
                <a:solidFill>
                  <a:schemeClr val="dk1"/>
                </a:solidFill>
              </a:rPr>
              <a:t>leaving you feeling more tired than before.</a:t>
            </a:r>
            <a:r>
              <a:rPr lang="en" sz="1200" dirty="0">
                <a:solidFill>
                  <a:schemeClr val="dk1"/>
                </a:solidFill>
              </a:rPr>
              <a:t> Excess caffeine and sugar in energy drinks </a:t>
            </a:r>
            <a:r>
              <a:rPr lang="en" sz="1200" b="1" dirty="0">
                <a:solidFill>
                  <a:schemeClr val="dk1"/>
                </a:solidFill>
              </a:rPr>
              <a:t>can lead to obesity, diabetes, dental problems and many other long term effects.</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d89bc9780_1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d89bc9780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4450" indent="0">
              <a:buNone/>
            </a:pPr>
            <a:r>
              <a:rPr lang="en" dirty="0"/>
              <a:t>Presenter: </a:t>
            </a:r>
          </a:p>
          <a:p>
            <a:pPr marL="44450" indent="0">
              <a:buNone/>
            </a:pPr>
            <a:endParaRPr lang="en" sz="1100" dirty="0"/>
          </a:p>
          <a:p>
            <a:pPr marL="215900" indent="-171450"/>
            <a:r>
              <a:rPr lang="en-US" sz="1100" dirty="0"/>
              <a:t>Was any of this information new to you? </a:t>
            </a:r>
          </a:p>
          <a:p>
            <a:pPr marL="215900" indent="-171450"/>
            <a:r>
              <a:rPr lang="en-US" sz="1100" dirty="0"/>
              <a:t>Has your perception of energy drinks changed?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d89bc9780_1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d89bc9780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4450" indent="0">
              <a:buNone/>
            </a:pPr>
            <a:r>
              <a:rPr lang="en" dirty="0"/>
              <a:t>Presenter: </a:t>
            </a:r>
          </a:p>
          <a:p>
            <a:pPr marL="44450" indent="0">
              <a:buNone/>
            </a:pPr>
            <a:endParaRPr lang="en" sz="1100" dirty="0"/>
          </a:p>
          <a:p>
            <a:pPr marL="215900" indent="-171450"/>
            <a:r>
              <a:rPr lang="en-US" sz="1100" dirty="0"/>
              <a:t>Was any of this information new to you? </a:t>
            </a:r>
          </a:p>
          <a:p>
            <a:pPr marL="215900" indent="-171450"/>
            <a:r>
              <a:rPr lang="en-US" sz="1100" dirty="0"/>
              <a:t>Has your perception of energy drinks changed? </a:t>
            </a:r>
          </a:p>
        </p:txBody>
      </p:sp>
    </p:spTree>
    <p:extLst>
      <p:ext uri="{BB962C8B-B14F-4D97-AF65-F5344CB8AC3E}">
        <p14:creationId xmlns:p14="http://schemas.microsoft.com/office/powerpoint/2010/main" val="241571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a4be2baaf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a4be2baaf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dirty="0">
                <a:solidFill>
                  <a:schemeClr val="dk1"/>
                </a:solidFill>
                <a:highlight>
                  <a:srgbClr val="FFFFFF"/>
                </a:highlight>
              </a:rPr>
              <a:t>Presenter: </a:t>
            </a:r>
            <a:r>
              <a:rPr lang="en" sz="1300" dirty="0">
                <a:solidFill>
                  <a:schemeClr val="dk1"/>
                </a:solidFill>
              </a:rPr>
              <a:t>The primary ingredients (</a:t>
            </a:r>
            <a:r>
              <a:rPr lang="en" sz="1300" b="1" dirty="0">
                <a:solidFill>
                  <a:schemeClr val="dk1"/>
                </a:solidFill>
              </a:rPr>
              <a:t>sugar and caffeine</a:t>
            </a:r>
            <a:r>
              <a:rPr lang="en" sz="1300" dirty="0">
                <a:solidFill>
                  <a:schemeClr val="dk1"/>
                </a:solidFill>
              </a:rPr>
              <a:t>) in almost any energy drink only give you a </a:t>
            </a:r>
            <a:r>
              <a:rPr lang="en" sz="1300" b="1" i="1" dirty="0">
                <a:solidFill>
                  <a:schemeClr val="dk1"/>
                </a:solidFill>
              </a:rPr>
              <a:t>temporary</a:t>
            </a:r>
            <a:r>
              <a:rPr lang="en" sz="1300" dirty="0">
                <a:solidFill>
                  <a:schemeClr val="dk1"/>
                </a:solidFill>
              </a:rPr>
              <a:t> boost in energy and increased alertness. </a:t>
            </a:r>
            <a:r>
              <a:rPr lang="en" sz="1300" baseline="30000" dirty="0">
                <a:solidFill>
                  <a:schemeClr val="dk1"/>
                </a:solidFill>
              </a:rPr>
              <a:t>1 </a:t>
            </a:r>
            <a:r>
              <a:rPr lang="en" sz="1300" dirty="0">
                <a:solidFill>
                  <a:schemeClr val="dk1"/>
                </a:solidFill>
              </a:rPr>
              <a:t>Other ingredients aimed to increase energy level include B-vitamins and herbs such as ginseng and guarana, which contains </a:t>
            </a:r>
            <a:r>
              <a:rPr lang="en" sz="1300" b="1" dirty="0">
                <a:solidFill>
                  <a:schemeClr val="dk1"/>
                </a:solidFill>
              </a:rPr>
              <a:t>even more concentrated caffeine</a:t>
            </a:r>
            <a:r>
              <a:rPr lang="en" sz="1300" dirty="0">
                <a:solidFill>
                  <a:schemeClr val="dk1"/>
                </a:solidFill>
              </a:rPr>
              <a:t>.</a:t>
            </a:r>
            <a:r>
              <a:rPr lang="en" sz="1300" baseline="30000" dirty="0">
                <a:solidFill>
                  <a:schemeClr val="dk1"/>
                </a:solidFill>
              </a:rPr>
              <a:t>1 </a:t>
            </a:r>
            <a:r>
              <a:rPr lang="en" sz="1300" dirty="0">
                <a:solidFill>
                  <a:schemeClr val="dk1"/>
                </a:solidFill>
              </a:rPr>
              <a:t>They provide quick bursts of energy, but you will </a:t>
            </a:r>
            <a:r>
              <a:rPr lang="en" sz="1300" b="1" dirty="0">
                <a:solidFill>
                  <a:schemeClr val="dk1"/>
                </a:solidFill>
              </a:rPr>
              <a:t>crash</a:t>
            </a:r>
            <a:r>
              <a:rPr lang="en" sz="1300" dirty="0">
                <a:solidFill>
                  <a:schemeClr val="dk1"/>
                </a:solidFill>
              </a:rPr>
              <a:t> later, leaving you feeling </a:t>
            </a:r>
            <a:r>
              <a:rPr lang="en" sz="1300" b="1" dirty="0">
                <a:solidFill>
                  <a:schemeClr val="dk1"/>
                </a:solidFill>
              </a:rPr>
              <a:t>more tired than before.</a:t>
            </a:r>
            <a:r>
              <a:rPr lang="en" sz="1300" dirty="0">
                <a:solidFill>
                  <a:schemeClr val="dk1"/>
                </a:solidFill>
              </a:rPr>
              <a:t> </a:t>
            </a:r>
            <a:r>
              <a:rPr lang="en" sz="1300" baseline="30000" dirty="0">
                <a:solidFill>
                  <a:schemeClr val="dk1"/>
                </a:solidFill>
              </a:rPr>
              <a:t>8 </a:t>
            </a:r>
            <a:r>
              <a:rPr lang="en" sz="1300" dirty="0">
                <a:solidFill>
                  <a:schemeClr val="dk1"/>
                </a:solidFill>
              </a:rPr>
              <a:t>Considering all the negative effects following the consumption of high caffeine and sugar, how long do energy drinks </a:t>
            </a:r>
            <a:r>
              <a:rPr lang="en" sz="1300" i="1" dirty="0">
                <a:solidFill>
                  <a:schemeClr val="dk1"/>
                </a:solidFill>
              </a:rPr>
              <a:t>really</a:t>
            </a:r>
            <a:r>
              <a:rPr lang="en" sz="1300" dirty="0">
                <a:solidFill>
                  <a:schemeClr val="dk1"/>
                </a:solidFill>
              </a:rPr>
              <a:t> last? Anything that is damaging your health doesn’t justify the</a:t>
            </a:r>
            <a:r>
              <a:rPr lang="en" sz="1300" dirty="0">
                <a:solidFill>
                  <a:schemeClr val="dk1"/>
                </a:solidFill>
                <a:highlight>
                  <a:schemeClr val="lt1"/>
                </a:highlight>
              </a:rPr>
              <a:t> </a:t>
            </a:r>
            <a:r>
              <a:rPr lang="en" sz="1300" dirty="0">
                <a:solidFill>
                  <a:schemeClr val="dk1"/>
                </a:solidFill>
              </a:rPr>
              <a:t>meager 2-5 hours of rush. </a:t>
            </a:r>
            <a:r>
              <a:rPr lang="en" sz="1300" baseline="30000" dirty="0">
                <a:solidFill>
                  <a:schemeClr val="dk1"/>
                </a:solidFill>
              </a:rPr>
              <a:t>1</a:t>
            </a:r>
            <a:endParaRPr sz="1300"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Video</a:t>
            </a:r>
          </a:p>
        </p:txBody>
      </p:sp>
    </p:spTree>
    <p:extLst>
      <p:ext uri="{BB962C8B-B14F-4D97-AF65-F5344CB8AC3E}">
        <p14:creationId xmlns:p14="http://schemas.microsoft.com/office/powerpoint/2010/main" val="2055019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a51355b9a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2a51355b9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202124"/>
                </a:solidFill>
                <a:highlight>
                  <a:schemeClr val="lt1"/>
                </a:highlight>
                <a:latin typeface="Roboto"/>
                <a:ea typeface="Roboto"/>
                <a:cs typeface="Roboto"/>
                <a:sym typeface="Roboto"/>
              </a:rPr>
              <a:t>Presenter: </a:t>
            </a:r>
            <a:r>
              <a:rPr lang="en-US" sz="1200" dirty="0">
                <a:solidFill>
                  <a:schemeClr val="dk1"/>
                </a:solidFill>
              </a:rPr>
              <a:t>You can boost your body’s energy </a:t>
            </a:r>
            <a:r>
              <a:rPr lang="en-US" sz="1200" i="1" dirty="0">
                <a:solidFill>
                  <a:schemeClr val="dk1"/>
                </a:solidFill>
              </a:rPr>
              <a:t>without</a:t>
            </a:r>
            <a:r>
              <a:rPr lang="en-US" sz="1200" i="0" dirty="0">
                <a:solidFill>
                  <a:schemeClr val="dk1"/>
                </a:solidFill>
              </a:rPr>
              <a:t> energy drinks in healthy and natural ways, including:</a:t>
            </a:r>
          </a:p>
          <a:p>
            <a:pPr marL="0" lvl="0" indent="0" algn="l" rtl="0">
              <a:spcBef>
                <a:spcPts val="0"/>
              </a:spcBef>
              <a:spcAft>
                <a:spcPts val="0"/>
              </a:spcAft>
              <a:buNone/>
            </a:pPr>
            <a:endParaRPr lang="en-US" sz="1200" i="0" dirty="0">
              <a:solidFill>
                <a:schemeClr val="dk1"/>
              </a:solidFill>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600" b="1" dirty="0">
                <a:latin typeface="Playfair Display" panose="00000500000000000000" pitchFamily="2" charset="0"/>
              </a:rPr>
              <a:t>A balanced diet consisting of a variety of fruits, vegetables, whole grains, etc. The USA Center for Nutrition Policy and Promotion developed </a:t>
            </a:r>
            <a:r>
              <a:rPr lang="en-US" sz="1600" b="1" dirty="0">
                <a:solidFill>
                  <a:srgbClr val="202124"/>
                </a:solidFill>
                <a:highlight>
                  <a:srgbClr val="FFFFFF"/>
                </a:highlight>
              </a:rPr>
              <a:t>a personalized food plan based on your age, sex, height, weight, and physical activity level called MyPlate.</a:t>
            </a:r>
            <a:r>
              <a:rPr lang="en-US" sz="1600" dirty="0">
                <a:solidFill>
                  <a:srgbClr val="202124"/>
                </a:solidFill>
                <a:highlight>
                  <a:srgbClr val="FFFFFF"/>
                </a:highlight>
              </a:rPr>
              <a:t> It helps you figure out how many calories you need each day and shows you food group targets—what and how much to eat within your calorie allowance</a:t>
            </a:r>
            <a:r>
              <a:rPr lang="en-US" sz="1600" dirty="0">
                <a:solidFill>
                  <a:srgbClr val="202124"/>
                </a:solidFill>
                <a:highlight>
                  <a:srgbClr val="FFFFFF"/>
                </a:highlight>
                <a:latin typeface="Roboto"/>
                <a:ea typeface="Roboto"/>
                <a:cs typeface="Roboto"/>
                <a:sym typeface="Roboto"/>
              </a:rPr>
              <a:t>. You can download the app on your smart phone! </a:t>
            </a:r>
            <a:r>
              <a:rPr lang="en-US" sz="1800" dirty="0">
                <a:solidFill>
                  <a:srgbClr val="202124"/>
                </a:solidFill>
                <a:highlight>
                  <a:srgbClr val="FFFFFF"/>
                </a:highlight>
                <a:latin typeface="Roboto"/>
                <a:ea typeface="Roboto"/>
                <a:cs typeface="Roboto"/>
                <a:sym typeface="Roboto"/>
              </a:rPr>
              <a:t>App link: </a:t>
            </a:r>
            <a:r>
              <a:rPr lang="en-US" sz="1600" u="sng" dirty="0">
                <a:solidFill>
                  <a:schemeClr val="hlink"/>
                </a:solidFill>
                <a:hlinkClick r:id="rId3"/>
              </a:rPr>
              <a:t>Start Simple with MyPlate | MyPlate</a:t>
            </a:r>
            <a:endParaRPr lang="en-US" sz="1800" b="0" u="sng" dirty="0">
              <a:solidFill>
                <a:srgbClr val="202124"/>
              </a:solidFill>
              <a:highlight>
                <a:srgbClr val="FFFFFF"/>
              </a:highlight>
              <a:latin typeface="Roboto"/>
              <a:ea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600" b="1" dirty="0">
              <a:latin typeface="Playfair Display" panose="00000500000000000000" pitchFamily="2" charset="0"/>
            </a:endParaRPr>
          </a:p>
          <a:p>
            <a:pPr marL="285750" indent="-285750">
              <a:buFont typeface="Arial" panose="020B0604020202020204" pitchFamily="34" charset="0"/>
              <a:buChar char="•"/>
            </a:pPr>
            <a:r>
              <a:rPr lang="en-US" sz="1600" b="1" dirty="0">
                <a:latin typeface="Playfair Display" panose="00000500000000000000" pitchFamily="2" charset="0"/>
              </a:rPr>
              <a:t>At least 60 minutes of moderate- intensity physical activity each day (i.e. walking your dog, cleaning your room, taking the stairs). Consistent physical activity encourages your body to store more energy. The physical activity pyramid is helpful to guide you on how physically active you should be. Visit </a:t>
            </a:r>
            <a:r>
              <a:rPr lang="en-US" sz="1100" b="0" i="0" u="sng" strike="noStrike" cap="none" dirty="0">
                <a:solidFill>
                  <a:srgbClr val="000000"/>
                </a:solidFill>
                <a:effectLst/>
                <a:latin typeface="Arial"/>
                <a:ea typeface="Arial"/>
                <a:cs typeface="Arial"/>
                <a:sym typeface="Arial"/>
                <a:hlinkClick r:id="rId4"/>
              </a:rPr>
              <a:t>Physical Activity Pyramid | Home &amp; Garden Information Center (clemson.edu)</a:t>
            </a:r>
            <a:r>
              <a:rPr lang="en-US" sz="1100" b="0" i="0" u="sng" strike="noStrike" cap="none" dirty="0">
                <a:solidFill>
                  <a:srgbClr val="000000"/>
                </a:solidFill>
                <a:effectLst/>
                <a:latin typeface="Arial"/>
                <a:ea typeface="Arial"/>
                <a:cs typeface="Arial"/>
                <a:sym typeface="Arial"/>
              </a:rPr>
              <a:t> </a:t>
            </a:r>
            <a:r>
              <a:rPr lang="en-US" sz="2800" dirty="0"/>
              <a:t>to learn more!</a:t>
            </a:r>
          </a:p>
          <a:p>
            <a:pPr marL="0" indent="0">
              <a:buFont typeface="Arial" panose="020B0604020202020204" pitchFamily="34" charset="0"/>
              <a:buNone/>
            </a:pPr>
            <a:endParaRPr lang="en-US" sz="1600" b="1" dirty="0">
              <a:latin typeface="Playfair Display" panose="00000500000000000000" pitchFamily="2" charset="0"/>
            </a:endParaRPr>
          </a:p>
          <a:p>
            <a:pPr marL="285750" indent="-285750">
              <a:buFont typeface="Arial" panose="020B0604020202020204" pitchFamily="34" charset="0"/>
              <a:buChar char="•"/>
            </a:pPr>
            <a:r>
              <a:rPr lang="en-US" sz="1600" b="1" dirty="0">
                <a:latin typeface="Playfair Display" panose="00000500000000000000" pitchFamily="2" charset="0"/>
              </a:rPr>
              <a:t>Proper sleep to refresh and replenish yourself. It is recommended people aged 6-12 need 9 -12 hours of sleep, and people aged 13-18 need 8-10 hours. </a:t>
            </a:r>
          </a:p>
          <a:p>
            <a:pPr marL="285750" indent="-285750">
              <a:buFont typeface="Arial" panose="020B0604020202020204" pitchFamily="34" charset="0"/>
              <a:buChar char="•"/>
            </a:pPr>
            <a:endParaRPr lang="en-US" sz="1600" b="1" dirty="0">
              <a:latin typeface="Playfair Display" panose="00000500000000000000" pitchFamily="2" charset="0"/>
            </a:endParaRPr>
          </a:p>
          <a:p>
            <a:pPr marL="0" indent="0">
              <a:buFont typeface="Arial" panose="020B0604020202020204" pitchFamily="34" charset="0"/>
              <a:buNone/>
            </a:pPr>
            <a:r>
              <a:rPr lang="en-US" sz="1600" b="1" dirty="0">
                <a:latin typeface="Playfair Display"/>
              </a:rPr>
              <a:t>Energy drinks </a:t>
            </a:r>
            <a:r>
              <a:rPr lang="en-US" sz="1600" b="1" i="1" dirty="0">
                <a:latin typeface="Playfair Display"/>
              </a:rPr>
              <a:t>cannot </a:t>
            </a:r>
            <a:r>
              <a:rPr lang="en-US" sz="1600" b="1" i="0" dirty="0">
                <a:latin typeface="Playfair Display"/>
              </a:rPr>
              <a:t>replace the energy that food, consistent physical activity, and proper sleep gives you!</a:t>
            </a:r>
            <a:endParaRPr lang="en-US" sz="1600" b="1" dirty="0">
              <a:latin typeface="Playfair Displ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Knowledge Check- I would ask the 5 questions. Let the students answer them True/False.  Don’t give the correct answer or explanation until the next knowledge check. At the end of the presentation, I would re-ask the questions giving the students the answers with explanations.</a:t>
            </a:r>
          </a:p>
          <a:p>
            <a:pPr marL="158750" indent="0">
              <a:buNone/>
            </a:pPr>
            <a:endParaRPr lang="en-US" dirty="0"/>
          </a:p>
          <a:p>
            <a:pPr marL="158750" indent="0">
              <a:buNone/>
            </a:pPr>
            <a:endParaRPr lang="en-US" dirty="0"/>
          </a:p>
          <a:p>
            <a:pPr marL="158750" indent="0">
              <a:buNone/>
            </a:pPr>
            <a:r>
              <a:rPr lang="en-US" dirty="0"/>
              <a:t>1. </a:t>
            </a:r>
            <a:r>
              <a:rPr lang="en-US" b="1" dirty="0"/>
              <a:t>It is ok to drink as many energy drinks as you want.    </a:t>
            </a:r>
          </a:p>
          <a:p>
            <a:pPr marL="615950" lvl="1" indent="0">
              <a:buNone/>
            </a:pPr>
            <a:r>
              <a:rPr lang="en-US" dirty="0"/>
              <a:t>False- If you drink energy drinks you should limit the amount.</a:t>
            </a:r>
          </a:p>
          <a:p>
            <a:pPr marL="158750" indent="0">
              <a:buNone/>
            </a:pPr>
            <a:r>
              <a:rPr lang="en-US" dirty="0"/>
              <a:t>2. </a:t>
            </a:r>
            <a:r>
              <a:rPr lang="en-US" b="1" dirty="0"/>
              <a:t>Energy drinks and sports drinks are the same thing</a:t>
            </a:r>
          </a:p>
          <a:p>
            <a:pPr marL="615950" lvl="1" indent="0">
              <a:buNone/>
            </a:pPr>
            <a:r>
              <a:rPr lang="en-US" dirty="0"/>
              <a:t>False- They are NOT the same</a:t>
            </a:r>
          </a:p>
          <a:p>
            <a:pPr marL="158750" indent="0">
              <a:buNone/>
            </a:pPr>
            <a:r>
              <a:rPr lang="en-US" dirty="0"/>
              <a:t>3. </a:t>
            </a:r>
            <a:r>
              <a:rPr lang="en-US" b="1" dirty="0"/>
              <a:t>Energy drinks can increase your heart rate.</a:t>
            </a:r>
          </a:p>
          <a:p>
            <a:pPr marL="615950" lvl="1" indent="0">
              <a:buNone/>
            </a:pPr>
            <a:r>
              <a:rPr lang="en-US" dirty="0"/>
              <a:t>True- Due to the increased caffeine and other caffeine like ingredients, energy drinks can make your rate go up, cause palpations and even chest pain.</a:t>
            </a:r>
          </a:p>
          <a:p>
            <a:pPr marL="158750" indent="0">
              <a:buNone/>
            </a:pPr>
            <a:r>
              <a:rPr lang="en-US" dirty="0"/>
              <a:t>4.  </a:t>
            </a:r>
            <a:r>
              <a:rPr lang="en-US" b="1" dirty="0"/>
              <a:t>Energy drinks may give you quick energy but can cause you to crash later.  </a:t>
            </a:r>
          </a:p>
          <a:p>
            <a:pPr marL="615950" lvl="1" indent="0">
              <a:buNone/>
            </a:pPr>
            <a:r>
              <a:rPr lang="en-US" dirty="0"/>
              <a:t>True- They may give you a quick energy burst but later your can crash feeling more tired than you did before you drank the energy drink.</a:t>
            </a:r>
          </a:p>
          <a:p>
            <a:pPr marL="158750" indent="0">
              <a:buNone/>
            </a:pPr>
            <a:r>
              <a:rPr lang="en" sz="1100" dirty="0"/>
              <a:t>5</a:t>
            </a:r>
            <a:r>
              <a:rPr lang="en" sz="1100" b="1" dirty="0"/>
              <a:t>. Energy Drinks contain legal but unregulated supplements </a:t>
            </a:r>
            <a:r>
              <a:rPr lang="en" sz="1100" b="0" dirty="0"/>
              <a:t>.  </a:t>
            </a:r>
            <a:endParaRPr lang="en-US" b="0" dirty="0"/>
          </a:p>
          <a:p>
            <a:pPr marL="615950" lvl="1" indent="0">
              <a:buNone/>
            </a:pPr>
            <a:r>
              <a:rPr lang="en-US" b="0" dirty="0"/>
              <a:t>True- Energy drinks are not FDA approved and their ingredients </a:t>
            </a:r>
            <a:r>
              <a:rPr lang="en-US" dirty="0"/>
              <a:t>are unregulated.</a:t>
            </a:r>
          </a:p>
          <a:p>
            <a:pPr marL="615950" lvl="1" indent="0">
              <a:buNone/>
            </a:pPr>
            <a:endParaRPr lang="en-US" dirty="0"/>
          </a:p>
          <a:p>
            <a:pPr marL="615950" lvl="1" indent="0">
              <a:buNone/>
            </a:pPr>
            <a:endParaRPr lang="en-US" dirty="0"/>
          </a:p>
        </p:txBody>
      </p:sp>
    </p:spTree>
    <p:extLst>
      <p:ext uri="{BB962C8B-B14F-4D97-AF65-F5344CB8AC3E}">
        <p14:creationId xmlns:p14="http://schemas.microsoft.com/office/powerpoint/2010/main" val="2666968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Ask the knowledge questions again. This time, after each questions, tell them the correct answer with explanation.</a:t>
            </a:r>
          </a:p>
          <a:p>
            <a:pPr marL="158750" indent="0">
              <a:buNone/>
            </a:pPr>
            <a:endParaRPr lang="en-US" dirty="0"/>
          </a:p>
          <a:p>
            <a:pPr marL="158750" indent="0">
              <a:buNone/>
            </a:pPr>
            <a:r>
              <a:rPr lang="en-US" dirty="0"/>
              <a:t>1. </a:t>
            </a:r>
            <a:r>
              <a:rPr lang="en-US" b="1" dirty="0"/>
              <a:t>It is ok to drink as many energy drinks as you want.    </a:t>
            </a:r>
          </a:p>
          <a:p>
            <a:pPr marL="615950" lvl="1" indent="0">
              <a:buNone/>
            </a:pPr>
            <a:r>
              <a:rPr lang="en-US" dirty="0"/>
              <a:t>False- If you drink energy drinks you should limit the amount.</a:t>
            </a:r>
          </a:p>
          <a:p>
            <a:pPr marL="158750" indent="0">
              <a:buNone/>
            </a:pPr>
            <a:r>
              <a:rPr lang="en-US" dirty="0"/>
              <a:t>2. </a:t>
            </a:r>
            <a:r>
              <a:rPr lang="en-US" b="1" dirty="0"/>
              <a:t>Energy drinks and sports drinks are the same thing</a:t>
            </a:r>
          </a:p>
          <a:p>
            <a:pPr marL="615950" lvl="1" indent="0">
              <a:buNone/>
            </a:pPr>
            <a:r>
              <a:rPr lang="en-US" dirty="0"/>
              <a:t>False- They are NOT the same</a:t>
            </a:r>
          </a:p>
          <a:p>
            <a:pPr marL="158750" indent="0">
              <a:buNone/>
            </a:pPr>
            <a:r>
              <a:rPr lang="en-US" dirty="0"/>
              <a:t>3. </a:t>
            </a:r>
            <a:r>
              <a:rPr lang="en-US" b="1" dirty="0"/>
              <a:t>Energy drinks can increase your heart rate</a:t>
            </a:r>
            <a:r>
              <a:rPr lang="en-US" dirty="0"/>
              <a:t>.</a:t>
            </a:r>
          </a:p>
          <a:p>
            <a:pPr marL="615950" lvl="1" indent="0">
              <a:buNone/>
            </a:pPr>
            <a:r>
              <a:rPr lang="en-US" dirty="0"/>
              <a:t>True- Due to the increased caffeine and other caffeine like ingredients, energy drinks can make your rate go up, cause palpations and even chest pain.</a:t>
            </a:r>
          </a:p>
          <a:p>
            <a:pPr marL="158750" indent="0">
              <a:buNone/>
            </a:pPr>
            <a:r>
              <a:rPr lang="en-US" dirty="0"/>
              <a:t>4.  </a:t>
            </a:r>
            <a:r>
              <a:rPr lang="en-US" b="1" dirty="0"/>
              <a:t>Energy drinks may give you quick energy but can cause you to crash later.  </a:t>
            </a:r>
          </a:p>
          <a:p>
            <a:pPr marL="615950" lvl="1" indent="0">
              <a:buNone/>
            </a:pPr>
            <a:r>
              <a:rPr lang="en-US" dirty="0"/>
              <a:t>True- They may give you a quick energy burst but later your can crash feeling more tired than you did before you drank the energy drink.</a:t>
            </a:r>
          </a:p>
          <a:p>
            <a:pPr marL="158750" indent="0">
              <a:buNone/>
            </a:pPr>
            <a:r>
              <a:rPr lang="en" sz="1100" dirty="0"/>
              <a:t>5. </a:t>
            </a:r>
            <a:r>
              <a:rPr lang="en" sz="1100" b="1" dirty="0"/>
              <a:t>Energy Drinks contain legal but unregulated supplements </a:t>
            </a:r>
            <a:r>
              <a:rPr lang="en" sz="1100" b="0" dirty="0"/>
              <a:t>.  </a:t>
            </a:r>
            <a:endParaRPr lang="en-US" b="0" dirty="0"/>
          </a:p>
          <a:p>
            <a:pPr marL="615950" lvl="1" indent="0">
              <a:buNone/>
            </a:pPr>
            <a:r>
              <a:rPr lang="en-US" b="0" dirty="0"/>
              <a:t>True- Energy drinks are not FDA approved and their ingredients </a:t>
            </a:r>
            <a:r>
              <a:rPr lang="en-US" dirty="0"/>
              <a:t>are unregulated.</a:t>
            </a:r>
          </a:p>
          <a:p>
            <a:pPr marL="615950" lvl="1" indent="0">
              <a:buNone/>
            </a:pPr>
            <a:endParaRPr lang="en-US" dirty="0"/>
          </a:p>
          <a:p>
            <a:pPr marL="615950" lvl="1" indent="0">
              <a:buNone/>
            </a:pPr>
            <a:endParaRPr lang="en-US" dirty="0"/>
          </a:p>
          <a:p>
            <a:pPr marL="615950" lvl="1" indent="0">
              <a:buNone/>
            </a:pPr>
            <a:endParaRPr lang="en-US" b="1" dirty="0"/>
          </a:p>
          <a:p>
            <a:pPr marL="615950" lvl="1" indent="0">
              <a:buNone/>
            </a:pPr>
            <a:r>
              <a:rPr lang="en-US" b="1" dirty="0"/>
              <a:t>Name 3 ways to increase your energy level.</a:t>
            </a:r>
          </a:p>
          <a:p>
            <a:pPr marL="844550" lvl="1" indent="-228600">
              <a:buAutoNum type="arabicPeriod"/>
            </a:pPr>
            <a:r>
              <a:rPr lang="en-US" b="1" dirty="0"/>
              <a:t>Drink more water</a:t>
            </a:r>
          </a:p>
          <a:p>
            <a:pPr marL="844550" lvl="1" indent="-228600">
              <a:buAutoNum type="arabicPeriod"/>
            </a:pPr>
            <a:r>
              <a:rPr lang="en-US" b="1" dirty="0"/>
              <a:t>Exercise</a:t>
            </a:r>
          </a:p>
          <a:p>
            <a:pPr marL="844550" lvl="1" indent="-228600">
              <a:buAutoNum type="arabicPeriod"/>
            </a:pPr>
            <a:r>
              <a:rPr lang="en-US" b="1" dirty="0"/>
              <a:t>Get more sleep</a:t>
            </a:r>
          </a:p>
        </p:txBody>
      </p:sp>
    </p:spTree>
    <p:extLst>
      <p:ext uri="{BB962C8B-B14F-4D97-AF65-F5344CB8AC3E}">
        <p14:creationId xmlns:p14="http://schemas.microsoft.com/office/powerpoint/2010/main" val="330354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541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a4be2baaf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2a4be2baaf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2a51355b9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2a51355b9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2d89bc978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2d89bc978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1" dirty="0"/>
              <a:t>Optional</a:t>
            </a:r>
          </a:p>
          <a:p>
            <a:pPr marL="158750" indent="0">
              <a:buNone/>
            </a:pPr>
            <a:r>
              <a:rPr lang="en-US" dirty="0"/>
              <a:t>Google Form</a:t>
            </a:r>
          </a:p>
          <a:p>
            <a:pPr marL="158750" indent="0">
              <a:buNone/>
            </a:pPr>
            <a:r>
              <a:rPr lang="en-US" dirty="0"/>
              <a:t>This knowledge check can be for older students who may need a grade for the presentation.</a:t>
            </a:r>
          </a:p>
        </p:txBody>
      </p:sp>
    </p:spTree>
    <p:extLst>
      <p:ext uri="{BB962C8B-B14F-4D97-AF65-F5344CB8AC3E}">
        <p14:creationId xmlns:p14="http://schemas.microsoft.com/office/powerpoint/2010/main" val="8253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2a8564a175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2a8564a175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slide was in the original ppt. You can use this if you want to. </a:t>
            </a:r>
            <a:r>
              <a:rPr lang="en" b="1" dirty="0"/>
              <a:t>It is opitional.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Speaker Notes: So we have learned about the dangers of energy drinks. Let’s take a 10-question quiz and test our knowledge of what we learned.</a:t>
            </a:r>
          </a:p>
          <a:p>
            <a:pPr marL="0" lvl="0" indent="0" algn="l" rtl="0">
              <a:spcBef>
                <a:spcPts val="0"/>
              </a:spcBef>
              <a:spcAft>
                <a:spcPts val="0"/>
              </a:spcAft>
              <a:buNone/>
            </a:pPr>
            <a:endParaRPr lang="en" dirty="0"/>
          </a:p>
          <a:p>
            <a:pPr marL="0" lvl="0" indent="0" algn="ctr" rtl="0">
              <a:spcBef>
                <a:spcPts val="0"/>
              </a:spcBef>
              <a:spcAft>
                <a:spcPts val="0"/>
              </a:spcAft>
              <a:buNone/>
            </a:pPr>
            <a:r>
              <a:rPr lang="en-US" dirty="0"/>
              <a:t>Username: </a:t>
            </a:r>
            <a:r>
              <a:rPr lang="en-US" u="sng" dirty="0">
                <a:solidFill>
                  <a:schemeClr val="hlink"/>
                </a:solidFill>
                <a:hlinkClick r:id="rId3">
                  <a:extLst>
                    <a:ext uri="{A12FA001-AC4F-418D-AE19-62706E023703}">
                      <ahyp:hlinkClr xmlns:ahyp="http://schemas.microsoft.com/office/drawing/2018/hyperlinkcolor" val="tx"/>
                    </a:ext>
                  </a:extLst>
                </a:hlinkClick>
              </a:rPr>
              <a:t>johndoe.adh@gmail.com</a:t>
            </a:r>
            <a:endParaRPr lang="en-US" dirty="0">
              <a:solidFill>
                <a:schemeClr val="hlink"/>
              </a:solidFill>
            </a:endParaRPr>
          </a:p>
          <a:p>
            <a:pPr marL="0" lvl="0" indent="0" algn="ctr" rtl="0">
              <a:spcBef>
                <a:spcPts val="0"/>
              </a:spcBef>
              <a:spcAft>
                <a:spcPts val="0"/>
              </a:spcAft>
              <a:buNone/>
            </a:pPr>
            <a:r>
              <a:rPr lang="en-US" dirty="0"/>
              <a:t>Password: A123456!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[Click on link and if needed, utilize username and password to login to see results and correct answers]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2a4be2baaf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2a4be2baaf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2a51355b9a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2a51355b9a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2a4be2baaf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2a4be2baaf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a8564a175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2a8564a175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2b4616cda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2b4616cda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1A1A1A"/>
                </a:solidFill>
                <a:highlight>
                  <a:srgbClr val="FFFFFF"/>
                </a:highlight>
              </a:rPr>
              <a:t>Presenter: An Energy drink</a:t>
            </a:r>
            <a:r>
              <a:rPr lang="en" sz="1200" dirty="0">
                <a:solidFill>
                  <a:srgbClr val="1A1A1A"/>
                </a:solidFill>
                <a:highlight>
                  <a:srgbClr val="FFFFFF"/>
                </a:highlight>
              </a:rPr>
              <a:t> is any beverage that contains high levels of a stimulant ingredient, usually caffeine, as well as sugar and often supplements such as vitamins or carnitine. They are promoted as a product capable of enhancing mental alertness and physical performance.</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2a4be2baaf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2a4be2baaf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Presenter:  Ultimately, popular brands of energy drinks such as Red Bull, Monster, Rockstar, etc. simply want to sell you something. They use strategies to especially appeal to teenagers such as using certain colors and graphics to catch your attention and make you want to pick it up.</a:t>
            </a:r>
          </a:p>
          <a:p>
            <a:pPr marL="0" lvl="0" indent="0" algn="l" rtl="0">
              <a:spcBef>
                <a:spcPts val="0"/>
              </a:spcBef>
              <a:spcAft>
                <a:spcPts val="0"/>
              </a:spcAft>
              <a:buNone/>
            </a:pPr>
            <a:endParaRPr dirty="0"/>
          </a:p>
          <a:p>
            <a:pPr marL="0" lvl="0" indent="0" algn="l" rtl="0">
              <a:spcBef>
                <a:spcPts val="0"/>
              </a:spcBef>
              <a:spcAft>
                <a:spcPts val="0"/>
              </a:spcAft>
              <a:buNone/>
            </a:pPr>
            <a:r>
              <a:rPr lang="en" dirty="0"/>
              <a:t>Some strategies used to make energy drinks more appealing to teens include:</a:t>
            </a:r>
            <a:endParaRPr dirty="0"/>
          </a:p>
          <a:p>
            <a:pPr marL="457200" lvl="0" indent="-298450" algn="l" rtl="0">
              <a:spcBef>
                <a:spcPts val="0"/>
              </a:spcBef>
              <a:spcAft>
                <a:spcPts val="0"/>
              </a:spcAft>
              <a:buSzPts val="1100"/>
              <a:buChar char="●"/>
            </a:pPr>
            <a:r>
              <a:rPr lang="en" dirty="0"/>
              <a:t>Bright colors and graphics</a:t>
            </a:r>
            <a:endParaRPr dirty="0"/>
          </a:p>
          <a:p>
            <a:pPr marL="457200" lvl="0" indent="-298450" algn="l" rtl="0">
              <a:spcBef>
                <a:spcPts val="0"/>
              </a:spcBef>
              <a:spcAft>
                <a:spcPts val="0"/>
              </a:spcAft>
              <a:buSzPts val="1100"/>
              <a:buChar char="●"/>
            </a:pPr>
            <a:r>
              <a:rPr lang="en" dirty="0"/>
              <a:t>Claims to be good for your health</a:t>
            </a:r>
            <a:endParaRPr dirty="0"/>
          </a:p>
          <a:p>
            <a:pPr marL="457200" lvl="0" indent="-298450" algn="l" rtl="0">
              <a:spcBef>
                <a:spcPts val="0"/>
              </a:spcBef>
              <a:spcAft>
                <a:spcPts val="0"/>
              </a:spcAft>
              <a:buSzPts val="1100"/>
              <a:buChar char="●"/>
            </a:pPr>
            <a:r>
              <a:rPr lang="en" dirty="0"/>
              <a:t>Social media/tv advertisements</a:t>
            </a:r>
            <a:endParaRPr dirty="0"/>
          </a:p>
          <a:p>
            <a:pPr marL="457200" lvl="0" indent="-298450" algn="l" rtl="0">
              <a:spcBef>
                <a:spcPts val="0"/>
              </a:spcBef>
              <a:spcAft>
                <a:spcPts val="0"/>
              </a:spcAft>
              <a:buSzPts val="1100"/>
              <a:buChar char="●"/>
            </a:pPr>
            <a:r>
              <a:rPr lang="en" dirty="0"/>
              <a:t>Made easily accessible in grocery stores, gas stations,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advertisements and commercials are also strategically planned to make you want to buy the products using popular athletes or celebrities to endorse them, and by using graphics and phrases which imply the drink makes you physically better/stronger. Ex. “Red Bull gives you wings” “Unleash the beast” “Live a life without limits”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person in the ad on the far right is Lil’ Baby, a rapper. This was his 2022 Super Bowl ad for Rockstar energy drink.)</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b4616cda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b4616cda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Presenter: </a:t>
            </a:r>
            <a:r>
              <a:rPr lang="en" b="1" dirty="0"/>
              <a:t>Always </a:t>
            </a:r>
            <a:r>
              <a:rPr lang="en" dirty="0"/>
              <a:t>read the nutrition facts and ingredients list of </a:t>
            </a:r>
            <a:r>
              <a:rPr lang="en" b="1" dirty="0"/>
              <a:t>any </a:t>
            </a:r>
            <a:r>
              <a:rPr lang="en" dirty="0"/>
              <a:t>products you are consuming! It’s important to know what you are putting into your body.</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838949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978605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70055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324203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059147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7904261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24410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241909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714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5993223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1738949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7127430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0824320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2185821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2815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65365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004816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48A87A34-81AB-432B-8DAE-1953F412C126}" type="datetimeFigureOut">
              <a:rPr lang="en-US" smtClean="0"/>
              <a:pPr/>
              <a:t>3/27/2024</a:t>
            </a:fld>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076513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hf sldNum="0" hdr="0" ft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adesandbox.arkansas.gov/iframe?v=fZjI5ZGZjNjNjOWM0MDM5MzI2YmU5ZmFiYjdmNzkxNTU"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https://adesandbox.arkansas.gov/iframe?v=fMWIyNjc4NWVhMjVlMjQxYzM5ODk1OTQ3ZTU5OWVmMGQ"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focusfitness.net/stock-photos/downloads/tag/drink/" TargetMode="External"/><Relationship Id="rId3" Type="http://schemas.openxmlformats.org/officeDocument/2006/relationships/image" Target="../media/image19.jpg"/><Relationship Id="rId7"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hyperlink" Target="https://pxhere.com/en/photo/1121428" TargetMode="External"/><Relationship Id="rId5" Type="http://schemas.openxmlformats.org/officeDocument/2006/relationships/image" Target="../media/image20.jpg"/><Relationship Id="rId4" Type="http://schemas.openxmlformats.org/officeDocument/2006/relationships/hyperlink" Target="http://fitness.stackexchange.com/questions/24518/is-this-machine-good-for-post-run-stretch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2.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hyperlink" Target="https://www.cdc.gov/healthyschools/nutrition/facts.htm" TargetMode="External"/><Relationship Id="rId3" Type="http://schemas.openxmlformats.org/officeDocument/2006/relationships/hyperlink" Target="https://www.youtube.com/watch?v=5l0cjsZS-eM" TargetMode="External"/><Relationship Id="rId7" Type="http://schemas.openxmlformats.org/officeDocument/2006/relationships/hyperlink" Target="https://www.youtube.com/watch?v=I_bWKpl-VQE"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hyperlink" Target="https://www.primoprevention.com/product/cause-effect-rack-card-energy-drinks/" TargetMode="External"/><Relationship Id="rId11" Type="http://schemas.openxmlformats.org/officeDocument/2006/relationships/hyperlink" Target="https://www.eatthis.com/news-dangerous-ingredients-energy-drinks/" TargetMode="External"/><Relationship Id="rId5" Type="http://schemas.openxmlformats.org/officeDocument/2006/relationships/hyperlink" Target="https://www.theactivetimes.com/fitness/nutrition/pros-and-cons-energy-drinks" TargetMode="External"/><Relationship Id="rId10" Type="http://schemas.openxmlformats.org/officeDocument/2006/relationships/hyperlink" Target="https://www.cdc.gov/healthyschools/sleep.htm" TargetMode="External"/><Relationship Id="rId4" Type="http://schemas.openxmlformats.org/officeDocument/2006/relationships/hyperlink" Target="https://www.xxlmag.com/lil-baby-super-bowl-ad/" TargetMode="External"/><Relationship Id="rId9" Type="http://schemas.openxmlformats.org/officeDocument/2006/relationships/hyperlink" Target="https://www.cdc.gov/healthyschools/physicalactivity/index.ht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theoakleafnews.com/opinion/2013/09/26/binging-on-energy-drinks-dont-crash-and-burn/" TargetMode="External"/><Relationship Id="rId3" Type="http://schemas.openxmlformats.org/officeDocument/2006/relationships/hyperlink" Target="https://www.nccih.nih.gov/health/energy-drinks" TargetMode="External"/><Relationship Id="rId7" Type="http://schemas.openxmlformats.org/officeDocument/2006/relationships/hyperlink" Target="https://abc3340.com/news/abc-3340-news-iteam/energy-drink-and-other-caffeine-products-linked-to-16-year-olds-death" TargetMode="External"/><Relationship Id="rId12" Type="http://schemas.openxmlformats.org/officeDocument/2006/relationships/hyperlink" Target="https://www.eatthis.com/news-dangerous-side-effects-energy-drinks/"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hyperlink" Target="https://www.insidehook.com/article/food-and-drink/healthiest-sports-drinks-ranked-by-nutritionist" TargetMode="External"/><Relationship Id="rId11" Type="http://schemas.openxmlformats.org/officeDocument/2006/relationships/hyperlink" Target="https://doi.org/10.1093/nutrit/nuu061" TargetMode="External"/><Relationship Id="rId5" Type="http://schemas.openxmlformats.org/officeDocument/2006/relationships/hyperlink" Target="https://www.insider.com/are-energy-drinks-bad-for-you" TargetMode="External"/><Relationship Id="rId10" Type="http://schemas.openxmlformats.org/officeDocument/2006/relationships/hyperlink" Target="http://wilsonbiology.org/webspinner/spinner/fitness/exercise.html" TargetMode="External"/><Relationship Id="rId4" Type="http://schemas.openxmlformats.org/officeDocument/2006/relationships/hyperlink" Target="https://www.albertahealthservices.ca/assets/info/nutrition/if-nfs-energy-drinks-ppt.pdf" TargetMode="External"/><Relationship Id="rId9" Type="http://schemas.openxmlformats.org/officeDocument/2006/relationships/hyperlink" Target="https://hgic.clemson.edu/factsheet/physical-activity-pyramid/"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brown.edu/campus-life/health/services/promotion/content/short-term-effects-1" TargetMode="External"/><Relationship Id="rId13" Type="http://schemas.openxmlformats.org/officeDocument/2006/relationships/hyperlink" Target="https://www.nccih.nih.gov/health/energy-drinks" TargetMode="External"/><Relationship Id="rId3" Type="http://schemas.openxmlformats.org/officeDocument/2006/relationships/hyperlink" Target="https://www.hsph.harvard.edu/nutritionsource/energy-drinks/" TargetMode="External"/><Relationship Id="rId7" Type="http://schemas.openxmlformats.org/officeDocument/2006/relationships/hyperlink" Target="https://www.sharp.com/health-news/are-energy-drinks-bad-for-teens.cfm" TargetMode="External"/><Relationship Id="rId12" Type="http://schemas.openxmlformats.org/officeDocument/2006/relationships/hyperlink" Target="https://www.myplate.gov/"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hyperlink" Target="https://www.sciencephoto.com/search?q=red+bull" TargetMode="External"/><Relationship Id="rId11" Type="http://schemas.openxmlformats.org/officeDocument/2006/relationships/hyperlink" Target="https://www.sleepfoundation.org/insomnia/treatment/what-do-when-you-cant-sleep" TargetMode="External"/><Relationship Id="rId5" Type="http://schemas.openxmlformats.org/officeDocument/2006/relationships/hyperlink" Target="https://sites.psu.edu/rvonarxnutrition/2015/11/08/where-do-you-fit-on-the-physical-activity-pyramid/" TargetMode="External"/><Relationship Id="rId10" Type="http://schemas.openxmlformats.org/officeDocument/2006/relationships/hyperlink" Target="https://www.shutterstock.com/image-photo/young-african-american-woman-wearing-casual-2158785657" TargetMode="External"/><Relationship Id="rId4" Type="http://schemas.openxmlformats.org/officeDocument/2006/relationships/hyperlink" Target="https://ipronline.com/red-bull-for-the-big-bull-game/" TargetMode="External"/><Relationship Id="rId9" Type="http://schemas.openxmlformats.org/officeDocument/2006/relationships/hyperlink" Target="https://www.shutterstock.com/image-photo/young-african-american-student-woman-wearing-1816477199" TargetMode="External"/><Relationship Id="rId14" Type="http://schemas.openxmlformats.org/officeDocument/2006/relationships/hyperlink" Target="https://www.healthguidance.org/entry/14379/1/long-term-effects-of-energy-drinks.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forms/d/e/1FAIpQLScbI5g-q612-4DN_IVf_GkIzevDmU9gafokbKhvPGkTurLk8w/viewform"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adesandbox.arkansas.gov/iframe?v=fOWNjMmU1NjE4NjZlNjczM2UzZDgyZTRiNzQ5NmNhNDM"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57"/>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6AA79F6E-92C8-4F74-9CAF-BA4821898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BF40ACE-C7C4-4BCD-BBCD-CA70D02CB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35" y="701734"/>
            <a:ext cx="3638392" cy="3726012"/>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8C9CCEFA-7335-4721-96F7-EF9E9F8CFE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5507" y="171450"/>
            <a:ext cx="2138628" cy="4978966"/>
            <a:chOff x="2487613" y="285750"/>
            <a:chExt cx="2428875" cy="5654676"/>
          </a:xfrm>
        </p:grpSpPr>
        <p:sp>
          <p:nvSpPr>
            <p:cNvPr id="71" name="Freeform 11">
              <a:extLst>
                <a:ext uri="{FF2B5EF4-FFF2-40B4-BE49-F238E27FC236}">
                  <a16:creationId xmlns:a16="http://schemas.microsoft.com/office/drawing/2014/main" id="{6F244ABF-DC87-4D84-A19F-F702A9DC3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2" name="Freeform 12">
              <a:extLst>
                <a:ext uri="{FF2B5EF4-FFF2-40B4-BE49-F238E27FC236}">
                  <a16:creationId xmlns:a16="http://schemas.microsoft.com/office/drawing/2014/main" id="{F9FEA429-847F-4323-968C-850C7FDA0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3" name="Freeform 13">
              <a:extLst>
                <a:ext uri="{FF2B5EF4-FFF2-40B4-BE49-F238E27FC236}">
                  <a16:creationId xmlns:a16="http://schemas.microsoft.com/office/drawing/2014/main" id="{21B05DA4-D47B-4B71-BF17-92672A049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4" name="Freeform 14">
              <a:extLst>
                <a:ext uri="{FF2B5EF4-FFF2-40B4-BE49-F238E27FC236}">
                  <a16:creationId xmlns:a16="http://schemas.microsoft.com/office/drawing/2014/main" id="{CD02264A-B768-4D05-A2A9-88F3881D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5" name="Freeform 15">
              <a:extLst>
                <a:ext uri="{FF2B5EF4-FFF2-40B4-BE49-F238E27FC236}">
                  <a16:creationId xmlns:a16="http://schemas.microsoft.com/office/drawing/2014/main" id="{4E7B7024-4088-4C07-8F69-CAEC406C0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6" name="Freeform 16">
              <a:extLst>
                <a:ext uri="{FF2B5EF4-FFF2-40B4-BE49-F238E27FC236}">
                  <a16:creationId xmlns:a16="http://schemas.microsoft.com/office/drawing/2014/main" id="{F844004E-CD7F-478F-8383-F10C0E8D2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7" name="Freeform 17">
              <a:extLst>
                <a:ext uri="{FF2B5EF4-FFF2-40B4-BE49-F238E27FC236}">
                  <a16:creationId xmlns:a16="http://schemas.microsoft.com/office/drawing/2014/main" id="{10D08C54-C20A-44AF-A6B0-7C5B8DC11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8" name="Freeform 18">
              <a:extLst>
                <a:ext uri="{FF2B5EF4-FFF2-40B4-BE49-F238E27FC236}">
                  <a16:creationId xmlns:a16="http://schemas.microsoft.com/office/drawing/2014/main" id="{03E4B349-00DE-4BC6-9461-858823FDA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9" name="Freeform 19">
              <a:extLst>
                <a:ext uri="{FF2B5EF4-FFF2-40B4-BE49-F238E27FC236}">
                  <a16:creationId xmlns:a16="http://schemas.microsoft.com/office/drawing/2014/main" id="{E544E260-DB33-431B-B802-15A451023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0" name="Freeform 20">
              <a:extLst>
                <a:ext uri="{FF2B5EF4-FFF2-40B4-BE49-F238E27FC236}">
                  <a16:creationId xmlns:a16="http://schemas.microsoft.com/office/drawing/2014/main" id="{F6AC1470-8F1D-429B-883D-4D16349C0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1" name="Freeform 21">
              <a:extLst>
                <a:ext uri="{FF2B5EF4-FFF2-40B4-BE49-F238E27FC236}">
                  <a16:creationId xmlns:a16="http://schemas.microsoft.com/office/drawing/2014/main" id="{FFE32B84-424E-4CBA-BBD6-6CDB2EB74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2" name="Freeform 22">
              <a:extLst>
                <a:ext uri="{FF2B5EF4-FFF2-40B4-BE49-F238E27FC236}">
                  <a16:creationId xmlns:a16="http://schemas.microsoft.com/office/drawing/2014/main" id="{C8314523-3FCD-4420-97F5-3B8F305AD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4" name="Group 83">
            <a:extLst>
              <a:ext uri="{FF2B5EF4-FFF2-40B4-BE49-F238E27FC236}">
                <a16:creationId xmlns:a16="http://schemas.microsoft.com/office/drawing/2014/main" id="{DCBFD7F8-7FDC-4DD7-A65F-68F69F9698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5933" y="-589"/>
            <a:ext cx="1767505" cy="5140529"/>
            <a:chOff x="6627813" y="194833"/>
            <a:chExt cx="1952625" cy="5678918"/>
          </a:xfrm>
        </p:grpSpPr>
        <p:sp>
          <p:nvSpPr>
            <p:cNvPr id="85" name="Freeform 27">
              <a:extLst>
                <a:ext uri="{FF2B5EF4-FFF2-40B4-BE49-F238E27FC236}">
                  <a16:creationId xmlns:a16="http://schemas.microsoft.com/office/drawing/2014/main" id="{BDE5EAC8-3575-462A-B9D6-20172537A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6" name="Freeform 28">
              <a:extLst>
                <a:ext uri="{FF2B5EF4-FFF2-40B4-BE49-F238E27FC236}">
                  <a16:creationId xmlns:a16="http://schemas.microsoft.com/office/drawing/2014/main" id="{125A97AC-9418-4496-9D6D-3CE1A39F0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7" name="Freeform 29">
              <a:extLst>
                <a:ext uri="{FF2B5EF4-FFF2-40B4-BE49-F238E27FC236}">
                  <a16:creationId xmlns:a16="http://schemas.microsoft.com/office/drawing/2014/main" id="{BAE08A2F-FE2A-4956-959E-D8DAF7138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8" name="Freeform 30">
              <a:extLst>
                <a:ext uri="{FF2B5EF4-FFF2-40B4-BE49-F238E27FC236}">
                  <a16:creationId xmlns:a16="http://schemas.microsoft.com/office/drawing/2014/main" id="{F71C0520-7CFA-427F-ABB2-9E33807C2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9" name="Freeform 31">
              <a:extLst>
                <a:ext uri="{FF2B5EF4-FFF2-40B4-BE49-F238E27FC236}">
                  <a16:creationId xmlns:a16="http://schemas.microsoft.com/office/drawing/2014/main" id="{945D9CD6-E094-42DE-BED7-BB3AA1F06D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0" name="Freeform 32">
              <a:extLst>
                <a:ext uri="{FF2B5EF4-FFF2-40B4-BE49-F238E27FC236}">
                  <a16:creationId xmlns:a16="http://schemas.microsoft.com/office/drawing/2014/main" id="{5BB2BDD1-9580-44E8-965E-266DD9C55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1" name="Freeform 33">
              <a:extLst>
                <a:ext uri="{FF2B5EF4-FFF2-40B4-BE49-F238E27FC236}">
                  <a16:creationId xmlns:a16="http://schemas.microsoft.com/office/drawing/2014/main" id="{DA85F464-7744-41A8-AB50-C4FDEE88F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2" name="Freeform 34">
              <a:extLst>
                <a:ext uri="{FF2B5EF4-FFF2-40B4-BE49-F238E27FC236}">
                  <a16:creationId xmlns:a16="http://schemas.microsoft.com/office/drawing/2014/main" id="{338731A9-5F8B-44CF-823D-DC2A50377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3" name="Freeform 35">
              <a:extLst>
                <a:ext uri="{FF2B5EF4-FFF2-40B4-BE49-F238E27FC236}">
                  <a16:creationId xmlns:a16="http://schemas.microsoft.com/office/drawing/2014/main" id="{892AEA85-CF2A-49D8-B2B3-D56B7C710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4" name="Freeform 36">
              <a:extLst>
                <a:ext uri="{FF2B5EF4-FFF2-40B4-BE49-F238E27FC236}">
                  <a16:creationId xmlns:a16="http://schemas.microsoft.com/office/drawing/2014/main" id="{02A95C4B-39FC-4DBA-A3A8-C48F2B34F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5" name="Freeform 37">
              <a:extLst>
                <a:ext uri="{FF2B5EF4-FFF2-40B4-BE49-F238E27FC236}">
                  <a16:creationId xmlns:a16="http://schemas.microsoft.com/office/drawing/2014/main" id="{D24EB8E6-B89A-48FA-B6CE-015455DF4B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6" name="Freeform 38">
              <a:extLst>
                <a:ext uri="{FF2B5EF4-FFF2-40B4-BE49-F238E27FC236}">
                  <a16:creationId xmlns:a16="http://schemas.microsoft.com/office/drawing/2014/main" id="{27B21878-6C2E-40B3-9D97-127C1ABBB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8" name="Google Shape;58;p13"/>
          <p:cNvSpPr txBox="1">
            <a:spLocks noGrp="1"/>
          </p:cNvSpPr>
          <p:nvPr>
            <p:ph type="ctrTitle"/>
          </p:nvPr>
        </p:nvSpPr>
        <p:spPr>
          <a:xfrm>
            <a:off x="6243451" y="701734"/>
            <a:ext cx="2386198" cy="2881301"/>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en-US" sz="3300" dirty="0"/>
              <a:t>Dangers of Energy Drinks Among Youth </a:t>
            </a:r>
          </a:p>
        </p:txBody>
      </p:sp>
      <p:sp>
        <p:nvSpPr>
          <p:cNvPr id="59" name="Google Shape;59;p13"/>
          <p:cNvSpPr txBox="1">
            <a:spLocks noGrp="1"/>
          </p:cNvSpPr>
          <p:nvPr>
            <p:ph type="subTitle" idx="1"/>
          </p:nvPr>
        </p:nvSpPr>
        <p:spPr>
          <a:xfrm>
            <a:off x="6243451" y="3583034"/>
            <a:ext cx="2386199" cy="844712"/>
          </a:xfrm>
          <a:prstGeom prst="rect">
            <a:avLst/>
          </a:prstGeom>
        </p:spPr>
        <p:txBody>
          <a:bodyPr spcFirstLastPara="1" lIns="91425" tIns="91425" rIns="91425" bIns="91425" anchorCtr="0">
            <a:normAutofit/>
          </a:bodyPr>
          <a:lstStyle/>
          <a:p>
            <a:pPr marL="0" lvl="0" indent="0" rtl="0">
              <a:spcBef>
                <a:spcPts val="0"/>
              </a:spcBef>
              <a:spcAft>
                <a:spcPts val="600"/>
              </a:spcAft>
              <a:buNone/>
            </a:pPr>
            <a:r>
              <a:rPr lang="en-US" dirty="0"/>
              <a:t>Presented by the Arkansas Department of Health</a:t>
            </a:r>
            <a:endParaRPr lang="en-US"/>
          </a:p>
        </p:txBody>
      </p:sp>
      <p:pic>
        <p:nvPicPr>
          <p:cNvPr id="61" name="Google Shape;61;p13"/>
          <p:cNvPicPr preferRelativeResize="0"/>
          <p:nvPr/>
        </p:nvPicPr>
        <p:blipFill>
          <a:blip r:embed="rId3"/>
          <a:stretch>
            <a:fillRect/>
          </a:stretch>
        </p:blipFill>
        <p:spPr>
          <a:xfrm>
            <a:off x="1501101" y="937550"/>
            <a:ext cx="1552450" cy="1560752"/>
          </a:xfrm>
          <a:prstGeom prst="rect">
            <a:avLst/>
          </a:prstGeom>
          <a:noFill/>
        </p:spPr>
      </p:pic>
      <p:pic>
        <p:nvPicPr>
          <p:cNvPr id="60" name="Google Shape;60;p13"/>
          <p:cNvPicPr preferRelativeResize="0"/>
          <p:nvPr/>
        </p:nvPicPr>
        <p:blipFill>
          <a:blip r:embed="rId4"/>
          <a:stretch>
            <a:fillRect/>
          </a:stretch>
        </p:blipFill>
        <p:spPr>
          <a:xfrm>
            <a:off x="1219189" y="2621746"/>
            <a:ext cx="2116275" cy="1560753"/>
          </a:xfrm>
          <a:prstGeom prst="rect">
            <a:avLst/>
          </a:prstGeom>
          <a:noFill/>
        </p:spPr>
      </p:pic>
      <p:sp>
        <p:nvSpPr>
          <p:cNvPr id="98" name="Rectangle 97">
            <a:extLst>
              <a:ext uri="{FF2B5EF4-FFF2-40B4-BE49-F238E27FC236}">
                <a16:creationId xmlns:a16="http://schemas.microsoft.com/office/drawing/2014/main" id="{E19C3496-0DA0-4549-92F5-F3678FE27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5516"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0" name="Freeform 33">
            <a:extLst>
              <a:ext uri="{FF2B5EF4-FFF2-40B4-BE49-F238E27FC236}">
                <a16:creationId xmlns:a16="http://schemas.microsoft.com/office/drawing/2014/main" id="{CC488C83-63EE-4AB6-89E2-774447D52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65516" y="3242105"/>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2505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What is in an Energy Drink?</a:t>
            </a:r>
            <a:endParaRPr dirty="0"/>
          </a:p>
        </p:txBody>
      </p:sp>
      <p:sp>
        <p:nvSpPr>
          <p:cNvPr id="128" name="Google Shape;128;p21"/>
          <p:cNvSpPr txBox="1"/>
          <p:nvPr/>
        </p:nvSpPr>
        <p:spPr>
          <a:xfrm>
            <a:off x="168325" y="2423375"/>
            <a:ext cx="27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 name="Google Shape;134;p22">
            <a:extLst>
              <a:ext uri="{FF2B5EF4-FFF2-40B4-BE49-F238E27FC236}">
                <a16:creationId xmlns:a16="http://schemas.microsoft.com/office/drawing/2014/main" id="{84C87F18-B74E-F74E-9E31-C1F573C9B7AC}"/>
              </a:ext>
            </a:extLst>
          </p:cNvPr>
          <p:cNvPicPr preferRelativeResize="0"/>
          <p:nvPr/>
        </p:nvPicPr>
        <p:blipFill>
          <a:blip r:embed="rId3"/>
          <a:stretch>
            <a:fillRect/>
          </a:stretch>
        </p:blipFill>
        <p:spPr>
          <a:xfrm>
            <a:off x="168325" y="683977"/>
            <a:ext cx="3283792" cy="4350452"/>
          </a:xfrm>
          <a:prstGeom prst="rect">
            <a:avLst/>
          </a:prstGeom>
          <a:noFill/>
        </p:spPr>
      </p:pic>
      <p:sp>
        <p:nvSpPr>
          <p:cNvPr id="2" name="TextBox 1">
            <a:extLst>
              <a:ext uri="{FF2B5EF4-FFF2-40B4-BE49-F238E27FC236}">
                <a16:creationId xmlns:a16="http://schemas.microsoft.com/office/drawing/2014/main" id="{EB56B810-7443-F221-B301-4452B4924186}"/>
              </a:ext>
            </a:extLst>
          </p:cNvPr>
          <p:cNvSpPr txBox="1"/>
          <p:nvPr/>
        </p:nvSpPr>
        <p:spPr>
          <a:xfrm>
            <a:off x="3558469" y="1232921"/>
            <a:ext cx="5389105"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One can provides 14 teaspoons of sugar, nearly </a:t>
            </a:r>
            <a:r>
              <a:rPr lang="en-US" sz="1400" b="1" dirty="0"/>
              <a:t>two times the daily value for adults.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“Monster Energy Blend” refers to a </a:t>
            </a:r>
            <a:r>
              <a:rPr lang="en-US" sz="1400" b="1" dirty="0"/>
              <a:t>proprietary blend </a:t>
            </a:r>
            <a:r>
              <a:rPr lang="en-US" sz="1400" dirty="0"/>
              <a:t>specific to this manufacturer, so you can’t tell the exact amount of each ingredient in the product.</a:t>
            </a:r>
          </a:p>
          <a:p>
            <a:pPr marL="742950" lvl="1" indent="-285750">
              <a:buFont typeface="Arial" panose="020B0604020202020204" pitchFamily="34" charset="0"/>
              <a:buChar char="•"/>
            </a:pPr>
            <a:r>
              <a:rPr lang="en-US" sz="1400" dirty="0"/>
              <a:t>Product contains </a:t>
            </a:r>
            <a:r>
              <a:rPr lang="en-US" sz="1400" b="1" dirty="0"/>
              <a:t>caffeine,</a:t>
            </a:r>
            <a:r>
              <a:rPr lang="en-US" sz="1400" dirty="0"/>
              <a:t> as well as </a:t>
            </a:r>
            <a:r>
              <a:rPr lang="en-US" sz="1400" b="1" dirty="0"/>
              <a:t>guarana seed extract, </a:t>
            </a:r>
            <a:r>
              <a:rPr lang="en-US" sz="1400" dirty="0"/>
              <a:t>which is more</a:t>
            </a:r>
            <a:r>
              <a:rPr lang="en-US" sz="1400" b="1" dirty="0"/>
              <a:t> concentrated caffeine.</a:t>
            </a:r>
          </a:p>
          <a:p>
            <a:pPr marL="742950" lvl="1"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dirty="0"/>
              <a:t>Energy drink cans may carry a </a:t>
            </a:r>
            <a:r>
              <a:rPr lang="en-US" sz="1400" b="1" dirty="0"/>
              <a:t>warning.</a:t>
            </a:r>
            <a:r>
              <a:rPr lang="en-US" sz="1400" dirty="0"/>
              <a:t> Be sure to read carefully.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E4E757-AA0D-3CA2-A307-E68C76CDC369}"/>
              </a:ext>
            </a:extLst>
          </p:cNvPr>
          <p:cNvSpPr txBox="1"/>
          <p:nvPr/>
        </p:nvSpPr>
        <p:spPr>
          <a:xfrm>
            <a:off x="1582057" y="1770743"/>
            <a:ext cx="6313714" cy="830997"/>
          </a:xfrm>
          <a:prstGeom prst="rect">
            <a:avLst/>
          </a:prstGeom>
          <a:noFill/>
        </p:spPr>
        <p:txBody>
          <a:bodyPr wrap="square" rtlCol="0">
            <a:spAutoFit/>
          </a:bodyPr>
          <a:lstStyle/>
          <a:p>
            <a:pPr algn="ctr"/>
            <a:r>
              <a:rPr lang="en-US" sz="2400" b="1" dirty="0">
                <a:solidFill>
                  <a:srgbClr val="C00000"/>
                </a:solidFill>
                <a:hlinkClick r:id="rId3">
                  <a:extLst>
                    <a:ext uri="{A12FA001-AC4F-418D-AE19-62706E023703}">
                      <ahyp:hlinkClr xmlns:ahyp="http://schemas.microsoft.com/office/drawing/2018/hyperlinkcolor" val="tx"/>
                    </a:ext>
                  </a:extLst>
                </a:hlinkClick>
              </a:rPr>
              <a:t>Can Energy Drinks Make Your Heartbeat Abnormally?</a:t>
            </a:r>
            <a:endParaRPr lang="en-US" sz="2400" b="1" dirty="0">
              <a:solidFill>
                <a:srgbClr val="C00000"/>
              </a:solidFill>
            </a:endParaRPr>
          </a:p>
        </p:txBody>
      </p:sp>
    </p:spTree>
    <p:extLst>
      <p:ext uri="{BB962C8B-B14F-4D97-AF65-F5344CB8AC3E}">
        <p14:creationId xmlns:p14="http://schemas.microsoft.com/office/powerpoint/2010/main" val="409592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311700" y="115856"/>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Ingredients</a:t>
            </a:r>
            <a:endParaRPr dirty="0"/>
          </a:p>
        </p:txBody>
      </p:sp>
      <p:pic>
        <p:nvPicPr>
          <p:cNvPr id="134" name="Google Shape;134;p22"/>
          <p:cNvPicPr preferRelativeResize="0"/>
          <p:nvPr/>
        </p:nvPicPr>
        <p:blipFill>
          <a:blip r:embed="rId3">
            <a:alphaModFix/>
          </a:blip>
          <a:stretch>
            <a:fillRect/>
          </a:stretch>
        </p:blipFill>
        <p:spPr>
          <a:xfrm>
            <a:off x="5503474" y="559234"/>
            <a:ext cx="2865301" cy="4420200"/>
          </a:xfrm>
          <a:prstGeom prst="rect">
            <a:avLst/>
          </a:prstGeom>
          <a:noFill/>
          <a:ln>
            <a:noFill/>
          </a:ln>
        </p:spPr>
      </p:pic>
      <p:sp>
        <p:nvSpPr>
          <p:cNvPr id="135" name="Google Shape;135;p22"/>
          <p:cNvSpPr txBox="1"/>
          <p:nvPr/>
        </p:nvSpPr>
        <p:spPr>
          <a:xfrm>
            <a:off x="311700" y="540798"/>
            <a:ext cx="4728250" cy="4216509"/>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r>
              <a:rPr lang="en" sz="1600" dirty="0"/>
              <a:t>Ingredients: Carbonated water, </a:t>
            </a:r>
            <a:r>
              <a:rPr lang="en" sz="1600" dirty="0">
                <a:highlight>
                  <a:srgbClr val="00FF00"/>
                </a:highlight>
              </a:rPr>
              <a:t>sucrose</a:t>
            </a:r>
            <a:r>
              <a:rPr lang="en" sz="1600" dirty="0"/>
              <a:t>, </a:t>
            </a:r>
            <a:r>
              <a:rPr lang="en" sz="1600" dirty="0">
                <a:highlight>
                  <a:srgbClr val="00FF00"/>
                </a:highlight>
              </a:rPr>
              <a:t>glucose</a:t>
            </a:r>
            <a:r>
              <a:rPr lang="en" sz="1600" dirty="0"/>
              <a:t>, citric acid, naturally sourced flavors, </a:t>
            </a:r>
            <a:r>
              <a:rPr lang="en" sz="1600" dirty="0">
                <a:highlight>
                  <a:srgbClr val="00FF00"/>
                </a:highlight>
              </a:rPr>
              <a:t>taurine</a:t>
            </a:r>
            <a:r>
              <a:rPr lang="en" sz="1600" dirty="0"/>
              <a:t>, sodium, citrate, grape skin extract (natural color), </a:t>
            </a:r>
            <a:r>
              <a:rPr lang="en" sz="1600" dirty="0">
                <a:highlight>
                  <a:srgbClr val="00FF00"/>
                </a:highlight>
              </a:rPr>
              <a:t>panax ginseng root extract</a:t>
            </a:r>
            <a:r>
              <a:rPr lang="en" sz="1600" dirty="0"/>
              <a:t>, </a:t>
            </a:r>
            <a:r>
              <a:rPr lang="en" sz="1600" dirty="0">
                <a:highlight>
                  <a:srgbClr val="00FF00"/>
                </a:highlight>
              </a:rPr>
              <a:t>caffeine</a:t>
            </a:r>
            <a:r>
              <a:rPr lang="en" sz="1600" dirty="0"/>
              <a:t>, sorbic acid, benzoic acid, </a:t>
            </a:r>
            <a:r>
              <a:rPr lang="en" sz="1600" dirty="0">
                <a:highlight>
                  <a:srgbClr val="00FF00"/>
                </a:highlight>
              </a:rPr>
              <a:t>niacinamide</a:t>
            </a:r>
            <a:r>
              <a:rPr lang="en" sz="1600" dirty="0"/>
              <a:t>, sodium chloride, d-glucuronolactone, </a:t>
            </a:r>
            <a:r>
              <a:rPr lang="en" sz="1600" dirty="0">
                <a:highlight>
                  <a:srgbClr val="00FF00"/>
                </a:highlight>
              </a:rPr>
              <a:t>guarana seed extract</a:t>
            </a:r>
            <a:r>
              <a:rPr lang="en" sz="1600" dirty="0"/>
              <a:t>, inositol, pyridoxine hydrochloride (vit B6), </a:t>
            </a:r>
            <a:r>
              <a:rPr lang="en" sz="1600" dirty="0">
                <a:highlight>
                  <a:srgbClr val="00FF00"/>
                </a:highlight>
              </a:rPr>
              <a:t>sucralose</a:t>
            </a:r>
            <a:r>
              <a:rPr lang="en" sz="1600" dirty="0"/>
              <a:t>, riboflavin (vit b2), maltodextrin, cyanocobalamin (vit b12).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400" dirty="0"/>
              <a:t>Sugars: </a:t>
            </a:r>
            <a:r>
              <a:rPr lang="en" sz="1400" dirty="0">
                <a:highlight>
                  <a:srgbClr val="00FF00"/>
                </a:highlight>
              </a:rPr>
              <a:t>sucrose, glucose, sucralose</a:t>
            </a:r>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Herbs, Vitamins, Amino Acids: </a:t>
            </a:r>
            <a:r>
              <a:rPr lang="en" sz="1400" dirty="0">
                <a:highlight>
                  <a:srgbClr val="00FF00"/>
                </a:highlight>
              </a:rPr>
              <a:t>taurine</a:t>
            </a:r>
            <a:r>
              <a:rPr lang="en" sz="1400" dirty="0"/>
              <a:t>, </a:t>
            </a:r>
            <a:r>
              <a:rPr lang="en" sz="1400" dirty="0">
                <a:highlight>
                  <a:srgbClr val="00FF00"/>
                </a:highlight>
              </a:rPr>
              <a:t>panax ginseng root extract</a:t>
            </a:r>
            <a:r>
              <a:rPr lang="en" sz="1400" dirty="0"/>
              <a:t>, niacinamide, d-glucuronolactone, inositol, pyridoxine hydrochloride (vit B6), cyanocobalamin (vit b12)</a:t>
            </a:r>
            <a:endParaRPr sz="1400" dirty="0"/>
          </a:p>
        </p:txBody>
      </p:sp>
      <p:cxnSp>
        <p:nvCxnSpPr>
          <p:cNvPr id="136" name="Google Shape;136;p22"/>
          <p:cNvCxnSpPr/>
          <p:nvPr/>
        </p:nvCxnSpPr>
        <p:spPr>
          <a:xfrm>
            <a:off x="5039950" y="1841075"/>
            <a:ext cx="1323300" cy="1277400"/>
          </a:xfrm>
          <a:prstGeom prst="straightConnector1">
            <a:avLst/>
          </a:prstGeom>
          <a:noFill/>
          <a:ln w="28575" cap="flat" cmpd="sng">
            <a:solidFill>
              <a:srgbClr val="F92525"/>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147"/>
        <p:cNvGrpSpPr/>
        <p:nvPr/>
      </p:nvGrpSpPr>
      <p:grpSpPr>
        <a:xfrm>
          <a:off x="0" y="0"/>
          <a:ext cx="0" cy="0"/>
          <a:chOff x="0" y="0"/>
          <a:chExt cx="0" cy="0"/>
        </a:xfrm>
      </p:grpSpPr>
      <p:grpSp>
        <p:nvGrpSpPr>
          <p:cNvPr id="154" name="Group 15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5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8" name="Group 16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6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82" name="Rectangle 18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535781"/>
            <a:ext cx="1191394"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86" name="Rectangle 185">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0"/>
            <a:ext cx="915543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8" name="Group 187">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0072" y="171450"/>
            <a:ext cx="2138628" cy="4978966"/>
            <a:chOff x="2487613" y="285750"/>
            <a:chExt cx="2428875" cy="5654676"/>
          </a:xfrm>
        </p:grpSpPr>
        <p:sp>
          <p:nvSpPr>
            <p:cNvPr id="189"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0"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1"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2"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3"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4"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5"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6"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7"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8"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9"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0"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2" name="Group 201">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0794" y="-589"/>
            <a:ext cx="1767505" cy="5140529"/>
            <a:chOff x="6627813" y="194833"/>
            <a:chExt cx="1952625" cy="5678918"/>
          </a:xfrm>
        </p:grpSpPr>
        <p:sp>
          <p:nvSpPr>
            <p:cNvPr id="203"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4"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5"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6"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07"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08"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09"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0"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1"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2"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3"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4"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8" name="Google Shape;148;p24"/>
          <p:cNvSpPr txBox="1">
            <a:spLocks noGrp="1"/>
          </p:cNvSpPr>
          <p:nvPr>
            <p:ph type="title"/>
          </p:nvPr>
        </p:nvSpPr>
        <p:spPr>
          <a:xfrm>
            <a:off x="3494640" y="468082"/>
            <a:ext cx="5133819" cy="960668"/>
          </a:xfrm>
          <a:prstGeom prst="rect">
            <a:avLst/>
          </a:prstGeom>
        </p:spPr>
        <p:txBody>
          <a:bodyPr spcFirstLastPara="1" vert="horz" lIns="91440" tIns="45720" rIns="91440" bIns="45720" rtlCol="0" anchor="t" anchorCtr="0">
            <a:normAutofit/>
          </a:bodyPr>
          <a:lstStyle/>
          <a:p>
            <a:pPr marL="0" lvl="0" indent="0" defTabSz="457200">
              <a:lnSpc>
                <a:spcPct val="90000"/>
              </a:lnSpc>
              <a:spcBef>
                <a:spcPct val="0"/>
              </a:spcBef>
              <a:spcAft>
                <a:spcPts val="0"/>
              </a:spcAft>
            </a:pPr>
            <a:r>
              <a:rPr lang="en-US" sz="3100"/>
              <a:t>Nutritional Facts Table: % Daily Value  </a:t>
            </a:r>
          </a:p>
        </p:txBody>
      </p:sp>
      <p:sp>
        <p:nvSpPr>
          <p:cNvPr id="216" name="Rectangle 215">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24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8"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037240" y="535781"/>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Google Shape;134;p22">
            <a:extLst>
              <a:ext uri="{FF2B5EF4-FFF2-40B4-BE49-F238E27FC236}">
                <a16:creationId xmlns:a16="http://schemas.microsoft.com/office/drawing/2014/main" id="{D381E315-4058-7D34-04C0-C8AFBC0439C7}"/>
              </a:ext>
            </a:extLst>
          </p:cNvPr>
          <p:cNvPicPr preferRelativeResize="0"/>
          <p:nvPr/>
        </p:nvPicPr>
        <p:blipFill rotWithShape="1">
          <a:blip r:embed="rId3"/>
          <a:srcRect l="20439" r="20133" b="2"/>
          <a:stretch/>
        </p:blipFill>
        <p:spPr>
          <a:xfrm>
            <a:off x="20" y="1297"/>
            <a:ext cx="2040388" cy="5143500"/>
          </a:xfrm>
          <a:prstGeom prst="rect">
            <a:avLst/>
          </a:prstGeom>
          <a:noFill/>
        </p:spPr>
      </p:pic>
      <p:sp>
        <p:nvSpPr>
          <p:cNvPr id="149" name="Google Shape;149;p24"/>
          <p:cNvSpPr txBox="1">
            <a:spLocks noGrp="1"/>
          </p:cNvSpPr>
          <p:nvPr>
            <p:ph type="body" idx="1"/>
          </p:nvPr>
        </p:nvSpPr>
        <p:spPr>
          <a:xfrm>
            <a:off x="3492500" y="1600200"/>
            <a:ext cx="5135958" cy="2833216"/>
          </a:xfrm>
          <a:prstGeom prst="rect">
            <a:avLst/>
          </a:prstGeom>
        </p:spPr>
        <p:txBody>
          <a:bodyPr spcFirstLastPara="1" vert="horz" lIns="91440" tIns="45720" rIns="91440" bIns="45720" rtlCol="0" anchorCtr="0">
            <a:normAutofit/>
          </a:bodyPr>
          <a:lstStyle/>
          <a:p>
            <a:pPr marL="0" lvl="0" indent="0" defTabSz="457200">
              <a:spcBef>
                <a:spcPts val="1000"/>
              </a:spcBef>
              <a:buSzPct val="100000"/>
              <a:buFont typeface="Wingdings 3" charset="2"/>
              <a:buChar char=""/>
            </a:pPr>
            <a:r>
              <a:rPr lang="en-US" sz="1800" dirty="0"/>
              <a:t>What to look for:</a:t>
            </a:r>
          </a:p>
          <a:p>
            <a:pPr marL="0" indent="-228600" defTabSz="457200">
              <a:spcBef>
                <a:spcPts val="1000"/>
              </a:spcBef>
              <a:buSzPct val="100000"/>
              <a:buFont typeface="Wingdings 3" charset="2"/>
              <a:buChar char=""/>
            </a:pPr>
            <a:r>
              <a:rPr lang="en-US" sz="1800" dirty="0"/>
              <a:t>% Daily Value tells you if product has a little (5%) or a lot (20%) of a nutrient.</a:t>
            </a:r>
          </a:p>
          <a:p>
            <a:pPr marL="0" indent="-228600" defTabSz="457200">
              <a:spcBef>
                <a:spcPts val="1000"/>
              </a:spcBef>
              <a:buSzPct val="100000"/>
              <a:buFont typeface="Wingdings 3" charset="2"/>
              <a:buChar char=""/>
            </a:pPr>
            <a:r>
              <a:rPr lang="en-US" sz="1800" dirty="0"/>
              <a:t>Serving size and servings per container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154"/>
        <p:cNvGrpSpPr/>
        <p:nvPr/>
      </p:nvGrpSpPr>
      <p:grpSpPr>
        <a:xfrm>
          <a:off x="0" y="0"/>
          <a:ext cx="0" cy="0"/>
          <a:chOff x="0" y="0"/>
          <a:chExt cx="0" cy="0"/>
        </a:xfrm>
      </p:grpSpPr>
      <p:grpSp>
        <p:nvGrpSpPr>
          <p:cNvPr id="160" name="Group 159">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61"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2"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3"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4"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5"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6"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7"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8"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9"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0"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71"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72"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4" name="Group 173">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75"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6"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7"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8"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9"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0"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1"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2"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83"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84"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5"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6"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88" name="Rectangle 187">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0"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92" name="Rectangle 191">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196" name="Group 19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5139935"/>
            <a:chOff x="2487613" y="285750"/>
            <a:chExt cx="2428876" cy="5654676"/>
          </a:xfrm>
          <a:solidFill>
            <a:schemeClr val="bg2">
              <a:lumMod val="90000"/>
            </a:schemeClr>
          </a:solidFill>
        </p:grpSpPr>
        <p:sp>
          <p:nvSpPr>
            <p:cNvPr id="19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9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9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0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0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0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55" name="Google Shape;155;p25"/>
          <p:cNvSpPr txBox="1">
            <a:spLocks noGrp="1"/>
          </p:cNvSpPr>
          <p:nvPr>
            <p:ph type="title"/>
          </p:nvPr>
        </p:nvSpPr>
        <p:spPr>
          <a:xfrm>
            <a:off x="978077" y="988943"/>
            <a:ext cx="4350697" cy="3165615"/>
          </a:xfrm>
          <a:prstGeom prst="rect">
            <a:avLst/>
          </a:prstGeom>
        </p:spPr>
        <p:txBody>
          <a:bodyPr spcFirstLastPara="1" vert="horz" lIns="91440" tIns="45720" rIns="91440" bIns="45720" rtlCol="0" anchor="ctr" anchorCtr="0">
            <a:normAutofit/>
          </a:bodyPr>
          <a:lstStyle/>
          <a:p>
            <a:pPr marL="0" lvl="0" indent="0" algn="r" defTabSz="457200">
              <a:spcBef>
                <a:spcPct val="0"/>
              </a:spcBef>
              <a:spcAft>
                <a:spcPts val="0"/>
              </a:spcAft>
            </a:pPr>
            <a:r>
              <a:rPr lang="en-US" sz="4600" dirty="0">
                <a:solidFill>
                  <a:schemeClr val="tx2">
                    <a:lumMod val="75000"/>
                  </a:schemeClr>
                </a:solidFill>
              </a:rPr>
              <a:t>What are the Health Effects of Drinking Energy Drinks?</a:t>
            </a:r>
          </a:p>
        </p:txBody>
      </p:sp>
      <p:cxnSp>
        <p:nvCxnSpPr>
          <p:cNvPr id="210" name="Straight Connector 209">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897" y="1403873"/>
            <a:ext cx="0" cy="24003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gs>
            <a:gs pos="100000">
              <a:schemeClr val="bg2">
                <a:shade val="80000"/>
              </a:schemeClr>
            </a:gs>
          </a:gsLst>
          <a:path path="circle">
            <a:fillToRect l="43000" r="43000" b="100000"/>
          </a:path>
        </a:gradFill>
        <a:effectLst/>
      </p:bgPr>
    </p:bg>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311699" y="282222"/>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Health Effects</a:t>
            </a:r>
            <a:endParaRPr dirty="0"/>
          </a:p>
        </p:txBody>
      </p:sp>
      <p:sp>
        <p:nvSpPr>
          <p:cNvPr id="4" name="TextBox 3">
            <a:extLst>
              <a:ext uri="{FF2B5EF4-FFF2-40B4-BE49-F238E27FC236}">
                <a16:creationId xmlns:a16="http://schemas.microsoft.com/office/drawing/2014/main" id="{D33EB933-4FEF-9EF7-B16D-A31745096A0F}"/>
              </a:ext>
            </a:extLst>
          </p:cNvPr>
          <p:cNvSpPr txBox="1"/>
          <p:nvPr/>
        </p:nvSpPr>
        <p:spPr>
          <a:xfrm>
            <a:off x="1195843" y="854922"/>
            <a:ext cx="7168445" cy="4134465"/>
          </a:xfrm>
          <a:prstGeom prst="rect">
            <a:avLst/>
          </a:prstGeom>
          <a:noFill/>
        </p:spPr>
        <p:txBody>
          <a:bodyPr wrap="square" rtlCol="0">
            <a:spAutoFit/>
          </a:bodyPr>
          <a:lstStyle/>
          <a:p>
            <a:pPr marL="0" marR="0">
              <a:spcBef>
                <a:spcPts val="0"/>
              </a:spcBef>
              <a:spcAft>
                <a:spcPts val="800"/>
              </a:spcAft>
            </a:pPr>
            <a:r>
              <a:rPr lang="en-US" dirty="0">
                <a:effectLst/>
                <a:latin typeface="Century Gothic" panose="020B0502020202020204" pitchFamily="34" charset="0"/>
                <a:ea typeface="Calibri" panose="020F0502020204030204" pitchFamily="34" charset="0"/>
                <a:cs typeface="Times New Roman" panose="02020603050405020304" pitchFamily="18" charset="0"/>
              </a:rPr>
              <a:t>Short Term:</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Increases heart rate (sometimes to the point of palpitations), systolic blood pressure, body temperature, and blood sugar</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Nausea, vomiting, and other </a:t>
            </a:r>
            <a:r>
              <a:rPr lang="en-US" dirty="0">
                <a:latin typeface="Century Gothic" panose="020B0502020202020204" pitchFamily="34" charset="0"/>
                <a:ea typeface="Calibri" panose="020F0502020204030204" pitchFamily="34" charset="0"/>
                <a:cs typeface="Times New Roman" panose="02020603050405020304" pitchFamily="18" charset="0"/>
              </a:rPr>
              <a:t>digestive problems</a:t>
            </a: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Disturbs sleep patterns or causes restlessness, nervousness, anxiety, or agitation</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May harm children’s still-developing cardiovascular and nervous systems</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Dehydration</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May be associated with increased risk-taking behavior</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Seizures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gs>
            <a:gs pos="100000">
              <a:schemeClr val="bg2">
                <a:shade val="80000"/>
              </a:schemeClr>
            </a:gs>
          </a:gsLst>
          <a:path path="circle">
            <a:fillToRect l="43000" r="43000" b="100000"/>
          </a:path>
        </a:gradFill>
        <a:effectLst/>
      </p:bgPr>
    </p:bg>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311700" y="12573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Health Effects</a:t>
            </a:r>
            <a:endParaRPr dirty="0"/>
          </a:p>
        </p:txBody>
      </p:sp>
      <p:sp>
        <p:nvSpPr>
          <p:cNvPr id="5" name="TextBox 4">
            <a:extLst>
              <a:ext uri="{FF2B5EF4-FFF2-40B4-BE49-F238E27FC236}">
                <a16:creationId xmlns:a16="http://schemas.microsoft.com/office/drawing/2014/main" id="{011F53C5-6426-F90D-107A-F9C292F4727E}"/>
              </a:ext>
            </a:extLst>
          </p:cNvPr>
          <p:cNvSpPr txBox="1"/>
          <p:nvPr/>
        </p:nvSpPr>
        <p:spPr>
          <a:xfrm>
            <a:off x="1659467" y="1189799"/>
            <a:ext cx="6981860" cy="2821285"/>
          </a:xfrm>
          <a:prstGeom prst="rect">
            <a:avLst/>
          </a:prstGeom>
          <a:noFill/>
        </p:spPr>
        <p:txBody>
          <a:bodyPr wrap="square" rtlCol="0">
            <a:spAutoFit/>
          </a:bodyPr>
          <a:lstStyle/>
          <a:p>
            <a:pPr marL="0" marR="0">
              <a:spcBef>
                <a:spcPts val="0"/>
              </a:spcBef>
              <a:spcAft>
                <a:spcPts val="800"/>
              </a:spcAft>
            </a:pPr>
            <a:r>
              <a:rPr lang="en-US" dirty="0">
                <a:effectLst/>
                <a:latin typeface="Century Gothic" panose="020B0502020202020204" pitchFamily="34" charset="0"/>
                <a:ea typeface="Calibri" panose="020F0502020204030204" pitchFamily="34" charset="0"/>
                <a:cs typeface="Times New Roman" panose="02020603050405020304" pitchFamily="18" charset="0"/>
              </a:rPr>
              <a:t>Long Term: </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Chronic dehydration which can lead to kidney stones</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Excessive vitamin-b can cause blood problems and non-alcoholic fatty liver disease</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Increased risk of cancer, diabetes, gout, cardiovascular disease, Type 2 diabetes</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Unintentional weight gain and increased risk of obesity</a:t>
            </a:r>
          </a:p>
          <a:p>
            <a:pPr marL="342900" marR="0" lvl="0" indent="-342900">
              <a:spcBef>
                <a:spcPts val="0"/>
              </a:spcBef>
              <a:spcAft>
                <a:spcPts val="800"/>
              </a:spcAft>
              <a:buFont typeface="Arial" panose="020B0604020202020204" pitchFamily="34" charset="0"/>
              <a:buChar char="•"/>
              <a:tabLst>
                <a:tab pos="457200" algn="l"/>
              </a:tabLst>
            </a:pPr>
            <a:r>
              <a:rPr lang="en-US" dirty="0">
                <a:effectLst/>
                <a:latin typeface="Century Gothic" panose="020B0502020202020204" pitchFamily="34" charset="0"/>
                <a:ea typeface="Calibri" panose="020F0502020204030204" pitchFamily="34" charset="0"/>
                <a:cs typeface="Times New Roman" panose="02020603050405020304" pitchFamily="18" charset="0"/>
              </a:rPr>
              <a:t>Increased dental erosion, cavities, and tooth decay</a:t>
            </a:r>
          </a:p>
        </p:txBody>
      </p:sp>
    </p:spTree>
    <p:extLst>
      <p:ext uri="{BB962C8B-B14F-4D97-AF65-F5344CB8AC3E}">
        <p14:creationId xmlns:p14="http://schemas.microsoft.com/office/powerpoint/2010/main" val="222481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241"/>
        <p:cNvGrpSpPr/>
        <p:nvPr/>
      </p:nvGrpSpPr>
      <p:grpSpPr>
        <a:xfrm>
          <a:off x="0" y="0"/>
          <a:ext cx="0" cy="0"/>
          <a:chOff x="0" y="0"/>
          <a:chExt cx="0" cy="0"/>
        </a:xfrm>
      </p:grpSpPr>
      <p:grpSp>
        <p:nvGrpSpPr>
          <p:cNvPr id="250" name="Group 249">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251"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2"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53"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4"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55"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56"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7"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58"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59"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60"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1"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2"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4" name="Group 263">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265"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6"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7"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8"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9"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0"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71"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72"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73"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74"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75"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76"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78" name="Rectangle 277">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80"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82" name="Rectangle 281">
            <a:extLst>
              <a:ext uri="{FF2B5EF4-FFF2-40B4-BE49-F238E27FC236}">
                <a16:creationId xmlns:a16="http://schemas.microsoft.com/office/drawing/2014/main" id="{5F38145C-BCBF-43B9-A7AC-029AB5722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5" name="Google Shape;245;p30"/>
          <p:cNvPicPr preferRelativeResize="0"/>
          <p:nvPr/>
        </p:nvPicPr>
        <p:blipFill rotWithShape="1">
          <a:blip r:embed="rId3"/>
          <a:srcRect l="8431" r="2" b="2"/>
          <a:stretch/>
        </p:blipFill>
        <p:spPr>
          <a:xfrm>
            <a:off x="20" y="10"/>
            <a:ext cx="4709858" cy="5143490"/>
          </a:xfrm>
          <a:custGeom>
            <a:avLst/>
            <a:gdLst/>
            <a:ahLst/>
            <a:cxnLst/>
            <a:rect l="l" t="t" r="r" b="b"/>
            <a:pathLst>
              <a:path w="6279838" h="6858000">
                <a:moveTo>
                  <a:pt x="0" y="0"/>
                </a:moveTo>
                <a:lnTo>
                  <a:pt x="1491916" y="0"/>
                </a:lnTo>
                <a:lnTo>
                  <a:pt x="1724537" y="0"/>
                </a:lnTo>
                <a:cubicBezTo>
                  <a:pt x="1724537" y="0"/>
                  <a:pt x="1724537" y="0"/>
                  <a:pt x="6166816" y="4443265"/>
                </a:cubicBezTo>
                <a:cubicBezTo>
                  <a:pt x="6317513" y="4593996"/>
                  <a:pt x="6317513" y="4843028"/>
                  <a:pt x="6166816" y="4993759"/>
                </a:cubicBezTo>
                <a:cubicBezTo>
                  <a:pt x="6166816" y="4993759"/>
                  <a:pt x="6166816" y="4993759"/>
                  <a:pt x="4460480" y="6700475"/>
                </a:cubicBezTo>
                <a:lnTo>
                  <a:pt x="4302989" y="6858000"/>
                </a:lnTo>
                <a:lnTo>
                  <a:pt x="0" y="6858000"/>
                </a:lnTo>
                <a:close/>
              </a:path>
            </a:pathLst>
          </a:custGeom>
          <a:noFill/>
        </p:spPr>
      </p:pic>
      <p:pic>
        <p:nvPicPr>
          <p:cNvPr id="244" name="Google Shape;244;p30" descr="Image"/>
          <p:cNvPicPr preferRelativeResize="0"/>
          <p:nvPr/>
        </p:nvPicPr>
        <p:blipFill rotWithShape="1">
          <a:blip r:embed="rId4"/>
          <a:srcRect r="15895"/>
          <a:stretch/>
        </p:blipFill>
        <p:spPr>
          <a:xfrm>
            <a:off x="1293403" y="10"/>
            <a:ext cx="6480764" cy="5143490"/>
          </a:xfrm>
          <a:custGeom>
            <a:avLst/>
            <a:gdLst/>
            <a:ahLst/>
            <a:cxnLst/>
            <a:rect l="l" t="t" r="r" b="b"/>
            <a:pathLst>
              <a:path w="8641019" h="6858000">
                <a:moveTo>
                  <a:pt x="0" y="0"/>
                </a:moveTo>
                <a:lnTo>
                  <a:pt x="2727340" y="0"/>
                </a:lnTo>
                <a:lnTo>
                  <a:pt x="2782361" y="0"/>
                </a:lnTo>
                <a:lnTo>
                  <a:pt x="3418402" y="0"/>
                </a:lnTo>
                <a:lnTo>
                  <a:pt x="4085717" y="0"/>
                </a:lnTo>
                <a:cubicBezTo>
                  <a:pt x="4085717" y="0"/>
                  <a:pt x="4085717" y="0"/>
                  <a:pt x="8527996" y="4443265"/>
                </a:cubicBezTo>
                <a:cubicBezTo>
                  <a:pt x="8678694" y="4593996"/>
                  <a:pt x="8678694" y="4843028"/>
                  <a:pt x="8527996" y="4993759"/>
                </a:cubicBezTo>
                <a:cubicBezTo>
                  <a:pt x="8527996" y="4993759"/>
                  <a:pt x="8527996" y="4993759"/>
                  <a:pt x="6821659" y="6700475"/>
                </a:cubicBezTo>
                <a:lnTo>
                  <a:pt x="6664169" y="6858000"/>
                </a:lnTo>
                <a:lnTo>
                  <a:pt x="2578452" y="6858000"/>
                </a:lnTo>
                <a:lnTo>
                  <a:pt x="2790396" y="6646010"/>
                </a:lnTo>
                <a:cubicBezTo>
                  <a:pt x="4442279" y="4993759"/>
                  <a:pt x="4442279" y="4993759"/>
                  <a:pt x="4442279" y="4993759"/>
                </a:cubicBezTo>
                <a:cubicBezTo>
                  <a:pt x="4592976" y="4843028"/>
                  <a:pt x="4592976" y="4593996"/>
                  <a:pt x="4442279" y="4443265"/>
                </a:cubicBezTo>
                <a:cubicBezTo>
                  <a:pt x="0" y="0"/>
                  <a:pt x="0" y="0"/>
                  <a:pt x="0" y="0"/>
                </a:cubicBezTo>
                <a:close/>
              </a:path>
            </a:pathLst>
          </a:custGeom>
          <a:noFill/>
          <a:ln>
            <a:solidFill>
              <a:schemeClr val="accent1"/>
            </a:solidFill>
          </a:ln>
        </p:spPr>
      </p:pic>
      <p:pic>
        <p:nvPicPr>
          <p:cNvPr id="243" name="Google Shape;243;p30"/>
          <p:cNvPicPr preferRelativeResize="0"/>
          <p:nvPr/>
        </p:nvPicPr>
        <p:blipFill rotWithShape="1">
          <a:blip r:embed="rId5"/>
          <a:srcRect t="1134" r="-2" b="-2"/>
          <a:stretch/>
        </p:blipFill>
        <p:spPr>
          <a:xfrm>
            <a:off x="4357690" y="10"/>
            <a:ext cx="4786310" cy="5143490"/>
          </a:xfrm>
          <a:custGeom>
            <a:avLst/>
            <a:gdLst/>
            <a:ahLst/>
            <a:cxnLst/>
            <a:rect l="l" t="t" r="r" b="b"/>
            <a:pathLst>
              <a:path w="6381746" h="6858000">
                <a:moveTo>
                  <a:pt x="0" y="0"/>
                </a:moveTo>
                <a:lnTo>
                  <a:pt x="6381746" y="0"/>
                </a:lnTo>
                <a:lnTo>
                  <a:pt x="6381746" y="6858000"/>
                </a:lnTo>
                <a:lnTo>
                  <a:pt x="2578452" y="6858000"/>
                </a:lnTo>
                <a:lnTo>
                  <a:pt x="2790395" y="6646009"/>
                </a:lnTo>
                <a:cubicBezTo>
                  <a:pt x="4442279" y="4993759"/>
                  <a:pt x="4442279" y="4993759"/>
                  <a:pt x="4442279" y="4993759"/>
                </a:cubicBezTo>
                <a:cubicBezTo>
                  <a:pt x="4592977" y="4843028"/>
                  <a:pt x="4592977" y="4593996"/>
                  <a:pt x="4442279" y="4443265"/>
                </a:cubicBezTo>
                <a:cubicBezTo>
                  <a:pt x="0" y="0"/>
                  <a:pt x="0" y="0"/>
                  <a:pt x="0" y="0"/>
                </a:cubicBezTo>
                <a:close/>
              </a:path>
            </a:pathLst>
          </a:custGeom>
          <a:noFill/>
          <a:ln>
            <a:solidFill>
              <a:schemeClr val="accent1"/>
            </a:solidFill>
          </a:ln>
        </p:spPr>
      </p:pic>
      <p:sp>
        <p:nvSpPr>
          <p:cNvPr id="284" name="Freeform 5">
            <a:extLst>
              <a:ext uri="{FF2B5EF4-FFF2-40B4-BE49-F238E27FC236}">
                <a16:creationId xmlns:a16="http://schemas.microsoft.com/office/drawing/2014/main" id="{9D0F66F5-5B62-46C7-AB0C-89D30E7D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Google Shape;242;p30"/>
          <p:cNvSpPr txBox="1">
            <a:spLocks noGrp="1"/>
          </p:cNvSpPr>
          <p:nvPr>
            <p:ph type="title"/>
          </p:nvPr>
        </p:nvSpPr>
        <p:spPr>
          <a:xfrm>
            <a:off x="812561" y="3121927"/>
            <a:ext cx="6343650" cy="719183"/>
          </a:xfrm>
          <a:prstGeom prst="rect">
            <a:avLst/>
          </a:prstGeom>
        </p:spPr>
        <p:txBody>
          <a:bodyPr spcFirstLastPara="1" vert="horz" lIns="91440" tIns="45720" rIns="91440" bIns="45720" rtlCol="0" anchor="b" anchorCtr="0">
            <a:normAutofit fontScale="90000"/>
          </a:bodyPr>
          <a:lstStyle/>
          <a:p>
            <a:pPr marL="0" lvl="0" indent="0" algn="ctr" defTabSz="457200">
              <a:spcBef>
                <a:spcPct val="0"/>
              </a:spcBef>
              <a:spcAft>
                <a:spcPts val="0"/>
              </a:spcAft>
            </a:pPr>
            <a:r>
              <a:rPr lang="en-US" sz="3100" dirty="0">
                <a:solidFill>
                  <a:srgbClr val="FEFFFF"/>
                </a:solidFill>
              </a:rPr>
              <a:t>Are you getting “energy” from these drinks?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BFEE4B-F9B5-FA0F-53FD-BC95C658C712}"/>
              </a:ext>
            </a:extLst>
          </p:cNvPr>
          <p:cNvSpPr>
            <a:spLocks noGrp="1"/>
          </p:cNvSpPr>
          <p:nvPr>
            <p:ph idx="1"/>
          </p:nvPr>
        </p:nvSpPr>
        <p:spPr/>
        <p:txBody>
          <a:bodyPr>
            <a:normAutofit/>
          </a:bodyPr>
          <a:lstStyle/>
          <a:p>
            <a:pPr marL="0" indent="0" algn="ctr">
              <a:buNone/>
            </a:pPr>
            <a:r>
              <a:rPr lang="en-US" sz="2400" b="1" u="sng" dirty="0">
                <a:solidFill>
                  <a:srgbClr val="C00000"/>
                </a:solidFill>
                <a:hlinkClick r:id="rId3">
                  <a:extLst>
                    <a:ext uri="{A12FA001-AC4F-418D-AE19-62706E023703}">
                      <ahyp:hlinkClr xmlns:ahyp="http://schemas.microsoft.com/office/drawing/2018/hyperlinkcolor" val="tx"/>
                    </a:ext>
                  </a:extLst>
                </a:hlinkClick>
              </a:rPr>
              <a:t>Energy Drinks Effects on the Heart</a:t>
            </a:r>
            <a:endParaRPr lang="en-US" sz="2400" b="1" u="sng" dirty="0">
              <a:solidFill>
                <a:srgbClr val="C00000"/>
              </a:solidFill>
            </a:endParaRPr>
          </a:p>
        </p:txBody>
      </p:sp>
    </p:spTree>
    <p:extLst>
      <p:ext uri="{BB962C8B-B14F-4D97-AF65-F5344CB8AC3E}">
        <p14:creationId xmlns:p14="http://schemas.microsoft.com/office/powerpoint/2010/main" val="399637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277974" y="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How do I maintain energy without Energy Drinks?</a:t>
            </a:r>
            <a:endParaRPr dirty="0"/>
          </a:p>
        </p:txBody>
      </p:sp>
      <p:sp>
        <p:nvSpPr>
          <p:cNvPr id="274" name="Google Shape;274;p34"/>
          <p:cNvSpPr txBox="1"/>
          <p:nvPr/>
        </p:nvSpPr>
        <p:spPr>
          <a:xfrm>
            <a:off x="-80175" y="4393314"/>
            <a:ext cx="36576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rgbClr val="1D15F0"/>
                </a:solidFill>
                <a:ea typeface="Oswald"/>
                <a:cs typeface="Oswald"/>
                <a:sym typeface="Oswald"/>
              </a:rPr>
              <a:t>Drink Water</a:t>
            </a:r>
            <a:endParaRPr dirty="0">
              <a:solidFill>
                <a:srgbClr val="1D15F0"/>
              </a:solidFill>
              <a:ea typeface="Oswald"/>
              <a:cs typeface="Oswald"/>
              <a:sym typeface="Oswald"/>
            </a:endParaRPr>
          </a:p>
        </p:txBody>
      </p:sp>
      <p:sp>
        <p:nvSpPr>
          <p:cNvPr id="3" name="TextBox 2">
            <a:extLst>
              <a:ext uri="{FF2B5EF4-FFF2-40B4-BE49-F238E27FC236}">
                <a16:creationId xmlns:a16="http://schemas.microsoft.com/office/drawing/2014/main" id="{FFC8B4E1-3FB8-A98C-6156-9782C1DA731E}"/>
              </a:ext>
            </a:extLst>
          </p:cNvPr>
          <p:cNvSpPr txBox="1"/>
          <p:nvPr/>
        </p:nvSpPr>
        <p:spPr>
          <a:xfrm>
            <a:off x="3591603" y="3666008"/>
            <a:ext cx="1960794" cy="369332"/>
          </a:xfrm>
          <a:prstGeom prst="rect">
            <a:avLst/>
          </a:prstGeom>
          <a:noFill/>
        </p:spPr>
        <p:txBody>
          <a:bodyPr wrap="none" rtlCol="0">
            <a:spAutoFit/>
          </a:bodyPr>
          <a:lstStyle/>
          <a:p>
            <a:pPr algn="ctr"/>
            <a:r>
              <a:rPr lang="en-US" dirty="0">
                <a:solidFill>
                  <a:srgbClr val="FF0000"/>
                </a:solidFill>
              </a:rPr>
              <a:t>Physical Activity</a:t>
            </a:r>
          </a:p>
        </p:txBody>
      </p:sp>
      <p:sp>
        <p:nvSpPr>
          <p:cNvPr id="4" name="TextBox 3">
            <a:extLst>
              <a:ext uri="{FF2B5EF4-FFF2-40B4-BE49-F238E27FC236}">
                <a16:creationId xmlns:a16="http://schemas.microsoft.com/office/drawing/2014/main" id="{6031AFAC-1EB3-FC5B-C04D-E31C981EDB40}"/>
              </a:ext>
            </a:extLst>
          </p:cNvPr>
          <p:cNvSpPr txBox="1"/>
          <p:nvPr/>
        </p:nvSpPr>
        <p:spPr>
          <a:xfrm>
            <a:off x="7460692" y="4393314"/>
            <a:ext cx="805029" cy="369332"/>
          </a:xfrm>
          <a:prstGeom prst="rect">
            <a:avLst/>
          </a:prstGeom>
          <a:noFill/>
        </p:spPr>
        <p:txBody>
          <a:bodyPr wrap="none" rtlCol="0">
            <a:spAutoFit/>
          </a:bodyPr>
          <a:lstStyle/>
          <a:p>
            <a:pPr algn="ctr"/>
            <a:r>
              <a:rPr lang="en-US" dirty="0">
                <a:solidFill>
                  <a:srgbClr val="319B31"/>
                </a:solidFill>
              </a:rPr>
              <a:t>Sleep</a:t>
            </a:r>
          </a:p>
        </p:txBody>
      </p:sp>
      <p:pic>
        <p:nvPicPr>
          <p:cNvPr id="13" name="Picture 12" descr="A picture containing tree, outdoor">
            <a:extLst>
              <a:ext uri="{FF2B5EF4-FFF2-40B4-BE49-F238E27FC236}">
                <a16:creationId xmlns:a16="http://schemas.microsoft.com/office/drawing/2014/main" id="{E829AA46-1A01-9B3D-688C-71D80262296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16062" y="823160"/>
            <a:ext cx="3456517" cy="2592388"/>
          </a:xfrm>
          <a:prstGeom prst="rect">
            <a:avLst/>
          </a:prstGeom>
        </p:spPr>
      </p:pic>
      <p:pic>
        <p:nvPicPr>
          <p:cNvPr id="16" name="Picture 15" descr="A picture containing cat, indoor, domestic cat, grey">
            <a:extLst>
              <a:ext uri="{FF2B5EF4-FFF2-40B4-BE49-F238E27FC236}">
                <a16:creationId xmlns:a16="http://schemas.microsoft.com/office/drawing/2014/main" id="{7603D405-23C6-540B-589F-540532EB887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72579" y="2437146"/>
            <a:ext cx="2855806" cy="1956803"/>
          </a:xfrm>
          <a:prstGeom prst="rect">
            <a:avLst/>
          </a:prstGeom>
        </p:spPr>
      </p:pic>
      <p:pic>
        <p:nvPicPr>
          <p:cNvPr id="5" name="Picture 4" descr="A picture containing person, person, yellow">
            <a:extLst>
              <a:ext uri="{FF2B5EF4-FFF2-40B4-BE49-F238E27FC236}">
                <a16:creationId xmlns:a16="http://schemas.microsoft.com/office/drawing/2014/main" id="{30D84756-C809-790A-D917-565F7890ED8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43227" y="1971213"/>
            <a:ext cx="2556449" cy="22530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0C8BA-76B2-F95A-68FB-8A61C80FA382}"/>
              </a:ext>
            </a:extLst>
          </p:cNvPr>
          <p:cNvPicPr>
            <a:picLocks noChangeAspect="1"/>
          </p:cNvPicPr>
          <p:nvPr/>
        </p:nvPicPr>
        <p:blipFill>
          <a:blip r:embed="rId3"/>
          <a:stretch>
            <a:fillRect/>
          </a:stretch>
        </p:blipFill>
        <p:spPr>
          <a:xfrm>
            <a:off x="2022809" y="0"/>
            <a:ext cx="5098382" cy="5143500"/>
          </a:xfrm>
          <a:prstGeom prst="rect">
            <a:avLst/>
          </a:prstGeom>
        </p:spPr>
      </p:pic>
    </p:spTree>
    <p:extLst>
      <p:ext uri="{BB962C8B-B14F-4D97-AF65-F5344CB8AC3E}">
        <p14:creationId xmlns:p14="http://schemas.microsoft.com/office/powerpoint/2010/main" val="2158097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2EBB7-F458-4857-779C-E9658896224D}"/>
              </a:ext>
            </a:extLst>
          </p:cNvPr>
          <p:cNvPicPr>
            <a:picLocks noChangeAspect="1"/>
          </p:cNvPicPr>
          <p:nvPr/>
        </p:nvPicPr>
        <p:blipFill>
          <a:blip r:embed="rId3"/>
          <a:stretch>
            <a:fillRect/>
          </a:stretch>
        </p:blipFill>
        <p:spPr>
          <a:xfrm>
            <a:off x="2022809" y="0"/>
            <a:ext cx="5098382" cy="5143500"/>
          </a:xfrm>
          <a:prstGeom prst="rect">
            <a:avLst/>
          </a:prstGeom>
        </p:spPr>
      </p:pic>
    </p:spTree>
    <p:extLst>
      <p:ext uri="{BB962C8B-B14F-4D97-AF65-F5344CB8AC3E}">
        <p14:creationId xmlns:p14="http://schemas.microsoft.com/office/powerpoint/2010/main" val="119231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5" name="Group 11">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3"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25">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27"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39">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11">
            <a:extLst>
              <a:ext uri="{FF2B5EF4-FFF2-40B4-BE49-F238E27FC236}">
                <a16:creationId xmlns:a16="http://schemas.microsoft.com/office/drawing/2014/main" id="{50807C25-453D-4A47-A22C-3AE0C4E0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535781"/>
            <a:ext cx="1191394"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A2D9D015-5987-4234-82BC-93087550C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0B550-0D12-0B37-4244-31D48ACBAA76}"/>
              </a:ext>
            </a:extLst>
          </p:cNvPr>
          <p:cNvSpPr>
            <a:spLocks noGrp="1"/>
          </p:cNvSpPr>
          <p:nvPr>
            <p:ph type="title"/>
          </p:nvPr>
        </p:nvSpPr>
        <p:spPr>
          <a:xfrm>
            <a:off x="486917" y="483829"/>
            <a:ext cx="5369188" cy="944921"/>
          </a:xfrm>
        </p:spPr>
        <p:txBody>
          <a:bodyPr vert="horz" lIns="91440" tIns="45720" rIns="91440" bIns="45720" rtlCol="0" anchor="t">
            <a:normAutofit/>
          </a:bodyPr>
          <a:lstStyle/>
          <a:p>
            <a:pPr defTabSz="457200">
              <a:spcBef>
                <a:spcPct val="0"/>
              </a:spcBef>
            </a:pPr>
            <a:r>
              <a:rPr lang="en-US" sz="3600"/>
              <a:t>Thank you!</a:t>
            </a:r>
          </a:p>
        </p:txBody>
      </p:sp>
      <p:sp>
        <p:nvSpPr>
          <p:cNvPr id="46" name="Rectangle 45">
            <a:extLst>
              <a:ext uri="{FF2B5EF4-FFF2-40B4-BE49-F238E27FC236}">
                <a16:creationId xmlns:a16="http://schemas.microsoft.com/office/drawing/2014/main" id="{A1F3517F-F8D0-4E8C-9855-18326A842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A6EA8654-4C04-ACAD-C789-6D6886E1344F}"/>
              </a:ext>
            </a:extLst>
          </p:cNvPr>
          <p:cNvSpPr txBox="1"/>
          <p:nvPr/>
        </p:nvSpPr>
        <p:spPr>
          <a:xfrm>
            <a:off x="486918" y="1600200"/>
            <a:ext cx="5369187" cy="2819439"/>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dirty="0">
                <a:solidFill>
                  <a:schemeClr val="tx1">
                    <a:lumMod val="75000"/>
                    <a:lumOff val="25000"/>
                  </a:schemeClr>
                </a:solidFill>
              </a:rPr>
              <a:t>Thank you for your participation today.  </a:t>
            </a:r>
          </a:p>
          <a:p>
            <a:pPr>
              <a:spcBef>
                <a:spcPts val="1000"/>
              </a:spcBef>
              <a:buClr>
                <a:schemeClr val="accent1"/>
              </a:buClr>
              <a:buFont typeface="Wingdings 3" charset="2"/>
              <a:buChar char=""/>
            </a:pPr>
            <a:r>
              <a:rPr lang="en-US" dirty="0">
                <a:solidFill>
                  <a:schemeClr val="tx1">
                    <a:lumMod val="75000"/>
                    <a:lumOff val="25000"/>
                  </a:schemeClr>
                </a:solidFill>
              </a:rPr>
              <a:t>Each county in Arkansas has a Local Health Department.  </a:t>
            </a:r>
          </a:p>
          <a:p>
            <a:pPr>
              <a:spcBef>
                <a:spcPts val="1000"/>
              </a:spcBef>
              <a:buClr>
                <a:schemeClr val="accent1"/>
              </a:buClr>
              <a:buFont typeface="Wingdings 3" charset="2"/>
              <a:buChar char=""/>
            </a:pPr>
            <a:r>
              <a:rPr lang="en-US" dirty="0">
                <a:solidFill>
                  <a:schemeClr val="tx1">
                    <a:lumMod val="75000"/>
                    <a:lumOff val="25000"/>
                  </a:schemeClr>
                </a:solidFill>
              </a:rPr>
              <a:t>For more information or to find out about services near you, please scan the QR Code.</a:t>
            </a:r>
          </a:p>
        </p:txBody>
      </p:sp>
      <p:sp>
        <p:nvSpPr>
          <p:cNvPr id="48" name="Rectangle 47">
            <a:extLst>
              <a:ext uri="{FF2B5EF4-FFF2-40B4-BE49-F238E27FC236}">
                <a16:creationId xmlns:a16="http://schemas.microsoft.com/office/drawing/2014/main" id="{EF678D13-F887-40D4-908F-294CE460C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483829"/>
            <a:ext cx="2567753" cy="3935810"/>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61;p13">
            <a:extLst>
              <a:ext uri="{FF2B5EF4-FFF2-40B4-BE49-F238E27FC236}">
                <a16:creationId xmlns:a16="http://schemas.microsoft.com/office/drawing/2014/main" id="{9D52EDDF-F405-9431-7419-A6FFFF8DA491}"/>
              </a:ext>
            </a:extLst>
          </p:cNvPr>
          <p:cNvPicPr preferRelativeResize="0"/>
          <p:nvPr/>
        </p:nvPicPr>
        <p:blipFill>
          <a:blip r:embed="rId3"/>
          <a:stretch>
            <a:fillRect/>
          </a:stretch>
        </p:blipFill>
        <p:spPr>
          <a:xfrm>
            <a:off x="6806772" y="607273"/>
            <a:ext cx="1145628" cy="1151755"/>
          </a:xfrm>
          <a:prstGeom prst="rect">
            <a:avLst/>
          </a:prstGeom>
          <a:noFill/>
        </p:spPr>
      </p:pic>
      <p:pic>
        <p:nvPicPr>
          <p:cNvPr id="7" name="Picture 6">
            <a:extLst>
              <a:ext uri="{FF2B5EF4-FFF2-40B4-BE49-F238E27FC236}">
                <a16:creationId xmlns:a16="http://schemas.microsoft.com/office/drawing/2014/main" id="{F1B717D7-1CAA-3BC6-289D-7D3F202551FE}"/>
              </a:ext>
            </a:extLst>
          </p:cNvPr>
          <p:cNvPicPr>
            <a:picLocks noChangeAspect="1"/>
          </p:cNvPicPr>
          <p:nvPr/>
        </p:nvPicPr>
        <p:blipFill>
          <a:blip r:embed="rId4"/>
          <a:stretch>
            <a:fillRect/>
          </a:stretch>
        </p:blipFill>
        <p:spPr>
          <a:xfrm>
            <a:off x="6806509" y="1879678"/>
            <a:ext cx="1146153" cy="1146153"/>
          </a:xfrm>
          <a:prstGeom prst="rect">
            <a:avLst/>
          </a:prstGeom>
        </p:spPr>
      </p:pic>
      <p:pic>
        <p:nvPicPr>
          <p:cNvPr id="4" name="Google Shape;60;p13">
            <a:extLst>
              <a:ext uri="{FF2B5EF4-FFF2-40B4-BE49-F238E27FC236}">
                <a16:creationId xmlns:a16="http://schemas.microsoft.com/office/drawing/2014/main" id="{C2F427F5-C405-0209-F436-5F30797648DA}"/>
              </a:ext>
            </a:extLst>
          </p:cNvPr>
          <p:cNvPicPr preferRelativeResize="0"/>
          <p:nvPr/>
        </p:nvPicPr>
        <p:blipFill>
          <a:blip r:embed="rId5"/>
          <a:stretch>
            <a:fillRect/>
          </a:stretch>
        </p:blipFill>
        <p:spPr>
          <a:xfrm>
            <a:off x="6602533" y="3146481"/>
            <a:ext cx="1554105" cy="1146153"/>
          </a:xfrm>
          <a:prstGeom prst="rect">
            <a:avLst/>
          </a:prstGeom>
          <a:noFill/>
        </p:spPr>
      </p:pic>
      <p:sp>
        <p:nvSpPr>
          <p:cNvPr id="50" name="Freeform 11">
            <a:extLst>
              <a:ext uri="{FF2B5EF4-FFF2-40B4-BE49-F238E27FC236}">
                <a16:creationId xmlns:a16="http://schemas.microsoft.com/office/drawing/2014/main" id="{D2F136E7-E4C7-4E9B-BD04-A4CA65BA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456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311700" y="178676"/>
            <a:ext cx="8520600" cy="572700"/>
          </a:xfrm>
          <a:prstGeom prst="rect">
            <a:avLst/>
          </a:prstGeom>
        </p:spPr>
        <p:txBody>
          <a:bodyPr spcFirstLastPara="1" wrap="square" lIns="91425" tIns="91425" rIns="91425" bIns="91425" anchor="t" anchorCtr="0">
            <a:normAutofit fontScale="90000"/>
          </a:bodyPr>
          <a:lstStyle/>
          <a:p>
            <a:pPr algn="ctr"/>
            <a:r>
              <a:rPr lang="en" dirty="0"/>
              <a:t>References </a:t>
            </a:r>
            <a:endParaRPr dirty="0"/>
          </a:p>
        </p:txBody>
      </p:sp>
      <p:sp>
        <p:nvSpPr>
          <p:cNvPr id="300" name="Google Shape;300;p38"/>
          <p:cNvSpPr txBox="1">
            <a:spLocks noGrp="1"/>
          </p:cNvSpPr>
          <p:nvPr>
            <p:ph type="body" idx="1"/>
          </p:nvPr>
        </p:nvSpPr>
        <p:spPr>
          <a:xfrm>
            <a:off x="0" y="1055584"/>
            <a:ext cx="9144000" cy="4685875"/>
          </a:xfrm>
          <a:prstGeom prst="rect">
            <a:avLst/>
          </a:prstGeom>
        </p:spPr>
        <p:txBody>
          <a:bodyPr spcFirstLastPara="1" wrap="square" lIns="91425" tIns="91425" rIns="91425" bIns="91425" anchor="t" anchorCtr="0">
            <a:noAutofit/>
          </a:bodyPr>
          <a:lstStyle/>
          <a:p>
            <a:pPr>
              <a:buNone/>
            </a:pPr>
            <a:r>
              <a:rPr lang="en" sz="1000" dirty="0">
                <a:ea typeface="+mn-lt"/>
                <a:cs typeface="+mn-lt"/>
              </a:rPr>
              <a:t>Above the Noise. (2017, December 12). </a:t>
            </a:r>
            <a:r>
              <a:rPr lang="en" sz="1000" i="1" dirty="0">
                <a:ea typeface="+mn-lt"/>
                <a:cs typeface="+mn-lt"/>
              </a:rPr>
              <a:t>Are Energy Drinks Really Bad?</a:t>
            </a:r>
            <a:r>
              <a:rPr lang="en" sz="1000" dirty="0">
                <a:ea typeface="+mn-lt"/>
                <a:cs typeface="+mn-lt"/>
              </a:rPr>
              <a:t> [Video]. YouTube. </a:t>
            </a:r>
            <a:r>
              <a:rPr lang="en" sz="1000" dirty="0">
                <a:ea typeface="+mn-lt"/>
                <a:cs typeface="+mn-lt"/>
                <a:hlinkClick r:id="rId3">
                  <a:extLst>
                    <a:ext uri="{A12FA001-AC4F-418D-AE19-62706E023703}">
                      <ahyp:hlinkClr xmlns:ahyp="http://schemas.microsoft.com/office/drawing/2018/hyperlinkcolor" val="tx"/>
                    </a:ext>
                  </a:extLst>
                </a:hlinkClick>
              </a:rPr>
              <a:t>https://www.youtube.com/watch?v=5l0cjsZS-eM</a:t>
            </a:r>
            <a:r>
              <a:rPr lang="en" sz="1000" dirty="0">
                <a:ea typeface="+mn-lt"/>
                <a:cs typeface="+mn-lt"/>
              </a:rPr>
              <a:t> </a:t>
            </a:r>
            <a:endParaRPr lang="en-US" dirty="0"/>
          </a:p>
          <a:p>
            <a:pPr>
              <a:buNone/>
            </a:pPr>
            <a:r>
              <a:rPr lang="en" sz="1000" dirty="0" err="1">
                <a:ea typeface="+mn-lt"/>
                <a:cs typeface="+mn-lt"/>
              </a:rPr>
              <a:t>Awoods</a:t>
            </a:r>
            <a:r>
              <a:rPr lang="en" sz="1000" dirty="0">
                <a:ea typeface="+mn-lt"/>
                <a:cs typeface="+mn-lt"/>
              </a:rPr>
              <a:t>. (2021, February 4). </a:t>
            </a:r>
            <a:r>
              <a:rPr lang="en" sz="1000" i="1" dirty="0">
                <a:ea typeface="+mn-lt"/>
                <a:cs typeface="+mn-lt"/>
              </a:rPr>
              <a:t>Lil Baby does his first Super Bowl Ad</a:t>
            </a:r>
            <a:r>
              <a:rPr lang="en" sz="1000" dirty="0">
                <a:ea typeface="+mn-lt"/>
                <a:cs typeface="+mn-lt"/>
              </a:rPr>
              <a:t>. XXL Mag. Retrieved May 26, 2022, from </a:t>
            </a:r>
            <a:r>
              <a:rPr lang="en" sz="1000" u="sng" dirty="0">
                <a:ea typeface="+mn-lt"/>
                <a:cs typeface="+mn-lt"/>
                <a:hlinkClick r:id="rId4">
                  <a:extLst>
                    <a:ext uri="{A12FA001-AC4F-418D-AE19-62706E023703}">
                      <ahyp:hlinkClr xmlns:ahyp="http://schemas.microsoft.com/office/drawing/2018/hyperlinkcolor" val="tx"/>
                    </a:ext>
                  </a:extLst>
                </a:hlinkClick>
              </a:rPr>
              <a:t>https://www.xxlmag.com/lil-baby-super-bowl-ad/ </a:t>
            </a:r>
            <a:endParaRPr lang="en-US" dirty="0"/>
          </a:p>
          <a:p>
            <a:pPr>
              <a:buNone/>
            </a:pPr>
            <a:r>
              <a:rPr lang="en" sz="1000" dirty="0">
                <a:ea typeface="+mn-lt"/>
                <a:cs typeface="+mn-lt"/>
              </a:rPr>
              <a:t>The Active Times. (2015, December 30). </a:t>
            </a:r>
            <a:r>
              <a:rPr lang="en" sz="1000" i="1" dirty="0">
                <a:ea typeface="+mn-lt"/>
                <a:cs typeface="+mn-lt"/>
              </a:rPr>
              <a:t>Pros and cons of Energy Drinks</a:t>
            </a:r>
            <a:r>
              <a:rPr lang="en" sz="1000" dirty="0">
                <a:ea typeface="+mn-lt"/>
                <a:cs typeface="+mn-lt"/>
              </a:rPr>
              <a:t>. The Active Times. Retrieved May 20, 2022, from   </a:t>
            </a:r>
            <a:r>
              <a:rPr lang="en" sz="1000" u="sng" dirty="0">
                <a:ea typeface="+mn-lt"/>
                <a:cs typeface="+mn-lt"/>
                <a:hlinkClick r:id="rId5">
                  <a:extLst>
                    <a:ext uri="{A12FA001-AC4F-418D-AE19-62706E023703}">
                      <ahyp:hlinkClr xmlns:ahyp="http://schemas.microsoft.com/office/drawing/2018/hyperlinkcolor" val="tx"/>
                    </a:ext>
                  </a:extLst>
                </a:hlinkClick>
              </a:rPr>
              <a:t>https://www.theactivetimes.com/fitness/nutrition/pros-and-cons-energy-drinks</a:t>
            </a:r>
            <a:endParaRPr lang="en-US" dirty="0"/>
          </a:p>
          <a:p>
            <a:pPr>
              <a:buNone/>
            </a:pPr>
            <a:r>
              <a:rPr lang="en" sz="1000" dirty="0">
                <a:ea typeface="+mn-lt"/>
                <a:cs typeface="+mn-lt"/>
              </a:rPr>
              <a:t>Cause &amp; Effect Rack Card: Energy Drinks (n.d.). Primo Prevention. Retrieved May 17, 2022, from   </a:t>
            </a:r>
            <a:r>
              <a:rPr lang="en" sz="1000" dirty="0">
                <a:ea typeface="+mn-lt"/>
                <a:cs typeface="+mn-lt"/>
                <a:hlinkClick r:id="rId6">
                  <a:extLst>
                    <a:ext uri="{A12FA001-AC4F-418D-AE19-62706E023703}">
                      <ahyp:hlinkClr xmlns:ahyp="http://schemas.microsoft.com/office/drawing/2018/hyperlinkcolor" val="tx"/>
                    </a:ext>
                  </a:extLst>
                </a:hlinkClick>
              </a:rPr>
              <a:t>https://www.primoprevention.com/product/cause-effect-rack-card-energy-drinks/</a:t>
            </a:r>
            <a:endParaRPr lang="en-US" dirty="0"/>
          </a:p>
          <a:p>
            <a:pPr>
              <a:buNone/>
            </a:pPr>
            <a:r>
              <a:rPr lang="en" sz="1000" dirty="0" err="1">
                <a:ea typeface="+mn-lt"/>
                <a:cs typeface="+mn-lt"/>
              </a:rPr>
              <a:t>cbstvdinsideedition</a:t>
            </a:r>
            <a:r>
              <a:rPr lang="en" sz="1000" dirty="0">
                <a:ea typeface="+mn-lt"/>
                <a:cs typeface="+mn-lt"/>
              </a:rPr>
              <a:t>. (2017, May 16). Doctor explains how teen died after drinking 3 caffeinated drinks in 2 hours. YouTube. Retrieved May 23, 2022, from   </a:t>
            </a:r>
            <a:r>
              <a:rPr lang="en" sz="1000" u="sng" dirty="0">
                <a:ea typeface="+mn-lt"/>
                <a:cs typeface="+mn-lt"/>
                <a:hlinkClick r:id="rId7">
                  <a:extLst>
                    <a:ext uri="{A12FA001-AC4F-418D-AE19-62706E023703}">
                      <ahyp:hlinkClr xmlns:ahyp="http://schemas.microsoft.com/office/drawing/2018/hyperlinkcolor" val="tx"/>
                    </a:ext>
                  </a:extLst>
                </a:hlinkClick>
              </a:rPr>
              <a:t>https://www.youtube.com/watch?v=I_bWKpl-VQE</a:t>
            </a:r>
            <a:endParaRPr lang="en-US" dirty="0"/>
          </a:p>
          <a:p>
            <a:pPr>
              <a:buNone/>
            </a:pPr>
            <a:r>
              <a:rPr lang="en" sz="1000" dirty="0">
                <a:ea typeface="+mn-lt"/>
                <a:cs typeface="+mn-lt"/>
              </a:rPr>
              <a:t>Centers for Disease Control and Prevention. (2021, February 15). </a:t>
            </a:r>
            <a:r>
              <a:rPr lang="en" sz="1000" i="1" dirty="0">
                <a:ea typeface="+mn-lt"/>
                <a:cs typeface="+mn-lt"/>
              </a:rPr>
              <a:t>Childhood nutrition facts</a:t>
            </a:r>
            <a:r>
              <a:rPr lang="en" sz="1000" dirty="0">
                <a:ea typeface="+mn-lt"/>
                <a:cs typeface="+mn-lt"/>
              </a:rPr>
              <a:t>. Centers for Disease Control and Prevention. Retrieved May 17, 2022, from   </a:t>
            </a:r>
            <a:r>
              <a:rPr lang="en" sz="1000" u="sng" dirty="0">
                <a:ea typeface="+mn-lt"/>
                <a:cs typeface="+mn-lt"/>
                <a:hlinkClick r:id="rId8">
                  <a:extLst>
                    <a:ext uri="{A12FA001-AC4F-418D-AE19-62706E023703}">
                      <ahyp:hlinkClr xmlns:ahyp="http://schemas.microsoft.com/office/drawing/2018/hyperlinkcolor" val="tx"/>
                    </a:ext>
                  </a:extLst>
                </a:hlinkClick>
              </a:rPr>
              <a:t>https://www.cdc.gov/healthyschools/nutrition/facts.htm </a:t>
            </a:r>
            <a:endParaRPr lang="en-US" dirty="0"/>
          </a:p>
          <a:p>
            <a:pPr>
              <a:buNone/>
            </a:pPr>
            <a:r>
              <a:rPr lang="en" sz="1000" dirty="0">
                <a:ea typeface="+mn-lt"/>
                <a:cs typeface="+mn-lt"/>
              </a:rPr>
              <a:t>Centers for Disease Control and Prevention. (2021, March 17). </a:t>
            </a:r>
            <a:r>
              <a:rPr lang="en" sz="1000" i="1" dirty="0">
                <a:ea typeface="+mn-lt"/>
                <a:cs typeface="+mn-lt"/>
              </a:rPr>
              <a:t>Physical Education and physical activity</a:t>
            </a:r>
            <a:r>
              <a:rPr lang="en" sz="1000" dirty="0">
                <a:ea typeface="+mn-lt"/>
                <a:cs typeface="+mn-lt"/>
              </a:rPr>
              <a:t>. Centers for Disease Control and Prevention. Retrieved May 17, 2022,   from </a:t>
            </a:r>
            <a:r>
              <a:rPr lang="en" sz="1000" u="sng" dirty="0">
                <a:ea typeface="+mn-lt"/>
                <a:cs typeface="+mn-lt"/>
                <a:hlinkClick r:id="rId9">
                  <a:extLst>
                    <a:ext uri="{A12FA001-AC4F-418D-AE19-62706E023703}">
                      <ahyp:hlinkClr xmlns:ahyp="http://schemas.microsoft.com/office/drawing/2018/hyperlinkcolor" val="tx"/>
                    </a:ext>
                  </a:extLst>
                </a:hlinkClick>
              </a:rPr>
              <a:t>https://www.cdc.gov/healthyschools/physicalactivity/index.htm</a:t>
            </a:r>
            <a:r>
              <a:rPr lang="en" sz="1000" dirty="0">
                <a:ea typeface="+mn-lt"/>
                <a:cs typeface="+mn-lt"/>
              </a:rPr>
              <a:t> </a:t>
            </a:r>
            <a:endParaRPr lang="en-US" dirty="0"/>
          </a:p>
          <a:p>
            <a:pPr>
              <a:buNone/>
            </a:pPr>
            <a:r>
              <a:rPr lang="en" sz="1000" dirty="0">
                <a:ea typeface="+mn-lt"/>
                <a:cs typeface="+mn-lt"/>
              </a:rPr>
              <a:t>Centers for Disease Control and Prevention. (2019, May 29). </a:t>
            </a:r>
            <a:r>
              <a:rPr lang="en" sz="1000" i="1" dirty="0">
                <a:ea typeface="+mn-lt"/>
                <a:cs typeface="+mn-lt"/>
              </a:rPr>
              <a:t>Sleep and health</a:t>
            </a:r>
            <a:r>
              <a:rPr lang="en" sz="1000" dirty="0">
                <a:ea typeface="+mn-lt"/>
                <a:cs typeface="+mn-lt"/>
              </a:rPr>
              <a:t>. Centers for Disease Control and Prevention. Retrieved May 17, 2022, from   </a:t>
            </a:r>
            <a:r>
              <a:rPr lang="en" sz="1000" u="sng" dirty="0">
                <a:ea typeface="+mn-lt"/>
                <a:cs typeface="+mn-lt"/>
                <a:hlinkClick r:id="rId10">
                  <a:extLst>
                    <a:ext uri="{A12FA001-AC4F-418D-AE19-62706E023703}">
                      <ahyp:hlinkClr xmlns:ahyp="http://schemas.microsoft.com/office/drawing/2018/hyperlinkcolor" val="tx"/>
                    </a:ext>
                  </a:extLst>
                </a:hlinkClick>
              </a:rPr>
              <a:t>https://www.cdc.gov/healthyschools/sleep.htm</a:t>
            </a:r>
            <a:r>
              <a:rPr lang="en" sz="1000" dirty="0">
                <a:ea typeface="+mn-lt"/>
                <a:cs typeface="+mn-lt"/>
              </a:rPr>
              <a:t> </a:t>
            </a:r>
            <a:endParaRPr lang="en-US" dirty="0"/>
          </a:p>
          <a:p>
            <a:pPr>
              <a:buNone/>
            </a:pPr>
            <a:r>
              <a:rPr lang="en" sz="1000" dirty="0" err="1">
                <a:ea typeface="+mn-lt"/>
                <a:cs typeface="+mn-lt"/>
              </a:rPr>
              <a:t>DeMarino</a:t>
            </a:r>
            <a:r>
              <a:rPr lang="en" sz="1000" dirty="0">
                <a:ea typeface="+mn-lt"/>
                <a:cs typeface="+mn-lt"/>
              </a:rPr>
              <a:t>, J. (2021, March 23). </a:t>
            </a:r>
            <a:r>
              <a:rPr lang="en" sz="1000" i="1" dirty="0">
                <a:ea typeface="+mn-lt"/>
                <a:cs typeface="+mn-lt"/>
              </a:rPr>
              <a:t>The most dangerous ingredients in energy drinks, according to Dietitians</a:t>
            </a:r>
            <a:r>
              <a:rPr lang="en" sz="1000" dirty="0">
                <a:ea typeface="+mn-lt"/>
                <a:cs typeface="+mn-lt"/>
              </a:rPr>
              <a:t>. Eat This, Not That! Retrieved May 20, 2022, from   </a:t>
            </a:r>
            <a:r>
              <a:rPr lang="en" sz="1000" u="sng" dirty="0">
                <a:ea typeface="+mn-lt"/>
                <a:cs typeface="+mn-lt"/>
                <a:hlinkClick r:id="rId11">
                  <a:extLst>
                    <a:ext uri="{A12FA001-AC4F-418D-AE19-62706E023703}">
                      <ahyp:hlinkClr xmlns:ahyp="http://schemas.microsoft.com/office/drawing/2018/hyperlinkcolor" val="tx"/>
                    </a:ext>
                  </a:extLst>
                </a:hlinkClick>
              </a:rPr>
              <a:t>https://www.eatthis.com/news-dangerous-ingredients-energy-drinks/</a:t>
            </a:r>
            <a:r>
              <a:rPr lang="en" sz="1000" dirty="0">
                <a:ea typeface="+mn-lt"/>
                <a:cs typeface="+mn-lt"/>
              </a:rPr>
              <a:t>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title"/>
          </p:nvPr>
        </p:nvSpPr>
        <p:spPr>
          <a:xfrm>
            <a:off x="311700" y="192687"/>
            <a:ext cx="8520600" cy="452385"/>
          </a:xfrm>
          <a:prstGeom prst="rect">
            <a:avLst/>
          </a:prstGeom>
        </p:spPr>
        <p:txBody>
          <a:bodyPr spcFirstLastPara="1" wrap="square" lIns="91425" tIns="91425" rIns="91425" bIns="91425" anchor="t" anchorCtr="0">
            <a:normAutofit fontScale="90000"/>
          </a:bodyPr>
          <a:lstStyle/>
          <a:p>
            <a:pPr algn="ctr"/>
            <a:r>
              <a:rPr lang="en" dirty="0"/>
              <a:t>References </a:t>
            </a:r>
            <a:endParaRPr lang="en" dirty="0">
              <a:ea typeface="+mj-lt"/>
              <a:cs typeface="+mj-lt"/>
            </a:endParaRPr>
          </a:p>
        </p:txBody>
      </p:sp>
      <p:sp>
        <p:nvSpPr>
          <p:cNvPr id="306" name="Google Shape;306;p39"/>
          <p:cNvSpPr txBox="1">
            <a:spLocks noGrp="1"/>
          </p:cNvSpPr>
          <p:nvPr>
            <p:ph type="body" idx="1"/>
          </p:nvPr>
        </p:nvSpPr>
        <p:spPr>
          <a:xfrm>
            <a:off x="0" y="863450"/>
            <a:ext cx="9221118" cy="4087363"/>
          </a:xfrm>
          <a:prstGeom prst="rect">
            <a:avLst/>
          </a:prstGeom>
        </p:spPr>
        <p:txBody>
          <a:bodyPr spcFirstLastPara="1" wrap="square" lIns="91425" tIns="91425" rIns="91425" bIns="91425" anchor="t" anchorCtr="0">
            <a:noAutofit/>
          </a:bodyPr>
          <a:lstStyle/>
          <a:p>
            <a:pPr lvl="0" algn="l">
              <a:spcBef>
                <a:spcPts val="0"/>
              </a:spcBef>
              <a:spcAft>
                <a:spcPts val="0"/>
              </a:spcAft>
              <a:buNone/>
            </a:pPr>
            <a:r>
              <a:rPr lang="en" sz="1050" dirty="0">
                <a:ea typeface="+mn-lt"/>
                <a:cs typeface="+mn-lt"/>
              </a:rPr>
              <a:t>Energy Drinks 2018. National Center for Complementary and Integrative Health. Retrieved May 17, 2022, from </a:t>
            </a:r>
            <a:r>
              <a:rPr lang="en" sz="1050" u="sng" dirty="0">
                <a:ea typeface="+mn-lt"/>
                <a:cs typeface="+mn-lt"/>
                <a:hlinkClick r:id="rId3">
                  <a:extLst>
                    <a:ext uri="{A12FA001-AC4F-418D-AE19-62706E023703}">
                      <ahyp:hlinkClr xmlns:ahyp="http://schemas.microsoft.com/office/drawing/2018/hyperlinkcolor" val="tx"/>
                    </a:ext>
                  </a:extLst>
                </a:hlinkClick>
              </a:rPr>
              <a:t>Energy Drinks | NCCIH (nih.gov)</a:t>
            </a:r>
            <a:endParaRPr lang="en-US" u="sng" dirty="0">
              <a:ea typeface="+mn-lt"/>
              <a:cs typeface="+mn-lt"/>
            </a:endParaRPr>
          </a:p>
          <a:p>
            <a:pPr>
              <a:buNone/>
            </a:pPr>
            <a:r>
              <a:rPr lang="en" sz="1050" i="1" dirty="0">
                <a:ea typeface="+mn-lt"/>
                <a:cs typeface="+mn-lt"/>
              </a:rPr>
              <a:t>The Energy Drink Buzz</a:t>
            </a:r>
            <a:r>
              <a:rPr lang="en" sz="1050" dirty="0">
                <a:ea typeface="+mn-lt"/>
                <a:cs typeface="+mn-lt"/>
              </a:rPr>
              <a:t>. Retrieved May 17, 2022, from  </a:t>
            </a:r>
            <a:r>
              <a:rPr lang="en" sz="1050" u="sng" dirty="0">
                <a:ea typeface="+mn-lt"/>
                <a:cs typeface="+mn-lt"/>
                <a:hlinkClick r:id="rId4">
                  <a:extLst>
                    <a:ext uri="{A12FA001-AC4F-418D-AE19-62706E023703}">
                      <ahyp:hlinkClr xmlns:ahyp="http://schemas.microsoft.com/office/drawing/2018/hyperlinkcolor" val="tx"/>
                    </a:ext>
                  </a:extLst>
                </a:hlinkClick>
              </a:rPr>
              <a:t>https://www.albertahealthservices.ca/assets/info/nutrition/if-nfs-energy-drinks-ppt.pdf</a:t>
            </a:r>
            <a:r>
              <a:rPr lang="en" sz="1050" u="sng" dirty="0">
                <a:ea typeface="+mn-lt"/>
                <a:cs typeface="+mn-lt"/>
                <a:hlinkClick r:id="rId5">
                  <a:extLst>
                    <a:ext uri="{A12FA001-AC4F-418D-AE19-62706E023703}">
                      <ahyp:hlinkClr xmlns:ahyp="http://schemas.microsoft.com/office/drawing/2018/hyperlinkcolor" val="tx"/>
                    </a:ext>
                  </a:extLst>
                </a:hlinkClick>
              </a:rPr>
              <a:t>(insider.com)</a:t>
            </a:r>
            <a:endParaRPr lang="en" sz="1050" u="sng" dirty="0">
              <a:ea typeface="+mn-lt"/>
              <a:cs typeface="+mn-lt"/>
            </a:endParaRPr>
          </a:p>
          <a:p>
            <a:pPr>
              <a:buNone/>
            </a:pPr>
            <a:r>
              <a:rPr lang="en-US" sz="1050" dirty="0">
                <a:effectLst/>
              </a:rPr>
              <a:t>Frito-Lay North America, Inc. a Division of PepsiCo. (2022). </a:t>
            </a:r>
            <a:r>
              <a:rPr lang="en-US" sz="1050" i="1" dirty="0">
                <a:effectLst/>
              </a:rPr>
              <a:t>CHEETOS® Crunchy Cheese Flavored Snacks</a:t>
            </a:r>
            <a:r>
              <a:rPr lang="en-US" sz="1050" dirty="0">
                <a:effectLst/>
              </a:rPr>
              <a:t>. CHEETOS® Crunchy Cheese Flavored Snacks. https://www.cheetos.com/products/cheetos-crunchy-cheese-flavored-snacks</a:t>
            </a:r>
            <a:endParaRPr lang="en-US" sz="1050" u="sng" dirty="0">
              <a:ea typeface="+mn-lt"/>
              <a:cs typeface="+mn-lt"/>
            </a:endParaRPr>
          </a:p>
          <a:p>
            <a:pPr>
              <a:buNone/>
            </a:pPr>
            <a:r>
              <a:rPr lang="en" sz="1050" dirty="0">
                <a:ea typeface="+mn-lt"/>
                <a:cs typeface="+mn-lt"/>
              </a:rPr>
              <a:t>Garrity, T. (2020, November 16). </a:t>
            </a:r>
            <a:r>
              <a:rPr lang="en" sz="1050" i="1" dirty="0">
                <a:ea typeface="+mn-lt"/>
                <a:cs typeface="+mn-lt"/>
              </a:rPr>
              <a:t>What's the healthiest sports drink? we asked a nutritionist.</a:t>
            </a:r>
            <a:r>
              <a:rPr lang="en" sz="1050" dirty="0">
                <a:ea typeface="+mn-lt"/>
                <a:cs typeface="+mn-lt"/>
              </a:rPr>
              <a:t> </a:t>
            </a:r>
            <a:r>
              <a:rPr lang="en" sz="1050" dirty="0" err="1">
                <a:ea typeface="+mn-lt"/>
                <a:cs typeface="+mn-lt"/>
              </a:rPr>
              <a:t>InsideHook</a:t>
            </a:r>
            <a:r>
              <a:rPr lang="en" sz="1050" dirty="0">
                <a:ea typeface="+mn-lt"/>
                <a:cs typeface="+mn-lt"/>
              </a:rPr>
              <a:t>. Retrieved May 20, 2022, from </a:t>
            </a:r>
            <a:r>
              <a:rPr lang="en" sz="1050" u="sng" dirty="0">
                <a:ea typeface="+mn-lt"/>
                <a:cs typeface="+mn-lt"/>
                <a:hlinkClick r:id="rId6">
                  <a:extLst>
                    <a:ext uri="{A12FA001-AC4F-418D-AE19-62706E023703}">
                      <ahyp:hlinkClr xmlns:ahyp="http://schemas.microsoft.com/office/drawing/2018/hyperlinkcolor" val="tx"/>
                    </a:ext>
                  </a:extLst>
                </a:hlinkClick>
              </a:rPr>
              <a:t>https://www.insidehook.com/article/food-and-drink/healthiest-sports-drinks-ranked-by-nutritionist </a:t>
            </a:r>
            <a:endParaRPr lang="en" dirty="0"/>
          </a:p>
          <a:p>
            <a:pPr>
              <a:buNone/>
            </a:pPr>
            <a:r>
              <a:rPr lang="en" sz="1050" dirty="0">
                <a:ea typeface="+mn-lt"/>
                <a:cs typeface="+mn-lt"/>
              </a:rPr>
              <a:t>Gould, C. (2018, April 17). </a:t>
            </a:r>
            <a:r>
              <a:rPr lang="en" sz="1050" i="1" dirty="0">
                <a:ea typeface="+mn-lt"/>
                <a:cs typeface="+mn-lt"/>
              </a:rPr>
              <a:t>16-year-old's death linked to energy drink, caffeine products</a:t>
            </a:r>
            <a:r>
              <a:rPr lang="en" sz="1050" dirty="0">
                <a:ea typeface="+mn-lt"/>
                <a:cs typeface="+mn-lt"/>
              </a:rPr>
              <a:t>. WBMA. Retrieved May 20, 2022,   from </a:t>
            </a:r>
            <a:r>
              <a:rPr lang="en" sz="1050" u="sng" dirty="0">
                <a:ea typeface="+mn-lt"/>
                <a:cs typeface="+mn-lt"/>
                <a:hlinkClick r:id="rId7">
                  <a:extLst>
                    <a:ext uri="{A12FA001-AC4F-418D-AE19-62706E023703}">
                      <ahyp:hlinkClr xmlns:ahyp="http://schemas.microsoft.com/office/drawing/2018/hyperlinkcolor" val="tx"/>
                    </a:ext>
                  </a:extLst>
                </a:hlinkClick>
              </a:rPr>
              <a:t>https://abc3340.com/news/abc-3340-news-iteam/energy-drink-and-other-caffeine-products-linked-to-16-year-olds-death</a:t>
            </a:r>
            <a:r>
              <a:rPr lang="en" sz="1050" dirty="0">
                <a:ea typeface="+mn-lt"/>
                <a:cs typeface="+mn-lt"/>
              </a:rPr>
              <a:t> </a:t>
            </a:r>
            <a:endParaRPr lang="en" dirty="0">
              <a:ea typeface="+mn-lt"/>
              <a:cs typeface="+mn-lt"/>
            </a:endParaRPr>
          </a:p>
          <a:p>
            <a:pPr>
              <a:buNone/>
            </a:pPr>
            <a:r>
              <a:rPr lang="en" sz="1050" dirty="0" err="1">
                <a:ea typeface="+mn-lt"/>
                <a:cs typeface="+mn-lt"/>
              </a:rPr>
              <a:t>Heger</a:t>
            </a:r>
            <a:r>
              <a:rPr lang="en" sz="1050" dirty="0">
                <a:ea typeface="+mn-lt"/>
                <a:cs typeface="+mn-lt"/>
              </a:rPr>
              <a:t>, E. (2021, January 13). 4 reasons why energy drinks are bad for you — and healthier ways to boost your energy. </a:t>
            </a:r>
            <a:r>
              <a:rPr lang="en" sz="1050" i="1" dirty="0">
                <a:ea typeface="+mn-lt"/>
                <a:cs typeface="+mn-lt"/>
              </a:rPr>
              <a:t>Health. R</a:t>
            </a:r>
            <a:r>
              <a:rPr lang="en" sz="1050" dirty="0">
                <a:ea typeface="+mn-lt"/>
                <a:cs typeface="+mn-lt"/>
              </a:rPr>
              <a:t>etrieved May 17, 2022,   from</a:t>
            </a:r>
            <a:r>
              <a:rPr lang="en" sz="1050" dirty="0">
                <a:ea typeface="+mn-lt"/>
                <a:cs typeface="+mn-lt"/>
                <a:hlinkClick r:id="rId5">
                  <a:extLst>
                    <a:ext uri="{A12FA001-AC4F-418D-AE19-62706E023703}">
                      <ahyp:hlinkClr xmlns:ahyp="http://schemas.microsoft.com/office/drawing/2018/hyperlinkcolor" val="tx"/>
                    </a:ext>
                  </a:extLst>
                </a:hlinkClick>
              </a:rPr>
              <a:t> </a:t>
            </a:r>
            <a:r>
              <a:rPr lang="en" sz="1050" u="sng" dirty="0">
                <a:ea typeface="+mn-lt"/>
                <a:cs typeface="+mn-lt"/>
                <a:hlinkClick r:id="rId5">
                  <a:extLst>
                    <a:ext uri="{A12FA001-AC4F-418D-AE19-62706E023703}">
                      <ahyp:hlinkClr xmlns:ahyp="http://schemas.microsoft.com/office/drawing/2018/hyperlinkcolor" val="tx"/>
                    </a:ext>
                  </a:extLst>
                </a:hlinkClick>
              </a:rPr>
              <a:t>4 Reasons Why Energy Drinks Are Bad for Your Health </a:t>
            </a:r>
            <a:endParaRPr lang="en-US" dirty="0"/>
          </a:p>
          <a:p>
            <a:pPr>
              <a:buNone/>
            </a:pPr>
            <a:r>
              <a:rPr lang="en" sz="1050" dirty="0">
                <a:ea typeface="+mn-lt"/>
                <a:cs typeface="+mn-lt"/>
              </a:rPr>
              <a:t>Hettinger, D. A. (2013, September 26). </a:t>
            </a:r>
            <a:r>
              <a:rPr lang="en" sz="1050" i="1" dirty="0">
                <a:ea typeface="+mn-lt"/>
                <a:cs typeface="+mn-lt"/>
              </a:rPr>
              <a:t>Binging on energy drinks? don't crash and burn</a:t>
            </a:r>
            <a:r>
              <a:rPr lang="en" sz="1050" dirty="0">
                <a:ea typeface="+mn-lt"/>
                <a:cs typeface="+mn-lt"/>
              </a:rPr>
              <a:t>. The Oak Leaf. Retrieved May 20, 2022, from </a:t>
            </a:r>
            <a:r>
              <a:rPr lang="en" sz="1050" u="sng" dirty="0">
                <a:ea typeface="+mn-lt"/>
                <a:cs typeface="+mn-lt"/>
                <a:hlinkClick r:id="rId8">
                  <a:extLst>
                    <a:ext uri="{A12FA001-AC4F-418D-AE19-62706E023703}">
                      <ahyp:hlinkClr xmlns:ahyp="http://schemas.microsoft.com/office/drawing/2018/hyperlinkcolor" val="tx"/>
                    </a:ext>
                  </a:extLst>
                </a:hlinkClick>
              </a:rPr>
              <a:t>https://www.theoakleafnews.com/opinion/2013/09/26/binging-on-energy-drinks-dont-crash-and-burn/ </a:t>
            </a:r>
            <a:endParaRPr dirty="0"/>
          </a:p>
          <a:p>
            <a:pPr>
              <a:buNone/>
            </a:pPr>
            <a:r>
              <a:rPr lang="en-US" sz="1050" dirty="0"/>
              <a:t>Hunter, O. A. J. G., Hunter, J. G., Cason, K. L., &amp; Lane, E. (2021, July 16). </a:t>
            </a:r>
            <a:r>
              <a:rPr lang="en-US" sz="1050" i="1" dirty="0"/>
              <a:t>Physical Activity Pyramid</a:t>
            </a:r>
            <a:r>
              <a:rPr lang="en-US" sz="1050" dirty="0"/>
              <a:t>. Home &amp; Garden Information Center | Clemson University, South Carolina. Retrieved June 23, 2022, from </a:t>
            </a:r>
            <a:r>
              <a:rPr lang="en-US" sz="1050" u="sng" dirty="0">
                <a:hlinkClick r:id="rId9">
                  <a:extLst>
                    <a:ext uri="{A12FA001-AC4F-418D-AE19-62706E023703}">
                      <ahyp:hlinkClr xmlns:ahyp="http://schemas.microsoft.com/office/drawing/2018/hyperlinkcolor" val="tx"/>
                    </a:ext>
                  </a:extLst>
                </a:hlinkClick>
              </a:rPr>
              <a:t>https://hgic.clemson.edu/factsheet/physical-activity-pyramid/</a:t>
            </a:r>
            <a:r>
              <a:rPr lang="en-US" sz="1050" dirty="0"/>
              <a:t> ​</a:t>
            </a:r>
            <a:endParaRPr lang="en" sz="1050" dirty="0">
              <a:ea typeface="+mn-lt"/>
              <a:cs typeface="+mn-lt"/>
            </a:endParaRPr>
          </a:p>
          <a:p>
            <a:pPr>
              <a:buNone/>
            </a:pPr>
            <a:r>
              <a:rPr lang="en" sz="1050" dirty="0">
                <a:ea typeface="+mn-lt"/>
                <a:cs typeface="+mn-lt"/>
              </a:rPr>
              <a:t>Judson College. (n.d.). </a:t>
            </a:r>
            <a:r>
              <a:rPr lang="en" sz="1050" i="1" dirty="0">
                <a:ea typeface="+mn-lt"/>
                <a:cs typeface="+mn-lt"/>
              </a:rPr>
              <a:t>What is exercise?</a:t>
            </a:r>
            <a:r>
              <a:rPr lang="en" sz="1050" dirty="0">
                <a:ea typeface="+mn-lt"/>
                <a:cs typeface="+mn-lt"/>
              </a:rPr>
              <a:t> Judson College Fitness Program. Retrieved May 26, 2022, from </a:t>
            </a:r>
            <a:r>
              <a:rPr lang="en" sz="1050" u="sng" dirty="0">
                <a:ea typeface="+mn-lt"/>
                <a:cs typeface="+mn-lt"/>
                <a:hlinkClick r:id="rId10">
                  <a:extLst>
                    <a:ext uri="{A12FA001-AC4F-418D-AE19-62706E023703}">
                      <ahyp:hlinkClr xmlns:ahyp="http://schemas.microsoft.com/office/drawing/2018/hyperlinkcolor" val="tx"/>
                    </a:ext>
                  </a:extLst>
                </a:hlinkClick>
              </a:rPr>
              <a:t>http://wilsonbiology.org/webspinner/spinner/fitness/exercise.html </a:t>
            </a:r>
            <a:endParaRPr dirty="0"/>
          </a:p>
          <a:p>
            <a:pPr>
              <a:buNone/>
            </a:pPr>
            <a:r>
              <a:rPr lang="en" sz="1050" dirty="0">
                <a:ea typeface="+mn-lt"/>
                <a:cs typeface="+mn-lt"/>
              </a:rPr>
              <a:t>Jennifer L. Harris, Christina R. Munsell, Energy drinks and adolescents: what’s the harm? Nutrition Reviews, Volume 73, Issue 4, April 2015, Pages 247–257, </a:t>
            </a:r>
            <a:r>
              <a:rPr lang="en" sz="1050" u="sng" dirty="0">
                <a:ea typeface="+mn-lt"/>
                <a:cs typeface="+mn-lt"/>
                <a:hlinkClick r:id="rId11">
                  <a:extLst>
                    <a:ext uri="{A12FA001-AC4F-418D-AE19-62706E023703}">
                      <ahyp:hlinkClr xmlns:ahyp="http://schemas.microsoft.com/office/drawing/2018/hyperlinkcolor" val="tx"/>
                    </a:ext>
                  </a:extLst>
                </a:hlinkClick>
              </a:rPr>
              <a:t>https://doi.org/10.1093/nutrit/nuu061</a:t>
            </a:r>
            <a:endParaRPr u="sng" dirty="0">
              <a:ea typeface="+mn-lt"/>
              <a:cs typeface="+mn-lt"/>
            </a:endParaRPr>
          </a:p>
          <a:p>
            <a:pPr>
              <a:buNone/>
            </a:pPr>
            <a:r>
              <a:rPr lang="en" sz="1050" dirty="0">
                <a:ea typeface="+mn-lt"/>
                <a:cs typeface="+mn-lt"/>
              </a:rPr>
              <a:t>Manaker L. (2021, February 16). 12 Dangerous Side Effects of Energy Drinks, According to Science. </a:t>
            </a:r>
            <a:r>
              <a:rPr lang="en" sz="1050" i="1" dirty="0">
                <a:ea typeface="+mn-lt"/>
                <a:cs typeface="+mn-lt"/>
              </a:rPr>
              <a:t>Healthy Eating</a:t>
            </a:r>
            <a:r>
              <a:rPr lang="en" sz="1050" dirty="0">
                <a:ea typeface="+mn-lt"/>
                <a:cs typeface="+mn-lt"/>
              </a:rPr>
              <a:t>. Retrieved May 17, 2022,   </a:t>
            </a:r>
            <a:r>
              <a:rPr lang="en" sz="1050" u="sng" dirty="0">
                <a:ea typeface="+mn-lt"/>
                <a:cs typeface="+mn-lt"/>
                <a:hlinkClick r:id="rId12">
                  <a:extLst>
                    <a:ext uri="{A12FA001-AC4F-418D-AE19-62706E023703}">
                      <ahyp:hlinkClr xmlns:ahyp="http://schemas.microsoft.com/office/drawing/2018/hyperlinkcolor" val="tx"/>
                    </a:ext>
                  </a:extLst>
                </a:hlinkClick>
              </a:rPr>
              <a:t>Dangerous Side Effects of Energy Drinks, Science Says — Eat This Not That</a:t>
            </a:r>
            <a:endParaRPr lang="en" u="sng" dirty="0">
              <a:ea typeface="+mn-lt"/>
              <a:cs typeface="+mn-lt"/>
            </a:endParaRPr>
          </a:p>
          <a:p>
            <a:pPr marL="0" lvl="0" indent="0" algn="l">
              <a:lnSpc>
                <a:spcPct val="100000"/>
              </a:lnSpc>
              <a:spcAft>
                <a:spcPts val="0"/>
              </a:spcAft>
              <a:buSzPts val="1100"/>
              <a:buFont typeface="Arial"/>
              <a:buNone/>
            </a:pPr>
            <a:endParaRPr lang="en" sz="10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0"/>
          <p:cNvSpPr txBox="1">
            <a:spLocks noGrp="1"/>
          </p:cNvSpPr>
          <p:nvPr>
            <p:ph type="title"/>
          </p:nvPr>
        </p:nvSpPr>
        <p:spPr>
          <a:xfrm>
            <a:off x="311700" y="182632"/>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6666"/>
              <a:buFont typeface="Arial"/>
              <a:buNone/>
            </a:pPr>
            <a:r>
              <a:rPr lang="en" dirty="0"/>
              <a:t>References</a:t>
            </a:r>
            <a:endParaRPr dirty="0"/>
          </a:p>
        </p:txBody>
      </p:sp>
      <p:sp>
        <p:nvSpPr>
          <p:cNvPr id="312" name="Google Shape;312;p40"/>
          <p:cNvSpPr txBox="1">
            <a:spLocks noGrp="1"/>
          </p:cNvSpPr>
          <p:nvPr>
            <p:ph type="body" idx="1"/>
          </p:nvPr>
        </p:nvSpPr>
        <p:spPr>
          <a:xfrm>
            <a:off x="0" y="776353"/>
            <a:ext cx="9144000" cy="4515600"/>
          </a:xfrm>
          <a:prstGeom prst="rect">
            <a:avLst/>
          </a:prstGeom>
        </p:spPr>
        <p:txBody>
          <a:bodyPr spcFirstLastPara="1" wrap="square" lIns="91425" tIns="91425" rIns="91425" bIns="91425" anchor="t" anchorCtr="0">
            <a:noAutofit/>
          </a:bodyPr>
          <a:lstStyle/>
          <a:p>
            <a:pPr>
              <a:lnSpc>
                <a:spcPct val="100000"/>
              </a:lnSpc>
              <a:buNone/>
            </a:pPr>
            <a:r>
              <a:rPr lang="en" sz="1100" dirty="0">
                <a:ea typeface="+mn-lt"/>
                <a:cs typeface="+mn-lt"/>
              </a:rPr>
              <a:t>The Nutrition Source. (n.d.). Harvard T.H. Chan | School of Public Health. Retrieved May 16, 2022, from </a:t>
            </a:r>
            <a:r>
              <a:rPr lang="en" sz="1100" u="sng" dirty="0">
                <a:ea typeface="+mn-lt"/>
                <a:cs typeface="+mn-lt"/>
                <a:hlinkClick r:id="rId3">
                  <a:extLst>
                    <a:ext uri="{A12FA001-AC4F-418D-AE19-62706E023703}">
                      <ahyp:hlinkClr xmlns:ahyp="http://schemas.microsoft.com/office/drawing/2018/hyperlinkcolor" val="tx"/>
                    </a:ext>
                  </a:extLst>
                </a:hlinkClick>
              </a:rPr>
              <a:t>https://www.hsph.harvard.edu/nutritionsource/energy-drinks/</a:t>
            </a:r>
            <a:endParaRPr lang="en-US" dirty="0">
              <a:ea typeface="+mn-lt"/>
              <a:cs typeface="+mn-lt"/>
            </a:endParaRPr>
          </a:p>
          <a:p>
            <a:pPr>
              <a:lnSpc>
                <a:spcPct val="100000"/>
              </a:lnSpc>
              <a:buNone/>
            </a:pPr>
            <a:r>
              <a:rPr lang="en" sz="1100" dirty="0">
                <a:ea typeface="+mn-lt"/>
                <a:cs typeface="+mn-lt"/>
              </a:rPr>
              <a:t>Rah India Technologies Pvt. Ltd. (n.d.). </a:t>
            </a:r>
            <a:r>
              <a:rPr lang="en" sz="1100" i="1" dirty="0">
                <a:ea typeface="+mn-lt"/>
                <a:cs typeface="+mn-lt"/>
              </a:rPr>
              <a:t>Red Bull: For the big bull-game - IPR online</a:t>
            </a:r>
            <a:r>
              <a:rPr lang="en" sz="1100" dirty="0">
                <a:ea typeface="+mn-lt"/>
                <a:cs typeface="+mn-lt"/>
              </a:rPr>
              <a:t>. IPR Online. Retrieved May 20, 2022, from   </a:t>
            </a:r>
            <a:r>
              <a:rPr lang="en" sz="1100" u="sng" dirty="0">
                <a:ea typeface="+mn-lt"/>
                <a:cs typeface="+mn-lt"/>
                <a:hlinkClick r:id="rId4">
                  <a:extLst>
                    <a:ext uri="{A12FA001-AC4F-418D-AE19-62706E023703}">
                      <ahyp:hlinkClr xmlns:ahyp="http://schemas.microsoft.com/office/drawing/2018/hyperlinkcolor" val="tx"/>
                    </a:ext>
                  </a:extLst>
                </a:hlinkClick>
              </a:rPr>
              <a:t>https://ipronline.com/red-bull-for-the-big-bull-game/</a:t>
            </a:r>
            <a:endParaRPr lang="en-US" dirty="0">
              <a:ea typeface="+mn-lt"/>
              <a:cs typeface="+mn-lt"/>
            </a:endParaRPr>
          </a:p>
          <a:p>
            <a:pPr>
              <a:lnSpc>
                <a:spcPct val="100000"/>
              </a:lnSpc>
              <a:buNone/>
            </a:pPr>
            <a:r>
              <a:rPr lang="en" sz="1100" dirty="0">
                <a:ea typeface="+mn-lt"/>
                <a:cs typeface="+mn-lt"/>
              </a:rPr>
              <a:t>rev5046. (2015, November 8). </a:t>
            </a:r>
            <a:r>
              <a:rPr lang="en" sz="1100" i="1" dirty="0" err="1">
                <a:ea typeface="+mn-lt"/>
                <a:cs typeface="+mn-lt"/>
              </a:rPr>
              <a:t>Nutr</a:t>
            </a:r>
            <a:r>
              <a:rPr lang="en" sz="1100" i="1" dirty="0">
                <a:ea typeface="+mn-lt"/>
                <a:cs typeface="+mn-lt"/>
              </a:rPr>
              <a:t> 360</a:t>
            </a:r>
            <a:r>
              <a:rPr lang="en" sz="1100" dirty="0">
                <a:ea typeface="+mn-lt"/>
                <a:cs typeface="+mn-lt"/>
              </a:rPr>
              <a:t>. Rachel </a:t>
            </a:r>
            <a:r>
              <a:rPr lang="en" sz="1100" dirty="0" err="1">
                <a:ea typeface="+mn-lt"/>
                <a:cs typeface="+mn-lt"/>
              </a:rPr>
              <a:t>VonArx</a:t>
            </a:r>
            <a:r>
              <a:rPr lang="en" sz="1100" dirty="0">
                <a:ea typeface="+mn-lt"/>
                <a:cs typeface="+mn-lt"/>
              </a:rPr>
              <a:t>. Retrieved May 17, 2022, from   </a:t>
            </a:r>
            <a:r>
              <a:rPr lang="en" sz="1100" u="sng" dirty="0">
                <a:ea typeface="+mn-lt"/>
                <a:cs typeface="+mn-lt"/>
                <a:hlinkClick r:id="rId5">
                  <a:extLst>
                    <a:ext uri="{A12FA001-AC4F-418D-AE19-62706E023703}">
                      <ahyp:hlinkClr xmlns:ahyp="http://schemas.microsoft.com/office/drawing/2018/hyperlinkcolor" val="tx"/>
                    </a:ext>
                  </a:extLst>
                </a:hlinkClick>
              </a:rPr>
              <a:t>https://sites.psu.edu/rvonarxnutrition/2015/11/08/where-do-you-fit-on-the-physical-activity-pyramid/</a:t>
            </a:r>
            <a:endParaRPr lang="en-US" dirty="0">
              <a:ea typeface="+mn-lt"/>
              <a:cs typeface="+mn-lt"/>
            </a:endParaRPr>
          </a:p>
          <a:p>
            <a:pPr>
              <a:lnSpc>
                <a:spcPct val="100000"/>
              </a:lnSpc>
              <a:buNone/>
            </a:pPr>
            <a:r>
              <a:rPr lang="en" sz="1100" dirty="0">
                <a:ea typeface="+mn-lt"/>
                <a:cs typeface="+mn-lt"/>
              </a:rPr>
              <a:t>Science Photo Library Limited. (2022). </a:t>
            </a:r>
            <a:r>
              <a:rPr lang="en" sz="1100" i="1" dirty="0">
                <a:ea typeface="+mn-lt"/>
                <a:cs typeface="+mn-lt"/>
              </a:rPr>
              <a:t>red bull - Search - Science Photo Library</a:t>
            </a:r>
            <a:r>
              <a:rPr lang="en" sz="1100" dirty="0">
                <a:ea typeface="+mn-lt"/>
                <a:cs typeface="+mn-lt"/>
              </a:rPr>
              <a:t>. Science Photo Library. </a:t>
            </a:r>
            <a:r>
              <a:rPr lang="en" sz="1100" dirty="0">
                <a:ea typeface="+mn-lt"/>
                <a:cs typeface="+mn-lt"/>
                <a:hlinkClick r:id="rId6">
                  <a:extLst>
                    <a:ext uri="{A12FA001-AC4F-418D-AE19-62706E023703}">
                      <ahyp:hlinkClr xmlns:ahyp="http://schemas.microsoft.com/office/drawing/2018/hyperlinkcolor" val="tx"/>
                    </a:ext>
                  </a:extLst>
                </a:hlinkClick>
              </a:rPr>
              <a:t>https://www.sciencephoto.com/search?q=red+bull</a:t>
            </a:r>
            <a:endParaRPr lang="en" dirty="0"/>
          </a:p>
          <a:p>
            <a:pPr>
              <a:lnSpc>
                <a:spcPct val="100000"/>
              </a:lnSpc>
              <a:buNone/>
            </a:pPr>
            <a:r>
              <a:rPr lang="en" sz="1100" dirty="0">
                <a:ea typeface="+mn-lt"/>
                <a:cs typeface="+mn-lt"/>
              </a:rPr>
              <a:t>SHARP. (2020, February 5). </a:t>
            </a:r>
            <a:r>
              <a:rPr lang="en" sz="1100" i="1" dirty="0">
                <a:ea typeface="+mn-lt"/>
                <a:cs typeface="+mn-lt"/>
              </a:rPr>
              <a:t>Are Energy Drinks Bad for teens?</a:t>
            </a:r>
            <a:r>
              <a:rPr lang="en" sz="1100" dirty="0">
                <a:ea typeface="+mn-lt"/>
                <a:cs typeface="+mn-lt"/>
              </a:rPr>
              <a:t> Are Energy Drinks Bad for Teens? – San Diego –. Retrieved May 20, 2022, from </a:t>
            </a:r>
            <a:r>
              <a:rPr lang="en" sz="1100" u="sng" dirty="0">
                <a:ea typeface="+mn-lt"/>
                <a:cs typeface="+mn-lt"/>
                <a:hlinkClick r:id="rId7">
                  <a:extLst>
                    <a:ext uri="{A12FA001-AC4F-418D-AE19-62706E023703}">
                      <ahyp:hlinkClr xmlns:ahyp="http://schemas.microsoft.com/office/drawing/2018/hyperlinkcolor" val="tx"/>
                    </a:ext>
                  </a:extLst>
                </a:hlinkClick>
              </a:rPr>
              <a:t>https://www.sharp.com/health-news/are-energy-drinks-bad-for-teens.cfm</a:t>
            </a:r>
            <a:endParaRPr lang="en-US" dirty="0">
              <a:ea typeface="+mn-lt"/>
              <a:cs typeface="+mn-lt"/>
            </a:endParaRPr>
          </a:p>
          <a:p>
            <a:pPr>
              <a:lnSpc>
                <a:spcPct val="100000"/>
              </a:lnSpc>
              <a:buNone/>
            </a:pPr>
            <a:r>
              <a:rPr lang="en" sz="1100" dirty="0">
                <a:ea typeface="+mn-lt"/>
                <a:cs typeface="+mn-lt"/>
              </a:rPr>
              <a:t>Short Term Effects (n.d.). Brown Well Health Promotion. Retrieved May 17, 2022, from </a:t>
            </a:r>
            <a:r>
              <a:rPr lang="en" sz="1100" u="sng" dirty="0">
                <a:ea typeface="+mn-lt"/>
                <a:cs typeface="+mn-lt"/>
                <a:hlinkClick r:id="rId8">
                  <a:extLst>
                    <a:ext uri="{A12FA001-AC4F-418D-AE19-62706E023703}">
                      <ahyp:hlinkClr xmlns:ahyp="http://schemas.microsoft.com/office/drawing/2018/hyperlinkcolor" val="tx"/>
                    </a:ext>
                  </a:extLst>
                </a:hlinkClick>
              </a:rPr>
              <a:t>Short term effects | Health Promotion | Brown University</a:t>
            </a:r>
            <a:endParaRPr lang="en" dirty="0">
              <a:ea typeface="+mn-lt"/>
              <a:cs typeface="+mn-lt"/>
            </a:endParaRPr>
          </a:p>
          <a:p>
            <a:pPr>
              <a:lnSpc>
                <a:spcPct val="100000"/>
              </a:lnSpc>
              <a:buNone/>
            </a:pPr>
            <a:r>
              <a:rPr lang="en" sz="1100" dirty="0" err="1">
                <a:ea typeface="+mn-lt"/>
                <a:cs typeface="+mn-lt"/>
              </a:rPr>
              <a:t>Shuttershock</a:t>
            </a:r>
            <a:r>
              <a:rPr lang="en" sz="1100" dirty="0">
                <a:ea typeface="+mn-lt"/>
                <a:cs typeface="+mn-lt"/>
              </a:rPr>
              <a:t> Inc. (2022). Young African American Student Woman Wearing Stock Photo 1816477199. Shutterstock. </a:t>
            </a:r>
            <a:r>
              <a:rPr lang="en" sz="1100" dirty="0">
                <a:ea typeface="+mn-lt"/>
                <a:cs typeface="+mn-lt"/>
                <a:hlinkClick r:id="rId9">
                  <a:extLst>
                    <a:ext uri="{A12FA001-AC4F-418D-AE19-62706E023703}">
                      <ahyp:hlinkClr xmlns:ahyp="http://schemas.microsoft.com/office/drawing/2018/hyperlinkcolor" val="tx"/>
                    </a:ext>
                  </a:extLst>
                </a:hlinkClick>
              </a:rPr>
              <a:t>https://www.shutterstock.com/image-photo/young-african-american-student-woman-wearing-1816477199</a:t>
            </a:r>
            <a:endParaRPr lang="en" dirty="0"/>
          </a:p>
          <a:p>
            <a:pPr>
              <a:lnSpc>
                <a:spcPct val="100000"/>
              </a:lnSpc>
              <a:buNone/>
            </a:pPr>
            <a:r>
              <a:rPr lang="en" sz="1100" dirty="0" err="1">
                <a:ea typeface="+mn-lt"/>
                <a:cs typeface="+mn-lt"/>
              </a:rPr>
              <a:t>Shuttershock</a:t>
            </a:r>
            <a:r>
              <a:rPr lang="en" sz="1100" dirty="0">
                <a:ea typeface="+mn-lt"/>
                <a:cs typeface="+mn-lt"/>
              </a:rPr>
              <a:t> Inc. (2022b). Young African American Woman Wearing Casual Stock Photo 2158785657. Shutterstock. </a:t>
            </a:r>
            <a:r>
              <a:rPr lang="en" sz="1100" dirty="0">
                <a:ea typeface="+mn-lt"/>
                <a:cs typeface="+mn-lt"/>
                <a:hlinkClick r:id="rId10">
                  <a:extLst>
                    <a:ext uri="{A12FA001-AC4F-418D-AE19-62706E023703}">
                      <ahyp:hlinkClr xmlns:ahyp="http://schemas.microsoft.com/office/drawing/2018/hyperlinkcolor" val="tx"/>
                    </a:ext>
                  </a:extLst>
                </a:hlinkClick>
              </a:rPr>
              <a:t>https://www.shutterstock.com/image-photo/young-african-american-woman-wearing-casual-2158785657</a:t>
            </a:r>
            <a:endParaRPr lang="en-US" dirty="0"/>
          </a:p>
          <a:p>
            <a:pPr>
              <a:lnSpc>
                <a:spcPct val="100000"/>
              </a:lnSpc>
              <a:buNone/>
            </a:pPr>
            <a:r>
              <a:rPr lang="en" sz="1100" dirty="0">
                <a:ea typeface="+mn-lt"/>
                <a:cs typeface="+mn-lt"/>
              </a:rPr>
              <a:t>Sleep Foundation. (2022, March 25). </a:t>
            </a:r>
            <a:r>
              <a:rPr lang="en" sz="1100" i="1" dirty="0">
                <a:ea typeface="+mn-lt"/>
                <a:cs typeface="+mn-lt"/>
              </a:rPr>
              <a:t>What to do when you can't sleep</a:t>
            </a:r>
            <a:r>
              <a:rPr lang="en" sz="1100" dirty="0">
                <a:ea typeface="+mn-lt"/>
                <a:cs typeface="+mn-lt"/>
              </a:rPr>
              <a:t>. Sleep Foundation. Retrieved May 17, 2022, from </a:t>
            </a:r>
            <a:r>
              <a:rPr lang="en" sz="1100" u="sng" dirty="0">
                <a:ea typeface="+mn-lt"/>
                <a:cs typeface="+mn-lt"/>
                <a:hlinkClick r:id="rId11">
                  <a:extLst>
                    <a:ext uri="{A12FA001-AC4F-418D-AE19-62706E023703}">
                      <ahyp:hlinkClr xmlns:ahyp="http://schemas.microsoft.com/office/drawing/2018/hyperlinkcolor" val="tx"/>
                    </a:ext>
                  </a:extLst>
                </a:hlinkClick>
              </a:rPr>
              <a:t>https://www.sleepfoundation.org/insomnia/treatment/what-do-when-you-cant-sleep</a:t>
            </a:r>
            <a:r>
              <a:rPr lang="en" sz="1100" dirty="0">
                <a:ea typeface="+mn-lt"/>
                <a:cs typeface="+mn-lt"/>
              </a:rPr>
              <a:t> </a:t>
            </a:r>
            <a:endParaRPr lang="en" dirty="0">
              <a:ea typeface="+mn-lt"/>
              <a:cs typeface="+mn-lt"/>
            </a:endParaRPr>
          </a:p>
          <a:p>
            <a:pPr>
              <a:lnSpc>
                <a:spcPct val="100000"/>
              </a:lnSpc>
              <a:buNone/>
            </a:pPr>
            <a:r>
              <a:rPr lang="en" sz="1100" dirty="0">
                <a:ea typeface="+mn-lt"/>
                <a:cs typeface="+mn-lt"/>
              </a:rPr>
              <a:t>USDA Department of Agriculture. (2022). </a:t>
            </a:r>
            <a:r>
              <a:rPr lang="en" sz="1100" i="1" dirty="0">
                <a:ea typeface="+mn-lt"/>
                <a:cs typeface="+mn-lt"/>
              </a:rPr>
              <a:t>Are you making every bite count?</a:t>
            </a:r>
            <a:r>
              <a:rPr lang="en" sz="1100" dirty="0">
                <a:ea typeface="+mn-lt"/>
                <a:cs typeface="+mn-lt"/>
              </a:rPr>
              <a:t> MyPlate. Retrieved May 17, 2022, from </a:t>
            </a:r>
            <a:r>
              <a:rPr lang="en" sz="1100" u="sng" dirty="0">
                <a:ea typeface="+mn-lt"/>
                <a:cs typeface="+mn-lt"/>
                <a:hlinkClick r:id="rId12">
                  <a:extLst>
                    <a:ext uri="{A12FA001-AC4F-418D-AE19-62706E023703}">
                      <ahyp:hlinkClr xmlns:ahyp="http://schemas.microsoft.com/office/drawing/2018/hyperlinkcolor" val="tx"/>
                    </a:ext>
                  </a:extLst>
                </a:hlinkClick>
              </a:rPr>
              <a:t>https://www.myplate.gov/ </a:t>
            </a:r>
            <a:endParaRPr lang="en-US" dirty="0">
              <a:ea typeface="+mn-lt"/>
              <a:cs typeface="+mn-lt"/>
            </a:endParaRPr>
          </a:p>
          <a:p>
            <a:pPr>
              <a:lnSpc>
                <a:spcPct val="100000"/>
              </a:lnSpc>
              <a:buNone/>
            </a:pPr>
            <a:r>
              <a:rPr lang="en" sz="1100" dirty="0">
                <a:ea typeface="+mn-lt"/>
                <a:cs typeface="+mn-lt"/>
              </a:rPr>
              <a:t>U.S. Department of Health and Human Services. (n.d.). </a:t>
            </a:r>
            <a:r>
              <a:rPr lang="en" sz="1100" i="1" dirty="0">
                <a:ea typeface="+mn-lt"/>
                <a:cs typeface="+mn-lt"/>
              </a:rPr>
              <a:t>Energy drinks</a:t>
            </a:r>
            <a:r>
              <a:rPr lang="en" sz="1100" dirty="0">
                <a:ea typeface="+mn-lt"/>
                <a:cs typeface="+mn-lt"/>
              </a:rPr>
              <a:t>. National Center for Complementary and Integrative Health. Retrieved May 17, 2022, </a:t>
            </a:r>
            <a:r>
              <a:rPr lang="en" sz="1100" u="sng" dirty="0">
                <a:ea typeface="+mn-lt"/>
                <a:cs typeface="+mn-lt"/>
                <a:hlinkClick r:id="rId13">
                  <a:extLst>
                    <a:ext uri="{A12FA001-AC4F-418D-AE19-62706E023703}">
                      <ahyp:hlinkClr xmlns:ahyp="http://schemas.microsoft.com/office/drawing/2018/hyperlinkcolor" val="tx"/>
                    </a:ext>
                  </a:extLst>
                </a:hlinkClick>
              </a:rPr>
              <a:t>https://www.nccih.nih.gov/health/energy-drinks</a:t>
            </a:r>
            <a:r>
              <a:rPr lang="en" sz="1100" dirty="0">
                <a:ea typeface="+mn-lt"/>
                <a:cs typeface="+mn-lt"/>
              </a:rPr>
              <a:t> </a:t>
            </a:r>
            <a:endParaRPr lang="en-US" dirty="0">
              <a:ea typeface="+mn-lt"/>
              <a:cs typeface="+mn-lt"/>
            </a:endParaRPr>
          </a:p>
          <a:p>
            <a:pPr>
              <a:lnSpc>
                <a:spcPct val="100000"/>
              </a:lnSpc>
              <a:buNone/>
            </a:pPr>
            <a:r>
              <a:rPr lang="en" sz="1100" dirty="0">
                <a:ea typeface="+mn-lt"/>
                <a:cs typeface="+mn-lt"/>
              </a:rPr>
              <a:t>Wickman, G. (2019, October 15). Long-Term Effects of Energy Drinks. </a:t>
            </a:r>
            <a:r>
              <a:rPr lang="en" sz="1100" i="1" dirty="0">
                <a:ea typeface="+mn-lt"/>
                <a:cs typeface="+mn-lt"/>
              </a:rPr>
              <a:t>Health Guidance</a:t>
            </a:r>
            <a:r>
              <a:rPr lang="en" sz="1100" dirty="0">
                <a:ea typeface="+mn-lt"/>
                <a:cs typeface="+mn-lt"/>
              </a:rPr>
              <a:t>. Retrieved May 17, 2022,  </a:t>
            </a:r>
            <a:r>
              <a:rPr lang="en" sz="1100" u="sng" dirty="0">
                <a:ea typeface="+mn-lt"/>
                <a:cs typeface="+mn-lt"/>
                <a:hlinkClick r:id="rId14">
                  <a:extLst>
                    <a:ext uri="{A12FA001-AC4F-418D-AE19-62706E023703}">
                      <ahyp:hlinkClr xmlns:ahyp="http://schemas.microsoft.com/office/drawing/2018/hyperlinkcolor" val="tx"/>
                    </a:ext>
                  </a:extLst>
                </a:hlinkClick>
              </a:rPr>
              <a:t>Long-Term Effects of Energy Drinks |HealthGuidance.org</a:t>
            </a:r>
            <a:endParaRPr lang="en" dirty="0">
              <a:ea typeface="+mn-lt"/>
              <a:cs typeface="+mn-lt"/>
            </a:endParaRPr>
          </a:p>
          <a:p>
            <a:pPr>
              <a:lnSpc>
                <a:spcPct val="100000"/>
              </a:lnSpc>
              <a:buNone/>
            </a:pPr>
            <a:endParaRPr lang="en" sz="1100" u="sng"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7A09-CEB7-5F68-C419-2E6D7017AEB8}"/>
              </a:ext>
            </a:extLst>
          </p:cNvPr>
          <p:cNvSpPr>
            <a:spLocks noGrp="1"/>
          </p:cNvSpPr>
          <p:nvPr>
            <p:ph type="title"/>
          </p:nvPr>
        </p:nvSpPr>
        <p:spPr>
          <a:xfrm>
            <a:off x="311700" y="2158212"/>
            <a:ext cx="8520600" cy="572700"/>
          </a:xfrm>
        </p:spPr>
        <p:txBody>
          <a:bodyPr>
            <a:normAutofit fontScale="90000"/>
          </a:bodyPr>
          <a:lstStyle/>
          <a:p>
            <a:pPr algn="ctr"/>
            <a:r>
              <a:rPr lang="en-US" b="1" dirty="0">
                <a:solidFill>
                  <a:srgbClr val="C00000"/>
                </a:solidFill>
                <a:hlinkClick r:id="rId3">
                  <a:extLst>
                    <a:ext uri="{A12FA001-AC4F-418D-AE19-62706E023703}">
                      <ahyp:hlinkClr xmlns:ahyp="http://schemas.microsoft.com/office/drawing/2018/hyperlinkcolor" val="tx"/>
                    </a:ext>
                  </a:extLst>
                </a:hlinkClick>
              </a:rPr>
              <a:t>Knowledge Check</a:t>
            </a:r>
            <a:endParaRPr lang="en-US" b="1" dirty="0">
              <a:solidFill>
                <a:srgbClr val="C00000"/>
              </a:solidFill>
            </a:endParaRPr>
          </a:p>
        </p:txBody>
      </p:sp>
    </p:spTree>
    <p:extLst>
      <p:ext uri="{BB962C8B-B14F-4D97-AF65-F5344CB8AC3E}">
        <p14:creationId xmlns:p14="http://schemas.microsoft.com/office/powerpoint/2010/main" val="102774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91"/>
        <p:cNvGrpSpPr/>
        <p:nvPr/>
      </p:nvGrpSpPr>
      <p:grpSpPr>
        <a:xfrm>
          <a:off x="0" y="0"/>
          <a:ext cx="0" cy="0"/>
          <a:chOff x="0" y="0"/>
          <a:chExt cx="0" cy="0"/>
        </a:xfrm>
      </p:grpSpPr>
      <p:sp>
        <p:nvSpPr>
          <p:cNvPr id="292" name="Google Shape;292;p37"/>
          <p:cNvSpPr txBox="1">
            <a:spLocks noGrp="1"/>
          </p:cNvSpPr>
          <p:nvPr>
            <p:ph type="title"/>
          </p:nvPr>
        </p:nvSpPr>
        <p:spPr>
          <a:xfrm>
            <a:off x="406293" y="861588"/>
            <a:ext cx="8520600" cy="3543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Let’s Take a Quiz!</a:t>
            </a:r>
            <a:endParaRPr dirty="0"/>
          </a:p>
          <a:p>
            <a:pPr marL="0" lvl="0" indent="0" algn="ctr" rtl="0">
              <a:spcBef>
                <a:spcPts val="0"/>
              </a:spcBef>
              <a:spcAft>
                <a:spcPts val="0"/>
              </a:spcAft>
              <a:buNone/>
            </a:pPr>
            <a:endParaRPr dirty="0"/>
          </a:p>
          <a:p>
            <a:pPr algn="ctr"/>
            <a:r>
              <a:rPr lang="en" dirty="0"/>
              <a:t>Survey Monkey Trivia link: https://www.surveymonkey.com/r/J7C36TZ </a:t>
            </a:r>
            <a:endParaRPr dirty="0"/>
          </a:p>
          <a:p>
            <a:pPr marL="0" lvl="0" indent="0" algn="ctr" rtl="0">
              <a:spcBef>
                <a:spcPts val="0"/>
              </a:spcBef>
              <a:spcAft>
                <a:spcPts val="0"/>
              </a:spcAft>
              <a:buNone/>
            </a:pPr>
            <a:br>
              <a:rPr lang="en-US" dirty="0"/>
            </a:br>
            <a:br>
              <a:rPr lang="en-US" dirty="0"/>
            </a:br>
            <a:br>
              <a:rPr lang="en-US" dirty="0"/>
            </a:br>
            <a:br>
              <a:rPr lang="en-US" dirty="0"/>
            </a:br>
            <a:endParaRPr dirty="0"/>
          </a:p>
        </p:txBody>
      </p:sp>
      <p:pic>
        <p:nvPicPr>
          <p:cNvPr id="2" name="Picture 1">
            <a:extLst>
              <a:ext uri="{FF2B5EF4-FFF2-40B4-BE49-F238E27FC236}">
                <a16:creationId xmlns:a16="http://schemas.microsoft.com/office/drawing/2014/main" id="{9E6DACD0-2E9C-4BC2-A698-FF90D99796E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881341" y="2900594"/>
            <a:ext cx="1381318" cy="13813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65"/>
        <p:cNvGrpSpPr/>
        <p:nvPr/>
      </p:nvGrpSpPr>
      <p:grpSpPr>
        <a:xfrm>
          <a:off x="0" y="0"/>
          <a:ext cx="0" cy="0"/>
          <a:chOff x="0" y="0"/>
          <a:chExt cx="0" cy="0"/>
        </a:xfrm>
      </p:grpSpPr>
      <p:grpSp>
        <p:nvGrpSpPr>
          <p:cNvPr id="75" name="Group 74">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76"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7"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8"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9"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0"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1"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2"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3"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4"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5"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6"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7"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9" name="Group 88">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90"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1"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2"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3"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4"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5"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6"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7"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8"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9"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0"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1"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3" name="Rectangle 102">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535781"/>
            <a:ext cx="1191394"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 name="Picture 2">
            <a:extLst>
              <a:ext uri="{FF2B5EF4-FFF2-40B4-BE49-F238E27FC236}">
                <a16:creationId xmlns:a16="http://schemas.microsoft.com/office/drawing/2014/main" id="{705C25B9-D251-9A73-C4EF-FA680A90C3D9}"/>
              </a:ext>
            </a:extLst>
          </p:cNvPr>
          <p:cNvPicPr>
            <a:picLocks noChangeAspect="1"/>
          </p:cNvPicPr>
          <p:nvPr/>
        </p:nvPicPr>
        <p:blipFill rotWithShape="1">
          <a:blip r:embed="rId3"/>
          <a:srcRect t="23661" r="3" b="31901"/>
          <a:stretch/>
        </p:blipFill>
        <p:spPr>
          <a:xfrm>
            <a:off x="3364167" y="10"/>
            <a:ext cx="5779833" cy="1714490"/>
          </a:xfrm>
          <a:prstGeom prst="rect">
            <a:avLst/>
          </a:prstGeom>
        </p:spPr>
      </p:pic>
      <p:pic>
        <p:nvPicPr>
          <p:cNvPr id="68" name="Google Shape;68;p14"/>
          <p:cNvPicPr preferRelativeResize="0"/>
          <p:nvPr/>
        </p:nvPicPr>
        <p:blipFill rotWithShape="1">
          <a:blip r:embed="rId4"/>
          <a:srcRect t="13087" r="-2" b="12639"/>
          <a:stretch/>
        </p:blipFill>
        <p:spPr>
          <a:xfrm>
            <a:off x="5021931" y="1714500"/>
            <a:ext cx="4122069" cy="1714500"/>
          </a:xfrm>
          <a:prstGeom prst="rect">
            <a:avLst/>
          </a:prstGeom>
          <a:noFill/>
        </p:spPr>
      </p:pic>
      <p:pic>
        <p:nvPicPr>
          <p:cNvPr id="70" name="Google Shape;70;p14"/>
          <p:cNvPicPr preferRelativeResize="0"/>
          <p:nvPr/>
        </p:nvPicPr>
        <p:blipFill rotWithShape="1">
          <a:blip r:embed="rId5"/>
          <a:srcRect t="28559" r="3" b="14670"/>
          <a:stretch/>
        </p:blipFill>
        <p:spPr>
          <a:xfrm>
            <a:off x="3364167" y="3429000"/>
            <a:ext cx="5779833" cy="1714500"/>
          </a:xfrm>
          <a:prstGeom prst="rect">
            <a:avLst/>
          </a:prstGeom>
          <a:noFill/>
        </p:spPr>
      </p:pic>
      <p:sp useBgFill="1">
        <p:nvSpPr>
          <p:cNvPr id="107" name="Freeform: Shape 106">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6127684" cy="51435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6" name="Google Shape;66;p14"/>
          <p:cNvSpPr txBox="1">
            <a:spLocks noGrp="1"/>
          </p:cNvSpPr>
          <p:nvPr>
            <p:ph type="title"/>
          </p:nvPr>
        </p:nvSpPr>
        <p:spPr>
          <a:xfrm>
            <a:off x="401643" y="468082"/>
            <a:ext cx="3467967" cy="960668"/>
          </a:xfrm>
          <a:prstGeom prst="rect">
            <a:avLst/>
          </a:prstGeom>
        </p:spPr>
        <p:txBody>
          <a:bodyPr spcFirstLastPara="1" vert="horz" lIns="91440" tIns="45720" rIns="91440" bIns="45720" rtlCol="0" anchor="t" anchorCtr="0">
            <a:normAutofit/>
          </a:bodyPr>
          <a:lstStyle/>
          <a:p>
            <a:pPr marL="0" lvl="0" indent="0" defTabSz="457200">
              <a:lnSpc>
                <a:spcPct val="90000"/>
              </a:lnSpc>
              <a:spcBef>
                <a:spcPct val="0"/>
              </a:spcBef>
              <a:spcAft>
                <a:spcPts val="0"/>
              </a:spcAft>
            </a:pPr>
            <a:r>
              <a:rPr lang="en-US" sz="3100"/>
              <a:t>Energy Drinks and You</a:t>
            </a:r>
          </a:p>
        </p:txBody>
      </p:sp>
      <p:sp>
        <p:nvSpPr>
          <p:cNvPr id="109" name="Rectangle 108">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7" name="Google Shape;67;p14"/>
          <p:cNvSpPr txBox="1">
            <a:spLocks noGrp="1"/>
          </p:cNvSpPr>
          <p:nvPr>
            <p:ph type="body" idx="1"/>
          </p:nvPr>
        </p:nvSpPr>
        <p:spPr>
          <a:xfrm>
            <a:off x="398859" y="1600200"/>
            <a:ext cx="3469411" cy="2833216"/>
          </a:xfrm>
          <a:prstGeom prst="rect">
            <a:avLst/>
          </a:prstGeom>
        </p:spPr>
        <p:txBody>
          <a:bodyPr spcFirstLastPara="1" vert="horz" lIns="91440" tIns="45720" rIns="91440" bIns="45720" rtlCol="0" anchorCtr="0">
            <a:normAutofit/>
          </a:bodyPr>
          <a:lstStyle/>
          <a:p>
            <a:pPr marL="457200" lvl="0" indent="-342900" defTabSz="457200">
              <a:spcBef>
                <a:spcPts val="1000"/>
              </a:spcBef>
              <a:buSzPts val="1800"/>
              <a:buFont typeface="Wingdings 3" charset="2"/>
              <a:buChar char=""/>
            </a:pPr>
            <a:r>
              <a:rPr lang="en-US" sz="1800" dirty="0"/>
              <a:t>Do YOU drink energy drinks?</a:t>
            </a:r>
          </a:p>
          <a:p>
            <a:pPr marL="457200" lvl="0" indent="-342900" defTabSz="457200">
              <a:spcBef>
                <a:spcPts val="1000"/>
              </a:spcBef>
              <a:buSzPts val="1800"/>
              <a:buFont typeface="Wingdings 3" charset="2"/>
              <a:buChar char=""/>
            </a:pPr>
            <a:r>
              <a:rPr lang="en-US" sz="1800" dirty="0"/>
              <a:t>What are the benefits and downsides of energy drinks?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76"/>
        <p:cNvGrpSpPr/>
        <p:nvPr/>
      </p:nvGrpSpPr>
      <p:grpSpPr>
        <a:xfrm>
          <a:off x="0" y="0"/>
          <a:ext cx="0" cy="0"/>
          <a:chOff x="0" y="0"/>
          <a:chExt cx="0" cy="0"/>
        </a:xfrm>
      </p:grpSpPr>
      <p:grpSp>
        <p:nvGrpSpPr>
          <p:cNvPr id="86" name="Group 85">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87"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8"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9"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0"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1"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2"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3"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4"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5"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6"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7"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8"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0" name="Group 99">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01"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2"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3"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4"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5"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6"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7"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8"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9"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0"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1"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2"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4" name="Rectangle 113">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6"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535781"/>
            <a:ext cx="1191394"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8" name="Rectangle 117">
            <a:extLst>
              <a:ext uri="{FF2B5EF4-FFF2-40B4-BE49-F238E27FC236}">
                <a16:creationId xmlns:a16="http://schemas.microsoft.com/office/drawing/2014/main" id="{9073237B-D536-4B4C-8928-3510CB0F8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5"/>
          <p:cNvSpPr txBox="1">
            <a:spLocks noGrp="1"/>
          </p:cNvSpPr>
          <p:nvPr>
            <p:ph type="title"/>
          </p:nvPr>
        </p:nvSpPr>
        <p:spPr>
          <a:xfrm>
            <a:off x="486918" y="483829"/>
            <a:ext cx="2737709" cy="944921"/>
          </a:xfrm>
          <a:prstGeom prst="rect">
            <a:avLst/>
          </a:prstGeom>
        </p:spPr>
        <p:txBody>
          <a:bodyPr spcFirstLastPara="1" vert="horz" lIns="91440" tIns="45720" rIns="91440" bIns="45720" rtlCol="0" anchor="t" anchorCtr="0">
            <a:normAutofit/>
          </a:bodyPr>
          <a:lstStyle/>
          <a:p>
            <a:pPr marL="0" lvl="0" indent="0" defTabSz="457200">
              <a:lnSpc>
                <a:spcPct val="90000"/>
              </a:lnSpc>
              <a:spcBef>
                <a:spcPct val="0"/>
              </a:spcBef>
              <a:spcAft>
                <a:spcPts val="0"/>
              </a:spcAft>
            </a:pPr>
            <a:r>
              <a:rPr lang="en-US" sz="3100"/>
              <a:t>Learning Objectives</a:t>
            </a:r>
          </a:p>
        </p:txBody>
      </p:sp>
      <p:sp>
        <p:nvSpPr>
          <p:cNvPr id="120" name="Rectangle 119">
            <a:extLst>
              <a:ext uri="{FF2B5EF4-FFF2-40B4-BE49-F238E27FC236}">
                <a16:creationId xmlns:a16="http://schemas.microsoft.com/office/drawing/2014/main" id="{488B1383-B33A-45D9-AF5F-DD1522135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8" name="Google Shape;78;p15"/>
          <p:cNvSpPr txBox="1"/>
          <p:nvPr/>
        </p:nvSpPr>
        <p:spPr>
          <a:xfrm>
            <a:off x="486918" y="1600200"/>
            <a:ext cx="2854945" cy="2819439"/>
          </a:xfrm>
          <a:prstGeom prst="rect">
            <a:avLst/>
          </a:prstGeom>
        </p:spPr>
        <p:txBody>
          <a:bodyPr spcFirstLastPara="1" vert="horz" lIns="91440" tIns="45720" rIns="91440" bIns="45720" rtlCol="0" anchorCtr="0">
            <a:normAutofit/>
          </a:bodyPr>
          <a:lstStyle/>
          <a:p>
            <a:pPr marL="457200" lvl="0" indent="-336550">
              <a:spcBef>
                <a:spcPts val="1000"/>
              </a:spcBef>
              <a:buClr>
                <a:schemeClr val="accent1"/>
              </a:buClr>
              <a:buSzPts val="1700"/>
              <a:buFont typeface="Wingdings 3" charset="2"/>
              <a:buChar char=""/>
            </a:pPr>
            <a:r>
              <a:rPr lang="en-US" sz="1700" dirty="0">
                <a:solidFill>
                  <a:schemeClr val="tx1">
                    <a:lumMod val="75000"/>
                    <a:lumOff val="25000"/>
                  </a:schemeClr>
                </a:solidFill>
                <a:sym typeface="Playfair Display"/>
              </a:rPr>
              <a:t>To understand what energy drinks and their ingredients are</a:t>
            </a:r>
          </a:p>
          <a:p>
            <a:pPr marL="457200" lvl="0" indent="-336550">
              <a:spcBef>
                <a:spcPts val="1000"/>
              </a:spcBef>
              <a:buClr>
                <a:schemeClr val="accent1"/>
              </a:buClr>
              <a:buSzPts val="1700"/>
              <a:buFont typeface="Wingdings 3" charset="2"/>
              <a:buChar char=""/>
            </a:pPr>
            <a:r>
              <a:rPr lang="en-US" sz="1700" dirty="0">
                <a:solidFill>
                  <a:schemeClr val="tx1">
                    <a:lumMod val="75000"/>
                    <a:lumOff val="25000"/>
                  </a:schemeClr>
                </a:solidFill>
                <a:sym typeface="Playfair Display"/>
              </a:rPr>
              <a:t>To understand the health effects of energy drinks</a:t>
            </a:r>
          </a:p>
          <a:p>
            <a:pPr marL="457200" lvl="0" indent="-336550">
              <a:spcBef>
                <a:spcPts val="1000"/>
              </a:spcBef>
              <a:buClr>
                <a:schemeClr val="accent1"/>
              </a:buClr>
              <a:buSzPts val="1700"/>
              <a:buFont typeface="Wingdings 3" charset="2"/>
              <a:buChar char=""/>
            </a:pPr>
            <a:r>
              <a:rPr lang="en-US" sz="1700" dirty="0">
                <a:solidFill>
                  <a:schemeClr val="tx1">
                    <a:lumMod val="75000"/>
                    <a:lumOff val="25000"/>
                  </a:schemeClr>
                </a:solidFill>
                <a:sym typeface="Playfair Display"/>
              </a:rPr>
              <a:t>To understand healthy ways of maintaining energy</a:t>
            </a:r>
          </a:p>
        </p:txBody>
      </p:sp>
      <p:pic>
        <p:nvPicPr>
          <p:cNvPr id="81" name="Google Shape;81;p15"/>
          <p:cNvPicPr preferRelativeResize="0"/>
          <p:nvPr/>
        </p:nvPicPr>
        <p:blipFill>
          <a:blip r:embed="rId3"/>
          <a:stretch>
            <a:fillRect/>
          </a:stretch>
        </p:blipFill>
        <p:spPr>
          <a:xfrm>
            <a:off x="3464657" y="969504"/>
            <a:ext cx="2546194" cy="2960691"/>
          </a:xfrm>
          <a:prstGeom prst="rect">
            <a:avLst/>
          </a:prstGeom>
          <a:noFill/>
        </p:spPr>
      </p:pic>
      <p:pic>
        <p:nvPicPr>
          <p:cNvPr id="80" name="Google Shape;80;p15"/>
          <p:cNvPicPr preferRelativeResize="0"/>
          <p:nvPr/>
        </p:nvPicPr>
        <p:blipFill>
          <a:blip r:embed="rId4"/>
          <a:stretch>
            <a:fillRect/>
          </a:stretch>
        </p:blipFill>
        <p:spPr>
          <a:xfrm>
            <a:off x="6133645" y="1176752"/>
            <a:ext cx="2546195" cy="2546195"/>
          </a:xfrm>
          <a:prstGeom prst="rect">
            <a:avLst/>
          </a:prstGeom>
          <a:noFill/>
        </p:spPr>
      </p:pic>
      <p:sp>
        <p:nvSpPr>
          <p:cNvPr id="122" name="Freeform 11">
            <a:extLst>
              <a:ext uri="{FF2B5EF4-FFF2-40B4-BE49-F238E27FC236}">
                <a16:creationId xmlns:a16="http://schemas.microsoft.com/office/drawing/2014/main" id="{ADD2565E-493E-4545-99C0-2F033FAF9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8"/>
        <p:cNvGrpSpPr/>
        <p:nvPr/>
      </p:nvGrpSpPr>
      <p:grpSpPr>
        <a:xfrm>
          <a:off x="0" y="0"/>
          <a:ext cx="0" cy="0"/>
          <a:chOff x="0" y="0"/>
          <a:chExt cx="0" cy="0"/>
        </a:xfrm>
      </p:grpSpPr>
      <p:sp>
        <p:nvSpPr>
          <p:cNvPr id="120" name="Google Shape;120;p20"/>
          <p:cNvSpPr txBox="1">
            <a:spLocks noGrp="1"/>
          </p:cNvSpPr>
          <p:nvPr>
            <p:ph type="body" idx="1"/>
          </p:nvPr>
        </p:nvSpPr>
        <p:spPr>
          <a:xfrm>
            <a:off x="413300" y="1658146"/>
            <a:ext cx="8520600" cy="1231076"/>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endParaRPr lang="en" sz="2400" b="1" u="sng" dirty="0">
              <a:solidFill>
                <a:srgbClr val="00B0F0"/>
              </a:solidFill>
            </a:endParaRPr>
          </a:p>
          <a:p>
            <a:pPr marL="0" lvl="0" indent="0" algn="ctr" rtl="0">
              <a:spcBef>
                <a:spcPts val="0"/>
              </a:spcBef>
              <a:spcAft>
                <a:spcPts val="1200"/>
              </a:spcAft>
              <a:buNone/>
            </a:pPr>
            <a:r>
              <a:rPr lang="en" sz="2400" b="1" u="sng" dirty="0">
                <a:solidFill>
                  <a:srgbClr val="C00000"/>
                </a:solidFill>
                <a:hlinkClick r:id="rId3">
                  <a:extLst>
                    <a:ext uri="{A12FA001-AC4F-418D-AE19-62706E023703}">
                      <ahyp:hlinkClr xmlns:ahyp="http://schemas.microsoft.com/office/drawing/2018/hyperlinkcolor" val="tx"/>
                    </a:ext>
                  </a:extLst>
                </a:hlinkClick>
              </a:rPr>
              <a:t>Are Energy Drinks Really that Bad?</a:t>
            </a:r>
            <a:r>
              <a:rPr lang="en" sz="2400" b="1" dirty="0">
                <a:solidFill>
                  <a:srgbClr val="C00000"/>
                </a:solidFill>
                <a:hlinkClick r:id="rId3">
                  <a:extLst>
                    <a:ext uri="{A12FA001-AC4F-418D-AE19-62706E023703}">
                      <ahyp:hlinkClr xmlns:ahyp="http://schemas.microsoft.com/office/drawing/2018/hyperlinkcolor" val="tx"/>
                    </a:ext>
                  </a:extLst>
                </a:hlinkClick>
              </a:rPr>
              <a:t> </a:t>
            </a:r>
            <a:endParaRPr sz="2400"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86"/>
        <p:cNvGrpSpPr/>
        <p:nvPr/>
      </p:nvGrpSpPr>
      <p:grpSpPr>
        <a:xfrm>
          <a:off x="0" y="0"/>
          <a:ext cx="0" cy="0"/>
          <a:chOff x="0" y="0"/>
          <a:chExt cx="0" cy="0"/>
        </a:xfrm>
      </p:grpSpPr>
      <p:grpSp>
        <p:nvGrpSpPr>
          <p:cNvPr id="92" name="Group 91">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93"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4"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5"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6"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7"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8"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9"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0"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1"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2"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3"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4"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6" name="Group 105">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07"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8"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9"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0"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1"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2"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3"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4"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5"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6"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7"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8"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0" name="Rectangle 119">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2"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4" name="Rectangle 123">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128" name="Group 127">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5139935"/>
            <a:chOff x="2487613" y="285750"/>
            <a:chExt cx="2428876" cy="5654676"/>
          </a:xfrm>
          <a:solidFill>
            <a:schemeClr val="bg2">
              <a:lumMod val="90000"/>
            </a:schemeClr>
          </a:solidFill>
        </p:grpSpPr>
        <p:sp>
          <p:nvSpPr>
            <p:cNvPr id="129"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30"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1"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32"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33"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34"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35"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36"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37"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8"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9"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40"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87" name="Google Shape;87;p16"/>
          <p:cNvSpPr txBox="1">
            <a:spLocks noGrp="1"/>
          </p:cNvSpPr>
          <p:nvPr>
            <p:ph type="title"/>
          </p:nvPr>
        </p:nvSpPr>
        <p:spPr>
          <a:xfrm>
            <a:off x="978077" y="988943"/>
            <a:ext cx="4350697" cy="3165615"/>
          </a:xfrm>
          <a:prstGeom prst="rect">
            <a:avLst/>
          </a:prstGeom>
        </p:spPr>
        <p:txBody>
          <a:bodyPr spcFirstLastPara="1" vert="horz" lIns="91440" tIns="45720" rIns="91440" bIns="45720" rtlCol="0" anchor="ctr" anchorCtr="0">
            <a:normAutofit/>
          </a:bodyPr>
          <a:lstStyle/>
          <a:p>
            <a:pPr marL="0" lvl="0" indent="0" algn="r" defTabSz="457200">
              <a:spcBef>
                <a:spcPct val="0"/>
              </a:spcBef>
              <a:spcAft>
                <a:spcPts val="0"/>
              </a:spcAft>
            </a:pPr>
            <a:r>
              <a:rPr lang="en-US" sz="5000" dirty="0">
                <a:solidFill>
                  <a:schemeClr val="tx2">
                    <a:lumMod val="75000"/>
                  </a:schemeClr>
                </a:solidFill>
              </a:rPr>
              <a:t>What is an Energy Drink?</a:t>
            </a:r>
          </a:p>
        </p:txBody>
      </p:sp>
      <p:cxnSp>
        <p:nvCxnSpPr>
          <p:cNvPr id="142" name="Straight Connector 141">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897" y="1403873"/>
            <a:ext cx="0" cy="24003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87"/>
                                        </p:tgtEl>
                                        <p:attrNameLst>
                                          <p:attrName>style.visibility</p:attrName>
                                        </p:attrNameLst>
                                      </p:cBhvr>
                                      <p:to>
                                        <p:strVal val="visible"/>
                                      </p:to>
                                    </p:set>
                                    <p:animEffect transition="in" filter="fade">
                                      <p:cBhvr>
                                        <p:cTn id="7" dur="4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11864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What is an Energy Drink?</a:t>
            </a:r>
            <a:endParaRPr dirty="0"/>
          </a:p>
        </p:txBody>
      </p:sp>
      <p:sp>
        <p:nvSpPr>
          <p:cNvPr id="95" name="Google Shape;95;p17"/>
          <p:cNvSpPr txBox="1">
            <a:spLocks noGrp="1"/>
          </p:cNvSpPr>
          <p:nvPr>
            <p:ph type="body" idx="1"/>
          </p:nvPr>
        </p:nvSpPr>
        <p:spPr>
          <a:xfrm>
            <a:off x="184249" y="534855"/>
            <a:ext cx="8520600" cy="2324400"/>
          </a:xfrm>
          <a:prstGeom prst="rect">
            <a:avLst/>
          </a:prstGeom>
        </p:spPr>
        <p:txBody>
          <a:bodyPr spcFirstLastPara="1" wrap="square" lIns="91425" tIns="91425" rIns="91425" bIns="91425" anchor="t" anchorCtr="0">
            <a:normAutofit/>
          </a:bodyPr>
          <a:lstStyle/>
          <a:p>
            <a:pPr lvl="0" algn="l" rtl="0">
              <a:spcBef>
                <a:spcPts val="0"/>
              </a:spcBef>
              <a:spcAft>
                <a:spcPts val="0"/>
              </a:spcAft>
              <a:buSzPts val="1800"/>
              <a:buFont typeface="Arial" panose="020B0604020202020204" pitchFamily="34" charset="0"/>
              <a:buChar char="•"/>
            </a:pPr>
            <a:r>
              <a:rPr lang="en-US" sz="1600" dirty="0"/>
              <a:t>They are beverages that are marketed to increase energy, mental alertness, and physical performance</a:t>
            </a:r>
            <a:r>
              <a:rPr lang="en" sz="1600" dirty="0"/>
              <a:t>.</a:t>
            </a:r>
            <a:endParaRPr sz="1600" dirty="0"/>
          </a:p>
          <a:p>
            <a:pPr lvl="0" algn="l" rtl="0">
              <a:spcBef>
                <a:spcPts val="0"/>
              </a:spcBef>
              <a:spcAft>
                <a:spcPts val="0"/>
              </a:spcAft>
              <a:buSzPts val="1800"/>
              <a:buFont typeface="Arial" panose="020B0604020202020204" pitchFamily="34" charset="0"/>
              <a:buChar char="•"/>
            </a:pPr>
            <a:r>
              <a:rPr lang="en" sz="1600" dirty="0"/>
              <a:t>Contain </a:t>
            </a:r>
            <a:r>
              <a:rPr lang="en" sz="1600" b="1" dirty="0"/>
              <a:t>large amounts of added sugars</a:t>
            </a:r>
            <a:endParaRPr sz="1600" b="1" dirty="0"/>
          </a:p>
          <a:p>
            <a:pPr lvl="0" algn="l" rtl="0">
              <a:spcBef>
                <a:spcPts val="0"/>
              </a:spcBef>
              <a:spcAft>
                <a:spcPts val="0"/>
              </a:spcAft>
              <a:buSzPts val="1800"/>
              <a:buFont typeface="Arial" panose="020B0604020202020204" pitchFamily="34" charset="0"/>
              <a:buChar char="•"/>
            </a:pPr>
            <a:r>
              <a:rPr lang="en" sz="1600" dirty="0"/>
              <a:t>Contain </a:t>
            </a:r>
            <a:r>
              <a:rPr lang="en" sz="1600" b="1" dirty="0"/>
              <a:t>large amounts of added caffeine</a:t>
            </a:r>
            <a:endParaRPr sz="1600" b="1" dirty="0"/>
          </a:p>
          <a:p>
            <a:pPr lvl="0" algn="l" rtl="0">
              <a:spcBef>
                <a:spcPts val="0"/>
              </a:spcBef>
              <a:spcAft>
                <a:spcPts val="0"/>
              </a:spcAft>
              <a:buSzPts val="1800"/>
              <a:buFont typeface="Arial" panose="020B0604020202020204" pitchFamily="34" charset="0"/>
              <a:buChar char="•"/>
            </a:pPr>
            <a:r>
              <a:rPr lang="en" sz="1600" dirty="0"/>
              <a:t>Contain </a:t>
            </a:r>
            <a:r>
              <a:rPr lang="en" sz="1600" b="1" dirty="0"/>
              <a:t>legal but unregulated supplements</a:t>
            </a:r>
            <a:r>
              <a:rPr lang="en" sz="1600" dirty="0"/>
              <a:t> such as guarana, taurine, and L-carnitine. </a:t>
            </a:r>
            <a:endParaRPr sz="1600" dirty="0"/>
          </a:p>
          <a:p>
            <a:pPr lvl="0" algn="l" rtl="0">
              <a:spcBef>
                <a:spcPts val="0"/>
              </a:spcBef>
              <a:spcAft>
                <a:spcPts val="0"/>
              </a:spcAft>
              <a:buSzPts val="1800"/>
              <a:buFont typeface="Arial" panose="020B0604020202020204" pitchFamily="34" charset="0"/>
              <a:buChar char="•"/>
            </a:pPr>
            <a:r>
              <a:rPr lang="en-US" sz="1600" b="1" dirty="0"/>
              <a:t>Non-Hydrating</a:t>
            </a:r>
            <a:r>
              <a:rPr lang="en" sz="1600" dirty="0"/>
              <a:t> </a:t>
            </a:r>
            <a:endParaRPr sz="1600" dirty="0"/>
          </a:p>
          <a:p>
            <a:pPr lvl="0" algn="l" rtl="0">
              <a:spcBef>
                <a:spcPts val="0"/>
              </a:spcBef>
              <a:spcAft>
                <a:spcPts val="0"/>
              </a:spcAft>
              <a:buSzPts val="1800"/>
              <a:buFont typeface="Arial" panose="020B0604020202020204" pitchFamily="34" charset="0"/>
              <a:buChar char="•"/>
            </a:pPr>
            <a:r>
              <a:rPr lang="en" sz="1600" b="1" dirty="0"/>
              <a:t>NOT a sports drink</a:t>
            </a:r>
            <a:endParaRPr sz="1600" b="1" dirty="0"/>
          </a:p>
        </p:txBody>
      </p:sp>
      <p:sp>
        <p:nvSpPr>
          <p:cNvPr id="96" name="Google Shape;96;p17"/>
          <p:cNvSpPr txBox="1"/>
          <p:nvPr/>
        </p:nvSpPr>
        <p:spPr>
          <a:xfrm>
            <a:off x="1907296" y="2785863"/>
            <a:ext cx="200176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t>Energy Drinks</a:t>
            </a:r>
            <a:endParaRPr b="1" dirty="0"/>
          </a:p>
        </p:txBody>
      </p:sp>
      <p:sp>
        <p:nvSpPr>
          <p:cNvPr id="97" name="Google Shape;97;p17"/>
          <p:cNvSpPr txBox="1"/>
          <p:nvPr/>
        </p:nvSpPr>
        <p:spPr>
          <a:xfrm>
            <a:off x="5941384" y="2765409"/>
            <a:ext cx="161384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t>Sports Drinks</a:t>
            </a:r>
            <a:endParaRPr b="1" dirty="0"/>
          </a:p>
        </p:txBody>
      </p:sp>
      <p:pic>
        <p:nvPicPr>
          <p:cNvPr id="98" name="Google Shape;98;p17" descr="Image"/>
          <p:cNvPicPr preferRelativeResize="0"/>
          <p:nvPr/>
        </p:nvPicPr>
        <p:blipFill>
          <a:blip r:embed="rId3">
            <a:alphaModFix/>
          </a:blip>
          <a:stretch>
            <a:fillRect/>
          </a:stretch>
        </p:blipFill>
        <p:spPr>
          <a:xfrm>
            <a:off x="1132520" y="3403035"/>
            <a:ext cx="3083775" cy="1621825"/>
          </a:xfrm>
          <a:prstGeom prst="rect">
            <a:avLst/>
          </a:prstGeom>
          <a:noFill/>
          <a:ln>
            <a:noFill/>
          </a:ln>
        </p:spPr>
      </p:pic>
      <p:pic>
        <p:nvPicPr>
          <p:cNvPr id="99" name="Google Shape;99;p17" descr="image"/>
          <p:cNvPicPr preferRelativeResize="0"/>
          <p:nvPr/>
        </p:nvPicPr>
        <p:blipFill>
          <a:blip r:embed="rId4">
            <a:alphaModFix/>
          </a:blip>
          <a:stretch>
            <a:fillRect/>
          </a:stretch>
        </p:blipFill>
        <p:spPr>
          <a:xfrm>
            <a:off x="5304600" y="3352262"/>
            <a:ext cx="2993580" cy="16725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110"/>
        <p:cNvGrpSpPr/>
        <p:nvPr/>
      </p:nvGrpSpPr>
      <p:grpSpPr>
        <a:xfrm>
          <a:off x="0" y="0"/>
          <a:ext cx="0" cy="0"/>
          <a:chOff x="0" y="0"/>
          <a:chExt cx="0" cy="0"/>
        </a:xfrm>
      </p:grpSpPr>
      <p:grpSp>
        <p:nvGrpSpPr>
          <p:cNvPr id="119" name="Group 118">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20"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1"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2"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3"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4"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5"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6"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7"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8"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9"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0"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1"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3" name="Group 132">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34"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5"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6"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7"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8"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9"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0"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1"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2"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3"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4"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5"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7" name="Rectangle 146">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9"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111" name="Google Shape;111;p19"/>
          <p:cNvSpPr txBox="1">
            <a:spLocks noGrp="1"/>
          </p:cNvSpPr>
          <p:nvPr>
            <p:ph type="title"/>
          </p:nvPr>
        </p:nvSpPr>
        <p:spPr>
          <a:xfrm>
            <a:off x="2606694" y="3568348"/>
            <a:ext cx="6686550" cy="617586"/>
          </a:xfrm>
          <a:prstGeom prst="rect">
            <a:avLst/>
          </a:prstGeom>
        </p:spPr>
        <p:txBody>
          <a:bodyPr spcFirstLastPara="1" vert="horz" lIns="91440" tIns="45720" rIns="91440" bIns="45720" rtlCol="0" anchor="b" anchorCtr="0">
            <a:normAutofit/>
          </a:bodyPr>
          <a:lstStyle/>
          <a:p>
            <a:pPr marL="0" lvl="0" indent="0" defTabSz="457200">
              <a:spcBef>
                <a:spcPct val="0"/>
              </a:spcBef>
              <a:spcAft>
                <a:spcPts val="0"/>
              </a:spcAft>
            </a:pPr>
            <a:r>
              <a:rPr lang="en-US" sz="3300" dirty="0"/>
              <a:t> Leading Energy Drinks</a:t>
            </a:r>
          </a:p>
        </p:txBody>
      </p:sp>
      <p:sp>
        <p:nvSpPr>
          <p:cNvPr id="151" name="Rectangle 150">
            <a:extLst>
              <a:ext uri="{FF2B5EF4-FFF2-40B4-BE49-F238E27FC236}">
                <a16:creationId xmlns:a16="http://schemas.microsoft.com/office/drawing/2014/main" id="{7816FC31-9AEC-483E-98D1-BEA6BD99F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1909" y="476222"/>
            <a:ext cx="2128308" cy="288887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Google Shape;113;p19"/>
          <p:cNvPicPr preferRelativeResize="0"/>
          <p:nvPr/>
        </p:nvPicPr>
        <p:blipFill rotWithShape="1">
          <a:blip r:embed="rId3"/>
          <a:srcRect l="1069" r="1" b="1"/>
          <a:stretch/>
        </p:blipFill>
        <p:spPr>
          <a:xfrm>
            <a:off x="2085391" y="599665"/>
            <a:ext cx="1862298" cy="2641986"/>
          </a:xfrm>
          <a:prstGeom prst="rect">
            <a:avLst/>
          </a:prstGeom>
          <a:noFill/>
        </p:spPr>
      </p:pic>
      <p:sp>
        <p:nvSpPr>
          <p:cNvPr id="153" name="Rectangle 152">
            <a:extLst>
              <a:ext uri="{FF2B5EF4-FFF2-40B4-BE49-F238E27FC236}">
                <a16:creationId xmlns:a16="http://schemas.microsoft.com/office/drawing/2014/main" id="{E740D565-6440-41BB-83D0-FBB2E6B0A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0866" y="476222"/>
            <a:ext cx="2128308" cy="288887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oogle Shape;112;p19"/>
          <p:cNvPicPr preferRelativeResize="0"/>
          <p:nvPr/>
        </p:nvPicPr>
        <p:blipFill rotWithShape="1">
          <a:blip r:embed="rId4"/>
          <a:srcRect l="1631" r="3435" b="1"/>
          <a:stretch/>
        </p:blipFill>
        <p:spPr>
          <a:xfrm>
            <a:off x="4334348" y="599665"/>
            <a:ext cx="1862299" cy="2641986"/>
          </a:xfrm>
          <a:prstGeom prst="rect">
            <a:avLst/>
          </a:prstGeom>
          <a:noFill/>
        </p:spPr>
      </p:pic>
      <p:sp>
        <p:nvSpPr>
          <p:cNvPr id="155" name="Rectangle 154">
            <a:extLst>
              <a:ext uri="{FF2B5EF4-FFF2-40B4-BE49-F238E27FC236}">
                <a16:creationId xmlns:a16="http://schemas.microsoft.com/office/drawing/2014/main" id="{8B0A5B0B-E44A-4A97-ABF5-7EEC91F25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2656" y="476222"/>
            <a:ext cx="2128308" cy="288887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oogle Shape;114;p19"/>
          <p:cNvPicPr preferRelativeResize="0"/>
          <p:nvPr/>
        </p:nvPicPr>
        <p:blipFill rotWithShape="1">
          <a:blip r:embed="rId5"/>
          <a:srcRect l="7350" r="45599" b="-1"/>
          <a:stretch/>
        </p:blipFill>
        <p:spPr>
          <a:xfrm>
            <a:off x="6606138" y="599665"/>
            <a:ext cx="1862298" cy="264198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140"/>
        <p:cNvGrpSpPr/>
        <p:nvPr/>
      </p:nvGrpSpPr>
      <p:grpSpPr>
        <a:xfrm>
          <a:off x="0" y="0"/>
          <a:ext cx="0" cy="0"/>
          <a:chOff x="0" y="0"/>
          <a:chExt cx="0" cy="0"/>
        </a:xfrm>
      </p:grpSpPr>
      <p:grpSp>
        <p:nvGrpSpPr>
          <p:cNvPr id="148" name="Group 14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4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2" name="Group 16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6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6" name="Rectangle 17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535781"/>
            <a:ext cx="1191394"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80" name="Rectangle 179">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23"/>
          <p:cNvSpPr txBox="1">
            <a:spLocks noGrp="1"/>
          </p:cNvSpPr>
          <p:nvPr>
            <p:ph type="title"/>
          </p:nvPr>
        </p:nvSpPr>
        <p:spPr>
          <a:xfrm>
            <a:off x="486918" y="483829"/>
            <a:ext cx="3841989" cy="944921"/>
          </a:xfrm>
          <a:prstGeom prst="rect">
            <a:avLst/>
          </a:prstGeom>
        </p:spPr>
        <p:txBody>
          <a:bodyPr spcFirstLastPara="1" vert="horz" lIns="91440" tIns="45720" rIns="91440" bIns="45720" rtlCol="0" anchor="t" anchorCtr="0">
            <a:normAutofit/>
          </a:bodyPr>
          <a:lstStyle/>
          <a:p>
            <a:pPr marL="0" lvl="0" indent="0" defTabSz="457200">
              <a:lnSpc>
                <a:spcPct val="90000"/>
              </a:lnSpc>
              <a:spcBef>
                <a:spcPct val="0"/>
              </a:spcBef>
              <a:spcAft>
                <a:spcPts val="0"/>
              </a:spcAft>
            </a:pPr>
            <a:r>
              <a:rPr lang="en-US" sz="3100" dirty="0"/>
              <a:t>What is in an Energy Drink?</a:t>
            </a:r>
          </a:p>
        </p:txBody>
      </p:sp>
      <p:sp>
        <p:nvSpPr>
          <p:cNvPr id="182" name="Rectangle 181">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2" name="Google Shape;142;p23"/>
          <p:cNvSpPr txBox="1">
            <a:spLocks noGrp="1"/>
          </p:cNvSpPr>
          <p:nvPr>
            <p:ph type="body" idx="1"/>
          </p:nvPr>
        </p:nvSpPr>
        <p:spPr>
          <a:xfrm>
            <a:off x="486918" y="1600200"/>
            <a:ext cx="3841989" cy="2819439"/>
          </a:xfrm>
          <a:prstGeom prst="rect">
            <a:avLst/>
          </a:prstGeom>
        </p:spPr>
        <p:txBody>
          <a:bodyPr spcFirstLastPara="1" vert="horz" lIns="91440" tIns="45720" rIns="91440" bIns="45720" rtlCol="0" anchorCtr="0">
            <a:normAutofit/>
          </a:bodyPr>
          <a:lstStyle/>
          <a:p>
            <a:pPr marL="0" lvl="0" indent="0" defTabSz="457200">
              <a:spcBef>
                <a:spcPts val="1000"/>
              </a:spcBef>
              <a:buFont typeface="Wingdings 3" charset="2"/>
              <a:buChar char=""/>
            </a:pPr>
            <a:r>
              <a:rPr lang="en-US" sz="1600" dirty="0"/>
              <a:t>To find out, look at:</a:t>
            </a:r>
          </a:p>
          <a:p>
            <a:pPr marL="457200" lvl="0" indent="-342900" defTabSz="457200">
              <a:spcBef>
                <a:spcPts val="1000"/>
              </a:spcBef>
              <a:buSzPts val="1800"/>
              <a:buFont typeface="Wingdings 3" charset="2"/>
              <a:buChar char=""/>
            </a:pPr>
            <a:r>
              <a:rPr lang="en-US" sz="1600" dirty="0"/>
              <a:t>Nutrition fact label</a:t>
            </a:r>
          </a:p>
          <a:p>
            <a:pPr marL="457200" lvl="0" indent="-342900" defTabSz="457200">
              <a:spcBef>
                <a:spcPts val="1000"/>
              </a:spcBef>
              <a:buSzPts val="1800"/>
              <a:buFont typeface="Wingdings 3" charset="2"/>
              <a:buChar char=""/>
            </a:pPr>
            <a:r>
              <a:rPr lang="en-US" sz="1600" dirty="0"/>
              <a:t>Ingredient list</a:t>
            </a:r>
          </a:p>
          <a:p>
            <a:pPr marL="457200" lvl="0" indent="-342900" defTabSz="457200">
              <a:spcBef>
                <a:spcPts val="1000"/>
              </a:spcBef>
              <a:buSzPts val="1800"/>
              <a:buFont typeface="Wingdings 3" charset="2"/>
              <a:buChar char=""/>
            </a:pPr>
            <a:r>
              <a:rPr lang="en-US" sz="1600" dirty="0"/>
              <a:t>FDA </a:t>
            </a:r>
            <a:r>
              <a:rPr lang="en-US" sz="1600" i="1" dirty="0"/>
              <a:t>does not require</a:t>
            </a:r>
            <a:r>
              <a:rPr lang="en-US" sz="1600" dirty="0"/>
              <a:t> energy drinks to list caffeine content</a:t>
            </a:r>
          </a:p>
        </p:txBody>
      </p:sp>
      <p:pic>
        <p:nvPicPr>
          <p:cNvPr id="143" name="Google Shape;143;p23"/>
          <p:cNvPicPr preferRelativeResize="0"/>
          <p:nvPr/>
        </p:nvPicPr>
        <p:blipFill>
          <a:blip r:embed="rId3"/>
          <a:stretch>
            <a:fillRect/>
          </a:stretch>
        </p:blipFill>
        <p:spPr>
          <a:xfrm>
            <a:off x="5767098" y="483829"/>
            <a:ext cx="2889984" cy="4258062"/>
          </a:xfrm>
          <a:prstGeom prst="rect">
            <a:avLst/>
          </a:prstGeom>
          <a:noFill/>
        </p:spPr>
      </p:pic>
      <p:sp>
        <p:nvSpPr>
          <p:cNvPr id="184"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5A8F75C-FFE5-416E-86E5-DEBD114D9DCC}">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Wisp</Template>
  <TotalTime>8577</TotalTime>
  <Words>3710</Words>
  <Application>Microsoft Office PowerPoint</Application>
  <PresentationFormat>On-screen Show (16:9)</PresentationFormat>
  <Paragraphs>213</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Century Gothic</vt:lpstr>
      <vt:lpstr>Wingdings 3</vt:lpstr>
      <vt:lpstr>Roboto</vt:lpstr>
      <vt:lpstr>Arial</vt:lpstr>
      <vt:lpstr>Playfair Display</vt:lpstr>
      <vt:lpstr>Wisp</vt:lpstr>
      <vt:lpstr>Dangers of Energy Drinks Among Youth </vt:lpstr>
      <vt:lpstr>PowerPoint Presentation</vt:lpstr>
      <vt:lpstr>Energy Drinks and You</vt:lpstr>
      <vt:lpstr>Learning Objectives</vt:lpstr>
      <vt:lpstr>PowerPoint Presentation</vt:lpstr>
      <vt:lpstr>What is an Energy Drink?</vt:lpstr>
      <vt:lpstr>What is an Energy Drink?</vt:lpstr>
      <vt:lpstr> Leading Energy Drinks</vt:lpstr>
      <vt:lpstr>What is in an Energy Drink?</vt:lpstr>
      <vt:lpstr>What is in an Energy Drink?</vt:lpstr>
      <vt:lpstr>PowerPoint Presentation</vt:lpstr>
      <vt:lpstr>Ingredients</vt:lpstr>
      <vt:lpstr>Nutritional Facts Table: % Daily Value  </vt:lpstr>
      <vt:lpstr>What are the Health Effects of Drinking Energy Drinks?</vt:lpstr>
      <vt:lpstr>Health Effects</vt:lpstr>
      <vt:lpstr>Health Effects</vt:lpstr>
      <vt:lpstr>Are you getting “energy” from these drinks?</vt:lpstr>
      <vt:lpstr>PowerPoint Presentation</vt:lpstr>
      <vt:lpstr>How do I maintain energy without Energy Drinks?</vt:lpstr>
      <vt:lpstr>PowerPoint Presentation</vt:lpstr>
      <vt:lpstr>Thank you!</vt:lpstr>
      <vt:lpstr>References </vt:lpstr>
      <vt:lpstr>References </vt:lpstr>
      <vt:lpstr>References</vt:lpstr>
      <vt:lpstr>Knowledge Check</vt:lpstr>
      <vt:lpstr>Let’s Take a Quiz!  Survey Monkey Trivia link: https://www.surveymonkey.com/r/J7C36TZ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Dangers of Energy Drinks Among Youth</dc:title>
  <dc:creator>Rhonda McDonald</dc:creator>
  <cp:lastModifiedBy>Rhonda McDonald</cp:lastModifiedBy>
  <cp:revision>110</cp:revision>
  <dcterms:modified xsi:type="dcterms:W3CDTF">2024-03-27T18:17:38Z</dcterms:modified>
</cp:coreProperties>
</file>