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2"/>
  </p:notesMasterIdLst>
  <p:sldIdLst>
    <p:sldId id="256" r:id="rId2"/>
    <p:sldId id="257" r:id="rId3"/>
    <p:sldId id="258" r:id="rId4"/>
    <p:sldId id="259" r:id="rId5"/>
    <p:sldId id="260" r:id="rId6"/>
    <p:sldId id="261" r:id="rId7"/>
    <p:sldId id="274" r:id="rId8"/>
    <p:sldId id="262" r:id="rId9"/>
    <p:sldId id="263" r:id="rId10"/>
    <p:sldId id="264" r:id="rId11"/>
    <p:sldId id="265" r:id="rId12"/>
    <p:sldId id="266" r:id="rId13"/>
    <p:sldId id="267" r:id="rId14"/>
    <p:sldId id="268" r:id="rId15"/>
    <p:sldId id="269" r:id="rId16"/>
    <p:sldId id="270" r:id="rId17"/>
    <p:sldId id="271" r:id="rId18"/>
    <p:sldId id="275" r:id="rId19"/>
    <p:sldId id="272" r:id="rId20"/>
    <p:sldId id="273" r:id="rId21"/>
  </p:sldIdLst>
  <p:sldSz cx="9144000" cy="5143500" type="screen16x9"/>
  <p:notesSz cx="7010400" cy="9296400"/>
  <p:embeddedFontLst>
    <p:embeddedFont>
      <p:font typeface="Calibri" panose="020F0502020204030204" pitchFamily="34" charset="0"/>
      <p:regular r:id="rId23"/>
      <p:bold r:id="rId24"/>
      <p:italic r:id="rId25"/>
      <p:boldItalic r:id="rId26"/>
    </p:embeddedFont>
    <p:embeddedFont>
      <p:font typeface="Nunito"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079AC9-DEC0-4E46-9D4B-036CF3079436}">
  <a:tblStyle styleId="{27079AC9-DEC0-4E46-9D4B-036CF3079436}"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rgbClr val="FFFFFF"/>
      </a:tcTxStyle>
      <a:tcStyle>
        <a:tcBdr/>
        <a:fill>
          <a:solidFill>
            <a:srgbClr val="4285F4"/>
          </a:solidFill>
        </a:fill>
      </a:tcStyle>
    </a:lastCol>
    <a:firstCol>
      <a:tcTxStyle b="on" i="off">
        <a:font>
          <a:latin typeface="Calibri"/>
          <a:ea typeface="Calibri"/>
          <a:cs typeface="Calibri"/>
        </a:font>
        <a:srgbClr val="FFFFFF"/>
      </a:tcTxStyle>
      <a:tcStyle>
        <a:tcBdr/>
        <a:fill>
          <a:solidFill>
            <a:srgbClr val="4285F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285F4"/>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285F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43" autoAdjust="0"/>
  </p:normalViewPr>
  <p:slideViewPr>
    <p:cSldViewPr snapToGrid="0">
      <p:cViewPr varScale="1">
        <p:scale>
          <a:sx n="105" d="100"/>
          <a:sy n="105" d="100"/>
        </p:scale>
        <p:origin x="179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y9r_pZL4bo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state.qualtrics.com/jfe/form/SV_8r00W3wwji3CZj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a:p>
            <a:pPr marL="465887" lvl="0" indent="-304121" algn="l" rtl="0">
              <a:lnSpc>
                <a:spcPct val="100000"/>
              </a:lnSpc>
              <a:spcBef>
                <a:spcPts val="0"/>
              </a:spcBef>
              <a:spcAft>
                <a:spcPts val="0"/>
              </a:spcAft>
              <a:buSzPts val="1100"/>
              <a:buChar char="●"/>
            </a:pPr>
            <a:r>
              <a:rPr lang="en" b="1" dirty="0"/>
              <a:t>Instructors: Introduce yourself and thank the school/teacher for allowing you to be there and share this information with the students.</a:t>
            </a:r>
            <a:endParaRPr dirty="0"/>
          </a:p>
          <a:p>
            <a:pPr marL="465887" lvl="0" indent="-304121" algn="l" rtl="0">
              <a:lnSpc>
                <a:spcPct val="100000"/>
              </a:lnSpc>
              <a:spcBef>
                <a:spcPts val="0"/>
              </a:spcBef>
              <a:spcAft>
                <a:spcPts val="0"/>
              </a:spcAft>
              <a:buSzPts val="1100"/>
              <a:buChar char="●"/>
            </a:pPr>
            <a:r>
              <a:rPr lang="en" b="1" dirty="0"/>
              <a:t>Share the background of this particular project, namely that this training is the result of a partnership between Project AWARE and the Dept of Health.</a:t>
            </a:r>
          </a:p>
          <a:p>
            <a:pPr marL="465887" lvl="0" indent="-304121" algn="l" rtl="0">
              <a:lnSpc>
                <a:spcPct val="100000"/>
              </a:lnSpc>
              <a:spcBef>
                <a:spcPts val="0"/>
              </a:spcBef>
              <a:spcAft>
                <a:spcPts val="0"/>
              </a:spcAft>
              <a:buSzPts val="1100"/>
              <a:buChar char="●"/>
            </a:pPr>
            <a:r>
              <a:rPr lang="en" b="1" dirty="0"/>
              <a:t>Make sure you complete this google form so we know about the training and can correctly process the data. </a:t>
            </a:r>
            <a:r>
              <a:rPr lang="en-US" b="1" i="1" dirty="0">
                <a:solidFill>
                  <a:srgbClr val="FF0000"/>
                </a:solidFill>
              </a:rPr>
              <a:t>https://forms.gle/y7r1GscwrKHQssBF7 </a:t>
            </a:r>
            <a:endParaRPr i="1" dirty="0">
              <a:solidFill>
                <a:srgbClr val="FF0000"/>
              </a:solidFill>
            </a:endParaRPr>
          </a:p>
          <a:p>
            <a:pPr marL="465887" lvl="0" indent="-232943" algn="l" rtl="0">
              <a:lnSpc>
                <a:spcPct val="100000"/>
              </a:lnSpc>
              <a:spcBef>
                <a:spcPts val="0"/>
              </a:spcBef>
              <a:spcAft>
                <a:spcPts val="0"/>
              </a:spcAft>
              <a:buSzPts val="1100"/>
              <a:buNone/>
            </a:pPr>
            <a:endParaRPr b="1" dirty="0"/>
          </a:p>
          <a:p>
            <a:pPr marL="161766" lvl="0" indent="0" algn="l" rtl="0">
              <a:lnSpc>
                <a:spcPct val="100000"/>
              </a:lnSpc>
              <a:spcBef>
                <a:spcPts val="0"/>
              </a:spcBef>
              <a:spcAft>
                <a:spcPts val="0"/>
              </a:spcAft>
              <a:buSzPts val="1100"/>
              <a:buNone/>
            </a:pPr>
            <a:r>
              <a:rPr lang="en" b="0" dirty="0"/>
              <a:t>Today we’re going to talk about distress tolerance.  </a:t>
            </a:r>
            <a:endParaRPr dirty="0"/>
          </a:p>
          <a:p>
            <a:pPr marL="161766" lvl="0" indent="0" algn="l" rtl="0">
              <a:lnSpc>
                <a:spcPct val="100000"/>
              </a:lnSpc>
              <a:spcBef>
                <a:spcPts val="0"/>
              </a:spcBef>
              <a:spcAft>
                <a:spcPts val="0"/>
              </a:spcAft>
              <a:buSzPts val="1100"/>
              <a:buNone/>
            </a:pPr>
            <a:r>
              <a:rPr lang="en" b="0" dirty="0"/>
              <a:t>We will define the terms, talk about exactly what we mean by distress tolerance, and e</a:t>
            </a:r>
            <a:r>
              <a:rPr lang="en" dirty="0"/>
              <a:t>xplore </a:t>
            </a:r>
            <a:r>
              <a:rPr lang="en" b="0" dirty="0"/>
              <a:t>how to increase your capacity for it.</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b="0" dirty="0"/>
              <a:t>Why are we talking about this?  Well, we know that mental health challenges are common in adolescence and we know that things intensified with the pandemic. (Fegert et al., 2020) </a:t>
            </a:r>
            <a:endParaRPr dirty="0"/>
          </a:p>
          <a:p>
            <a:pPr marL="161766" lvl="0" indent="0" algn="l" rtl="0">
              <a:lnSpc>
                <a:spcPct val="100000"/>
              </a:lnSpc>
              <a:spcBef>
                <a:spcPts val="0"/>
              </a:spcBef>
              <a:spcAft>
                <a:spcPts val="0"/>
              </a:spcAft>
              <a:buSzPts val="1100"/>
              <a:buNone/>
            </a:pPr>
            <a:r>
              <a:rPr lang="en" b="0" dirty="0"/>
              <a:t>We have more students reporting </a:t>
            </a:r>
            <a:r>
              <a:rPr lang="en" dirty="0"/>
              <a:t>difficulty</a:t>
            </a:r>
            <a:r>
              <a:rPr lang="en" b="0" dirty="0"/>
              <a:t> with depression and anxiety.</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b="0" dirty="0"/>
              <a:t>Now – let’s be clear.  </a:t>
            </a:r>
            <a:endParaRPr dirty="0"/>
          </a:p>
          <a:p>
            <a:pPr marL="161766" lvl="0" indent="0" algn="l" rtl="0">
              <a:lnSpc>
                <a:spcPct val="100000"/>
              </a:lnSpc>
              <a:spcBef>
                <a:spcPts val="0"/>
              </a:spcBef>
              <a:spcAft>
                <a:spcPts val="0"/>
              </a:spcAft>
              <a:buSzPts val="1100"/>
              <a:buNone/>
            </a:pPr>
            <a:r>
              <a:rPr lang="en" b="0" dirty="0"/>
              <a:t>We’re talking about these skills because they can benefit everyone, whether you are having, or have had, a mental health challenge, or not.  These skills are good for everyone.  </a:t>
            </a:r>
            <a:endParaRPr dirty="0"/>
          </a:p>
          <a:p>
            <a:pPr marL="161766" lvl="0" indent="0" algn="l" rtl="0">
              <a:lnSpc>
                <a:spcPct val="100000"/>
              </a:lnSpc>
              <a:spcBef>
                <a:spcPts val="0"/>
              </a:spcBef>
              <a:spcAft>
                <a:spcPts val="0"/>
              </a:spcAft>
              <a:buSzPts val="1100"/>
              <a:buNone/>
            </a:pPr>
            <a:r>
              <a:rPr lang="en" b="0" dirty="0"/>
              <a:t>Sometimes we face challenges that don’t require mental health treatment.  Sometimes we can’t get access to mental health treatment, for any number of reasons.</a:t>
            </a:r>
            <a:endParaRPr dirty="0"/>
          </a:p>
          <a:p>
            <a:pPr marL="161766" lvl="0" indent="0" algn="l" rtl="0">
              <a:lnSpc>
                <a:spcPct val="100000"/>
              </a:lnSpc>
              <a:spcBef>
                <a:spcPts val="0"/>
              </a:spcBef>
              <a:spcAft>
                <a:spcPts val="0"/>
              </a:spcAft>
              <a:buSzPts val="1100"/>
              <a:buNone/>
            </a:pPr>
            <a:r>
              <a:rPr lang="en" b="0" dirty="0"/>
              <a:t>We’re talking about distress tolerance because … say it with it me … it’s good for everybody.</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b="0" dirty="0"/>
              <a:t>Data References:</a:t>
            </a:r>
            <a:endParaRPr dirty="0"/>
          </a:p>
          <a:p>
            <a:pPr marL="161766" lvl="0" indent="0" algn="l" rtl="0">
              <a:lnSpc>
                <a:spcPct val="100000"/>
              </a:lnSpc>
              <a:spcBef>
                <a:spcPts val="0"/>
              </a:spcBef>
              <a:spcAft>
                <a:spcPts val="0"/>
              </a:spcAft>
              <a:buSzPts val="1100"/>
              <a:buNone/>
            </a:pPr>
            <a:r>
              <a:rPr lang="en" b="0" dirty="0"/>
              <a:t>Data from the 2019 Youth Risk Behavior Survey (YRBS) showed an increase in all mental health indicators it measures (i.e., suicidal ideation and attempt, and symptoms of depression) from the previous administration of the survey in 2017. Specifically, in 2019, 36.7% of U.S. high school students felt so sad in the prior two weeks that they stopped doing some of their normal activities, and 18.8% of students had seriously contemplated suicide in the previous year—an increase from 31.5% and 17.2%, respectively in 2017 (CDC, 2018; CDC, 2020).</a:t>
            </a:r>
            <a:endParaRPr dirty="0"/>
          </a:p>
          <a:p>
            <a:pPr marL="161766" lvl="0" indent="0" algn="l" rtl="0">
              <a:lnSpc>
                <a:spcPct val="100000"/>
              </a:lnSpc>
              <a:spcBef>
                <a:spcPts val="0"/>
              </a:spcBef>
              <a:spcAft>
                <a:spcPts val="0"/>
              </a:spcAft>
              <a:buSzPts val="1100"/>
              <a:buNone/>
            </a:pPr>
            <a:r>
              <a:rPr lang="en" b="0" dirty="0"/>
              <a:t>Centers for Disease Control and Prevention (2018). Youth Risk Behavior Survey: Data Summary and Trends Report. 2007– 2017. Retrieved from</a:t>
            </a:r>
            <a:r>
              <a:rPr lang="en" dirty="0"/>
              <a:t> </a:t>
            </a:r>
            <a:r>
              <a:rPr lang="en" b="0" dirty="0"/>
              <a:t>https://www.cdc.gov/healthyyouth/data/yrbs/pdf/trendsreport.pdf.</a:t>
            </a:r>
            <a:endParaRPr dirty="0"/>
          </a:p>
          <a:p>
            <a:pPr marL="161766" lvl="0" indent="0" algn="l" rtl="0">
              <a:lnSpc>
                <a:spcPct val="100000"/>
              </a:lnSpc>
              <a:spcBef>
                <a:spcPts val="0"/>
              </a:spcBef>
              <a:spcAft>
                <a:spcPts val="0"/>
              </a:spcAft>
              <a:buSzPts val="1100"/>
              <a:buNone/>
            </a:pPr>
            <a:r>
              <a:rPr lang="en" b="0" dirty="0"/>
              <a:t>Centers for Disease Control and Prevention (2020). Youth risk behavior survey data summary &amp; trends report 2009-2019. Retrieved from https://www.cdc.gov/healthyyouth/data/yrbs/pdf/YRBSDataSummaryTrendsReport</a:t>
            </a:r>
            <a:endParaRPr dirty="0"/>
          </a:p>
          <a:p>
            <a:pPr marL="161766" lvl="0" indent="0" algn="l" rtl="0">
              <a:lnSpc>
                <a:spcPct val="100000"/>
              </a:lnSpc>
              <a:spcBef>
                <a:spcPts val="0"/>
              </a:spcBef>
              <a:spcAft>
                <a:spcPts val="0"/>
              </a:spcAft>
              <a:buSzPts val="1100"/>
              <a:buNone/>
            </a:pPr>
            <a:r>
              <a:rPr lang="en" b="0" dirty="0"/>
              <a:t>2019-508.pdf.</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b="0" dirty="0"/>
              <a:t>Fegert, J. M., Vitiello, B., Plenner, P. L., &amp; Clemens, V. (2020). Challenges and burden of the coronavirus 2019 (COVID-19) pandemic for child and adolescent mental health: A narrative review to highlight clinical and research needs in the</a:t>
            </a:r>
            <a:endParaRPr dirty="0"/>
          </a:p>
          <a:p>
            <a:pPr marL="161766" lvl="0" indent="0" algn="l" rtl="0">
              <a:lnSpc>
                <a:spcPct val="100000"/>
              </a:lnSpc>
              <a:spcBef>
                <a:spcPts val="0"/>
              </a:spcBef>
              <a:spcAft>
                <a:spcPts val="0"/>
              </a:spcAft>
              <a:buSzPts val="1100"/>
              <a:buNone/>
            </a:pPr>
            <a:r>
              <a:rPr lang="en" b="0" dirty="0"/>
              <a:t>acute phase and the long return to normality. Child and Adolescent Psychiatry and Mental Health, 14(20), 1–11. https://doi.org/10.1186/s13034-020-00329-3</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dirty="0"/>
              <a:t>Linehan, M., M., (2014). DBT Training Manual. New York, NY: The Guilford Press.  </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b="0" dirty="0"/>
              <a:t>Saulsman, L., &amp; Nathan, P. (2012). Facing Your Feelings: Learning to Tolerate Distress. Perth, Western Australia: Centre for Clinical Interventions. https://www.cci.health.wa.gov.au/Resources/For-Clinicians/Distress-Tolerance</a:t>
            </a:r>
            <a:endParaRPr dirty="0"/>
          </a:p>
          <a:p>
            <a:pPr marL="161766" lvl="0" indent="0" algn="l" rtl="0">
              <a:lnSpc>
                <a:spcPct val="100000"/>
              </a:lnSpc>
              <a:spcBef>
                <a:spcPts val="0"/>
              </a:spcBef>
              <a:spcAft>
                <a:spcPts val="0"/>
              </a:spcAft>
              <a:buSzPts val="1100"/>
              <a:buNone/>
            </a:pPr>
            <a:endParaRPr b="0" dirty="0"/>
          </a:p>
          <a:p>
            <a:pPr marL="161766" lvl="0" indent="0" algn="l" rtl="0">
              <a:lnSpc>
                <a:spcPct val="100000"/>
              </a:lnSpc>
              <a:spcBef>
                <a:spcPts val="0"/>
              </a:spcBef>
              <a:spcAft>
                <a:spcPts val="0"/>
              </a:spcAft>
              <a:buSzPts val="1100"/>
              <a:buNone/>
            </a:pPr>
            <a:r>
              <a:rPr lang="en" b="0" dirty="0"/>
              <a:t>https://dbt.tools/resources.php</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967c37a118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967c37a118_0_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This is a good time to check the truth-o-meter.</a:t>
            </a:r>
            <a:endParaRPr/>
          </a:p>
          <a:p>
            <a:pPr marL="0" lvl="0" indent="0" algn="l" rtl="0">
              <a:lnSpc>
                <a:spcPct val="100000"/>
              </a:lnSpc>
              <a:spcBef>
                <a:spcPts val="0"/>
              </a:spcBef>
              <a:spcAft>
                <a:spcPts val="0"/>
              </a:spcAft>
              <a:buSzPts val="1100"/>
              <a:buNone/>
            </a:pPr>
            <a:r>
              <a:rPr lang="en"/>
              <a:t>I’m going to put a few statements on the screen and I want you to check it with the truth-o-meter.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Now that you’ve seen them all, I’m wondering if there is one you like the best?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 going take a poll here.  </a:t>
            </a:r>
            <a:endParaRPr/>
          </a:p>
          <a:p>
            <a:pPr marL="0" lvl="0" indent="0" algn="l" rtl="0">
              <a:lnSpc>
                <a:spcPct val="100000"/>
              </a:lnSpc>
              <a:spcBef>
                <a:spcPts val="0"/>
              </a:spcBef>
              <a:spcAft>
                <a:spcPts val="0"/>
              </a:spcAft>
              <a:buSzPts val="1100"/>
              <a:buNone/>
            </a:pPr>
            <a:r>
              <a:rPr lang="en"/>
              <a:t>I need everyone to stand up.  </a:t>
            </a:r>
            <a:endParaRPr/>
          </a:p>
          <a:p>
            <a:pPr marL="0" lvl="0" indent="0" algn="l" rtl="0">
              <a:lnSpc>
                <a:spcPct val="100000"/>
              </a:lnSpc>
              <a:spcBef>
                <a:spcPts val="0"/>
              </a:spcBef>
              <a:spcAft>
                <a:spcPts val="0"/>
              </a:spcAft>
              <a:buSzPts val="1100"/>
              <a:buNone/>
            </a:pPr>
            <a:r>
              <a:rPr lang="en"/>
              <a:t>We’re going to vote with our feet.</a:t>
            </a:r>
            <a:endParaRPr/>
          </a:p>
          <a:p>
            <a:pPr marL="0" lvl="0" indent="0" algn="l" rtl="0">
              <a:lnSpc>
                <a:spcPct val="100000"/>
              </a:lnSpc>
              <a:spcBef>
                <a:spcPts val="0"/>
              </a:spcBef>
              <a:spcAft>
                <a:spcPts val="0"/>
              </a:spcAft>
              <a:buSzPts val="1100"/>
              <a:buNone/>
            </a:pPr>
            <a:r>
              <a:rPr lang="en"/>
              <a:t>I’ll say each statement.  If you love it go to this side of the room.  If you don’t like it or don’t agree go to this side of the room.  And you could be anywhere in-between.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Instructors: If the group is willing and you have time, you could ask a student why they stood where they stood on a particular statement.  </a:t>
            </a:r>
            <a:endParaRPr b="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913680eb46_0_9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913680eb46_0_92: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161766" lvl="0" indent="0" algn="l" rtl="0">
              <a:lnSpc>
                <a:spcPct val="100000"/>
              </a:lnSpc>
              <a:spcBef>
                <a:spcPts val="0"/>
              </a:spcBef>
              <a:spcAft>
                <a:spcPts val="0"/>
              </a:spcAft>
              <a:buSzPts val="1100"/>
              <a:buNone/>
            </a:pPr>
            <a:r>
              <a:rPr lang="en"/>
              <a:t>One of the tools you can use to tolerate distress is Radical Acceptance.  The developer of these distress tolerance skills says this one is the favorite of students your age.</a:t>
            </a:r>
            <a:endParaRPr/>
          </a:p>
          <a:p>
            <a:pPr marL="161766" lvl="0" indent="0" algn="l" rtl="0">
              <a:lnSpc>
                <a:spcPct val="100000"/>
              </a:lnSpc>
              <a:spcBef>
                <a:spcPts val="0"/>
              </a:spcBef>
              <a:spcAft>
                <a:spcPts val="0"/>
              </a:spcAft>
              <a:buSzPts val="1100"/>
              <a:buNone/>
            </a:pPr>
            <a:endParaRPr/>
          </a:p>
          <a:p>
            <a:pPr marL="161766" lvl="0" indent="0" algn="l" rtl="0">
              <a:lnSpc>
                <a:spcPct val="100000"/>
              </a:lnSpc>
              <a:spcBef>
                <a:spcPts val="0"/>
              </a:spcBef>
              <a:spcAft>
                <a:spcPts val="0"/>
              </a:spcAft>
              <a:buSzPts val="1100"/>
              <a:buNone/>
            </a:pPr>
            <a:r>
              <a:rPr lang="en"/>
              <a:t>Radical means all the way.  You just accept things as they are.  </a:t>
            </a:r>
            <a:endParaRPr/>
          </a:p>
          <a:p>
            <a:pPr marL="161766" lvl="0" indent="0" algn="l" rtl="0">
              <a:lnSpc>
                <a:spcPct val="100000"/>
              </a:lnSpc>
              <a:spcBef>
                <a:spcPts val="0"/>
              </a:spcBef>
              <a:spcAft>
                <a:spcPts val="0"/>
              </a:spcAft>
              <a:buSzPts val="1100"/>
              <a:buNone/>
            </a:pPr>
            <a:endParaRPr/>
          </a:p>
          <a:p>
            <a:pPr marL="161766" lvl="0" indent="0" algn="l" rtl="0">
              <a:lnSpc>
                <a:spcPct val="100000"/>
              </a:lnSpc>
              <a:spcBef>
                <a:spcPts val="0"/>
              </a:spcBef>
              <a:spcAft>
                <a:spcPts val="0"/>
              </a:spcAft>
              <a:buSzPts val="1100"/>
              <a:buNone/>
            </a:pPr>
            <a:r>
              <a:rPr lang="en"/>
              <a:t>“This does not mean we roll over and become helpless; rather, we acknowledge that denying the facts of reality will not change the facts, but keeps us stuck in thoughts such as “this is unfair”, “why me?”, and “why now?” – Linehan</a:t>
            </a:r>
            <a:endParaRPr/>
          </a:p>
          <a:p>
            <a:pPr marL="161766" lvl="0" indent="0" algn="l" rtl="0">
              <a:lnSpc>
                <a:spcPct val="100000"/>
              </a:lnSpc>
              <a:spcBef>
                <a:spcPts val="0"/>
              </a:spcBef>
              <a:spcAft>
                <a:spcPts val="0"/>
              </a:spcAft>
              <a:buSzPts val="1100"/>
              <a:buNone/>
            </a:pPr>
            <a:endParaRPr/>
          </a:p>
          <a:p>
            <a:pPr marL="161766" lvl="0" indent="0" algn="l" rtl="0">
              <a:lnSpc>
                <a:spcPct val="100000"/>
              </a:lnSpc>
              <a:spcBef>
                <a:spcPts val="0"/>
              </a:spcBef>
              <a:spcAft>
                <a:spcPts val="0"/>
              </a:spcAft>
              <a:buSzPts val="1100"/>
              <a:buNone/>
            </a:pPr>
            <a:r>
              <a:rPr lang="en"/>
              <a:t>Go ahead and check your truth-o-meter against these statements before we move on.</a:t>
            </a:r>
            <a:endParaRPr/>
          </a:p>
          <a:p>
            <a:pPr marL="161766" lvl="0" indent="0" algn="l" rtl="0">
              <a:lnSpc>
                <a:spcPct val="100000"/>
              </a:lnSpc>
              <a:spcBef>
                <a:spcPts val="0"/>
              </a:spcBef>
              <a:spcAft>
                <a:spcPts val="0"/>
              </a:spcAft>
              <a:buSzPts val="1100"/>
              <a:buNone/>
            </a:pPr>
            <a:r>
              <a:rPr lang="en"/>
              <a:t>Sometimes, it just is what it is.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4: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u="sng" dirty="0">
                <a:solidFill>
                  <a:schemeClr val="hlink"/>
                </a:solidFill>
                <a:hlinkClick r:id="rId3"/>
              </a:rPr>
              <a:t>https://www.youtube.com/watch?v=y9r_pZL4boE</a:t>
            </a:r>
            <a:r>
              <a:rPr lang="en" dirty="0"/>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The kids will know this meme.  It’s 8 seconds long.  Play it once, then play it again and they’ll naturally say it with them.</a:t>
            </a:r>
            <a:endParaRPr dirty="0"/>
          </a:p>
        </p:txBody>
      </p:sp>
      <p:sp>
        <p:nvSpPr>
          <p:cNvPr id="108" name="Google Shape;108;p2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967c37a118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1967c37a118_0_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We want to take away the sting of the big emotion.  Sometimes we can radically accept the circumstances.  Sometimes we want to IMPROVE them.  </a:t>
            </a:r>
            <a:endParaRPr dirty="0"/>
          </a:p>
          <a:p>
            <a:pPr marL="0" lvl="0" indent="0" algn="l" rtl="0">
              <a:lnSpc>
                <a:spcPct val="100000"/>
              </a:lnSpc>
              <a:spcBef>
                <a:spcPts val="0"/>
              </a:spcBef>
              <a:spcAft>
                <a:spcPts val="0"/>
              </a:spcAft>
              <a:buSzPts val="1100"/>
              <a:buNone/>
            </a:pPr>
            <a:r>
              <a:rPr lang="en" dirty="0"/>
              <a:t>IMPROVE is an acronym that gives us 7 skills to use in the moment to to replace an immediate event that has caused distress with a more positive act.  When we do that we start to make the moment more pleasant and easier to tolerate.</a:t>
            </a:r>
            <a:endParaRPr dirty="0"/>
          </a:p>
          <a:p>
            <a:pPr marL="0" lvl="0" indent="0" algn="l" rtl="0">
              <a:lnSpc>
                <a:spcPct val="100000"/>
              </a:lnSpc>
              <a:spcBef>
                <a:spcPts val="0"/>
              </a:spcBef>
              <a:spcAft>
                <a:spcPts val="0"/>
              </a:spcAft>
              <a:buSzPts val="1100"/>
              <a:buNone/>
            </a:pPr>
            <a:r>
              <a:rPr lang="en" dirty="0"/>
              <a:t>Let’s break these down.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Imagery </a:t>
            </a:r>
            <a:endParaRPr dirty="0"/>
          </a:p>
          <a:p>
            <a:pPr marL="0" lvl="0" indent="0" algn="l" rtl="0">
              <a:lnSpc>
                <a:spcPct val="100000"/>
              </a:lnSpc>
              <a:spcBef>
                <a:spcPts val="0"/>
              </a:spcBef>
              <a:spcAft>
                <a:spcPts val="0"/>
              </a:spcAft>
              <a:buSzPts val="1100"/>
              <a:buNone/>
            </a:pPr>
            <a:r>
              <a:rPr lang="en" dirty="0"/>
              <a:t>	Close your eyes and imagine yourself at the beach, or a mountain lake, or a river, or stream, or hilltop.  Somewhere outside that is beautiful and calming.  Imagine and immerse yourself in how it looks, smells, sounds, feels.  </a:t>
            </a:r>
            <a:endParaRPr dirty="0"/>
          </a:p>
          <a:p>
            <a:pPr marL="0" lvl="0" indent="0" algn="l" rtl="0">
              <a:lnSpc>
                <a:spcPct val="100000"/>
              </a:lnSpc>
              <a:spcBef>
                <a:spcPts val="0"/>
              </a:spcBef>
              <a:spcAft>
                <a:spcPts val="0"/>
              </a:spcAft>
              <a:buSzPts val="1100"/>
              <a:buNone/>
            </a:pPr>
            <a:r>
              <a:rPr lang="en" dirty="0"/>
              <a:t>	You might also use imagery as a trial run - imagine successfully entering the school dance.  Imagine taking the ACT confidently.</a:t>
            </a:r>
            <a:endParaRPr dirty="0"/>
          </a:p>
          <a:p>
            <a:pPr marL="0" lvl="0" indent="0" algn="l" rtl="0">
              <a:lnSpc>
                <a:spcPct val="100000"/>
              </a:lnSpc>
              <a:spcBef>
                <a:spcPts val="0"/>
              </a:spcBef>
              <a:spcAft>
                <a:spcPts val="0"/>
              </a:spcAft>
              <a:buSzPts val="1100"/>
              <a:buNone/>
            </a:pPr>
            <a:r>
              <a:rPr lang="en" dirty="0"/>
              <a:t>Meaning </a:t>
            </a:r>
            <a:endParaRPr dirty="0"/>
          </a:p>
          <a:p>
            <a:pPr marL="0" lvl="0" indent="0" algn="l" rtl="0">
              <a:lnSpc>
                <a:spcPct val="100000"/>
              </a:lnSpc>
              <a:spcBef>
                <a:spcPts val="0"/>
              </a:spcBef>
              <a:spcAft>
                <a:spcPts val="0"/>
              </a:spcAft>
              <a:buSzPts val="1100"/>
              <a:buNone/>
            </a:pPr>
            <a:r>
              <a:rPr lang="en" dirty="0"/>
              <a:t>	This is when you connect to a deeper sense of purpose.  For instance, if I have a purpose I tolerate the discomfort much better – tolerate discomfort of studying because you’ve got a goal.  	</a:t>
            </a:r>
            <a:endParaRPr dirty="0"/>
          </a:p>
          <a:p>
            <a:pPr marL="0" lvl="0" indent="0" algn="l" rtl="0">
              <a:lnSpc>
                <a:spcPct val="100000"/>
              </a:lnSpc>
              <a:spcBef>
                <a:spcPts val="0"/>
              </a:spcBef>
              <a:spcAft>
                <a:spcPts val="0"/>
              </a:spcAft>
              <a:buSzPts val="1100"/>
              <a:buNone/>
            </a:pPr>
            <a:r>
              <a:rPr lang="en" dirty="0"/>
              <a:t>	Some examples might include tolerating the discomfort of studying because you need an A.  Tolerating the discomfort of conditioning in sports because you want to be a starter.   </a:t>
            </a:r>
            <a:endParaRPr dirty="0"/>
          </a:p>
          <a:p>
            <a:pPr marL="0" lvl="0" indent="0" algn="l" rtl="0">
              <a:lnSpc>
                <a:spcPct val="100000"/>
              </a:lnSpc>
              <a:spcBef>
                <a:spcPts val="0"/>
              </a:spcBef>
              <a:spcAft>
                <a:spcPts val="0"/>
              </a:spcAft>
              <a:buSzPts val="1100"/>
              <a:buNone/>
            </a:pPr>
            <a:r>
              <a:rPr lang="en" dirty="0"/>
              <a:t>	Reminding yourself of you WHY when you are in distress can really help you to keep on going.</a:t>
            </a:r>
            <a:endParaRPr dirty="0"/>
          </a:p>
          <a:p>
            <a:pPr marL="0" lvl="0" indent="0" algn="l" rtl="0">
              <a:lnSpc>
                <a:spcPct val="100000"/>
              </a:lnSpc>
              <a:spcBef>
                <a:spcPts val="0"/>
              </a:spcBef>
              <a:spcAft>
                <a:spcPts val="0"/>
              </a:spcAft>
              <a:buSzPts val="1100"/>
              <a:buNone/>
            </a:pPr>
            <a:r>
              <a:rPr lang="en" dirty="0"/>
              <a:t>Prayer </a:t>
            </a:r>
            <a:endParaRPr dirty="0"/>
          </a:p>
          <a:p>
            <a:pPr marL="0" lvl="0" indent="0" algn="l" rtl="0">
              <a:lnSpc>
                <a:spcPct val="100000"/>
              </a:lnSpc>
              <a:spcBef>
                <a:spcPts val="0"/>
              </a:spcBef>
              <a:spcAft>
                <a:spcPts val="0"/>
              </a:spcAft>
              <a:buSzPts val="1100"/>
              <a:buNone/>
            </a:pPr>
            <a:r>
              <a:rPr lang="en" dirty="0"/>
              <a:t>	Prayer could mean literally praying.  It could also mean reciting a favorite quote, or a helpful thing your grandma says to you.  </a:t>
            </a:r>
            <a:endParaRPr dirty="0"/>
          </a:p>
          <a:p>
            <a:pPr marL="0" lvl="0" indent="0" algn="l" rtl="0">
              <a:lnSpc>
                <a:spcPct val="100000"/>
              </a:lnSpc>
              <a:spcBef>
                <a:spcPts val="0"/>
              </a:spcBef>
              <a:spcAft>
                <a:spcPts val="0"/>
              </a:spcAft>
              <a:buSzPts val="1100"/>
              <a:buNone/>
            </a:pPr>
            <a:r>
              <a:rPr lang="en" dirty="0"/>
              <a:t>Relaxation </a:t>
            </a:r>
            <a:endParaRPr dirty="0"/>
          </a:p>
          <a:p>
            <a:pPr marL="0" lvl="0" indent="0" algn="l" rtl="0">
              <a:lnSpc>
                <a:spcPct val="100000"/>
              </a:lnSpc>
              <a:spcBef>
                <a:spcPts val="0"/>
              </a:spcBef>
              <a:spcAft>
                <a:spcPts val="0"/>
              </a:spcAft>
              <a:buSzPts val="1100"/>
              <a:buNone/>
            </a:pPr>
            <a:r>
              <a:rPr lang="en" dirty="0"/>
              <a:t>	There are a couple of things that can be helpful in relaxation.  One is correct deep breathing.  The trick with deep breathing is to take a slow breath out.  So we’ll see how you all do with this.  We’ll all take a deep breath and then we’ll see who can let their breath out the slowest.  Everyone stand up, take a deep breath, and sit down when you take your next breath.</a:t>
            </a:r>
            <a:endParaRPr dirty="0"/>
          </a:p>
          <a:p>
            <a:pPr marL="0" lvl="0" indent="0" algn="l" rtl="0">
              <a:lnSpc>
                <a:spcPct val="100000"/>
              </a:lnSpc>
              <a:spcBef>
                <a:spcPts val="0"/>
              </a:spcBef>
              <a:spcAft>
                <a:spcPts val="0"/>
              </a:spcAft>
              <a:buSzPts val="1100"/>
              <a:buNone/>
            </a:pPr>
            <a:r>
              <a:rPr lang="en" dirty="0"/>
              <a:t>	Another type of relaxation is when you intentionally relax your muscles.  We can do that by something as simple as pulling our shoulders down from around our ears.  </a:t>
            </a:r>
            <a:endParaRPr dirty="0"/>
          </a:p>
          <a:p>
            <a:pPr marL="0" lvl="0" indent="0" algn="l" rtl="0">
              <a:lnSpc>
                <a:spcPct val="100000"/>
              </a:lnSpc>
              <a:spcBef>
                <a:spcPts val="0"/>
              </a:spcBef>
              <a:spcAft>
                <a:spcPts val="0"/>
              </a:spcAft>
              <a:buSzPts val="1100"/>
              <a:buNone/>
            </a:pPr>
            <a:r>
              <a:rPr lang="en" dirty="0"/>
              <a:t>	Here is another fun thing you can do.  I need a volunteer who is willing to show us how to make your arms float.  Have the volunteer stand in a door frame and press their arms against the doorframe as hard as they can for at least 40 seconds.  Then step forward and let your arms do what they want.  If done correctly, they will float.  </a:t>
            </a:r>
            <a:endParaRPr dirty="0"/>
          </a:p>
          <a:p>
            <a:pPr marL="0" lvl="0" indent="0" algn="l" rtl="0">
              <a:lnSpc>
                <a:spcPct val="100000"/>
              </a:lnSpc>
              <a:spcBef>
                <a:spcPts val="0"/>
              </a:spcBef>
              <a:spcAft>
                <a:spcPts val="0"/>
              </a:spcAft>
              <a:buSzPts val="1100"/>
              <a:buNone/>
            </a:pPr>
            <a:r>
              <a:rPr lang="en" dirty="0"/>
              <a:t>	Our muscles can hold a lot of tension but when we intentionally tighten them and then release we can help them to become more relaxed.</a:t>
            </a:r>
            <a:endParaRPr dirty="0"/>
          </a:p>
          <a:p>
            <a:pPr marL="0" lvl="0" indent="0" algn="l" rtl="0">
              <a:lnSpc>
                <a:spcPct val="100000"/>
              </a:lnSpc>
              <a:spcBef>
                <a:spcPts val="0"/>
              </a:spcBef>
              <a:spcAft>
                <a:spcPts val="0"/>
              </a:spcAft>
              <a:buSzPts val="1100"/>
              <a:buNone/>
            </a:pPr>
            <a:r>
              <a:rPr lang="en" dirty="0"/>
              <a:t>One thing at a time </a:t>
            </a:r>
            <a:endParaRPr dirty="0"/>
          </a:p>
          <a:p>
            <a:pPr marL="0" lvl="0" indent="0" algn="l" rtl="0">
              <a:lnSpc>
                <a:spcPct val="100000"/>
              </a:lnSpc>
              <a:spcBef>
                <a:spcPts val="0"/>
              </a:spcBef>
              <a:spcAft>
                <a:spcPts val="0"/>
              </a:spcAft>
              <a:buSzPts val="1100"/>
              <a:buNone/>
            </a:pPr>
            <a:r>
              <a:rPr lang="en" dirty="0"/>
              <a:t>	This is when we break it down.  There’s one part of you that feels this way, is there another part of you that feels differently?  The first step, the next thing, etc.</a:t>
            </a:r>
            <a:endParaRPr dirty="0"/>
          </a:p>
          <a:p>
            <a:pPr marL="0" lvl="0" indent="0" algn="l" rtl="0">
              <a:lnSpc>
                <a:spcPct val="100000"/>
              </a:lnSpc>
              <a:spcBef>
                <a:spcPts val="0"/>
              </a:spcBef>
              <a:spcAft>
                <a:spcPts val="0"/>
              </a:spcAft>
              <a:buSzPts val="1100"/>
              <a:buNone/>
            </a:pPr>
            <a:r>
              <a:rPr lang="en" dirty="0"/>
              <a:t>	Let’s say you have no motivation to get your English homework down.  Just write one sentence.   You don’t want to clean the kitchen.  Just wash one dish.   Ok, now one more.</a:t>
            </a:r>
            <a:endParaRPr dirty="0"/>
          </a:p>
          <a:p>
            <a:pPr marL="0" lvl="0" indent="0" algn="l" rtl="0">
              <a:lnSpc>
                <a:spcPct val="100000"/>
              </a:lnSpc>
              <a:spcBef>
                <a:spcPts val="0"/>
              </a:spcBef>
              <a:spcAft>
                <a:spcPts val="0"/>
              </a:spcAft>
              <a:buSzPts val="1100"/>
              <a:buNone/>
            </a:pPr>
            <a:r>
              <a:rPr lang="en" dirty="0"/>
              <a:t>	When we break it down we can begin to cope better.</a:t>
            </a:r>
            <a:endParaRPr dirty="0"/>
          </a:p>
          <a:p>
            <a:pPr marL="0" lvl="0" indent="0" algn="l" rtl="0">
              <a:lnSpc>
                <a:spcPct val="100000"/>
              </a:lnSpc>
              <a:spcBef>
                <a:spcPts val="0"/>
              </a:spcBef>
              <a:spcAft>
                <a:spcPts val="0"/>
              </a:spcAft>
              <a:buSzPts val="1100"/>
              <a:buNone/>
            </a:pPr>
            <a:r>
              <a:rPr lang="en" dirty="0"/>
              <a:t>Vacation</a:t>
            </a:r>
            <a:endParaRPr dirty="0"/>
          </a:p>
          <a:p>
            <a:pPr marL="0" lvl="0" indent="0" algn="l" rtl="0">
              <a:lnSpc>
                <a:spcPct val="100000"/>
              </a:lnSpc>
              <a:spcBef>
                <a:spcPts val="0"/>
              </a:spcBef>
              <a:spcAft>
                <a:spcPts val="0"/>
              </a:spcAft>
              <a:buSzPts val="1100"/>
              <a:buNone/>
            </a:pPr>
            <a:r>
              <a:rPr lang="en" dirty="0"/>
              <a:t>	Take a vacation! …. From your negative thoughts.  Take a vacation! … from the stress.</a:t>
            </a:r>
            <a:endParaRPr dirty="0"/>
          </a:p>
          <a:p>
            <a:pPr marL="0" lvl="0" indent="0" algn="l" rtl="0">
              <a:lnSpc>
                <a:spcPct val="100000"/>
              </a:lnSpc>
              <a:spcBef>
                <a:spcPts val="0"/>
              </a:spcBef>
              <a:spcAft>
                <a:spcPts val="0"/>
              </a:spcAft>
              <a:buSzPts val="1100"/>
              <a:buNone/>
            </a:pPr>
            <a:r>
              <a:rPr lang="en" dirty="0"/>
              <a:t>	Can you give yourself permission to step away from thoughts and emotions that are overwhelming? </a:t>
            </a:r>
            <a:endParaRPr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r>
              <a:rPr lang="en" dirty="0"/>
              <a:t>Encouragement </a:t>
            </a:r>
            <a:endParaRPr dirty="0"/>
          </a:p>
          <a:p>
            <a:pPr marL="0" lvl="0" indent="0" algn="l" rtl="0">
              <a:lnSpc>
                <a:spcPct val="100000"/>
              </a:lnSpc>
              <a:spcBef>
                <a:spcPts val="0"/>
              </a:spcBef>
              <a:spcAft>
                <a:spcPts val="0"/>
              </a:spcAft>
              <a:buSzPts val="1100"/>
              <a:buNone/>
            </a:pPr>
            <a:r>
              <a:rPr lang="en" dirty="0"/>
              <a:t>	This is when you offer yourself come encouragement.  I’m doing my best.  I am getting better. </a:t>
            </a:r>
            <a:endParaRPr dirty="0"/>
          </a:p>
          <a:p>
            <a:pPr marL="0" lvl="0" indent="0" algn="l" rtl="0">
              <a:lnSpc>
                <a:spcPct val="100000"/>
              </a:lnSpc>
              <a:spcBef>
                <a:spcPts val="0"/>
              </a:spcBef>
              <a:spcAft>
                <a:spcPts val="0"/>
              </a:spcAft>
              <a:buSzPts val="1100"/>
              <a:buNone/>
            </a:pPr>
            <a:r>
              <a:rPr lang="en" dirty="0"/>
              <a:t>	Or it could mean that you reach out to a loved one and let them know you need some encouragement.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Let’s add in a bonus tip:</a:t>
            </a:r>
            <a:endParaRPr dirty="0"/>
          </a:p>
          <a:p>
            <a:pPr marL="0" lvl="0" indent="0" algn="l" rtl="0">
              <a:lnSpc>
                <a:spcPct val="100000"/>
              </a:lnSpc>
              <a:spcBef>
                <a:spcPts val="0"/>
              </a:spcBef>
              <a:spcAft>
                <a:spcPts val="0"/>
              </a:spcAft>
              <a:buSzPts val="1100"/>
              <a:buNone/>
            </a:pPr>
            <a:r>
              <a:rPr lang="en" dirty="0"/>
              <a:t>	Humor – what about humor?  Have you ever used humor to tolerate distress?  Y</a:t>
            </a:r>
            <a:r>
              <a:rPr lang="en-US" dirty="0"/>
              <a:t>o</a:t>
            </a:r>
            <a:r>
              <a:rPr lang="en" dirty="0"/>
              <a:t>u could tell a dad joke… a good, clean one…</a:t>
            </a:r>
            <a:endParaRPr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r>
              <a:rPr lang="en" b="1" dirty="0"/>
              <a:t>Activity: Instructors we are going to set the students up for a brief pair and share.  </a:t>
            </a:r>
            <a:endParaRPr b="1" dirty="0"/>
          </a:p>
          <a:p>
            <a:pPr marL="0" lvl="0" indent="0" algn="l" rtl="0">
              <a:lnSpc>
                <a:spcPct val="100000"/>
              </a:lnSpc>
              <a:spcBef>
                <a:spcPts val="0"/>
              </a:spcBef>
              <a:spcAft>
                <a:spcPts val="0"/>
              </a:spcAft>
              <a:buSzPts val="1100"/>
              <a:buNone/>
            </a:pPr>
            <a:r>
              <a:rPr lang="en" b="1" dirty="0"/>
              <a:t>SAY:</a:t>
            </a:r>
            <a:r>
              <a:rPr lang="en" dirty="0"/>
              <a:t> Let’s consider a scenario and I want you to think about which one of these IMPROVE skills you might use.  You will pair up and discuss with a peer nearby.</a:t>
            </a:r>
            <a:endParaRPr dirty="0"/>
          </a:p>
          <a:p>
            <a:pPr marL="0" lvl="0" indent="0" algn="l" rtl="0">
              <a:lnSpc>
                <a:spcPct val="100000"/>
              </a:lnSpc>
              <a:spcBef>
                <a:spcPts val="0"/>
              </a:spcBef>
              <a:spcAft>
                <a:spcPts val="0"/>
              </a:spcAft>
              <a:buSzPts val="1100"/>
              <a:buNone/>
            </a:pPr>
            <a:r>
              <a:rPr lang="en" dirty="0"/>
              <a:t>Imagine that you have just been rejected.  Could be by a friend or by someone you wanted to date, could by rejected in athletics, or in an academic program.  You’re facing rejection.  What IMPROVE skills would you use?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 https://dbt.tools/distress_tolerance/improve.php</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913680eb46_0_137:notes"/>
          <p:cNvSpPr>
            <a:spLocks noGrp="1" noRot="1" noChangeAspect="1"/>
          </p:cNvSpPr>
          <p:nvPr>
            <p:ph type="sldImg" idx="2"/>
          </p:nvPr>
        </p:nvSpPr>
        <p:spPr>
          <a:xfrm>
            <a:off x="406400" y="696913"/>
            <a:ext cx="6199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913680eb46_0_137: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13680eb46_0_182:notes"/>
          <p:cNvSpPr>
            <a:spLocks noGrp="1" noRot="1" noChangeAspect="1"/>
          </p:cNvSpPr>
          <p:nvPr>
            <p:ph type="sldImg" idx="2"/>
          </p:nvPr>
        </p:nvSpPr>
        <p:spPr>
          <a:xfrm>
            <a:off x="406400" y="696913"/>
            <a:ext cx="6199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13680eb46_0_182: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
              <a:t>Music</a:t>
            </a:r>
            <a:endParaRPr/>
          </a:p>
          <a:p>
            <a:pPr marL="0" lvl="0" indent="0" algn="l" rtl="0">
              <a:spcBef>
                <a:spcPts val="0"/>
              </a:spcBef>
              <a:spcAft>
                <a:spcPts val="0"/>
              </a:spcAft>
              <a:buNone/>
            </a:pPr>
            <a:endParaRPr/>
          </a:p>
          <a:p>
            <a:pPr marL="0" lvl="0" indent="0" algn="l" rtl="0">
              <a:spcBef>
                <a:spcPts val="0"/>
              </a:spcBef>
              <a:spcAft>
                <a:spcPts val="0"/>
              </a:spcAft>
              <a:buNone/>
            </a:pPr>
            <a:r>
              <a:rPr lang="en"/>
              <a:t>Ask the students if they have a sad playlist that they listen to when they’re sad, to be sad and stay sad.</a:t>
            </a:r>
            <a:endParaRPr/>
          </a:p>
          <a:p>
            <a:pPr marL="0" lvl="0" indent="0" algn="l" rtl="0">
              <a:spcBef>
                <a:spcPts val="0"/>
              </a:spcBef>
              <a:spcAft>
                <a:spcPts val="0"/>
              </a:spcAft>
              <a:buNone/>
            </a:pPr>
            <a:r>
              <a:rPr lang="en"/>
              <a:t>Or a rage playlist, or a hype playlist?</a:t>
            </a:r>
            <a:endParaRPr/>
          </a:p>
          <a:p>
            <a:pPr marL="0" lvl="0" indent="0" algn="l" rtl="0">
              <a:spcBef>
                <a:spcPts val="0"/>
              </a:spcBef>
              <a:spcAft>
                <a:spcPts val="0"/>
              </a:spcAft>
              <a:buNone/>
            </a:pPr>
            <a:endParaRPr/>
          </a:p>
          <a:p>
            <a:pPr marL="0" lvl="0" indent="0" algn="l" rtl="0">
              <a:spcBef>
                <a:spcPts val="0"/>
              </a:spcBef>
              <a:spcAft>
                <a:spcPts val="0"/>
              </a:spcAft>
              <a:buNone/>
            </a:pPr>
            <a:r>
              <a:rPr lang="en"/>
              <a:t>Some students will say that they just have them all together and skip around.</a:t>
            </a:r>
            <a:endParaRPr/>
          </a:p>
          <a:p>
            <a:pPr marL="0" lvl="0" indent="0" algn="l" rtl="0">
              <a:spcBef>
                <a:spcPts val="0"/>
              </a:spcBef>
              <a:spcAft>
                <a:spcPts val="0"/>
              </a:spcAft>
              <a:buNone/>
            </a:pPr>
            <a:endParaRPr/>
          </a:p>
          <a:p>
            <a:pPr marL="0" lvl="0" indent="0" algn="l" rtl="0">
              <a:spcBef>
                <a:spcPts val="0"/>
              </a:spcBef>
              <a:spcAft>
                <a:spcPts val="0"/>
              </a:spcAft>
              <a:buNone/>
            </a:pPr>
            <a:r>
              <a:rPr lang="en"/>
              <a:t>Listening to music that is consistent with our mood is helpful and validating.</a:t>
            </a:r>
            <a:endParaRPr/>
          </a:p>
          <a:p>
            <a:pPr marL="0" lvl="0" indent="0" algn="l" rtl="0">
              <a:spcBef>
                <a:spcPts val="0"/>
              </a:spcBef>
              <a:spcAft>
                <a:spcPts val="0"/>
              </a:spcAft>
              <a:buNone/>
            </a:pPr>
            <a:endParaRPr/>
          </a:p>
          <a:p>
            <a:pPr marL="0" lvl="0" indent="0" algn="l" rtl="0">
              <a:spcBef>
                <a:spcPts val="0"/>
              </a:spcBef>
              <a:spcAft>
                <a:spcPts val="0"/>
              </a:spcAft>
              <a:buNone/>
            </a:pPr>
            <a:r>
              <a:rPr lang="en"/>
              <a:t>The key point is that music can have a profound effect on our mood!   Let music do some of the hard work for you.  If you’re sad and you need to switch, listen to happy music.  Even if you don’t feel happy, so that you’ll be more likely to feel happy.</a:t>
            </a:r>
            <a:endParaRPr/>
          </a:p>
          <a:p>
            <a:pPr marL="0" lvl="0" indent="0" algn="l" rtl="0">
              <a:spcBef>
                <a:spcPts val="0"/>
              </a:spcBef>
              <a:spcAft>
                <a:spcPts val="0"/>
              </a:spcAft>
              <a:buNone/>
            </a:pPr>
            <a:endParaRPr/>
          </a:p>
          <a:p>
            <a:pPr marL="0" lvl="0" indent="0" algn="l" rtl="0">
              <a:spcBef>
                <a:spcPts val="0"/>
              </a:spcBef>
              <a:spcAft>
                <a:spcPts val="0"/>
              </a:spcAft>
              <a:buNone/>
            </a:pPr>
            <a:r>
              <a:rPr lang="en"/>
              <a:t>How does music help you to tolerate distress?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2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61766" lvl="0" indent="0" algn="l" rtl="0">
              <a:lnSpc>
                <a:spcPct val="100000"/>
              </a:lnSpc>
              <a:spcBef>
                <a:spcPts val="0"/>
              </a:spcBef>
              <a:spcAft>
                <a:spcPts val="0"/>
              </a:spcAft>
              <a:buSzPts val="1100"/>
              <a:buNone/>
            </a:pPr>
            <a:r>
              <a:rPr lang="en" dirty="0"/>
              <a:t>Earlier we showed some distress intolerance beliefs.  Things like, “I can’t stand … to do homework when I’m not in the mood.”  or “I hate this feeling and I have to stop this.” (slide 5)</a:t>
            </a:r>
            <a:endParaRPr dirty="0"/>
          </a:p>
          <a:p>
            <a:pPr marL="161766" lvl="0" indent="0" algn="l" rtl="0">
              <a:lnSpc>
                <a:spcPct val="100000"/>
              </a:lnSpc>
              <a:spcBef>
                <a:spcPts val="0"/>
              </a:spcBef>
              <a:spcAft>
                <a:spcPts val="0"/>
              </a:spcAft>
              <a:buSzPts val="1100"/>
              <a:buNone/>
            </a:pPr>
            <a:endParaRPr dirty="0"/>
          </a:p>
          <a:p>
            <a:pPr marL="161766" lvl="0" indent="0" algn="l" rtl="0">
              <a:lnSpc>
                <a:spcPct val="100000"/>
              </a:lnSpc>
              <a:spcBef>
                <a:spcPts val="0"/>
              </a:spcBef>
              <a:spcAft>
                <a:spcPts val="0"/>
              </a:spcAft>
              <a:buSzPts val="1100"/>
              <a:buNone/>
            </a:pPr>
            <a:r>
              <a:rPr lang="en" dirty="0"/>
              <a:t>On the screen we have examples of beliefs that are more tolerant of distress.  </a:t>
            </a:r>
            <a:endParaRPr dirty="0"/>
          </a:p>
          <a:p>
            <a:pPr marL="161766" lvl="0" indent="0" algn="l" rtl="0">
              <a:lnSpc>
                <a:spcPct val="100000"/>
              </a:lnSpc>
              <a:spcBef>
                <a:spcPts val="0"/>
              </a:spcBef>
              <a:spcAft>
                <a:spcPts val="0"/>
              </a:spcAft>
              <a:buSzPts val="1100"/>
              <a:buNone/>
            </a:pPr>
            <a:r>
              <a:rPr lang="en" dirty="0"/>
              <a:t>These ones aren’t necessarily inspirational quotes, but they can be things you choose to say to yourself when things get difficult.  </a:t>
            </a:r>
            <a:endParaRPr dirty="0"/>
          </a:p>
          <a:p>
            <a:pPr marL="161766" lvl="0" indent="0" algn="l" rtl="0">
              <a:lnSpc>
                <a:spcPct val="100000"/>
              </a:lnSpc>
              <a:spcBef>
                <a:spcPts val="0"/>
              </a:spcBef>
              <a:spcAft>
                <a:spcPts val="0"/>
              </a:spcAft>
              <a:buSzPts val="1100"/>
              <a:buNone/>
            </a:pPr>
            <a:endParaRPr dirty="0"/>
          </a:p>
          <a:p>
            <a:pPr marL="161766" lvl="0" indent="0" algn="l" rtl="0">
              <a:lnSpc>
                <a:spcPct val="100000"/>
              </a:lnSpc>
              <a:spcBef>
                <a:spcPts val="0"/>
              </a:spcBef>
              <a:spcAft>
                <a:spcPts val="0"/>
              </a:spcAft>
              <a:buSzPts val="1100"/>
              <a:buNone/>
            </a:pPr>
            <a:r>
              <a:rPr lang="en" dirty="0"/>
              <a:t>Size them up with your truth-o-meter.  </a:t>
            </a:r>
            <a:endParaRPr dirty="0"/>
          </a:p>
          <a:p>
            <a:pPr marL="161766" lvl="0" indent="0" algn="l" rtl="0">
              <a:lnSpc>
                <a:spcPct val="100000"/>
              </a:lnSpc>
              <a:spcBef>
                <a:spcPts val="0"/>
              </a:spcBef>
              <a:spcAft>
                <a:spcPts val="0"/>
              </a:spcAft>
              <a:buSzPts val="1100"/>
              <a:buNone/>
            </a:pPr>
            <a:endParaRPr dirty="0"/>
          </a:p>
          <a:p>
            <a:pPr marL="161766" lvl="0" indent="0" algn="l" rtl="0">
              <a:lnSpc>
                <a:spcPct val="100000"/>
              </a:lnSpc>
              <a:spcBef>
                <a:spcPts val="0"/>
              </a:spcBef>
              <a:spcAft>
                <a:spcPts val="0"/>
              </a:spcAft>
              <a:buSzPts val="1100"/>
              <a:buNone/>
            </a:pPr>
            <a:r>
              <a:rPr lang="en" dirty="0"/>
              <a:t>Let’s say the last one together.  Distress is uncomfortable, but I can deal with it.  </a:t>
            </a:r>
            <a:endParaRPr dirty="0"/>
          </a:p>
          <a:p>
            <a:pPr marL="161766" lvl="0" indent="0" algn="l" rtl="0">
              <a:lnSpc>
                <a:spcPct val="100000"/>
              </a:lnSpc>
              <a:spcBef>
                <a:spcPts val="0"/>
              </a:spcBef>
              <a:spcAft>
                <a:spcPts val="0"/>
              </a:spcAft>
              <a:buSzPts val="1100"/>
              <a:buNone/>
            </a:pPr>
            <a:r>
              <a:rPr lang="en" dirty="0"/>
              <a:t>How did that go for you?  Let’s say it one more time.  </a:t>
            </a:r>
            <a:r>
              <a:rPr lang="en" dirty="0">
                <a:solidFill>
                  <a:schemeClr val="dk1"/>
                </a:solidFill>
              </a:rPr>
              <a:t>Distress is uncomfortable, but I can deal with it.</a:t>
            </a:r>
            <a:endParaRPr dirty="0"/>
          </a:p>
          <a:p>
            <a:pPr marL="161766" lvl="0" indent="0" algn="l" rtl="0">
              <a:lnSpc>
                <a:spcPct val="100000"/>
              </a:lnSpc>
              <a:spcBef>
                <a:spcPts val="0"/>
              </a:spcBef>
              <a:spcAft>
                <a:spcPts val="0"/>
              </a:spcAft>
              <a:buSzPts val="1100"/>
              <a:buNone/>
            </a:pPr>
            <a:endParaRPr dirty="0"/>
          </a:p>
          <a:p>
            <a:pPr marL="161766" lvl="0" indent="0" algn="l" rtl="0">
              <a:lnSpc>
                <a:spcPct val="100000"/>
              </a:lnSpc>
              <a:spcBef>
                <a:spcPts val="0"/>
              </a:spcBef>
              <a:spcAft>
                <a:spcPts val="0"/>
              </a:spcAft>
              <a:buSzPts val="1100"/>
              <a:buNone/>
            </a:pPr>
            <a:r>
              <a:rPr lang="en" dirty="0"/>
              <a:t>Let’s change it up.  Life is uncomfortable, but I can deal with it.  </a:t>
            </a:r>
            <a:endParaRPr dirty="0"/>
          </a:p>
          <a:p>
            <a:pPr marL="161766" lvl="0" indent="0" algn="l" rtl="0">
              <a:lnSpc>
                <a:spcPct val="100000"/>
              </a:lnSpc>
              <a:spcBef>
                <a:spcPts val="0"/>
              </a:spcBef>
              <a:spcAft>
                <a:spcPts val="0"/>
              </a:spcAft>
              <a:buSzPts val="1100"/>
              <a:buNone/>
            </a:pPr>
            <a:r>
              <a:rPr lang="en" dirty="0"/>
              <a:t>How about School work is uncomfortable, but I can deal with it.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Above all, we want you to make your own mental health a priority.</a:t>
            </a:r>
            <a:endParaRPr/>
          </a:p>
          <a:p>
            <a:pPr marL="0" lvl="0" indent="0" algn="l" rtl="0">
              <a:lnSpc>
                <a:spcPct val="100000"/>
              </a:lnSpc>
              <a:spcBef>
                <a:spcPts val="0"/>
              </a:spcBef>
              <a:spcAft>
                <a:spcPts val="0"/>
              </a:spcAft>
              <a:buSzPts val="1100"/>
              <a:buNone/>
            </a:pPr>
            <a:r>
              <a:rPr lang="en"/>
              <a:t>We took class time to prioritize it today and I hope that you find it valuable, if not today, then maybe you’ll remember some of this when you need it.</a:t>
            </a:r>
            <a:endParaRPr/>
          </a:p>
          <a:p>
            <a:pPr marL="0" lvl="0" indent="0" algn="l" rtl="0">
              <a:lnSpc>
                <a:spcPct val="100000"/>
              </a:lnSpc>
              <a:spcBef>
                <a:spcPts val="0"/>
              </a:spcBef>
              <a:spcAft>
                <a:spcPts val="0"/>
              </a:spcAft>
              <a:buSzPts val="1100"/>
              <a:buNone/>
            </a:pPr>
            <a:r>
              <a:rPr lang="en"/>
              <a:t>If you do need to reach out about your mental health, please remember that you have a school counselor, a school nurse, teachers and administrators who care about you.  Reach out and ask for help if you need it.  Really.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Now it’s time for rewards.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Count up your total tally marks.  Find out who has the most tally marks and reward them.  </a:t>
            </a:r>
            <a:endParaRPr/>
          </a:p>
          <a:p>
            <a:pPr marL="0" lvl="0" indent="0" algn="l" rtl="0">
              <a:lnSpc>
                <a:spcPct val="100000"/>
              </a:lnSpc>
              <a:spcBef>
                <a:spcPts val="0"/>
              </a:spcBef>
              <a:spcAft>
                <a:spcPts val="0"/>
              </a:spcAft>
              <a:buSzPts val="1100"/>
              <a:buNone/>
            </a:pPr>
            <a:r>
              <a:rPr lang="en"/>
              <a:t>If there is a classroom reward system, utilize it.  </a:t>
            </a:r>
            <a:endParaRPr/>
          </a:p>
          <a:p>
            <a:pPr marL="0" lvl="0" indent="0" algn="l" rtl="0">
              <a:lnSpc>
                <a:spcPct val="100000"/>
              </a:lnSpc>
              <a:spcBef>
                <a:spcPts val="0"/>
              </a:spcBef>
              <a:spcAft>
                <a:spcPts val="0"/>
              </a:spcAft>
              <a:buSzPts val="1100"/>
              <a:buNone/>
            </a:pPr>
            <a:r>
              <a:rPr lang="en"/>
              <a:t>If not then simply recognize the effort and thank the students for their attention and interaction.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65887" lvl="0" indent="-232943"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09034b4464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09034b4464_0_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u="sng" dirty="0">
                <a:solidFill>
                  <a:srgbClr val="1155CC"/>
                </a:solidFill>
                <a:hlinkClick r:id="rId3">
                  <a:extLst>
                    <a:ext uri="{A12FA001-AC4F-418D-AE19-62706E023703}">
                      <ahyp:hlinkClr xmlns:ahyp="http://schemas.microsoft.com/office/drawing/2018/hyperlinkcolor" val="tx"/>
                    </a:ext>
                  </a:extLst>
                </a:hlinkClick>
              </a:rPr>
              <a:t>https://astate.qualtrics.com/jfe/form/SV_8r00W3wwji3CZjE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Now it’s time for you all to give us some feedback!</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If the students are allowed to have phones </a:t>
            </a:r>
            <a:r>
              <a:rPr lang="en" dirty="0"/>
              <a:t>- have them use the QR code to do the quick evaluation.</a:t>
            </a:r>
            <a:endParaRPr dirty="0"/>
          </a:p>
          <a:p>
            <a:pPr marL="0" lvl="0" indent="0" algn="l" rtl="0">
              <a:lnSpc>
                <a:spcPct val="100000"/>
              </a:lnSpc>
              <a:spcBef>
                <a:spcPts val="0"/>
              </a:spcBef>
              <a:spcAft>
                <a:spcPts val="0"/>
              </a:spcAft>
              <a:buSzPts val="1100"/>
              <a:buNone/>
            </a:pPr>
            <a:r>
              <a:rPr lang="en" b="1" dirty="0"/>
              <a:t>If the students are NOT allowed to have phones </a:t>
            </a:r>
            <a:r>
              <a:rPr lang="en" dirty="0"/>
              <a:t>- email the link to the teacher so they can share the link with the students.  Teachers can put this in Google Classroom, Canvas, or their LMS, as an assignment for the students to complete.</a:t>
            </a:r>
            <a:endParaRPr dirty="0"/>
          </a:p>
          <a:p>
            <a:pPr marL="0" lvl="0" indent="0" algn="l" rtl="0">
              <a:lnSpc>
                <a:spcPct val="100000"/>
              </a:lnSpc>
              <a:spcBef>
                <a:spcPts val="0"/>
              </a:spcBef>
              <a:spcAft>
                <a:spcPts val="0"/>
              </a:spcAft>
              <a:buSzPts val="1100"/>
              <a:buNone/>
            </a:pPr>
            <a:r>
              <a:rPr lang="en" dirty="0"/>
              <a:t>Ideally this will happen during the class time and before they leave.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We’re going to start by introducing a truth-o-meter.  During our time together I would like to ask you to track whether or not what you’re hearing is true in your experience.  </a:t>
            </a:r>
            <a:endParaRPr/>
          </a:p>
          <a:p>
            <a:pPr marL="0" lvl="0" indent="0" algn="l" rtl="0">
              <a:lnSpc>
                <a:spcPct val="100000"/>
              </a:lnSpc>
              <a:spcBef>
                <a:spcPts val="0"/>
              </a:spcBef>
              <a:spcAft>
                <a:spcPts val="0"/>
              </a:spcAft>
              <a:buSzPts val="1100"/>
              <a:buNone/>
            </a:pPr>
            <a:r>
              <a:rPr lang="en"/>
              <a:t>Just use tally marks.  Anytime you hear something that has been true in your life, put a mark in the yellowish orange circle.  Anytime you hear something that tends to disagree with your experiences, put a mark in the greenish circle.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you like what I say, you are always welcome to give it snaps.  I like that and it tells me we’re on the right track.</a:t>
            </a:r>
            <a:endParaRPr/>
          </a:p>
          <a:p>
            <a:pPr marL="465887" lvl="0" indent="-232943"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967c37a11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1967c37a118_0_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Let’s begin by defining the terms we’ll be using today.  </a:t>
            </a:r>
            <a:r>
              <a:rPr lang="en" dirty="0"/>
              <a:t>What do we mean by the word distress?  What do we mean when we say tolerate?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When we say </a:t>
            </a:r>
            <a:r>
              <a:rPr lang="en" b="1" dirty="0"/>
              <a:t>distress</a:t>
            </a:r>
            <a:r>
              <a:rPr lang="en" dirty="0"/>
              <a:t> we mean having emotions that are experienced as unpleasant, uncomfortable and upsetting.</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Question: What kinds of distress do you all experience?  What kids of things do you find unpleasant, uncomfortable, or upsetting?</a:t>
            </a:r>
            <a:endParaRPr dirty="0"/>
          </a:p>
          <a:p>
            <a:pPr marL="0" lvl="0" indent="0" algn="l" rtl="0">
              <a:lnSpc>
                <a:spcPct val="100000"/>
              </a:lnSpc>
              <a:spcBef>
                <a:spcPts val="0"/>
              </a:spcBef>
              <a:spcAft>
                <a:spcPts val="0"/>
              </a:spcAft>
              <a:buSzPts val="1100"/>
              <a:buNone/>
            </a:pPr>
            <a:r>
              <a:rPr lang="en" dirty="0"/>
              <a:t>	The </a:t>
            </a:r>
            <a:r>
              <a:rPr lang="en" i="1" dirty="0"/>
              <a:t>gap</a:t>
            </a:r>
            <a:r>
              <a:rPr lang="en" dirty="0"/>
              <a:t> between not knowing how to do something, and knowing how do it, will likely include some distress.</a:t>
            </a:r>
            <a:endParaRPr dirty="0"/>
          </a:p>
          <a:p>
            <a:pPr marL="0" lvl="0" indent="465887" algn="l" rtl="0">
              <a:lnSpc>
                <a:spcPct val="100000"/>
              </a:lnSpc>
              <a:spcBef>
                <a:spcPts val="0"/>
              </a:spcBef>
              <a:spcAft>
                <a:spcPts val="0"/>
              </a:spcAft>
              <a:buSzPts val="1100"/>
              <a:buNone/>
            </a:pPr>
            <a:r>
              <a:rPr lang="en" dirty="0"/>
              <a:t>	Can you remember learning how to do something for the first time?  It was difficult and uncomfortable, and then once you got the hang of it, it was great.  But that time in the middle, it included some distress right?</a:t>
            </a:r>
            <a:endParaRPr dirty="0"/>
          </a:p>
          <a:p>
            <a:pPr marL="0" lvl="0" indent="0" algn="l" rtl="0">
              <a:lnSpc>
                <a:spcPct val="100000"/>
              </a:lnSpc>
              <a:spcBef>
                <a:spcPts val="0"/>
              </a:spcBef>
              <a:spcAft>
                <a:spcPts val="0"/>
              </a:spcAft>
              <a:buSzPts val="1100"/>
              <a:buNone/>
            </a:pPr>
            <a:r>
              <a:rPr lang="en" dirty="0"/>
              <a:t>	Procrastinating.</a:t>
            </a:r>
            <a:endParaRPr dirty="0"/>
          </a:p>
          <a:p>
            <a:pPr marL="0" lvl="0" indent="0" algn="l" rtl="0">
              <a:lnSpc>
                <a:spcPct val="100000"/>
              </a:lnSpc>
              <a:spcBef>
                <a:spcPts val="0"/>
              </a:spcBef>
              <a:spcAft>
                <a:spcPts val="0"/>
              </a:spcAft>
              <a:buSzPts val="1100"/>
              <a:buNone/>
            </a:pPr>
            <a:r>
              <a:rPr lang="en" dirty="0"/>
              <a:t>	Figuring out relationships, fitting in, or not fitting in.</a:t>
            </a:r>
            <a:endParaRPr dirty="0"/>
          </a:p>
          <a:p>
            <a:pPr marL="0" lvl="0" indent="0" algn="l" rtl="0">
              <a:lnSpc>
                <a:spcPct val="100000"/>
              </a:lnSpc>
              <a:spcBef>
                <a:spcPts val="0"/>
              </a:spcBef>
              <a:spcAft>
                <a:spcPts val="0"/>
              </a:spcAft>
              <a:buSzPts val="1100"/>
              <a:buNone/>
            </a:pPr>
            <a:r>
              <a:rPr lang="en" dirty="0"/>
              <a:t>	Breaking up.</a:t>
            </a:r>
            <a:endParaRPr dirty="0"/>
          </a:p>
          <a:p>
            <a:pPr marL="0" lvl="0" indent="0" algn="l" rtl="0">
              <a:lnSpc>
                <a:spcPct val="100000"/>
              </a:lnSpc>
              <a:spcBef>
                <a:spcPts val="0"/>
              </a:spcBef>
              <a:spcAft>
                <a:spcPts val="0"/>
              </a:spcAft>
              <a:buSzPts val="1100"/>
              <a:buNone/>
            </a:pPr>
            <a:r>
              <a:rPr lang="en" dirty="0"/>
              <a:t>	The school dance.</a:t>
            </a:r>
            <a:endParaRPr dirty="0"/>
          </a:p>
          <a:p>
            <a:pPr marL="0" lvl="0" indent="0" algn="l" rtl="0">
              <a:lnSpc>
                <a:spcPct val="100000"/>
              </a:lnSpc>
              <a:spcBef>
                <a:spcPts val="0"/>
              </a:spcBef>
              <a:spcAft>
                <a:spcPts val="0"/>
              </a:spcAft>
              <a:buSzPts val="1100"/>
              <a:buNone/>
            </a:pPr>
            <a:r>
              <a:rPr lang="en" dirty="0"/>
              <a:t>	Annoying behaviors by others that you can’t do anything about.</a:t>
            </a:r>
            <a:endParaRPr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Notice that when we say tolerate distress we DON’T mean: enjoy the distress, celebrate it, call it good, LIKE IT.  We mean experience it, acknowledge it, allow it to be present even if it’s not fun.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The trouble is this: when we have distressing emotions and we start to fear them, or fight them, they usually gets worse.  This is a good time to check that statement out with the truth-o-meter.  I’ll repeat it.  </a:t>
            </a:r>
            <a:endParaRPr dirty="0"/>
          </a:p>
          <a:p>
            <a:pPr marL="0" lvl="0" indent="0" algn="l" rtl="0">
              <a:lnSpc>
                <a:spcPct val="100000"/>
              </a:lnSpc>
              <a:spcBef>
                <a:spcPts val="0"/>
              </a:spcBef>
              <a:spcAft>
                <a:spcPts val="0"/>
              </a:spcAft>
              <a:buSzPts val="1100"/>
              <a:buNone/>
            </a:pPr>
            <a:r>
              <a:rPr lang="en" dirty="0"/>
              <a:t>The trouble is this: when we have distressing emotions and we start to fear them, or fight them, they usually get worse.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We’re also NOT saying that you should just be okay with abuse or being in dangerous situations.  If those kinds of things are occurring, then we want to make sure you talk with a trusted adult about what is going 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Sometimes people can become overly tolerant.  Maybe you never take action to change unhappy circumstances that need to be changed.  Maybe you don’t set the boundary that really needs to be set.  That’s the other extreme and we’re not calling that distress tolerance.  That’s actually another way to avoid distress.  The discomfort of the confrontation would be greater than the discomfort of the current situation, so you just become overly tolerant of the situation.  Overly tolerating abuse or neglect or danger is not good and it’s not what we want you to do.</a:t>
            </a:r>
            <a:endParaRPr dirty="0"/>
          </a:p>
          <a:p>
            <a:pPr marL="0" lvl="0" indent="0" algn="l" rtl="0">
              <a:lnSpc>
                <a:spcPct val="100000"/>
              </a:lnSpc>
              <a:spcBef>
                <a:spcPts val="0"/>
              </a:spcBef>
              <a:spcAft>
                <a:spcPts val="0"/>
              </a:spcAft>
              <a:buSzPts val="1100"/>
              <a:buNone/>
            </a:pPr>
            <a:r>
              <a:rPr lang="en" dirty="0"/>
              <a:t>What we mean is this: when emotional discomfort does arise you can respond by acknowledging, accepting and taking appropriate action to improve your emotional experience.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So, now that we’ve defined the terms, let me ask:</a:t>
            </a:r>
            <a:endParaRPr dirty="0"/>
          </a:p>
          <a:p>
            <a:pPr marL="0" lvl="0" indent="0" algn="l" rtl="0">
              <a:lnSpc>
                <a:spcPct val="100000"/>
              </a:lnSpc>
              <a:spcBef>
                <a:spcPts val="0"/>
              </a:spcBef>
              <a:spcAft>
                <a:spcPts val="0"/>
              </a:spcAft>
              <a:buSzPts val="1100"/>
              <a:buNone/>
            </a:pPr>
            <a:r>
              <a:rPr lang="en" dirty="0"/>
              <a:t>Why would we want to be able to tolerate distress?  And even, to get better at it…?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Ask for reasons from the students but this list might be helpful to get them started.</a:t>
            </a:r>
            <a:endParaRPr dirty="0"/>
          </a:p>
          <a:p>
            <a:pPr marL="0" lvl="0" indent="0" algn="l" rtl="0">
              <a:lnSpc>
                <a:spcPct val="100000"/>
              </a:lnSpc>
              <a:spcBef>
                <a:spcPts val="0"/>
              </a:spcBef>
              <a:spcAft>
                <a:spcPts val="0"/>
              </a:spcAft>
              <a:buSzPts val="1100"/>
              <a:buNone/>
            </a:pPr>
            <a:r>
              <a:rPr lang="en" dirty="0"/>
              <a:t>Here are some examples I’ve heard from students….</a:t>
            </a:r>
            <a:endParaRPr dirty="0"/>
          </a:p>
          <a:p>
            <a:pPr marL="0" lvl="0" indent="0" algn="l" rtl="0">
              <a:lnSpc>
                <a:spcPct val="100000"/>
              </a:lnSpc>
              <a:spcBef>
                <a:spcPts val="0"/>
              </a:spcBef>
              <a:spcAft>
                <a:spcPts val="0"/>
              </a:spcAft>
              <a:buSzPts val="1100"/>
              <a:buNone/>
            </a:pPr>
            <a:r>
              <a:rPr lang="en" dirty="0"/>
              <a:t>	To not look awkward</a:t>
            </a:r>
            <a:endParaRPr dirty="0"/>
          </a:p>
          <a:p>
            <a:pPr marL="0" lvl="0" indent="0" algn="l" rtl="0">
              <a:lnSpc>
                <a:spcPct val="100000"/>
              </a:lnSpc>
              <a:spcBef>
                <a:spcPts val="0"/>
              </a:spcBef>
              <a:spcAft>
                <a:spcPts val="0"/>
              </a:spcAft>
              <a:buSzPts val="1100"/>
              <a:buNone/>
            </a:pPr>
            <a:r>
              <a:rPr lang="en" dirty="0"/>
              <a:t>	To be able to move on and enjoy life</a:t>
            </a:r>
            <a:endParaRPr dirty="0"/>
          </a:p>
          <a:p>
            <a:pPr marL="0" lvl="0" indent="0" algn="l" rtl="0">
              <a:lnSpc>
                <a:spcPct val="100000"/>
              </a:lnSpc>
              <a:spcBef>
                <a:spcPts val="0"/>
              </a:spcBef>
              <a:spcAft>
                <a:spcPts val="0"/>
              </a:spcAft>
              <a:buSzPts val="1100"/>
              <a:buNone/>
            </a:pPr>
            <a:r>
              <a:rPr lang="en" dirty="0"/>
              <a:t>	So people don’t ask questions and make it worse.</a:t>
            </a:r>
            <a:endParaRPr dirty="0"/>
          </a:p>
          <a:p>
            <a:pPr marL="0" lvl="0" indent="0" algn="l" rtl="0">
              <a:lnSpc>
                <a:spcPct val="100000"/>
              </a:lnSpc>
              <a:spcBef>
                <a:spcPts val="0"/>
              </a:spcBef>
              <a:spcAft>
                <a:spcPts val="0"/>
              </a:spcAft>
              <a:buSzPts val="1100"/>
              <a:buNone/>
            </a:pPr>
            <a:r>
              <a:rPr lang="en" dirty="0"/>
              <a:t>	So I control my emotions and they don’t control me.</a:t>
            </a:r>
            <a:endParaRPr dirty="0"/>
          </a:p>
          <a:p>
            <a:pPr marL="0" lvl="0" indent="0" algn="l" rtl="0">
              <a:lnSpc>
                <a:spcPct val="100000"/>
              </a:lnSpc>
              <a:spcBef>
                <a:spcPts val="0"/>
              </a:spcBef>
              <a:spcAft>
                <a:spcPts val="0"/>
              </a:spcAft>
              <a:buSzPts val="1100"/>
              <a:buNone/>
            </a:pPr>
            <a:r>
              <a:rPr lang="en" dirty="0"/>
              <a:t>	So I can get through it without making it worse.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Instructors: Use white chart paper or the white board to list the major concepts participants share.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Summarize what has been noted by the students.  </a:t>
            </a:r>
            <a:endParaRPr dirty="0"/>
          </a:p>
          <a:p>
            <a:pPr marL="0" lvl="0" indent="0" algn="l" rtl="0">
              <a:lnSpc>
                <a:spcPct val="100000"/>
              </a:lnSpc>
              <a:spcBef>
                <a:spcPts val="0"/>
              </a:spcBef>
              <a:spcAft>
                <a:spcPts val="0"/>
              </a:spcAft>
              <a:buSzPts val="1100"/>
              <a:buNone/>
            </a:pPr>
            <a:r>
              <a:rPr lang="en" dirty="0"/>
              <a:t>For instance, one of the statements from a student was “so people don’t ask questions and make it worse”  Tolerating discomfort is helpful in the moment, but let’s think about an ultimate goal.  If I am able to process and manage my emotions in a healthy way, then when someone does ask me about it I can handle the wave of emotion that might bring.  So even if they do ask me about it, the discomfort isn’t in charge.  I can handle it.</a:t>
            </a:r>
            <a:endParaRPr dirty="0"/>
          </a:p>
          <a:p>
            <a:pPr marL="0" lvl="0" indent="0" algn="l" rtl="0">
              <a:lnSpc>
                <a:spcPct val="100000"/>
              </a:lnSpc>
              <a:spcBef>
                <a:spcPts val="0"/>
              </a:spcBef>
              <a:spcAft>
                <a:spcPts val="0"/>
              </a:spcAft>
              <a:buSzPts val="1100"/>
              <a:buNone/>
            </a:pPr>
            <a:r>
              <a:rPr lang="en" dirty="0"/>
              <a:t>I also think about goals.  Goals you all have for yourself and your future.  I would imagine that any goal you are working towards requires some discomfort or distress in order to make progress.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61766" lvl="0" indent="0" algn="l" rtl="0">
              <a:lnSpc>
                <a:spcPct val="100000"/>
              </a:lnSpc>
              <a:spcBef>
                <a:spcPts val="0"/>
              </a:spcBef>
              <a:spcAft>
                <a:spcPts val="0"/>
              </a:spcAft>
              <a:buSzPts val="1100"/>
              <a:buNone/>
            </a:pPr>
            <a:r>
              <a:rPr lang="en"/>
              <a:t>Here are some examples of the kinds of thoughts a person might have about distressing emotions.  </a:t>
            </a:r>
            <a:endParaRPr/>
          </a:p>
          <a:p>
            <a:pPr marL="161766" lvl="0" indent="0" algn="l" rtl="0">
              <a:lnSpc>
                <a:spcPct val="100000"/>
              </a:lnSpc>
              <a:spcBef>
                <a:spcPts val="0"/>
              </a:spcBef>
              <a:spcAft>
                <a:spcPts val="0"/>
              </a:spcAft>
              <a:buSzPts val="1100"/>
              <a:buNone/>
            </a:pPr>
            <a:r>
              <a:rPr lang="en"/>
              <a:t>We might call these distress intolerant beliefs.  When these beliefs are lurking under the surface, and you combine it with a big negative emotion, then you will likely have intolerance of the distress.  A lack of ability to handle it, to make healthy decisions in that moment.</a:t>
            </a:r>
            <a:endParaRPr/>
          </a:p>
          <a:p>
            <a:pPr marL="161766" lvl="0" indent="0" algn="l" rtl="0">
              <a:lnSpc>
                <a:spcPct val="100000"/>
              </a:lnSpc>
              <a:spcBef>
                <a:spcPts val="0"/>
              </a:spcBef>
              <a:spcAft>
                <a:spcPts val="0"/>
              </a:spcAft>
              <a:buSzPts val="1100"/>
              <a:buNone/>
            </a:pPr>
            <a:endParaRPr/>
          </a:p>
          <a:p>
            <a:pPr marL="161766" lvl="0" indent="0" algn="l" rtl="0">
              <a:lnSpc>
                <a:spcPct val="100000"/>
              </a:lnSpc>
              <a:spcBef>
                <a:spcPts val="0"/>
              </a:spcBef>
              <a:spcAft>
                <a:spcPts val="0"/>
              </a:spcAft>
              <a:buSzPts val="1100"/>
              <a:buNone/>
            </a:pPr>
            <a:r>
              <a:rPr lang="en" b="1"/>
              <a:t>Question: When these thoughts go unchallenged, or unnoticed, what happens?</a:t>
            </a:r>
            <a:endParaRPr b="1"/>
          </a:p>
          <a:p>
            <a:pPr marL="0" lvl="0" indent="465887" algn="l" rtl="0">
              <a:lnSpc>
                <a:spcPct val="100000"/>
              </a:lnSpc>
              <a:spcBef>
                <a:spcPts val="0"/>
              </a:spcBef>
              <a:spcAft>
                <a:spcPts val="0"/>
              </a:spcAft>
              <a:buSzPts val="1100"/>
              <a:buNone/>
            </a:pPr>
            <a:r>
              <a:rPr lang="en"/>
              <a:t>Possible answers might include</a:t>
            </a:r>
            <a:endParaRPr/>
          </a:p>
          <a:p>
            <a:pPr marL="161766" lvl="0" indent="0" algn="l" rtl="0">
              <a:lnSpc>
                <a:spcPct val="100000"/>
              </a:lnSpc>
              <a:spcBef>
                <a:spcPts val="0"/>
              </a:spcBef>
              <a:spcAft>
                <a:spcPts val="0"/>
              </a:spcAft>
              <a:buSzPts val="1100"/>
              <a:buNone/>
            </a:pPr>
            <a:r>
              <a:rPr lang="en"/>
              <a:t>		I try to escape it</a:t>
            </a:r>
            <a:endParaRPr/>
          </a:p>
          <a:p>
            <a:pPr marL="161766" lvl="0" indent="0" algn="l" rtl="0">
              <a:lnSpc>
                <a:spcPct val="100000"/>
              </a:lnSpc>
              <a:spcBef>
                <a:spcPts val="0"/>
              </a:spcBef>
              <a:spcAft>
                <a:spcPts val="0"/>
              </a:spcAft>
              <a:buSzPts val="1100"/>
              <a:buNone/>
            </a:pPr>
            <a:r>
              <a:rPr lang="en"/>
              <a:t>		People get frustrated with me</a:t>
            </a:r>
            <a:endParaRPr/>
          </a:p>
          <a:p>
            <a:pPr marL="161766" lvl="0" indent="0" algn="l" rtl="0">
              <a:lnSpc>
                <a:spcPct val="100000"/>
              </a:lnSpc>
              <a:spcBef>
                <a:spcPts val="0"/>
              </a:spcBef>
              <a:spcAft>
                <a:spcPts val="0"/>
              </a:spcAft>
              <a:buSzPts val="1100"/>
              <a:buNone/>
            </a:pPr>
            <a:r>
              <a:rPr lang="en"/>
              <a:t>		I do something I’ll regret later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967c37a118_0_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1967c37a118_0_1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The distress intolerance beliefs we just looked at might be based in our past experience, or they might be based in our emotions.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Take a look at this graphic with me.  This is called a venn diagram.  </a:t>
            </a:r>
            <a:br>
              <a:rPr lang="en" dirty="0"/>
            </a:br>
            <a:r>
              <a:rPr lang="en" dirty="0"/>
              <a:t>The Reasonable Mind circle represents making decisions, or taking action, based on logic, facts, research, past experience.  </a:t>
            </a:r>
            <a:endParaRPr dirty="0"/>
          </a:p>
          <a:p>
            <a:pPr marL="0" lvl="0" indent="0" algn="l" rtl="0">
              <a:lnSpc>
                <a:spcPct val="100000"/>
              </a:lnSpc>
              <a:spcBef>
                <a:spcPts val="0"/>
              </a:spcBef>
              <a:spcAft>
                <a:spcPts val="0"/>
              </a:spcAft>
              <a:buSzPts val="1100"/>
              <a:buNone/>
            </a:pPr>
            <a:r>
              <a:rPr lang="en" dirty="0">
                <a:solidFill>
                  <a:srgbClr val="6AA84F"/>
                </a:solidFill>
              </a:rPr>
              <a:t>(For example: thinking with my reasonable mind I consider that when I put off writing an message for English class that I ended up being stressed out and not doing well. Also, logic tells me that the sooner I get started the happier I will be later on as the deadline approaches.)</a:t>
            </a:r>
            <a:endParaRPr dirty="0">
              <a:solidFill>
                <a:srgbClr val="6AA84F"/>
              </a:solidFill>
            </a:endParaRPr>
          </a:p>
          <a:p>
            <a:pPr marL="0" lvl="0" indent="0" algn="l" rtl="0">
              <a:lnSpc>
                <a:spcPct val="100000"/>
              </a:lnSpc>
              <a:spcBef>
                <a:spcPts val="0"/>
              </a:spcBef>
              <a:spcAft>
                <a:spcPts val="0"/>
              </a:spcAft>
              <a:buSzPts val="1100"/>
              <a:buNone/>
            </a:pPr>
            <a:r>
              <a:rPr lang="en" dirty="0"/>
              <a:t>The Emotional Mind circle represents making decisions, or taking action, based on your feelings.  Acting out of fear, or stress, or anger, or anxiety.</a:t>
            </a:r>
            <a:endParaRPr dirty="0"/>
          </a:p>
          <a:p>
            <a:pPr marL="0" lvl="0" indent="0" algn="l" rtl="0">
              <a:lnSpc>
                <a:spcPct val="100000"/>
              </a:lnSpc>
              <a:spcBef>
                <a:spcPts val="0"/>
              </a:spcBef>
              <a:spcAft>
                <a:spcPts val="0"/>
              </a:spcAft>
              <a:buSzPts val="1100"/>
              <a:buNone/>
            </a:pPr>
            <a:r>
              <a:rPr lang="en" dirty="0">
                <a:solidFill>
                  <a:srgbClr val="6AA84F"/>
                </a:solidFill>
              </a:rPr>
              <a:t>(For example: thinking with my emotional mind I consider that writing a whole essay stresses me out and makes me anxious. I feel like I am doing something wrong so I would rather just not think about it right now and put if off until later to avoid those negative feelings.)</a:t>
            </a:r>
            <a:endParaRPr dirty="0">
              <a:solidFill>
                <a:srgbClr val="6AA84F"/>
              </a:solidFill>
            </a:endParaRPr>
          </a:p>
          <a:p>
            <a:pPr marL="0" lvl="0" indent="0" algn="l" rtl="0">
              <a:lnSpc>
                <a:spcPct val="100000"/>
              </a:lnSpc>
              <a:spcBef>
                <a:spcPts val="0"/>
              </a:spcBef>
              <a:spcAft>
                <a:spcPts val="0"/>
              </a:spcAft>
              <a:buSzPts val="1100"/>
              <a:buNone/>
            </a:pPr>
            <a:r>
              <a:rPr lang="en" dirty="0"/>
              <a:t>The Wise Mind is where these circles overlap.  This is where the balance is.  When you make decisions, or take action, based on the wise mind then you are factoring in both reason and emotion.  You’re in control and not being led by emotions, or hiding behind logic.</a:t>
            </a:r>
            <a:endParaRPr dirty="0"/>
          </a:p>
          <a:p>
            <a:pPr marL="0" lvl="0" indent="0" algn="l" rtl="0">
              <a:lnSpc>
                <a:spcPct val="100000"/>
              </a:lnSpc>
              <a:spcBef>
                <a:spcPts val="0"/>
              </a:spcBef>
              <a:spcAft>
                <a:spcPts val="0"/>
              </a:spcAft>
              <a:buSzPts val="1100"/>
              <a:buNone/>
            </a:pPr>
            <a:r>
              <a:rPr lang="en" dirty="0">
                <a:solidFill>
                  <a:srgbClr val="6AA84F"/>
                </a:solidFill>
              </a:rPr>
              <a:t>(For example: Although I know writing an essay stresses me out and I often ruminate about all the mistakes I am going to make and fret about how I am not going to perform well and get a bad grade . . . . I also consider that in the past when I have put this off, I have regretted it and I was probably even more stressed being on a short timeline - plus waiting so long probably meant that I did not end up turning in my best work. So . . . . maybe if I start now I can ask for help and feel more confident about my finished work AND avoid feeling super stressed out later on.)</a:t>
            </a:r>
            <a:endParaRPr dirty="0">
              <a:solidFill>
                <a:srgbClr val="6AA84F"/>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Where do you normally land?  Draw these circles on the back of your truth-o-meter and mark where you tend to roam.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Here’s an example of how the wise mind might be helpful.</a:t>
            </a:r>
            <a:endParaRPr dirty="0"/>
          </a:p>
          <a:p>
            <a:pPr marL="0" lvl="0" indent="0" algn="l" rtl="0">
              <a:lnSpc>
                <a:spcPct val="100000"/>
              </a:lnSpc>
              <a:spcBef>
                <a:spcPts val="0"/>
              </a:spcBef>
              <a:spcAft>
                <a:spcPts val="0"/>
              </a:spcAft>
              <a:buSzPts val="1100"/>
              <a:buNone/>
            </a:pPr>
            <a:r>
              <a:rPr lang="en" dirty="0"/>
              <a:t>Imagine that you are in trouble with your parents.</a:t>
            </a:r>
            <a:endParaRPr dirty="0"/>
          </a:p>
          <a:p>
            <a:pPr marL="0" lvl="0" indent="0" algn="l" rtl="0">
              <a:lnSpc>
                <a:spcPct val="100000"/>
              </a:lnSpc>
              <a:spcBef>
                <a:spcPts val="0"/>
              </a:spcBef>
              <a:spcAft>
                <a:spcPts val="0"/>
              </a:spcAft>
              <a:buSzPts val="1100"/>
              <a:buNone/>
            </a:pPr>
            <a:r>
              <a:rPr lang="en" dirty="0"/>
              <a:t>Reasonable Mind:  My past experience here tells me that my parents yell at me more than my siblings.  They expect more from me and want me to always “take the higher ground.”  My research says that if I argue back, then I’ll get it more trouble so I’m going to shut down.</a:t>
            </a:r>
            <a:endParaRPr dirty="0"/>
          </a:p>
          <a:p>
            <a:pPr marL="0" lvl="0" indent="0" algn="l" rtl="0">
              <a:lnSpc>
                <a:spcPct val="100000"/>
              </a:lnSpc>
              <a:spcBef>
                <a:spcPts val="0"/>
              </a:spcBef>
              <a:spcAft>
                <a:spcPts val="0"/>
              </a:spcAft>
              <a:buSzPts val="1100"/>
              <a:buNone/>
            </a:pPr>
            <a:r>
              <a:rPr lang="en" dirty="0"/>
              <a:t>Emotional Mind:  I hate when they do this.  It makes me so angry.  I don’t want to talk about it, but it also makes me incredibly sad and I feel alone with that sadness.</a:t>
            </a:r>
            <a:endParaRPr dirty="0"/>
          </a:p>
          <a:p>
            <a:pPr marL="0" lvl="0" indent="0" algn="l" rtl="0">
              <a:lnSpc>
                <a:spcPct val="100000"/>
              </a:lnSpc>
              <a:spcBef>
                <a:spcPts val="0"/>
              </a:spcBef>
              <a:spcAft>
                <a:spcPts val="0"/>
              </a:spcAft>
              <a:buSzPts val="1100"/>
              <a:buNone/>
            </a:pPr>
            <a:r>
              <a:rPr lang="en" dirty="0"/>
              <a:t>Wise Mind:  I am sad and angry, and my past research says that I’ll get in trouble if I argue back…. But that isn’t my only option.  I might need to wait until my parents emotions aren’t as big, and mine have also calmed down, but I might need to tell them how I feel and how it makes me want to shut down.  Or, I have other options.  Maybe if I talk this out with a friend I can come up with a way to deal with my emotions about this.  Or if it’s too much for my friends, maybe I can talk to a teacher, or the school counselor.  I might need some people to help me think through this.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None/>
            </a:pPr>
            <a:r>
              <a:rPr lang="en" dirty="0">
                <a:solidFill>
                  <a:schemeClr val="dk1"/>
                </a:solidFill>
              </a:rPr>
              <a:t>Here’s another, maybe more distant, example of how the wise mind might be helpful.</a:t>
            </a:r>
            <a:endParaRPr dirty="0">
              <a:solidFill>
                <a:schemeClr val="dk1"/>
              </a:solidFill>
            </a:endParaRPr>
          </a:p>
          <a:p>
            <a:pPr marL="0" lvl="0" indent="0" algn="l" rtl="0">
              <a:lnSpc>
                <a:spcPct val="100000"/>
              </a:lnSpc>
              <a:spcBef>
                <a:spcPts val="0"/>
              </a:spcBef>
              <a:spcAft>
                <a:spcPts val="0"/>
              </a:spcAft>
              <a:buClr>
                <a:schemeClr val="dk1"/>
              </a:buClr>
              <a:buSzPts val="1100"/>
              <a:buNone/>
            </a:pPr>
            <a:r>
              <a:rPr lang="en" dirty="0">
                <a:solidFill>
                  <a:schemeClr val="dk1"/>
                </a:solidFill>
              </a:rPr>
              <a:t>Imagine you are the president of a large company and you have a plant in a small town.  You are the primary employer for the small town, but the plant has not been functioning well or making your company money.</a:t>
            </a:r>
            <a:endParaRPr dirty="0">
              <a:solidFill>
                <a:schemeClr val="dk1"/>
              </a:solidFill>
            </a:endParaRPr>
          </a:p>
          <a:p>
            <a:pPr marL="0" lvl="0" indent="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None/>
            </a:pPr>
            <a:r>
              <a:rPr lang="en" dirty="0">
                <a:solidFill>
                  <a:schemeClr val="dk1"/>
                </a:solidFill>
              </a:rPr>
              <a:t>What kind of decisions would you make if you were only in the reasonable mind? …..  Only in the emotional mind?......  What can happen in the wise mind?....  (brainstorming, out of the box thinking, collaborating, etc)</a:t>
            </a:r>
            <a:endParaRPr dirty="0">
              <a:solidFill>
                <a:schemeClr val="dk1"/>
              </a:solidFill>
            </a:endParaRPr>
          </a:p>
          <a:p>
            <a:pPr marL="0" lvl="0" indent="0" algn="l" rtl="0">
              <a:lnSpc>
                <a:spcPct val="100000"/>
              </a:lnSpc>
              <a:spcBef>
                <a:spcPts val="0"/>
              </a:spcBef>
              <a:spcAft>
                <a:spcPts val="0"/>
              </a:spcAft>
              <a:buClr>
                <a:schemeClr val="dk1"/>
              </a:buClr>
              <a:buSzPts val="1100"/>
              <a:buNone/>
            </a:pPr>
            <a:r>
              <a:rPr lang="en" dirty="0">
                <a:solidFill>
                  <a:schemeClr val="dk1"/>
                </a:solidFill>
              </a:rPr>
              <a:t>Reasonable Mind: Welp, this plant isn’t making money, that’s what we do, we have to look out for our shareholders.  We obviously need to close the plant down.  </a:t>
            </a:r>
            <a:endParaRPr dirty="0">
              <a:solidFill>
                <a:schemeClr val="dk1"/>
              </a:solidFill>
            </a:endParaRPr>
          </a:p>
          <a:p>
            <a:pPr marL="0" lvl="0" indent="0" algn="l" rtl="0">
              <a:lnSpc>
                <a:spcPct val="100000"/>
              </a:lnSpc>
              <a:spcBef>
                <a:spcPts val="0"/>
              </a:spcBef>
              <a:spcAft>
                <a:spcPts val="0"/>
              </a:spcAft>
              <a:buClr>
                <a:schemeClr val="dk1"/>
              </a:buClr>
              <a:buSzPts val="1100"/>
              <a:buNone/>
            </a:pPr>
            <a:r>
              <a:rPr lang="en" dirty="0">
                <a:solidFill>
                  <a:schemeClr val="dk1"/>
                </a:solidFill>
              </a:rPr>
              <a:t>Emotional Mind:  Oh my goodness!  This is terrible.  All those people, all those jobs, kids will go hungry, how else will people make a living?  </a:t>
            </a:r>
            <a:endParaRPr dirty="0">
              <a:solidFill>
                <a:schemeClr val="dk1"/>
              </a:solidFill>
            </a:endParaRPr>
          </a:p>
          <a:p>
            <a:pPr marL="0" lvl="0" indent="0" algn="l" rtl="0">
              <a:lnSpc>
                <a:spcPct val="100000"/>
              </a:lnSpc>
              <a:spcBef>
                <a:spcPts val="0"/>
              </a:spcBef>
              <a:spcAft>
                <a:spcPts val="0"/>
              </a:spcAft>
              <a:buClr>
                <a:schemeClr val="dk1"/>
              </a:buClr>
              <a:buSzPts val="1100"/>
              <a:buNone/>
            </a:pPr>
            <a:r>
              <a:rPr lang="en" dirty="0">
                <a:solidFill>
                  <a:schemeClr val="dk1"/>
                </a:solidFill>
              </a:rPr>
              <a:t>Wise Mind:  We do need to make money and we have an obligation to shareholders, but we also have an obligation to this town and those who work for/rely on us.  Maybe we can consider ways to restructure our work here.  Can we build or make something different?  Can we sell to like-minded business?  Etc.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The distress intolerance beliefs we just looked at might be based in our past experience, or they might be based in our emotions.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Take a look at this graphic with me.  This is called a </a:t>
            </a:r>
            <a:r>
              <a:rPr lang="en-US" dirty="0" err="1"/>
              <a:t>venn</a:t>
            </a:r>
            <a:r>
              <a:rPr lang="en-US" dirty="0"/>
              <a:t> diagram.  </a:t>
            </a:r>
            <a:br>
              <a:rPr lang="en-US" dirty="0"/>
            </a:br>
            <a:r>
              <a:rPr lang="en-US" dirty="0"/>
              <a:t>The Reasonable Mind circle represents making decisions, or taking action, based on logic, facts, research, past experience.  </a:t>
            </a:r>
          </a:p>
          <a:p>
            <a:pPr marL="0" lvl="0" indent="0" algn="l" rtl="0">
              <a:lnSpc>
                <a:spcPct val="100000"/>
              </a:lnSpc>
              <a:spcBef>
                <a:spcPts val="0"/>
              </a:spcBef>
              <a:spcAft>
                <a:spcPts val="0"/>
              </a:spcAft>
              <a:buSzPts val="1100"/>
              <a:buNone/>
            </a:pPr>
            <a:r>
              <a:rPr lang="en-US" dirty="0">
                <a:solidFill>
                  <a:srgbClr val="6AA84F"/>
                </a:solidFill>
              </a:rPr>
              <a:t>(For example: thinking with my reasonable mind I consider that when I put off writing an message for English class that I ended up being stressed out and not doing well. Also, logic tells me that the sooner I get started the happier I will be later on as the deadline approaches.)</a:t>
            </a:r>
          </a:p>
          <a:p>
            <a:pPr marL="0" lvl="0" indent="0" algn="l" rtl="0">
              <a:lnSpc>
                <a:spcPct val="100000"/>
              </a:lnSpc>
              <a:spcBef>
                <a:spcPts val="0"/>
              </a:spcBef>
              <a:spcAft>
                <a:spcPts val="0"/>
              </a:spcAft>
              <a:buSzPts val="1100"/>
              <a:buNone/>
            </a:pPr>
            <a:r>
              <a:rPr lang="en-US" dirty="0"/>
              <a:t>The Emotional Mind circle represents making decisions, or taking action, based on your feelings.  Acting out of fear, or stress, or anger, or anxiety.</a:t>
            </a:r>
          </a:p>
          <a:p>
            <a:pPr marL="0" lvl="0" indent="0" algn="l" rtl="0">
              <a:lnSpc>
                <a:spcPct val="100000"/>
              </a:lnSpc>
              <a:spcBef>
                <a:spcPts val="0"/>
              </a:spcBef>
              <a:spcAft>
                <a:spcPts val="0"/>
              </a:spcAft>
              <a:buSzPts val="1100"/>
              <a:buNone/>
            </a:pPr>
            <a:r>
              <a:rPr lang="en-US" dirty="0">
                <a:solidFill>
                  <a:srgbClr val="6AA84F"/>
                </a:solidFill>
              </a:rPr>
              <a:t>(For example: thinking with my emotional mind I consider that writing a whole essay stresses me out and makes me anxious. I feel like I am doing something wrong so I would rather just not think about it right now and put if off until later to avoid those negative feelings.)</a:t>
            </a:r>
          </a:p>
          <a:p>
            <a:pPr marL="0" lvl="0" indent="0" algn="l" rtl="0">
              <a:lnSpc>
                <a:spcPct val="100000"/>
              </a:lnSpc>
              <a:spcBef>
                <a:spcPts val="0"/>
              </a:spcBef>
              <a:spcAft>
                <a:spcPts val="0"/>
              </a:spcAft>
              <a:buSzPts val="1100"/>
              <a:buNone/>
            </a:pPr>
            <a:r>
              <a:rPr lang="en-US" dirty="0"/>
              <a:t>The Wise Mind is where these circles overlap.  This is where the balance is.  When you make decisions, or take action, based on the wise mind then you are factoring in both reason and emotion.  You’re in control and not being led by emotions, or hiding behind logic.</a:t>
            </a:r>
          </a:p>
          <a:p>
            <a:pPr marL="0" lvl="0" indent="0" algn="l" rtl="0">
              <a:lnSpc>
                <a:spcPct val="100000"/>
              </a:lnSpc>
              <a:spcBef>
                <a:spcPts val="0"/>
              </a:spcBef>
              <a:spcAft>
                <a:spcPts val="0"/>
              </a:spcAft>
              <a:buSzPts val="1100"/>
              <a:buNone/>
            </a:pPr>
            <a:r>
              <a:rPr lang="en-US" dirty="0">
                <a:solidFill>
                  <a:srgbClr val="6AA84F"/>
                </a:solidFill>
              </a:rPr>
              <a:t>(For example: Although I know writing an essay stresses me out and I often ruminate about all the mistakes I am going to make and fret about how I am not going to perform well and get a bad grade . . . . I also consider that in the past when I have put this off, I have regretted it and I was probably even more stressed being on a short timeline - plus waiting so long probably meant that I did not end up turning in my best work. So . . . . maybe if I start now I can ask for help and feel more confident about my finished work AND avoid feeling super stressed out later 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Where do you normally land?  Draw these circles on the back of your truth-o-meter and mark where you tend to roam.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Here’s an example of how the wise mind might be helpful.</a:t>
            </a:r>
          </a:p>
          <a:p>
            <a:pPr marL="0" lvl="0" indent="0" algn="l" rtl="0">
              <a:lnSpc>
                <a:spcPct val="100000"/>
              </a:lnSpc>
              <a:spcBef>
                <a:spcPts val="0"/>
              </a:spcBef>
              <a:spcAft>
                <a:spcPts val="0"/>
              </a:spcAft>
              <a:buSzPts val="1100"/>
              <a:buNone/>
            </a:pPr>
            <a:r>
              <a:rPr lang="en-US" dirty="0"/>
              <a:t>Imagine that you are in trouble with your parents.</a:t>
            </a:r>
          </a:p>
          <a:p>
            <a:pPr marL="0" lvl="0" indent="0" algn="l" rtl="0">
              <a:lnSpc>
                <a:spcPct val="100000"/>
              </a:lnSpc>
              <a:spcBef>
                <a:spcPts val="0"/>
              </a:spcBef>
              <a:spcAft>
                <a:spcPts val="0"/>
              </a:spcAft>
              <a:buSzPts val="1100"/>
              <a:buNone/>
            </a:pPr>
            <a:r>
              <a:rPr lang="en-US" dirty="0"/>
              <a:t>Reasonable Mind:  My past experience here tells me that my parents yell at me more than my siblings.  They expect more from me and want me to always “take the higher ground.”  My research says that if I argue back, then I’ll get it more trouble so I’m going to shut down.</a:t>
            </a:r>
          </a:p>
          <a:p>
            <a:pPr marL="0" lvl="0" indent="0" algn="l" rtl="0">
              <a:lnSpc>
                <a:spcPct val="100000"/>
              </a:lnSpc>
              <a:spcBef>
                <a:spcPts val="0"/>
              </a:spcBef>
              <a:spcAft>
                <a:spcPts val="0"/>
              </a:spcAft>
              <a:buSzPts val="1100"/>
              <a:buNone/>
            </a:pPr>
            <a:r>
              <a:rPr lang="en-US" dirty="0"/>
              <a:t>Emotional Mind:  I hate when they do this.  It makes me so angry.  I don’t want to talk about it, but it also makes me incredibly sad and I feel alone with that sadness.</a:t>
            </a:r>
          </a:p>
          <a:p>
            <a:pPr marL="0" lvl="0" indent="0" algn="l" rtl="0">
              <a:lnSpc>
                <a:spcPct val="100000"/>
              </a:lnSpc>
              <a:spcBef>
                <a:spcPts val="0"/>
              </a:spcBef>
              <a:spcAft>
                <a:spcPts val="0"/>
              </a:spcAft>
              <a:buSzPts val="1100"/>
              <a:buNone/>
            </a:pPr>
            <a:r>
              <a:rPr lang="en-US" dirty="0"/>
              <a:t>Wise Mind:  I am sad and angry, and my past research says that I’ll get in trouble if I argue back…. But that isn’t my only option.  I might need to wait until my parents emotions aren’t as big, and mine have also calmed down, but I might need to tell them how I feel and how it makes me want to shut down.  Or, I have other options.  Maybe if I talk this out with a friend I can come up with a way to deal with my emotions about this.  Or if it’s too much for my friends, maybe I can talk to a teacher, or the school counselor.  I might need some people to help me think through this.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Clr>
                <a:schemeClr val="dk1"/>
              </a:buClr>
              <a:buSzPts val="1100"/>
              <a:buNone/>
            </a:pPr>
            <a:r>
              <a:rPr lang="en-US" dirty="0">
                <a:solidFill>
                  <a:schemeClr val="dk1"/>
                </a:solidFill>
              </a:rPr>
              <a:t>Here’s another, maybe more distant, example of how the wise mind might be helpful.</a:t>
            </a:r>
          </a:p>
          <a:p>
            <a:pPr marL="0" lvl="0" indent="0" algn="l" rtl="0">
              <a:lnSpc>
                <a:spcPct val="100000"/>
              </a:lnSpc>
              <a:spcBef>
                <a:spcPts val="0"/>
              </a:spcBef>
              <a:spcAft>
                <a:spcPts val="0"/>
              </a:spcAft>
              <a:buClr>
                <a:schemeClr val="dk1"/>
              </a:buClr>
              <a:buSzPts val="1100"/>
              <a:buNone/>
            </a:pPr>
            <a:r>
              <a:rPr lang="en-US" dirty="0">
                <a:solidFill>
                  <a:schemeClr val="dk1"/>
                </a:solidFill>
              </a:rPr>
              <a:t>Imagine you are the president of a large company and you have a plant in a small town.  You are the primary employer for the small town, but the plant has not been functioning well or making your company money.</a:t>
            </a:r>
          </a:p>
          <a:p>
            <a:pPr marL="0" lvl="0" indent="0" algn="l" rtl="0">
              <a:lnSpc>
                <a:spcPct val="100000"/>
              </a:lnSpc>
              <a:spcBef>
                <a:spcPts val="0"/>
              </a:spcBef>
              <a:spcAft>
                <a:spcPts val="0"/>
              </a:spcAft>
              <a:buClr>
                <a:schemeClr val="dk1"/>
              </a:buClr>
              <a:buSzPts val="1100"/>
              <a:buNone/>
            </a:pPr>
            <a:endParaRPr lang="en-US" dirty="0">
              <a:solidFill>
                <a:schemeClr val="dk1"/>
              </a:solidFill>
            </a:endParaRPr>
          </a:p>
          <a:p>
            <a:pPr marL="0" lvl="0" indent="0" algn="l" rtl="0">
              <a:lnSpc>
                <a:spcPct val="100000"/>
              </a:lnSpc>
              <a:spcBef>
                <a:spcPts val="0"/>
              </a:spcBef>
              <a:spcAft>
                <a:spcPts val="0"/>
              </a:spcAft>
              <a:buClr>
                <a:schemeClr val="dk1"/>
              </a:buClr>
              <a:buSzPts val="1100"/>
              <a:buNone/>
            </a:pPr>
            <a:r>
              <a:rPr lang="en-US" dirty="0">
                <a:solidFill>
                  <a:schemeClr val="dk1"/>
                </a:solidFill>
              </a:rPr>
              <a:t>What kind of decisions would you make if you were only in the reasonable mind? …..  Only in the emotional mind?......  What can happen in the wise mind?....  (brainstorming, out of the box thinking, collaborating, </a:t>
            </a:r>
            <a:r>
              <a:rPr lang="en-US" dirty="0" err="1">
                <a:solidFill>
                  <a:schemeClr val="dk1"/>
                </a:solidFill>
              </a:rPr>
              <a:t>etc</a:t>
            </a:r>
            <a:r>
              <a:rPr lang="en-US" dirty="0">
                <a:solidFill>
                  <a:schemeClr val="dk1"/>
                </a:solidFill>
              </a:rPr>
              <a:t>)</a:t>
            </a:r>
          </a:p>
          <a:p>
            <a:pPr marL="0" lvl="0" indent="0" algn="l" rtl="0">
              <a:lnSpc>
                <a:spcPct val="100000"/>
              </a:lnSpc>
              <a:spcBef>
                <a:spcPts val="0"/>
              </a:spcBef>
              <a:spcAft>
                <a:spcPts val="0"/>
              </a:spcAft>
              <a:buClr>
                <a:schemeClr val="dk1"/>
              </a:buClr>
              <a:buSzPts val="1100"/>
              <a:buNone/>
            </a:pPr>
            <a:r>
              <a:rPr lang="en-US" dirty="0">
                <a:solidFill>
                  <a:schemeClr val="dk1"/>
                </a:solidFill>
              </a:rPr>
              <a:t>Reasonable Mind: Welp, this plant isn’t making money, that’s what we do, we have to look out for our shareholders.  We obviously need to close the plant down.  </a:t>
            </a:r>
          </a:p>
          <a:p>
            <a:pPr marL="0" lvl="0" indent="0" algn="l" rtl="0">
              <a:lnSpc>
                <a:spcPct val="100000"/>
              </a:lnSpc>
              <a:spcBef>
                <a:spcPts val="0"/>
              </a:spcBef>
              <a:spcAft>
                <a:spcPts val="0"/>
              </a:spcAft>
              <a:buClr>
                <a:schemeClr val="dk1"/>
              </a:buClr>
              <a:buSzPts val="1100"/>
              <a:buNone/>
            </a:pPr>
            <a:r>
              <a:rPr lang="en-US" dirty="0">
                <a:solidFill>
                  <a:schemeClr val="dk1"/>
                </a:solidFill>
              </a:rPr>
              <a:t>Emotional Mind:  Oh my goodness!  This is terrible.  All those people, all those jobs, kids will go hungry, how else will people make a living?  </a:t>
            </a:r>
          </a:p>
          <a:p>
            <a:pPr marL="0" lvl="0" indent="0" algn="l" rtl="0">
              <a:lnSpc>
                <a:spcPct val="100000"/>
              </a:lnSpc>
              <a:spcBef>
                <a:spcPts val="0"/>
              </a:spcBef>
              <a:spcAft>
                <a:spcPts val="0"/>
              </a:spcAft>
              <a:buClr>
                <a:schemeClr val="dk1"/>
              </a:buClr>
              <a:buSzPts val="1100"/>
              <a:buNone/>
            </a:pPr>
            <a:r>
              <a:rPr lang="en-US" dirty="0">
                <a:solidFill>
                  <a:schemeClr val="dk1"/>
                </a:solidFill>
              </a:rPr>
              <a:t>Wise Mind:  We do need to make money and we have an obligation to shareholders, but we also have an obligation to this town and those who work for/rely on us.  Maybe we can consider ways to restructure our work here.  Can we build or make something different?  Can we sell to like-minded business?  Etc.  </a:t>
            </a:r>
            <a:endParaRPr lang="en-US" dirty="0"/>
          </a:p>
          <a:p>
            <a:endParaRPr lang="en-US" dirty="0"/>
          </a:p>
        </p:txBody>
      </p:sp>
    </p:spTree>
    <p:extLst>
      <p:ext uri="{BB962C8B-B14F-4D97-AF65-F5344CB8AC3E}">
        <p14:creationId xmlns:p14="http://schemas.microsoft.com/office/powerpoint/2010/main" val="1897347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913680eb46_0_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2913680eb46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What we mean by distress intolerance is a perceived inability to fully experience unpleasant, aversive or uncomfortable emotions, and is accompanied by a desperate need to escape the uncomfortable emotions.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Give examples of each</a:t>
            </a:r>
            <a:endParaRPr/>
          </a:p>
          <a:p>
            <a:pPr marL="0" lvl="0" indent="0" algn="l" rtl="0">
              <a:lnSpc>
                <a:spcPct val="100000"/>
              </a:lnSpc>
              <a:spcBef>
                <a:spcPts val="0"/>
              </a:spcBef>
              <a:spcAft>
                <a:spcPts val="0"/>
              </a:spcAft>
              <a:buSzPts val="1100"/>
              <a:buNone/>
            </a:pPr>
            <a:endParaRPr/>
          </a:p>
          <a:p>
            <a:pPr marL="174707" lvl="0" indent="-174707" algn="l" rtl="0">
              <a:lnSpc>
                <a:spcPct val="100000"/>
              </a:lnSpc>
              <a:spcBef>
                <a:spcPts val="0"/>
              </a:spcBef>
              <a:spcAft>
                <a:spcPts val="0"/>
              </a:spcAft>
              <a:buSzPts val="1100"/>
              <a:buChar char="●"/>
            </a:pPr>
            <a:r>
              <a:rPr lang="en"/>
              <a:t>Avoidance </a:t>
            </a:r>
            <a:endParaRPr/>
          </a:p>
          <a:p>
            <a:pPr marL="640594" lvl="1" indent="-174708" algn="l" rtl="0">
              <a:lnSpc>
                <a:spcPct val="100000"/>
              </a:lnSpc>
              <a:spcBef>
                <a:spcPts val="0"/>
              </a:spcBef>
              <a:spcAft>
                <a:spcPts val="0"/>
              </a:spcAft>
              <a:buSzPts val="1100"/>
              <a:buChar char="○"/>
            </a:pPr>
            <a:r>
              <a:rPr lang="en"/>
              <a:t>avoiding people, places, conversations, challenging environments.  </a:t>
            </a:r>
            <a:endParaRPr/>
          </a:p>
          <a:p>
            <a:pPr marL="1106481" lvl="2" indent="-174708" algn="l" rtl="0">
              <a:lnSpc>
                <a:spcPct val="100000"/>
              </a:lnSpc>
              <a:spcBef>
                <a:spcPts val="0"/>
              </a:spcBef>
              <a:spcAft>
                <a:spcPts val="0"/>
              </a:spcAft>
              <a:buSzPts val="1100"/>
              <a:buChar char="■"/>
            </a:pPr>
            <a:r>
              <a:rPr lang="en"/>
              <a:t>You just don’t go to the school dance.  You just don’t go to the cafeteria or the gym.  You don’t talk to that person.  You don’t talk about that topic.</a:t>
            </a:r>
            <a:endParaRPr/>
          </a:p>
          <a:p>
            <a:pPr marL="640594" lvl="1" indent="-174708" algn="l" rtl="0">
              <a:lnSpc>
                <a:spcPct val="100000"/>
              </a:lnSpc>
              <a:spcBef>
                <a:spcPts val="0"/>
              </a:spcBef>
              <a:spcAft>
                <a:spcPts val="0"/>
              </a:spcAft>
              <a:buSzPts val="1100"/>
              <a:buChar char="○"/>
            </a:pPr>
            <a:r>
              <a:rPr lang="en"/>
              <a:t>reassurance seeking or checking – here you’re trying to avoid the emotion by using someone else’s approval, or with checking you’re trying to calm the fear by the constant checking for safety.</a:t>
            </a:r>
            <a:endParaRPr/>
          </a:p>
          <a:p>
            <a:pPr marL="1106481" lvl="2" indent="-174708" algn="l" rtl="0">
              <a:lnSpc>
                <a:spcPct val="100000"/>
              </a:lnSpc>
              <a:spcBef>
                <a:spcPts val="0"/>
              </a:spcBef>
              <a:spcAft>
                <a:spcPts val="0"/>
              </a:spcAft>
              <a:buSzPts val="1100"/>
              <a:buChar char="■"/>
            </a:pPr>
            <a:r>
              <a:rPr lang="en"/>
              <a:t>Are you sure?  </a:t>
            </a:r>
            <a:endParaRPr/>
          </a:p>
          <a:p>
            <a:pPr marL="640594" lvl="1" indent="-174708" algn="l" rtl="0">
              <a:lnSpc>
                <a:spcPct val="100000"/>
              </a:lnSpc>
              <a:spcBef>
                <a:spcPts val="0"/>
              </a:spcBef>
              <a:spcAft>
                <a:spcPts val="0"/>
              </a:spcAft>
              <a:buSzPts val="1100"/>
              <a:buChar char="○"/>
            </a:pPr>
            <a:r>
              <a:rPr lang="en"/>
              <a:t>distraction or suppression – telling yourself to stop it, distracting yourself – the problem here is  you can’t keep it up for long.</a:t>
            </a:r>
            <a:endParaRPr/>
          </a:p>
          <a:p>
            <a:pPr marL="174707" lvl="0" indent="-103529" algn="l" rtl="0">
              <a:lnSpc>
                <a:spcPct val="100000"/>
              </a:lnSpc>
              <a:spcBef>
                <a:spcPts val="0"/>
              </a:spcBef>
              <a:spcAft>
                <a:spcPts val="0"/>
              </a:spcAft>
              <a:buSzPts val="1100"/>
              <a:buNone/>
            </a:pPr>
            <a:endParaRPr/>
          </a:p>
          <a:p>
            <a:pPr marL="174707" lvl="0" indent="-174707" algn="l" rtl="0">
              <a:lnSpc>
                <a:spcPct val="100000"/>
              </a:lnSpc>
              <a:spcBef>
                <a:spcPts val="0"/>
              </a:spcBef>
              <a:spcAft>
                <a:spcPts val="0"/>
              </a:spcAft>
              <a:buSzPts val="1100"/>
              <a:buChar char="●"/>
            </a:pPr>
            <a:r>
              <a:rPr lang="en"/>
              <a:t>Numbing – mindless games or social media scrolling, shopping, food, substances, self-harm like cutting, picking, head banging, hair pulling.</a:t>
            </a:r>
            <a:endParaRPr/>
          </a:p>
          <a:p>
            <a:pPr marL="174707" lvl="0" indent="-103529" algn="l" rtl="0">
              <a:lnSpc>
                <a:spcPct val="100000"/>
              </a:lnSpc>
              <a:spcBef>
                <a:spcPts val="0"/>
              </a:spcBef>
              <a:spcAft>
                <a:spcPts val="0"/>
              </a:spcAft>
              <a:buSzPts val="1100"/>
              <a:buNone/>
            </a:pPr>
            <a:endParaRPr/>
          </a:p>
          <a:p>
            <a:pPr marL="174707" lvl="0" indent="-174707" algn="l" rtl="0">
              <a:lnSpc>
                <a:spcPct val="100000"/>
              </a:lnSpc>
              <a:spcBef>
                <a:spcPts val="0"/>
              </a:spcBef>
              <a:spcAft>
                <a:spcPts val="0"/>
              </a:spcAft>
              <a:buSzPts val="1100"/>
              <a:buChar char="●"/>
            </a:pPr>
            <a:r>
              <a:rPr lang="en"/>
              <a:t>Withdrawal – excessive sleep, pulling away from everyone</a:t>
            </a:r>
            <a:endParaRPr/>
          </a:p>
          <a:p>
            <a:pPr marL="174707" lvl="0" indent="-103529" algn="l" rtl="0">
              <a:lnSpc>
                <a:spcPct val="100000"/>
              </a:lnSpc>
              <a:spcBef>
                <a:spcPts val="0"/>
              </a:spcBef>
              <a:spcAft>
                <a:spcPts val="0"/>
              </a:spcAft>
              <a:buSzPts val="1100"/>
              <a:buNone/>
            </a:pPr>
            <a:endParaRPr/>
          </a:p>
          <a:p>
            <a:pPr marL="174707" lvl="0" indent="-103529"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Again, our definition of distress tolerance is </a:t>
            </a:r>
            <a:r>
              <a:rPr lang="en" b="1"/>
              <a:t>the perceived capacity to withstand negative emotional and/or other aversive states</a:t>
            </a:r>
            <a:r>
              <a:rPr lang="en"/>
              <a:t> (e.g. physical discomfort), and the behavioral act of withstanding distressing internal states elicited by some type of stressor.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913680eb46_0_47: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2913680eb46_0_47: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Let these equations sink in for a moment.</a:t>
            </a:r>
            <a:endParaRPr/>
          </a:p>
          <a:p>
            <a:pPr marL="0" lvl="0" indent="0" algn="l" rtl="0">
              <a:lnSpc>
                <a:spcPct val="100000"/>
              </a:lnSpc>
              <a:spcBef>
                <a:spcPts val="0"/>
              </a:spcBef>
              <a:spcAft>
                <a:spcPts val="0"/>
              </a:spcAft>
              <a:buSzPts val="1100"/>
              <a:buNone/>
            </a:pPr>
            <a:r>
              <a:rPr lang="en"/>
              <a:t>Research does tell us that when we fear or fight  a negative emotion it hangs on and causes us more suffering.  </a:t>
            </a:r>
            <a:endParaRPr/>
          </a:p>
          <a:p>
            <a:pPr marL="0" lvl="0" indent="0" algn="l" rtl="0">
              <a:lnSpc>
                <a:spcPct val="100000"/>
              </a:lnSpc>
              <a:spcBef>
                <a:spcPts val="0"/>
              </a:spcBef>
              <a:spcAft>
                <a:spcPts val="0"/>
              </a:spcAft>
              <a:buSzPts val="1100"/>
              <a:buNone/>
            </a:pPr>
            <a:r>
              <a:rPr lang="en"/>
              <a:t>Have you ever thought about pain being ordinary?  </a:t>
            </a:r>
            <a:endParaRPr/>
          </a:p>
          <a:p>
            <a:pPr marL="0" lvl="0" indent="0" algn="l" rtl="0">
              <a:lnSpc>
                <a:spcPct val="100000"/>
              </a:lnSpc>
              <a:spcBef>
                <a:spcPts val="0"/>
              </a:spcBef>
              <a:spcAft>
                <a:spcPts val="0"/>
              </a:spcAft>
              <a:buSzPts val="1100"/>
              <a:buNone/>
            </a:pPr>
            <a:r>
              <a:rPr lang="en"/>
              <a:t>It’s not something we like to dwell on, but pain is a normal human experience.  It happens to all of us.  </a:t>
            </a:r>
            <a:endParaRPr/>
          </a:p>
          <a:p>
            <a:pPr marL="0" lvl="0" indent="0" algn="l" rtl="0">
              <a:lnSpc>
                <a:spcPct val="100000"/>
              </a:lnSpc>
              <a:spcBef>
                <a:spcPts val="0"/>
              </a:spcBef>
              <a:spcAft>
                <a:spcPts val="0"/>
              </a:spcAft>
              <a:buSzPts val="1100"/>
              <a:buNone/>
            </a:pPr>
            <a:r>
              <a:rPr lang="en"/>
              <a:t>What would it be like to just have ordinary pain?  </a:t>
            </a:r>
            <a:endParaRPr/>
          </a:p>
          <a:p>
            <a:pPr marL="0" lvl="0" indent="0" algn="l" rtl="0">
              <a:lnSpc>
                <a:spcPct val="100000"/>
              </a:lnSpc>
              <a:spcBef>
                <a:spcPts val="0"/>
              </a:spcBef>
              <a:spcAft>
                <a:spcPts val="0"/>
              </a:spcAft>
              <a:buSzPts val="1100"/>
              <a:buNone/>
            </a:pPr>
            <a:r>
              <a:rPr lang="en"/>
              <a:t>Have you ever heard an adult say something like, “lots of people have it worse than me”?  Have you ever heard someone paralyzed from the neck down say that?  I have!  It’s sign of their victory and hope – they have accepted the current situation and they will not let it keep them down or define them.  Ordinary pain.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Accept it.  Not that you enjoy it.  Not saying it doesn’t matter.  You’re detaching from the sting of the emotion.   </a:t>
            </a:r>
            <a:endParaRPr/>
          </a:p>
          <a:p>
            <a:pPr marL="0" lvl="0" indent="0" algn="l" rtl="0">
              <a:lnSpc>
                <a:spcPct val="100000"/>
              </a:lnSpc>
              <a:spcBef>
                <a:spcPts val="0"/>
              </a:spcBef>
              <a:spcAft>
                <a:spcPts val="0"/>
              </a:spcAft>
              <a:buSzPts val="1100"/>
              <a:buNone/>
            </a:pPr>
            <a:r>
              <a:rPr lang="en"/>
              <a:t>You are observing the emotion and allowing yourself to feel it, knowing that it won’t last forever.  This is a part of life.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Just a reminder – we’re not talking about accepting situations that are dangerous, life-threatening or abusive.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0" name="Google Shape;3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6" name="Google Shape;3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
        <p:cNvGrpSpPr/>
        <p:nvPr/>
      </p:nvGrpSpPr>
      <p:grpSpPr>
        <a:xfrm>
          <a:off x="0" y="0"/>
          <a:ext cx="0" cy="0"/>
          <a:chOff x="0" y="0"/>
          <a:chExt cx="0" cy="0"/>
        </a:xfrm>
      </p:grpSpPr>
      <p:sp>
        <p:nvSpPr>
          <p:cNvPr id="41" name="Google Shape;41;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2" name="Google Shape;42;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9" name="Google Shape;9;p1"/>
          <p:cNvGraphicFramePr/>
          <p:nvPr/>
        </p:nvGraphicFramePr>
        <p:xfrm>
          <a:off x="0" y="4865370"/>
          <a:ext cx="9144000" cy="281960"/>
        </p:xfrm>
        <a:graphic>
          <a:graphicData uri="http://schemas.openxmlformats.org/drawingml/2006/table">
            <a:tbl>
              <a:tblPr firstRow="1" bandRow="1">
                <a:noFill/>
                <a:tableStyleId>{27079AC9-DEC0-4E46-9D4B-036CF3079436}</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278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solidFill>
                      <a:srgbClr val="40968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solidFill>
                      <a:srgbClr val="E4B644"/>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solidFill>
                      <a:srgbClr val="E9660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solidFill>
                      <a:srgbClr val="CE283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solidFill>
                      <a:srgbClr val="409688"/>
                    </a:solidFill>
                  </a:tcPr>
                </a:tc>
                <a:extLst>
                  <a:ext uri="{0D108BD9-81ED-4DB2-BD59-A6C34878D82A}">
                    <a16:rowId xmlns:a16="http://schemas.microsoft.com/office/drawing/2014/main" val="10000"/>
                  </a:ext>
                </a:extLst>
              </a:tr>
            </a:tbl>
          </a:graphicData>
        </a:graphic>
      </p:graphicFrame>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y9r_pZL4boE?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Google Shape;48;p11"/>
          <p:cNvPicPr preferRelativeResize="0"/>
          <p:nvPr/>
        </p:nvPicPr>
        <p:blipFill rotWithShape="1">
          <a:blip r:embed="rId3">
            <a:alphaModFix/>
          </a:blip>
          <a:srcRect/>
          <a:stretch/>
        </p:blipFill>
        <p:spPr>
          <a:xfrm>
            <a:off x="2789316" y="2893103"/>
            <a:ext cx="3544029" cy="1776378"/>
          </a:xfrm>
          <a:prstGeom prst="rect">
            <a:avLst/>
          </a:prstGeom>
          <a:noFill/>
          <a:ln>
            <a:noFill/>
          </a:ln>
        </p:spPr>
      </p:pic>
      <p:sp>
        <p:nvSpPr>
          <p:cNvPr id="49" name="Google Shape;49;p11"/>
          <p:cNvSpPr txBox="1"/>
          <p:nvPr/>
        </p:nvSpPr>
        <p:spPr>
          <a:xfrm>
            <a:off x="352269" y="1247213"/>
            <a:ext cx="8551888"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 sz="4400" b="0" i="0" u="none" strike="noStrike" cap="none">
                <a:solidFill>
                  <a:srgbClr val="000000"/>
                </a:solidFill>
                <a:latin typeface="Arial"/>
                <a:ea typeface="Arial"/>
                <a:cs typeface="Arial"/>
                <a:sym typeface="Arial"/>
              </a:rPr>
              <a:t>Distress Tolerance for Students</a:t>
            </a:r>
            <a:endParaRPr sz="4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body" idx="1"/>
          </p:nvPr>
        </p:nvSpPr>
        <p:spPr>
          <a:xfrm>
            <a:off x="652072" y="727023"/>
            <a:ext cx="8180228" cy="3841852"/>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a:t>Not every stressful situation has to be distressing.  It is when we judge it to be.</a:t>
            </a:r>
            <a:endParaRPr/>
          </a:p>
          <a:p>
            <a:pPr marL="0" lvl="0" indent="0" algn="l" rtl="0">
              <a:lnSpc>
                <a:spcPct val="115000"/>
              </a:lnSpc>
              <a:spcBef>
                <a:spcPts val="0"/>
              </a:spcBef>
              <a:spcAft>
                <a:spcPts val="0"/>
              </a:spcAft>
              <a:buSzPts val="1800"/>
              <a:buNone/>
            </a:pPr>
            <a:endParaRPr sz="1200"/>
          </a:p>
          <a:p>
            <a:pPr marL="0" lvl="0" indent="0" algn="l" rtl="0">
              <a:lnSpc>
                <a:spcPct val="115000"/>
              </a:lnSpc>
              <a:spcBef>
                <a:spcPts val="0"/>
              </a:spcBef>
              <a:spcAft>
                <a:spcPts val="0"/>
              </a:spcAft>
              <a:buSzPts val="1800"/>
              <a:buNone/>
            </a:pPr>
            <a:r>
              <a:rPr lang="en"/>
              <a:t>The greatest weapon against stress is our ability to choose one thought over another. – William James</a:t>
            </a:r>
            <a:endParaRPr/>
          </a:p>
          <a:p>
            <a:pPr marL="0" lvl="0" indent="0" algn="l" rtl="0">
              <a:lnSpc>
                <a:spcPct val="115000"/>
              </a:lnSpc>
              <a:spcBef>
                <a:spcPts val="0"/>
              </a:spcBef>
              <a:spcAft>
                <a:spcPts val="0"/>
              </a:spcAft>
              <a:buSzPts val="1800"/>
              <a:buNone/>
            </a:pPr>
            <a:endParaRPr sz="1200"/>
          </a:p>
          <a:p>
            <a:pPr marL="0" lvl="0" indent="0" algn="l" rtl="0">
              <a:lnSpc>
                <a:spcPct val="115000"/>
              </a:lnSpc>
              <a:spcBef>
                <a:spcPts val="0"/>
              </a:spcBef>
              <a:spcAft>
                <a:spcPts val="0"/>
              </a:spcAft>
              <a:buSzPts val="1800"/>
              <a:buNone/>
            </a:pPr>
            <a:r>
              <a:rPr lang="en"/>
              <a:t>One must survive the short term, without making it worse, in order to improve in the long term.</a:t>
            </a:r>
            <a:endParaRPr/>
          </a:p>
          <a:p>
            <a:pPr marL="0" lvl="0" indent="0" algn="l" rtl="0">
              <a:lnSpc>
                <a:spcPct val="115000"/>
              </a:lnSpc>
              <a:spcBef>
                <a:spcPts val="0"/>
              </a:spcBef>
              <a:spcAft>
                <a:spcPts val="0"/>
              </a:spcAft>
              <a:buSzPts val="1800"/>
              <a:buNone/>
            </a:pPr>
            <a:endParaRPr sz="1200"/>
          </a:p>
          <a:p>
            <a:pPr marL="0" lvl="0" indent="0" algn="l" rtl="0">
              <a:lnSpc>
                <a:spcPct val="115000"/>
              </a:lnSpc>
              <a:spcBef>
                <a:spcPts val="0"/>
              </a:spcBef>
              <a:spcAft>
                <a:spcPts val="0"/>
              </a:spcAft>
              <a:buSzPts val="1800"/>
              <a:buNone/>
            </a:pPr>
            <a:r>
              <a:rPr lang="en"/>
              <a:t>Feel the feeling but don’t become the emotion.  Witness it, allow it, release it.</a:t>
            </a:r>
            <a:endParaRPr/>
          </a:p>
          <a:p>
            <a:pPr marL="0" lvl="0" indent="0" algn="l" rtl="0">
              <a:lnSpc>
                <a:spcPct val="115000"/>
              </a:lnSpc>
              <a:spcBef>
                <a:spcPts val="0"/>
              </a:spcBef>
              <a:spcAft>
                <a:spcPts val="0"/>
              </a:spcAft>
              <a:buSzPts val="1800"/>
              <a:buNone/>
            </a:pPr>
            <a:endParaRPr sz="1200"/>
          </a:p>
          <a:p>
            <a:pPr marL="0" lvl="0" indent="0" algn="l" rtl="0">
              <a:lnSpc>
                <a:spcPct val="115000"/>
              </a:lnSpc>
              <a:spcBef>
                <a:spcPts val="0"/>
              </a:spcBef>
              <a:spcAft>
                <a:spcPts val="0"/>
              </a:spcAft>
              <a:buSzPts val="1800"/>
              <a:buNone/>
            </a:pPr>
            <a:r>
              <a:rPr lang="en"/>
              <a:t>Emotions are not permanent. There are like waves … at times increasing and becoming intense, but at some point they reach a plateau and subside.</a:t>
            </a:r>
            <a:endParaRPr/>
          </a:p>
          <a:p>
            <a:pPr marL="0" lvl="0" indent="0" algn="l" rtl="0">
              <a:lnSpc>
                <a:spcPct val="115000"/>
              </a:lnSpc>
              <a:spcBef>
                <a:spcPts val="0"/>
              </a:spcBef>
              <a:spcAft>
                <a:spcPts val="0"/>
              </a:spcAft>
              <a:buSzPts val="1800"/>
              <a:buNone/>
            </a:pPr>
            <a:endParaRPr sz="1200"/>
          </a:p>
          <a:p>
            <a:pPr marL="0" lvl="0" indent="0" algn="l" rtl="0">
              <a:lnSpc>
                <a:spcPct val="115000"/>
              </a:lnSpc>
              <a:spcBef>
                <a:spcPts val="0"/>
              </a:spcBef>
              <a:spcAft>
                <a:spcPts val="0"/>
              </a:spcAft>
              <a:buSzPts val="1800"/>
              <a:buNone/>
            </a:pPr>
            <a:r>
              <a:rPr lang="en"/>
              <a:t>You can’t control the waves but you can learn to surf.</a:t>
            </a:r>
            <a:endParaRPr/>
          </a:p>
        </p:txBody>
      </p:sp>
      <p:sp>
        <p:nvSpPr>
          <p:cNvPr id="98" name="Google Shape;98;p19"/>
          <p:cNvSpPr txBox="1"/>
          <p:nvPr/>
        </p:nvSpPr>
        <p:spPr>
          <a:xfrm>
            <a:off x="277318" y="727023"/>
            <a:ext cx="517161"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F7F7F"/>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F7F7F"/>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F7F7F"/>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F7F7F"/>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F7F7F"/>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7F7F7F"/>
                </a:solidFill>
                <a:latin typeface="Arial"/>
                <a:ea typeface="Arial"/>
                <a:cs typeface="Arial"/>
                <a:sym typeface="Arial"/>
              </a:rPr>
              <a:t>6</a:t>
            </a:r>
            <a:endParaRPr sz="1800" b="0" i="0" u="none" strike="noStrike" cap="none">
              <a:solidFill>
                <a:srgbClr val="7F7F7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i="1">
                <a:solidFill>
                  <a:srgbClr val="E9660D"/>
                </a:solidFill>
              </a:rPr>
              <a:t>Radical Acceptance</a:t>
            </a:r>
            <a:endParaRPr i="1">
              <a:solidFill>
                <a:srgbClr val="E9660D"/>
              </a:solidFill>
            </a:endParaRPr>
          </a:p>
        </p:txBody>
      </p:sp>
      <p:sp>
        <p:nvSpPr>
          <p:cNvPr id="104" name="Google Shape;104;p20"/>
          <p:cNvSpPr txBox="1">
            <a:spLocks noGrp="1"/>
          </p:cNvSpPr>
          <p:nvPr>
            <p:ph type="body" idx="1"/>
          </p:nvPr>
        </p:nvSpPr>
        <p:spPr>
          <a:xfrm>
            <a:off x="311700" y="1506511"/>
            <a:ext cx="4417800" cy="3062400"/>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
              <a:t>It is what it is.  </a:t>
            </a:r>
            <a:endParaRPr/>
          </a:p>
          <a:p>
            <a:pPr marL="114300" lvl="0" indent="0" algn="l" rtl="0">
              <a:lnSpc>
                <a:spcPct val="115000"/>
              </a:lnSpc>
              <a:spcBef>
                <a:spcPts val="0"/>
              </a:spcBef>
              <a:spcAft>
                <a:spcPts val="0"/>
              </a:spcAft>
              <a:buSzPts val="1800"/>
              <a:buNone/>
            </a:pPr>
            <a:endParaRPr/>
          </a:p>
          <a:p>
            <a:pPr marL="114300" lvl="0" indent="0" algn="l" rtl="0">
              <a:lnSpc>
                <a:spcPct val="115000"/>
              </a:lnSpc>
              <a:spcBef>
                <a:spcPts val="0"/>
              </a:spcBef>
              <a:spcAft>
                <a:spcPts val="0"/>
              </a:spcAft>
              <a:buSzPts val="1800"/>
              <a:buNone/>
            </a:pPr>
            <a:r>
              <a:rPr lang="en"/>
              <a:t>Rejecting reality does not change it.</a:t>
            </a:r>
            <a:endParaRPr/>
          </a:p>
          <a:p>
            <a:pPr marL="114300" lvl="0" indent="0" algn="l" rtl="0">
              <a:lnSpc>
                <a:spcPct val="115000"/>
              </a:lnSpc>
              <a:spcBef>
                <a:spcPts val="0"/>
              </a:spcBef>
              <a:spcAft>
                <a:spcPts val="0"/>
              </a:spcAft>
              <a:buSzPts val="1800"/>
              <a:buNone/>
            </a:pPr>
            <a:endParaRPr/>
          </a:p>
          <a:p>
            <a:pPr marL="114300" lvl="0" indent="0" algn="l" rtl="0">
              <a:lnSpc>
                <a:spcPct val="115000"/>
              </a:lnSpc>
              <a:spcBef>
                <a:spcPts val="0"/>
              </a:spcBef>
              <a:spcAft>
                <a:spcPts val="0"/>
              </a:spcAft>
              <a:buSzPts val="1800"/>
              <a:buNone/>
            </a:pPr>
            <a:r>
              <a:rPr lang="en"/>
              <a:t>Radical means all the way – completely.</a:t>
            </a:r>
            <a:endParaRPr/>
          </a:p>
          <a:p>
            <a:pPr marL="114300" lvl="0" indent="0" algn="l" rtl="0">
              <a:lnSpc>
                <a:spcPct val="115000"/>
              </a:lnSpc>
              <a:spcBef>
                <a:spcPts val="0"/>
              </a:spcBef>
              <a:spcAft>
                <a:spcPts val="0"/>
              </a:spcAft>
              <a:buSzPts val="1800"/>
              <a:buNone/>
            </a:pPr>
            <a:endParaRPr/>
          </a:p>
          <a:p>
            <a:pPr marL="114300" lvl="0" indent="0" algn="l" rtl="0">
              <a:lnSpc>
                <a:spcPct val="115000"/>
              </a:lnSpc>
              <a:spcBef>
                <a:spcPts val="0"/>
              </a:spcBef>
              <a:spcAft>
                <a:spcPts val="0"/>
              </a:spcAft>
              <a:buSzPts val="1800"/>
              <a:buNone/>
            </a:pPr>
            <a:r>
              <a:rPr lang="en"/>
              <a:t>Feelings are just feelings.</a:t>
            </a:r>
            <a:endParaRPr/>
          </a:p>
        </p:txBody>
      </p:sp>
      <p:pic>
        <p:nvPicPr>
          <p:cNvPr id="105" name="Google Shape;105;p20"/>
          <p:cNvPicPr preferRelativeResize="0"/>
          <p:nvPr/>
        </p:nvPicPr>
        <p:blipFill>
          <a:blip r:embed="rId3">
            <a:alphaModFix/>
          </a:blip>
          <a:stretch>
            <a:fillRect/>
          </a:stretch>
        </p:blipFill>
        <p:spPr>
          <a:xfrm>
            <a:off x="5034197" y="1200750"/>
            <a:ext cx="4109803" cy="27420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Online Media 1" title="It is what it is meme">
            <a:hlinkClick r:id="" action="ppaction://media"/>
            <a:extLst>
              <a:ext uri="{FF2B5EF4-FFF2-40B4-BE49-F238E27FC236}">
                <a16:creationId xmlns:a16="http://schemas.microsoft.com/office/drawing/2014/main" id="{92CADDD2-172A-F1C7-B715-D6F13DC25B55}"/>
              </a:ext>
            </a:extLst>
          </p:cNvPr>
          <p:cNvPicPr>
            <a:picLocks noRot="1" noChangeAspect="1"/>
          </p:cNvPicPr>
          <p:nvPr>
            <a:videoFile r:link="rId1"/>
          </p:nvPr>
        </p:nvPicPr>
        <p:blipFill>
          <a:blip r:embed="rId4"/>
          <a:stretch>
            <a:fillRect/>
          </a:stretch>
        </p:blipFill>
        <p:spPr>
          <a:xfrm>
            <a:off x="1143000" y="0"/>
            <a:ext cx="6858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457200" algn="l" rtl="0">
              <a:lnSpc>
                <a:spcPct val="115000"/>
              </a:lnSpc>
              <a:spcBef>
                <a:spcPts val="0"/>
              </a:spcBef>
              <a:spcAft>
                <a:spcPts val="0"/>
              </a:spcAft>
              <a:buSzPts val="1800"/>
              <a:buNone/>
            </a:pPr>
            <a:endParaRPr/>
          </a:p>
        </p:txBody>
      </p:sp>
      <p:sp>
        <p:nvSpPr>
          <p:cNvPr id="116" name="Google Shape;116;p22"/>
          <p:cNvSpPr txBox="1">
            <a:spLocks noGrp="1"/>
          </p:cNvSpPr>
          <p:nvPr>
            <p:ph type="body" idx="4294967295"/>
          </p:nvPr>
        </p:nvSpPr>
        <p:spPr>
          <a:xfrm>
            <a:off x="311700" y="1152475"/>
            <a:ext cx="8427300" cy="3416400"/>
          </a:xfrm>
          <a:prstGeom prst="rect">
            <a:avLst/>
          </a:prstGeom>
          <a:noFill/>
          <a:ln>
            <a:noFill/>
          </a:ln>
        </p:spPr>
        <p:txBody>
          <a:bodyPr spcFirstLastPara="1" wrap="square" lIns="91425" tIns="91425" rIns="91425" bIns="91425" anchor="t" anchorCtr="0">
            <a:normAutofit fontScale="77500" lnSpcReduction="20000"/>
          </a:bodyPr>
          <a:lstStyle/>
          <a:p>
            <a:pPr marL="0" lvl="0" indent="0" algn="ctr" rtl="0">
              <a:lnSpc>
                <a:spcPct val="115000"/>
              </a:lnSpc>
              <a:spcBef>
                <a:spcPts val="0"/>
              </a:spcBef>
              <a:spcAft>
                <a:spcPts val="0"/>
              </a:spcAft>
              <a:buClr>
                <a:schemeClr val="dk1"/>
              </a:buClr>
              <a:buSzPct val="35483"/>
              <a:buFont typeface="Arial"/>
              <a:buNone/>
            </a:pPr>
            <a:r>
              <a:rPr lang="en" sz="4000">
                <a:solidFill>
                  <a:srgbClr val="C00000"/>
                </a:solidFill>
                <a:latin typeface="Nunito"/>
                <a:ea typeface="Nunito"/>
                <a:cs typeface="Nunito"/>
                <a:sym typeface="Nunito"/>
              </a:rPr>
              <a:t>Imagery </a:t>
            </a:r>
            <a:endParaRPr/>
          </a:p>
          <a:p>
            <a:pPr marL="0" lvl="0" indent="0" algn="ctr" rtl="0">
              <a:lnSpc>
                <a:spcPct val="115000"/>
              </a:lnSpc>
              <a:spcBef>
                <a:spcPts val="0"/>
              </a:spcBef>
              <a:spcAft>
                <a:spcPts val="0"/>
              </a:spcAft>
              <a:buClr>
                <a:schemeClr val="dk1"/>
              </a:buClr>
              <a:buSzPct val="35483"/>
              <a:buFont typeface="Arial"/>
              <a:buNone/>
            </a:pPr>
            <a:r>
              <a:rPr lang="en" sz="4000">
                <a:solidFill>
                  <a:srgbClr val="EF8600"/>
                </a:solidFill>
                <a:latin typeface="Nunito"/>
                <a:ea typeface="Nunito"/>
                <a:cs typeface="Nunito"/>
                <a:sym typeface="Nunito"/>
              </a:rPr>
              <a:t>Meaning </a:t>
            </a:r>
            <a:endParaRPr/>
          </a:p>
          <a:p>
            <a:pPr marL="0" lvl="0" indent="0" algn="ctr" rtl="0">
              <a:lnSpc>
                <a:spcPct val="115000"/>
              </a:lnSpc>
              <a:spcBef>
                <a:spcPts val="0"/>
              </a:spcBef>
              <a:spcAft>
                <a:spcPts val="0"/>
              </a:spcAft>
              <a:buClr>
                <a:schemeClr val="dk1"/>
              </a:buClr>
              <a:buSzPct val="35483"/>
              <a:buFont typeface="Arial"/>
              <a:buNone/>
            </a:pPr>
            <a:r>
              <a:rPr lang="en" sz="4000">
                <a:solidFill>
                  <a:srgbClr val="00717D"/>
                </a:solidFill>
                <a:latin typeface="Nunito"/>
                <a:ea typeface="Nunito"/>
                <a:cs typeface="Nunito"/>
                <a:sym typeface="Nunito"/>
              </a:rPr>
              <a:t>Prayer </a:t>
            </a:r>
            <a:endParaRPr sz="4000">
              <a:solidFill>
                <a:srgbClr val="00717D"/>
              </a:solidFill>
              <a:latin typeface="Nunito"/>
              <a:ea typeface="Nunito"/>
              <a:cs typeface="Nunito"/>
              <a:sym typeface="Nunito"/>
            </a:endParaRPr>
          </a:p>
          <a:p>
            <a:pPr marL="0" lvl="0" indent="0" algn="ctr" rtl="0">
              <a:lnSpc>
                <a:spcPct val="115000"/>
              </a:lnSpc>
              <a:spcBef>
                <a:spcPts val="0"/>
              </a:spcBef>
              <a:spcAft>
                <a:spcPts val="0"/>
              </a:spcAft>
              <a:buClr>
                <a:schemeClr val="dk1"/>
              </a:buClr>
              <a:buSzPct val="35483"/>
              <a:buFont typeface="Arial"/>
              <a:buNone/>
            </a:pPr>
            <a:r>
              <a:rPr lang="en" sz="4000">
                <a:solidFill>
                  <a:srgbClr val="FFC000"/>
                </a:solidFill>
                <a:latin typeface="Nunito"/>
                <a:ea typeface="Nunito"/>
                <a:cs typeface="Nunito"/>
                <a:sym typeface="Nunito"/>
              </a:rPr>
              <a:t>Relaxation </a:t>
            </a:r>
            <a:endParaRPr sz="4000">
              <a:solidFill>
                <a:srgbClr val="FFC000"/>
              </a:solidFill>
              <a:latin typeface="Nunito"/>
              <a:ea typeface="Nunito"/>
              <a:cs typeface="Nunito"/>
              <a:sym typeface="Nunito"/>
            </a:endParaRPr>
          </a:p>
          <a:p>
            <a:pPr marL="0" lvl="0" indent="0" algn="ctr" rtl="0">
              <a:lnSpc>
                <a:spcPct val="115000"/>
              </a:lnSpc>
              <a:spcBef>
                <a:spcPts val="0"/>
              </a:spcBef>
              <a:spcAft>
                <a:spcPts val="0"/>
              </a:spcAft>
              <a:buClr>
                <a:schemeClr val="dk1"/>
              </a:buClr>
              <a:buSzPct val="35483"/>
              <a:buFont typeface="Arial"/>
              <a:buNone/>
            </a:pPr>
            <a:r>
              <a:rPr lang="en" sz="4000">
                <a:solidFill>
                  <a:srgbClr val="C00000"/>
                </a:solidFill>
                <a:latin typeface="Nunito"/>
                <a:ea typeface="Nunito"/>
                <a:cs typeface="Nunito"/>
                <a:sym typeface="Nunito"/>
              </a:rPr>
              <a:t>One thing in the moment</a:t>
            </a:r>
            <a:r>
              <a:rPr lang="en" sz="4000">
                <a:solidFill>
                  <a:srgbClr val="00717D"/>
                </a:solidFill>
                <a:latin typeface="Nunito"/>
                <a:ea typeface="Nunito"/>
                <a:cs typeface="Nunito"/>
                <a:sym typeface="Nunito"/>
              </a:rPr>
              <a:t> </a:t>
            </a:r>
            <a:endParaRPr sz="4000">
              <a:solidFill>
                <a:srgbClr val="00717D"/>
              </a:solidFill>
              <a:latin typeface="Nunito"/>
              <a:ea typeface="Nunito"/>
              <a:cs typeface="Nunito"/>
              <a:sym typeface="Nunito"/>
            </a:endParaRPr>
          </a:p>
          <a:p>
            <a:pPr marL="0" lvl="0" indent="0" algn="ctr" rtl="0">
              <a:lnSpc>
                <a:spcPct val="115000"/>
              </a:lnSpc>
              <a:spcBef>
                <a:spcPts val="0"/>
              </a:spcBef>
              <a:spcAft>
                <a:spcPts val="0"/>
              </a:spcAft>
              <a:buClr>
                <a:schemeClr val="dk1"/>
              </a:buClr>
              <a:buSzPct val="35483"/>
              <a:buFont typeface="Arial"/>
              <a:buNone/>
            </a:pPr>
            <a:r>
              <a:rPr lang="en" sz="4000">
                <a:solidFill>
                  <a:srgbClr val="EF8600"/>
                </a:solidFill>
                <a:latin typeface="Nunito"/>
                <a:ea typeface="Nunito"/>
                <a:cs typeface="Nunito"/>
                <a:sym typeface="Nunito"/>
              </a:rPr>
              <a:t>Vacation </a:t>
            </a:r>
            <a:endParaRPr/>
          </a:p>
          <a:p>
            <a:pPr marL="0" lvl="0" indent="0" algn="ctr" rtl="0">
              <a:lnSpc>
                <a:spcPct val="115000"/>
              </a:lnSpc>
              <a:spcBef>
                <a:spcPts val="0"/>
              </a:spcBef>
              <a:spcAft>
                <a:spcPts val="0"/>
              </a:spcAft>
              <a:buClr>
                <a:schemeClr val="dk1"/>
              </a:buClr>
              <a:buSzPct val="35483"/>
              <a:buFont typeface="Arial"/>
              <a:buNone/>
            </a:pPr>
            <a:r>
              <a:rPr lang="en" sz="4000">
                <a:solidFill>
                  <a:srgbClr val="00717D"/>
                </a:solidFill>
                <a:latin typeface="Nunito"/>
                <a:ea typeface="Nunito"/>
                <a:cs typeface="Nunito"/>
                <a:sym typeface="Nunito"/>
              </a:rPr>
              <a:t>Encouragement </a:t>
            </a:r>
            <a:endParaRPr sz="4000">
              <a:solidFill>
                <a:srgbClr val="00717D"/>
              </a:solidFill>
              <a:latin typeface="Nunito"/>
              <a:ea typeface="Nunito"/>
              <a:cs typeface="Nunito"/>
              <a:sym typeface="Nunito"/>
            </a:endParaRPr>
          </a:p>
          <a:p>
            <a:pPr marL="0" lvl="0" indent="0" algn="l" rtl="0">
              <a:lnSpc>
                <a:spcPct val="115000"/>
              </a:lnSpc>
              <a:spcBef>
                <a:spcPts val="0"/>
              </a:spcBef>
              <a:spcAft>
                <a:spcPts val="0"/>
              </a:spcAft>
              <a:buSzPct val="96774"/>
              <a:buNone/>
            </a:pPr>
            <a:endParaRPr sz="2400"/>
          </a:p>
        </p:txBody>
      </p:sp>
      <p:sp>
        <p:nvSpPr>
          <p:cNvPr id="117" name="Google Shape;117;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IMPROVE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3" name="Google Shape;12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124" name="Google Shape;124;p23"/>
          <p:cNvPicPr preferRelativeResize="0"/>
          <p:nvPr/>
        </p:nvPicPr>
        <p:blipFill>
          <a:blip r:embed="rId3">
            <a:alphaModFix/>
          </a:blip>
          <a:stretch>
            <a:fillRect/>
          </a:stretch>
        </p:blipFill>
        <p:spPr>
          <a:xfrm>
            <a:off x="-34800" y="0"/>
            <a:ext cx="9191866" cy="51704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248862" y="0"/>
            <a:ext cx="8646274" cy="4863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body" idx="1"/>
          </p:nvPr>
        </p:nvSpPr>
        <p:spPr>
          <a:xfrm>
            <a:off x="311700" y="539646"/>
            <a:ext cx="8520600" cy="4029229"/>
          </a:xfrm>
          <a:prstGeom prst="rect">
            <a:avLst/>
          </a:prstGeom>
          <a:noFill/>
          <a:ln>
            <a:noFill/>
          </a:ln>
        </p:spPr>
        <p:txBody>
          <a:bodyPr spcFirstLastPara="1" wrap="square" lIns="91425" tIns="91425" rIns="91425" bIns="91425" anchor="t" anchorCtr="0">
            <a:normAutofit/>
          </a:bodyPr>
          <a:lstStyle/>
          <a:p>
            <a:pPr marL="114300" lvl="0" indent="0" algn="l" rtl="0">
              <a:lnSpc>
                <a:spcPct val="115000"/>
              </a:lnSpc>
              <a:spcBef>
                <a:spcPts val="0"/>
              </a:spcBef>
              <a:spcAft>
                <a:spcPts val="0"/>
              </a:spcAft>
              <a:buSzPts val="1800"/>
              <a:buNone/>
            </a:pPr>
            <a:r>
              <a:rPr lang="en" sz="2400"/>
              <a:t>Negative emotions are normal and nothing to be feared.</a:t>
            </a:r>
            <a:endParaRPr/>
          </a:p>
          <a:p>
            <a:pPr marL="114300" lvl="0" indent="0" algn="l" rtl="0">
              <a:lnSpc>
                <a:spcPct val="115000"/>
              </a:lnSpc>
              <a:spcBef>
                <a:spcPts val="0"/>
              </a:spcBef>
              <a:spcAft>
                <a:spcPts val="0"/>
              </a:spcAft>
              <a:buSzPts val="1800"/>
              <a:buNone/>
            </a:pPr>
            <a:r>
              <a:rPr lang="en" sz="2400"/>
              <a:t>					</a:t>
            </a:r>
            <a:endParaRPr/>
          </a:p>
          <a:p>
            <a:pPr marL="114300" lvl="0" indent="0" algn="l" rtl="0">
              <a:lnSpc>
                <a:spcPct val="115000"/>
              </a:lnSpc>
              <a:spcBef>
                <a:spcPts val="0"/>
              </a:spcBef>
              <a:spcAft>
                <a:spcPts val="0"/>
              </a:spcAft>
              <a:buSzPts val="1800"/>
              <a:buNone/>
            </a:pPr>
            <a:r>
              <a:rPr lang="en" sz="2400"/>
              <a:t>Feeling distressed doesn’t have to lead to disaster.</a:t>
            </a:r>
            <a:endParaRPr/>
          </a:p>
          <a:p>
            <a:pPr marL="114300" lvl="0" indent="0" algn="l" rtl="0">
              <a:lnSpc>
                <a:spcPct val="115000"/>
              </a:lnSpc>
              <a:spcBef>
                <a:spcPts val="0"/>
              </a:spcBef>
              <a:spcAft>
                <a:spcPts val="0"/>
              </a:spcAft>
              <a:buSzPts val="1800"/>
              <a:buNone/>
            </a:pPr>
            <a:r>
              <a:rPr lang="en" sz="2400"/>
              <a:t>					</a:t>
            </a:r>
            <a:endParaRPr/>
          </a:p>
          <a:p>
            <a:pPr marL="114300" lvl="0" indent="0" algn="l" rtl="0">
              <a:lnSpc>
                <a:spcPct val="115000"/>
              </a:lnSpc>
              <a:spcBef>
                <a:spcPts val="0"/>
              </a:spcBef>
              <a:spcAft>
                <a:spcPts val="0"/>
              </a:spcAft>
              <a:buSzPts val="1800"/>
              <a:buNone/>
            </a:pPr>
            <a:r>
              <a:rPr lang="en" sz="2400"/>
              <a:t>Negative emotions pass if you don’t fight or avoid them.</a:t>
            </a:r>
            <a:endParaRPr/>
          </a:p>
          <a:p>
            <a:pPr marL="114300" lvl="0" indent="0" algn="l" rtl="0">
              <a:lnSpc>
                <a:spcPct val="115000"/>
              </a:lnSpc>
              <a:spcBef>
                <a:spcPts val="0"/>
              </a:spcBef>
              <a:spcAft>
                <a:spcPts val="0"/>
              </a:spcAft>
              <a:buSzPts val="1800"/>
              <a:buNone/>
            </a:pPr>
            <a:r>
              <a:rPr lang="en" sz="2400"/>
              <a:t>					</a:t>
            </a:r>
            <a:endParaRPr/>
          </a:p>
          <a:p>
            <a:pPr marL="114300" lvl="0" indent="0" algn="l" rtl="0">
              <a:lnSpc>
                <a:spcPct val="115000"/>
              </a:lnSpc>
              <a:spcBef>
                <a:spcPts val="0"/>
              </a:spcBef>
              <a:spcAft>
                <a:spcPts val="0"/>
              </a:spcAft>
              <a:buSzPts val="1800"/>
              <a:buNone/>
            </a:pPr>
            <a:r>
              <a:rPr lang="en" sz="2400"/>
              <a:t>I can sit with upsetting emotions.</a:t>
            </a:r>
            <a:endParaRPr/>
          </a:p>
          <a:p>
            <a:pPr marL="114300" lvl="0" indent="0" algn="l" rtl="0">
              <a:lnSpc>
                <a:spcPct val="115000"/>
              </a:lnSpc>
              <a:spcBef>
                <a:spcPts val="0"/>
              </a:spcBef>
              <a:spcAft>
                <a:spcPts val="0"/>
              </a:spcAft>
              <a:buSzPts val="1800"/>
              <a:buNone/>
            </a:pPr>
            <a:endParaRPr sz="2400"/>
          </a:p>
          <a:p>
            <a:pPr marL="114300" lvl="0" indent="0" algn="l" rtl="0">
              <a:lnSpc>
                <a:spcPct val="115000"/>
              </a:lnSpc>
              <a:spcBef>
                <a:spcPts val="0"/>
              </a:spcBef>
              <a:spcAft>
                <a:spcPts val="0"/>
              </a:spcAft>
              <a:buSzPts val="1800"/>
              <a:buNone/>
            </a:pPr>
            <a:r>
              <a:rPr lang="en" sz="2400"/>
              <a:t>Distress is uncomfortable, but I can deal with it.</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138"/>
        <p:cNvGrpSpPr/>
        <p:nvPr/>
      </p:nvGrpSpPr>
      <p:grpSpPr>
        <a:xfrm>
          <a:off x="0" y="0"/>
          <a:ext cx="0" cy="0"/>
          <a:chOff x="0" y="0"/>
          <a:chExt cx="0" cy="0"/>
        </a:xfrm>
      </p:grpSpPr>
      <p:pic>
        <p:nvPicPr>
          <p:cNvPr id="139" name="Google Shape;139;p26"/>
          <p:cNvPicPr preferRelativeResize="0"/>
          <p:nvPr/>
        </p:nvPicPr>
        <p:blipFill rotWithShape="1">
          <a:blip r:embed="rId3">
            <a:alphaModFix/>
          </a:blip>
          <a:srcRect/>
          <a:stretch/>
        </p:blipFill>
        <p:spPr>
          <a:xfrm>
            <a:off x="1827046" y="0"/>
            <a:ext cx="5489907"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07396-7487-19A8-3E95-0E7C62C5B2BB}"/>
              </a:ext>
            </a:extLst>
          </p:cNvPr>
          <p:cNvSpPr/>
          <p:nvPr/>
        </p:nvSpPr>
        <p:spPr>
          <a:xfrm>
            <a:off x="0" y="0"/>
            <a:ext cx="9308592" cy="526694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2A7CDA7-F4E3-89F7-8A6F-9D4FEF799D53}"/>
              </a:ext>
            </a:extLst>
          </p:cNvPr>
          <p:cNvPicPr>
            <a:picLocks noChangeAspect="1"/>
          </p:cNvPicPr>
          <p:nvPr/>
        </p:nvPicPr>
        <p:blipFill>
          <a:blip r:embed="rId2"/>
          <a:stretch>
            <a:fillRect/>
          </a:stretch>
        </p:blipFill>
        <p:spPr>
          <a:xfrm>
            <a:off x="5012741" y="0"/>
            <a:ext cx="4295851" cy="3579876"/>
          </a:xfrm>
          <a:prstGeom prst="rect">
            <a:avLst/>
          </a:prstGeom>
        </p:spPr>
      </p:pic>
      <p:pic>
        <p:nvPicPr>
          <p:cNvPr id="5" name="Picture 4">
            <a:extLst>
              <a:ext uri="{FF2B5EF4-FFF2-40B4-BE49-F238E27FC236}">
                <a16:creationId xmlns:a16="http://schemas.microsoft.com/office/drawing/2014/main" id="{CED97495-2EEC-AA89-8C69-1477A1B028AB}"/>
              </a:ext>
            </a:extLst>
          </p:cNvPr>
          <p:cNvPicPr>
            <a:picLocks noChangeAspect="1"/>
          </p:cNvPicPr>
          <p:nvPr/>
        </p:nvPicPr>
        <p:blipFill>
          <a:blip r:embed="rId3"/>
          <a:stretch>
            <a:fillRect/>
          </a:stretch>
        </p:blipFill>
        <p:spPr>
          <a:xfrm>
            <a:off x="51207" y="2103120"/>
            <a:ext cx="4745736" cy="3163824"/>
          </a:xfrm>
          <a:prstGeom prst="rect">
            <a:avLst/>
          </a:prstGeom>
        </p:spPr>
      </p:pic>
    </p:spTree>
    <p:extLst>
      <p:ext uri="{BB962C8B-B14F-4D97-AF65-F5344CB8AC3E}">
        <p14:creationId xmlns:p14="http://schemas.microsoft.com/office/powerpoint/2010/main" val="2489737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7"/>
          <p:cNvPicPr preferRelativeResize="0"/>
          <p:nvPr/>
        </p:nvPicPr>
        <p:blipFill rotWithShape="1">
          <a:blip r:embed="rId3">
            <a:alphaModFix/>
          </a:blip>
          <a:srcRect b="6301"/>
          <a:stretch/>
        </p:blipFill>
        <p:spPr>
          <a:xfrm>
            <a:off x="1242874" y="37476"/>
            <a:ext cx="6658252" cy="48193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2"/>
          <p:cNvPicPr preferRelativeResize="0"/>
          <p:nvPr/>
        </p:nvPicPr>
        <p:blipFill rotWithShape="1">
          <a:blip r:embed="rId3">
            <a:alphaModFix/>
          </a:blip>
          <a:srcRect b="6301"/>
          <a:stretch/>
        </p:blipFill>
        <p:spPr>
          <a:xfrm>
            <a:off x="1242874" y="37476"/>
            <a:ext cx="6658252" cy="48193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p:cNvPicPr preferRelativeResize="0"/>
          <p:nvPr/>
        </p:nvPicPr>
        <p:blipFill rotWithShape="1">
          <a:blip r:embed="rId3">
            <a:alphaModFix/>
          </a:blip>
          <a:srcRect/>
          <a:stretch/>
        </p:blipFill>
        <p:spPr>
          <a:xfrm>
            <a:off x="2457025" y="355625"/>
            <a:ext cx="4432250" cy="4432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ctr" rtl="0">
              <a:lnSpc>
                <a:spcPct val="115000"/>
              </a:lnSpc>
              <a:spcBef>
                <a:spcPts val="0"/>
              </a:spcBef>
              <a:spcAft>
                <a:spcPts val="0"/>
              </a:spcAft>
              <a:buSzPts val="1800"/>
              <a:buNone/>
            </a:pPr>
            <a:r>
              <a:rPr lang="en" sz="2400">
                <a:solidFill>
                  <a:srgbClr val="7F7F7F"/>
                </a:solidFill>
              </a:rPr>
              <a:t>Distress </a:t>
            </a:r>
            <a:r>
              <a:rPr lang="en" sz="3200">
                <a:solidFill>
                  <a:srgbClr val="7F7F7F"/>
                </a:solidFill>
              </a:rPr>
              <a:t>→</a:t>
            </a:r>
            <a:r>
              <a:rPr lang="en" sz="2400">
                <a:solidFill>
                  <a:srgbClr val="7F7F7F"/>
                </a:solidFill>
              </a:rPr>
              <a:t> </a:t>
            </a:r>
            <a:r>
              <a:rPr lang="en" sz="2400"/>
              <a:t>unpleasant, uncomfortable, or upsetting</a:t>
            </a:r>
            <a:endParaRPr/>
          </a:p>
          <a:p>
            <a:pPr marL="0" lvl="0" indent="0" algn="ctr" rtl="0">
              <a:lnSpc>
                <a:spcPct val="115000"/>
              </a:lnSpc>
              <a:spcBef>
                <a:spcPts val="0"/>
              </a:spcBef>
              <a:spcAft>
                <a:spcPts val="0"/>
              </a:spcAft>
              <a:buSzPts val="1800"/>
              <a:buNone/>
            </a:pPr>
            <a:endParaRPr sz="2400">
              <a:solidFill>
                <a:srgbClr val="7F7F7F"/>
              </a:solidFill>
            </a:endParaRPr>
          </a:p>
          <a:p>
            <a:pPr marL="0" lvl="0" indent="0" algn="ctr" rtl="0">
              <a:lnSpc>
                <a:spcPct val="115000"/>
              </a:lnSpc>
              <a:spcBef>
                <a:spcPts val="0"/>
              </a:spcBef>
              <a:spcAft>
                <a:spcPts val="0"/>
              </a:spcAft>
              <a:buClr>
                <a:srgbClr val="595959"/>
              </a:buClr>
              <a:buSzPts val="1800"/>
              <a:buNone/>
            </a:pPr>
            <a:r>
              <a:rPr lang="en" sz="2400">
                <a:solidFill>
                  <a:srgbClr val="7F7F7F"/>
                </a:solidFill>
              </a:rPr>
              <a:t>Tolerate </a:t>
            </a:r>
            <a:r>
              <a:rPr lang="en" sz="3200">
                <a:solidFill>
                  <a:srgbClr val="7F7F7F"/>
                </a:solidFill>
              </a:rPr>
              <a:t>→</a:t>
            </a:r>
            <a:r>
              <a:rPr lang="en" sz="2400">
                <a:solidFill>
                  <a:srgbClr val="7F7F7F"/>
                </a:solidFill>
              </a:rPr>
              <a:t> </a:t>
            </a:r>
            <a:r>
              <a:rPr lang="en" sz="2400">
                <a:solidFill>
                  <a:srgbClr val="595959"/>
                </a:solidFill>
              </a:rPr>
              <a:t>accept, endure, experience, withstand</a:t>
            </a:r>
            <a:endParaRPr/>
          </a:p>
          <a:p>
            <a:pPr marL="0" lvl="0" indent="0" algn="ctr" rtl="0">
              <a:lnSpc>
                <a:spcPct val="115000"/>
              </a:lnSpc>
              <a:spcBef>
                <a:spcPts val="0"/>
              </a:spcBef>
              <a:spcAft>
                <a:spcPts val="0"/>
              </a:spcAft>
              <a:buSzPts val="1800"/>
              <a:buNone/>
            </a:pPr>
            <a:r>
              <a:rPr lang="en" sz="2400"/>
              <a:t>	</a:t>
            </a:r>
            <a:endParaRPr sz="2400"/>
          </a:p>
        </p:txBody>
      </p:sp>
      <p:sp>
        <p:nvSpPr>
          <p:cNvPr id="60" name="Google Shape;60;p13"/>
          <p:cNvSpPr txBox="1"/>
          <p:nvPr/>
        </p:nvSpPr>
        <p:spPr>
          <a:xfrm>
            <a:off x="554637" y="434715"/>
            <a:ext cx="754754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rgbClr val="000000"/>
                </a:solidFill>
                <a:latin typeface="Arial"/>
                <a:ea typeface="Arial"/>
                <a:cs typeface="Arial"/>
                <a:sym typeface="Arial"/>
              </a:rPr>
              <a:t>Let’s define the terms.</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ctr" rtl="0">
              <a:lnSpc>
                <a:spcPct val="115000"/>
              </a:lnSpc>
              <a:spcBef>
                <a:spcPts val="0"/>
              </a:spcBef>
              <a:spcAft>
                <a:spcPts val="0"/>
              </a:spcAft>
              <a:buSzPts val="1800"/>
              <a:buNone/>
            </a:pPr>
            <a:r>
              <a:rPr lang="en" sz="2400"/>
              <a:t>Why would we want to be able to tolerate distress?</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mt="16000"/>
          </a:blip>
          <a:srcRect t="5004" b="4995"/>
          <a:stretch/>
        </p:blipFill>
        <p:spPr>
          <a:xfrm>
            <a:off x="0" y="0"/>
            <a:ext cx="9143999" cy="5143500"/>
          </a:xfrm>
          <a:prstGeom prst="rect">
            <a:avLst/>
          </a:prstGeom>
          <a:noFill/>
          <a:ln>
            <a:noFill/>
          </a:ln>
        </p:spPr>
      </p:pic>
      <p:sp>
        <p:nvSpPr>
          <p:cNvPr id="71" name="Google Shape;71;p15"/>
          <p:cNvSpPr txBox="1">
            <a:spLocks noGrp="1"/>
          </p:cNvSpPr>
          <p:nvPr>
            <p:ph type="body" idx="1"/>
          </p:nvPr>
        </p:nvSpPr>
        <p:spPr>
          <a:xfrm>
            <a:off x="311700" y="824459"/>
            <a:ext cx="8520600" cy="3987384"/>
          </a:xfrm>
          <a:prstGeom prst="rect">
            <a:avLst/>
          </a:prstGeom>
          <a:noFill/>
          <a:ln>
            <a:noFill/>
          </a:ln>
        </p:spPr>
        <p:txBody>
          <a:bodyPr spcFirstLastPara="1" wrap="square" lIns="91425" tIns="91425" rIns="91425" bIns="91425" anchor="t" anchorCtr="0">
            <a:normAutofit fontScale="85000" lnSpcReduction="20000"/>
          </a:bodyPr>
          <a:lstStyle/>
          <a:p>
            <a:pPr marL="114300" lvl="0" indent="0" algn="l" rtl="0">
              <a:lnSpc>
                <a:spcPct val="115000"/>
              </a:lnSpc>
              <a:spcBef>
                <a:spcPts val="0"/>
              </a:spcBef>
              <a:spcAft>
                <a:spcPts val="0"/>
              </a:spcAft>
              <a:buSzPct val="88235"/>
              <a:buNone/>
            </a:pPr>
            <a:r>
              <a:rPr lang="en" sz="2400" dirty="0">
                <a:solidFill>
                  <a:schemeClr val="dk1"/>
                </a:solidFill>
              </a:rPr>
              <a:t>I can’t stand this</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														This is hopeless</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This isn’t going to get better</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														I’m losing control</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I’m a mess</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														I hate this feeling</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I have to stop this</a:t>
            </a:r>
            <a:endParaRPr dirty="0">
              <a:solidFill>
                <a:schemeClr val="dk1"/>
              </a:solidFill>
            </a:endParaRPr>
          </a:p>
          <a:p>
            <a:pPr marL="114300" lvl="0" indent="0" algn="l" rtl="0">
              <a:lnSpc>
                <a:spcPct val="115000"/>
              </a:lnSpc>
              <a:spcBef>
                <a:spcPts val="0"/>
              </a:spcBef>
              <a:spcAft>
                <a:spcPts val="0"/>
              </a:spcAft>
              <a:buSzPct val="88235"/>
              <a:buNone/>
            </a:pPr>
            <a:r>
              <a:rPr lang="en" sz="2400" dirty="0">
                <a:solidFill>
                  <a:schemeClr val="dk1"/>
                </a:solidFill>
              </a:rPr>
              <a:t>														I need to get out of here</a:t>
            </a:r>
            <a:endParaRPr sz="2400" dirty="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a:stretch/>
        </p:blipFill>
        <p:spPr>
          <a:xfrm>
            <a:off x="1169234" y="277317"/>
            <a:ext cx="6732457" cy="4548318"/>
          </a:xfrm>
          <a:prstGeom prst="rect">
            <a:avLst/>
          </a:prstGeom>
          <a:noFill/>
          <a:ln>
            <a:noFill/>
          </a:ln>
        </p:spPr>
      </p:pic>
      <p:sp>
        <p:nvSpPr>
          <p:cNvPr id="3" name="TextBox 2">
            <a:extLst>
              <a:ext uri="{FF2B5EF4-FFF2-40B4-BE49-F238E27FC236}">
                <a16:creationId xmlns:a16="http://schemas.microsoft.com/office/drawing/2014/main" id="{A5BE1296-76B1-420F-AC1D-D6BB05D6D97F}"/>
              </a:ext>
            </a:extLst>
          </p:cNvPr>
          <p:cNvSpPr txBox="1"/>
          <p:nvPr/>
        </p:nvSpPr>
        <p:spPr>
          <a:xfrm>
            <a:off x="2286000" y="2433864"/>
            <a:ext cx="4590288"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2D7A-976E-3386-D45A-DCB02E0ECBAE}"/>
              </a:ext>
            </a:extLst>
          </p:cNvPr>
          <p:cNvSpPr>
            <a:spLocks noGrp="1"/>
          </p:cNvSpPr>
          <p:nvPr>
            <p:ph type="title"/>
          </p:nvPr>
        </p:nvSpPr>
        <p:spPr/>
        <p:txBody>
          <a:bodyPr>
            <a:normAutofit fontScale="90000"/>
          </a:bodyPr>
          <a:lstStyle/>
          <a:p>
            <a:endParaRPr lang="en-US"/>
          </a:p>
        </p:txBody>
      </p:sp>
      <p:sp>
        <p:nvSpPr>
          <p:cNvPr id="4" name="Text Placeholder 3">
            <a:extLst>
              <a:ext uri="{FF2B5EF4-FFF2-40B4-BE49-F238E27FC236}">
                <a16:creationId xmlns:a16="http://schemas.microsoft.com/office/drawing/2014/main" id="{CC3B23A6-F3A0-9593-C95D-FB49E86EE5BB}"/>
              </a:ext>
            </a:extLst>
          </p:cNvPr>
          <p:cNvSpPr>
            <a:spLocks noGrp="1"/>
          </p:cNvSpPr>
          <p:nvPr>
            <p:ph type="body" idx="1"/>
          </p:nvPr>
        </p:nvSpPr>
        <p:spPr/>
        <p:txBody>
          <a:bodyPr/>
          <a:lstStyle/>
          <a:p>
            <a:endParaRPr lang="en-US" dirty="0"/>
          </a:p>
        </p:txBody>
      </p:sp>
      <p:pic>
        <p:nvPicPr>
          <p:cNvPr id="1028" name="Picture 4">
            <a:extLst>
              <a:ext uri="{FF2B5EF4-FFF2-40B4-BE49-F238E27FC236}">
                <a16:creationId xmlns:a16="http://schemas.microsoft.com/office/drawing/2014/main" id="{D141A8B2-78BF-A15C-255A-8553333D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5B4B748-E6FF-3BD9-F5A3-6ABC59CDEBDD}"/>
              </a:ext>
            </a:extLst>
          </p:cNvPr>
          <p:cNvSpPr/>
          <p:nvPr/>
        </p:nvSpPr>
        <p:spPr>
          <a:xfrm>
            <a:off x="8732520" y="3648456"/>
            <a:ext cx="411480" cy="1629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51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 name="Google Shape;82;p17"/>
          <p:cNvSpPr txBox="1">
            <a:spLocks noGrp="1"/>
          </p:cNvSpPr>
          <p:nvPr>
            <p:ph type="body" idx="1"/>
          </p:nvPr>
        </p:nvSpPr>
        <p:spPr>
          <a:xfrm>
            <a:off x="4706200" y="241125"/>
            <a:ext cx="8520600" cy="2166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sz="1100"/>
          </a:p>
          <a:p>
            <a:pPr marL="0" lvl="0" indent="0" algn="l" rtl="0">
              <a:lnSpc>
                <a:spcPct val="115000"/>
              </a:lnSpc>
              <a:spcBef>
                <a:spcPts val="0"/>
              </a:spcBef>
              <a:spcAft>
                <a:spcPts val="0"/>
              </a:spcAft>
              <a:buSzPts val="1800"/>
              <a:buNone/>
            </a:pPr>
            <a:r>
              <a:rPr lang="en">
                <a:solidFill>
                  <a:schemeClr val="dk1"/>
                </a:solidFill>
              </a:rPr>
              <a:t>Ways we tend to try to </a:t>
            </a:r>
            <a:endParaRPr>
              <a:solidFill>
                <a:schemeClr val="dk1"/>
              </a:solidFill>
            </a:endParaRPr>
          </a:p>
          <a:p>
            <a:pPr marL="0" lvl="0" indent="0" algn="l" rtl="0">
              <a:lnSpc>
                <a:spcPct val="115000"/>
              </a:lnSpc>
              <a:spcBef>
                <a:spcPts val="0"/>
              </a:spcBef>
              <a:spcAft>
                <a:spcPts val="0"/>
              </a:spcAft>
              <a:buSzPts val="1800"/>
              <a:buNone/>
            </a:pPr>
            <a:r>
              <a:rPr lang="en">
                <a:solidFill>
                  <a:schemeClr val="dk1"/>
                </a:solidFill>
              </a:rPr>
              <a:t>escape from distress:</a:t>
            </a:r>
            <a:endParaRPr>
              <a:solidFill>
                <a:schemeClr val="dk1"/>
              </a:solidFill>
            </a:endParaRPr>
          </a:p>
          <a:p>
            <a:pPr marL="0" lvl="0" indent="0" algn="l" rtl="0">
              <a:lnSpc>
                <a:spcPct val="115000"/>
              </a:lnSpc>
              <a:spcBef>
                <a:spcPts val="0"/>
              </a:spcBef>
              <a:spcAft>
                <a:spcPts val="0"/>
              </a:spcAft>
              <a:buSzPts val="1800"/>
              <a:buNone/>
            </a:pPr>
            <a:endParaRPr/>
          </a:p>
        </p:txBody>
      </p:sp>
      <p:sp>
        <p:nvSpPr>
          <p:cNvPr id="83" name="Google Shape;83;p17"/>
          <p:cNvSpPr txBox="1"/>
          <p:nvPr/>
        </p:nvSpPr>
        <p:spPr>
          <a:xfrm>
            <a:off x="3303300" y="1773850"/>
            <a:ext cx="7908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AVOID</a:t>
            </a:r>
            <a:endParaRPr/>
          </a:p>
        </p:txBody>
      </p:sp>
      <p:sp>
        <p:nvSpPr>
          <p:cNvPr id="84" name="Google Shape;84;p17"/>
          <p:cNvSpPr txBox="1"/>
          <p:nvPr/>
        </p:nvSpPr>
        <p:spPr>
          <a:xfrm>
            <a:off x="2737625" y="4429425"/>
            <a:ext cx="7908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NUMB</a:t>
            </a:r>
            <a:endParaRPr/>
          </a:p>
        </p:txBody>
      </p:sp>
      <p:sp>
        <p:nvSpPr>
          <p:cNvPr id="85" name="Google Shape;85;p17"/>
          <p:cNvSpPr txBox="1"/>
          <p:nvPr/>
        </p:nvSpPr>
        <p:spPr>
          <a:xfrm>
            <a:off x="5503150" y="4193725"/>
            <a:ext cx="16551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WITHDRAW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8"/>
          <p:cNvSpPr/>
          <p:nvPr/>
        </p:nvSpPr>
        <p:spPr>
          <a:xfrm>
            <a:off x="0" y="1773888"/>
            <a:ext cx="9144000" cy="1086900"/>
          </a:xfrm>
          <a:prstGeom prst="rect">
            <a:avLst/>
          </a:prstGeom>
          <a:gradFill>
            <a:gsLst>
              <a:gs pos="0">
                <a:srgbClr val="FFD17D"/>
              </a:gs>
              <a:gs pos="35000">
                <a:srgbClr val="FFDCA3"/>
              </a:gs>
              <a:gs pos="100000">
                <a:srgbClr val="FFF1D8"/>
              </a:gs>
            </a:gsLst>
            <a:lin ang="16200038" scaled="0"/>
          </a:gradFill>
          <a:ln w="9525" cap="flat" cmpd="sng">
            <a:solidFill>
              <a:srgbClr val="FDA739"/>
            </a:solidFill>
            <a:prstDash val="solid"/>
            <a:round/>
            <a:headEnd type="none" w="sm" len="sm"/>
            <a:tailEnd type="none" w="sm" len="sm"/>
          </a:ln>
          <a:effectLst>
            <a:outerShdw blurRad="40000" dist="20000" dir="5400000" rotWithShape="0">
              <a:srgbClr val="000000">
                <a:alpha val="372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1" name="Google Shape;91;p18"/>
          <p:cNvSpPr txBox="1">
            <a:spLocks noGrp="1"/>
          </p:cNvSpPr>
          <p:nvPr>
            <p:ph type="body" idx="1"/>
          </p:nvPr>
        </p:nvSpPr>
        <p:spPr>
          <a:xfrm>
            <a:off x="311700" y="785216"/>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endParaRPr/>
          </a:p>
          <a:p>
            <a:pPr marL="0" lvl="0" indent="0" algn="l" rtl="0">
              <a:lnSpc>
                <a:spcPct val="115000"/>
              </a:lnSpc>
              <a:spcBef>
                <a:spcPts val="0"/>
              </a:spcBef>
              <a:spcAft>
                <a:spcPts val="0"/>
              </a:spcAft>
              <a:buSzPts val="1800"/>
              <a:buNone/>
            </a:pPr>
            <a:r>
              <a:rPr lang="en" b="1"/>
              <a:t>Pain + Non-Acceptance = Suffering           Pain + Acceptance = Ordinary Pain</a:t>
            </a:r>
            <a:endParaRPr b="1"/>
          </a:p>
        </p:txBody>
      </p:sp>
      <p:pic>
        <p:nvPicPr>
          <p:cNvPr id="92" name="Google Shape;92;p18"/>
          <p:cNvPicPr preferRelativeResize="0"/>
          <p:nvPr/>
        </p:nvPicPr>
        <p:blipFill>
          <a:blip r:embed="rId3">
            <a:alphaModFix/>
          </a:blip>
          <a:stretch>
            <a:fillRect/>
          </a:stretch>
        </p:blipFill>
        <p:spPr>
          <a:xfrm>
            <a:off x="0" y="44675"/>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5844</Words>
  <Application>Microsoft Office PowerPoint</Application>
  <PresentationFormat>On-screen Show (16:9)</PresentationFormat>
  <Paragraphs>347</Paragraphs>
  <Slides>20</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Nunito</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Radical Acceptance</vt:lpstr>
      <vt:lpstr>PowerPoint Presentation</vt:lpstr>
      <vt:lpstr>IMPROVE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Fairchild</cp:lastModifiedBy>
  <cp:revision>5</cp:revision>
  <dcterms:modified xsi:type="dcterms:W3CDTF">2023-12-07T14:57:54Z</dcterms:modified>
</cp:coreProperties>
</file>