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2"/>
  </p:notesMasterIdLst>
  <p:sldIdLst>
    <p:sldId id="257" r:id="rId3"/>
    <p:sldId id="258" r:id="rId4"/>
    <p:sldId id="260" r:id="rId5"/>
    <p:sldId id="261" r:id="rId6"/>
    <p:sldId id="262" r:id="rId7"/>
    <p:sldId id="263" r:id="rId8"/>
    <p:sldId id="264" r:id="rId9"/>
    <p:sldId id="259" r:id="rId10"/>
    <p:sldId id="266" r:id="rId11"/>
    <p:sldId id="272" r:id="rId12"/>
    <p:sldId id="275" r:id="rId13"/>
    <p:sldId id="276" r:id="rId14"/>
    <p:sldId id="268" r:id="rId15"/>
    <p:sldId id="278" r:id="rId16"/>
    <p:sldId id="279" r:id="rId17"/>
    <p:sldId id="280" r:id="rId18"/>
    <p:sldId id="286" r:id="rId19"/>
    <p:sldId id="287" r:id="rId20"/>
    <p:sldId id="288" r:id="rId21"/>
    <p:sldId id="265" r:id="rId22"/>
    <p:sldId id="290" r:id="rId23"/>
    <p:sldId id="291" r:id="rId24"/>
    <p:sldId id="292" r:id="rId25"/>
    <p:sldId id="293" r:id="rId26"/>
    <p:sldId id="294" r:id="rId27"/>
    <p:sldId id="295" r:id="rId28"/>
    <p:sldId id="296" r:id="rId29"/>
    <p:sldId id="297" r:id="rId30"/>
    <p:sldId id="298" r:id="rId31"/>
    <p:sldId id="300" r:id="rId32"/>
    <p:sldId id="299" r:id="rId33"/>
    <p:sldId id="301" r:id="rId34"/>
    <p:sldId id="302" r:id="rId35"/>
    <p:sldId id="303" r:id="rId36"/>
    <p:sldId id="304" r:id="rId37"/>
    <p:sldId id="305" r:id="rId38"/>
    <p:sldId id="306" r:id="rId39"/>
    <p:sldId id="307" r:id="rId40"/>
    <p:sldId id="309" r:id="rId41"/>
    <p:sldId id="310" r:id="rId42"/>
    <p:sldId id="311" r:id="rId43"/>
    <p:sldId id="312" r:id="rId44"/>
    <p:sldId id="313" r:id="rId45"/>
    <p:sldId id="317" r:id="rId46"/>
    <p:sldId id="318" r:id="rId47"/>
    <p:sldId id="319" r:id="rId48"/>
    <p:sldId id="320" r:id="rId49"/>
    <p:sldId id="321" r:id="rId50"/>
    <p:sldId id="314" r:id="rId51"/>
    <p:sldId id="322" r:id="rId52"/>
    <p:sldId id="323" r:id="rId53"/>
    <p:sldId id="324" r:id="rId54"/>
    <p:sldId id="325" r:id="rId55"/>
    <p:sldId id="326" r:id="rId56"/>
    <p:sldId id="327" r:id="rId57"/>
    <p:sldId id="328" r:id="rId58"/>
    <p:sldId id="333" r:id="rId59"/>
    <p:sldId id="335" r:id="rId60"/>
    <p:sldId id="336"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8" autoAdjust="0"/>
    <p:restoredTop sz="77354" autoAdjust="0"/>
  </p:normalViewPr>
  <p:slideViewPr>
    <p:cSldViewPr snapToGrid="0">
      <p:cViewPr varScale="1">
        <p:scale>
          <a:sx n="97" d="100"/>
          <a:sy n="97" d="100"/>
        </p:scale>
        <p:origin x="378" y="84"/>
      </p:cViewPr>
      <p:guideLst/>
    </p:cSldViewPr>
  </p:slideViewPr>
  <p:notesTextViewPr>
    <p:cViewPr>
      <p:scale>
        <a:sx n="1" d="1"/>
        <a:sy n="1" d="1"/>
      </p:scale>
      <p:origin x="0" y="0"/>
    </p:cViewPr>
  </p:notesTextViewPr>
  <p:notesViewPr>
    <p:cSldViewPr snapToGrid="0">
      <p:cViewPr varScale="1">
        <p:scale>
          <a:sx n="85" d="100"/>
          <a:sy n="85" d="100"/>
        </p:scale>
        <p:origin x="3024" y="10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8415D0-2580-46B9-B1A7-759930EF3682}" type="datetimeFigureOut">
              <a:rPr lang="en-US" smtClean="0"/>
              <a:t>7/31/2023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1C56DF-68CD-436D-9618-257E3BDA0569}" type="slidenum">
              <a:rPr lang="en-US" smtClean="0"/>
              <a:t>‹#›</a:t>
            </a:fld>
            <a:endParaRPr lang="en-US"/>
          </a:p>
        </p:txBody>
      </p:sp>
    </p:spTree>
    <p:extLst>
      <p:ext uri="{BB962C8B-B14F-4D97-AF65-F5344CB8AC3E}">
        <p14:creationId xmlns:p14="http://schemas.microsoft.com/office/powerpoint/2010/main" val="3587933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0" name="Google Shape;11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latin typeface="Calibri"/>
                <a:ea typeface="Calibri"/>
                <a:cs typeface="Calibri"/>
                <a:sym typeface="Calibri"/>
              </a:rPr>
              <a:t>This education session is intended as a certification for all nurses in Arkansas schools who are performing hearing screenings.  Updated 03/10/23</a:t>
            </a:r>
            <a:endParaRPr dirty="0"/>
          </a:p>
          <a:p>
            <a:pPr marL="0" lvl="0" indent="0" algn="l" rtl="0">
              <a:lnSpc>
                <a:spcPct val="100000"/>
              </a:lnSpc>
              <a:spcBef>
                <a:spcPts val="0"/>
              </a:spcBef>
              <a:spcAft>
                <a:spcPts val="0"/>
              </a:spcAft>
              <a:buSzPts val="1400"/>
              <a:buNone/>
            </a:pPr>
            <a:endParaRPr dirty="0">
              <a:latin typeface="Calibri"/>
              <a:ea typeface="Calibri"/>
              <a:cs typeface="Calibri"/>
              <a:sym typeface="Calibri"/>
            </a:endParaRPr>
          </a:p>
        </p:txBody>
      </p:sp>
      <p:sp>
        <p:nvSpPr>
          <p:cNvPr id="111" name="Google Shape;11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300"/>
              <a:buNone/>
            </a:pPr>
            <a:fld id="{00000000-1234-1234-1234-123412341234}" type="slidenum">
              <a:rPr lang="en-US" sz="1300" b="0" i="0" u="none" strike="noStrike" cap="none">
                <a:solidFill>
                  <a:schemeClr val="dk1"/>
                </a:solidFill>
                <a:latin typeface="Calibri"/>
                <a:ea typeface="Calibri"/>
                <a:cs typeface="Calibri"/>
                <a:sym typeface="Calibri"/>
              </a:rPr>
              <a:t>1</a:t>
            </a:fld>
            <a:endParaRPr sz="13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300"/>
              <a:buNone/>
            </a:pPr>
            <a:fld id="{00000000-1234-1234-1234-123412341234}" type="slidenum">
              <a:rPr lang="en-US" sz="1300">
                <a:solidFill>
                  <a:schemeClr val="dk1"/>
                </a:solidFill>
                <a:latin typeface="Times New Roman"/>
                <a:ea typeface="Times New Roman"/>
                <a:cs typeface="Times New Roman"/>
                <a:sym typeface="Times New Roman"/>
              </a:rPr>
              <a:t>10</a:t>
            </a:fld>
            <a:endParaRPr sz="1300">
              <a:solidFill>
                <a:schemeClr val="dk1"/>
              </a:solidFill>
              <a:latin typeface="Times New Roman"/>
              <a:ea typeface="Times New Roman"/>
              <a:cs typeface="Times New Roman"/>
              <a:sym typeface="Times New Roman"/>
            </a:endParaRPr>
          </a:p>
        </p:txBody>
      </p:sp>
      <p:sp>
        <p:nvSpPr>
          <p:cNvPr id="301" name="Google Shape;301;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02" name="Google Shape;302;p19:notes"/>
          <p:cNvSpPr txBox="1">
            <a:spLocks noGrp="1"/>
          </p:cNvSpPr>
          <p:nvPr>
            <p:ph type="body" idx="1"/>
          </p:nvPr>
        </p:nvSpPr>
        <p:spPr>
          <a:xfrm>
            <a:off x="913904" y="4343401"/>
            <a:ext cx="5030194" cy="41148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400"/>
              <a:buNone/>
            </a:pPr>
            <a:r>
              <a:rPr lang="en-US" dirty="0">
                <a:latin typeface="+mn-lt"/>
                <a:ea typeface="Times New Roman"/>
                <a:cs typeface="Times New Roman"/>
                <a:sym typeface="Times New Roman"/>
              </a:rPr>
              <a:t>Pure tones are sounds that are unique in the environment and are used to test the ability to hear.  The physical attributes of a pure tone are frequency and intensity.  </a:t>
            </a:r>
            <a:endParaRPr dirty="0">
              <a:latin typeface="+mn-lt"/>
            </a:endParaRPr>
          </a:p>
          <a:p>
            <a:pPr marL="0" lvl="0" indent="0" algn="l" rtl="0">
              <a:lnSpc>
                <a:spcPct val="90000"/>
              </a:lnSpc>
              <a:spcBef>
                <a:spcPts val="0"/>
              </a:spcBef>
              <a:spcAft>
                <a:spcPts val="0"/>
              </a:spcAft>
              <a:buSzPts val="1400"/>
              <a:buNone/>
            </a:pPr>
            <a:endParaRPr dirty="0">
              <a:latin typeface="+mn-lt"/>
              <a:ea typeface="Times New Roman"/>
              <a:cs typeface="Times New Roman"/>
              <a:sym typeface="Times New Roman"/>
            </a:endParaRPr>
          </a:p>
          <a:p>
            <a:pPr marL="0" lvl="0" indent="0" algn="l" rtl="0">
              <a:lnSpc>
                <a:spcPct val="90000"/>
              </a:lnSpc>
              <a:spcBef>
                <a:spcPts val="0"/>
              </a:spcBef>
              <a:spcAft>
                <a:spcPts val="0"/>
              </a:spcAft>
              <a:buSzPts val="1400"/>
              <a:buNone/>
            </a:pPr>
            <a:r>
              <a:rPr lang="en-US" dirty="0">
                <a:latin typeface="+mn-lt"/>
                <a:ea typeface="Times New Roman"/>
                <a:cs typeface="Times New Roman"/>
                <a:sym typeface="Times New Roman"/>
              </a:rPr>
              <a:t>Frequency is measured in Hertz (Hz).  It is how many times a vibration occurs per second.  Pitch is the “psychological” correlate to frequency.  When you are screening hearing, you are at a certain frequency (cycle per second) and the person has the perception of the sound having a certain pitch.  The terms are NOT interchangeable but we often use the term pitch when talking to kids or parents.  The human ear can hear frequencies from 20 to 20,000 Hz.  However, most speech information is between 250-8000 Hz.  </a:t>
            </a:r>
            <a:endParaRPr dirty="0">
              <a:latin typeface="+mn-lt"/>
            </a:endParaRPr>
          </a:p>
          <a:p>
            <a:pPr marL="0" lvl="0" indent="0" algn="l" rtl="0">
              <a:lnSpc>
                <a:spcPct val="90000"/>
              </a:lnSpc>
              <a:spcBef>
                <a:spcPts val="0"/>
              </a:spcBef>
              <a:spcAft>
                <a:spcPts val="0"/>
              </a:spcAft>
              <a:buSzPts val="1400"/>
              <a:buNone/>
            </a:pPr>
            <a:endParaRPr dirty="0">
              <a:latin typeface="+mn-lt"/>
              <a:ea typeface="Times New Roman"/>
              <a:cs typeface="Times New Roman"/>
              <a:sym typeface="Times New Roman"/>
            </a:endParaRPr>
          </a:p>
          <a:p>
            <a:pPr marL="0" lvl="0" indent="0" algn="l" rtl="0">
              <a:lnSpc>
                <a:spcPct val="90000"/>
              </a:lnSpc>
              <a:spcBef>
                <a:spcPts val="0"/>
              </a:spcBef>
              <a:spcAft>
                <a:spcPts val="0"/>
              </a:spcAft>
              <a:buSzPts val="1400"/>
              <a:buNone/>
            </a:pPr>
            <a:r>
              <a:rPr lang="en-US" dirty="0">
                <a:latin typeface="+mn-lt"/>
                <a:ea typeface="Times New Roman"/>
                <a:cs typeface="Times New Roman"/>
                <a:sym typeface="Times New Roman"/>
              </a:rPr>
              <a:t>Intensity is measured in decibels (dB).  Loudness is the psychological correlate of intensity.  When you are screening hearing, you are at a certain intensity level and the person has the perception of loudness.   The terms are not interchangeable but we often use the term loudness when talking to kids or parents. A young healthy ear can hear at 0 dB (HL).  Zero dB (HL) is not the absence of sound.  Normal conversation is typically between 50-70 dB HL.  You may wonder why we screen hearing at 20 dB HL.  In order to understand speech, it needs to be both audible (“hearable”) and intelligible which means that we can discriminate the different sounds of speech.  In order for speech to be intelligible, we need to not only “hear” it, but be able to discriminate.  So we need that intensity between the screening level (20 dB HL) and normal conversation (50-70 dB HL) in order to discriminate the sounds.  </a:t>
            </a:r>
            <a:endParaRPr dirty="0">
              <a:latin typeface="+mn-lt"/>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300"/>
              <a:buNone/>
            </a:pPr>
            <a:fld id="{00000000-1234-1234-1234-123412341234}" type="slidenum">
              <a:rPr lang="en-US" sz="1300">
                <a:solidFill>
                  <a:schemeClr val="dk1"/>
                </a:solidFill>
                <a:latin typeface="Times New Roman"/>
                <a:ea typeface="Times New Roman"/>
                <a:cs typeface="Times New Roman"/>
                <a:sym typeface="Times New Roman"/>
              </a:rPr>
              <a:t>11</a:t>
            </a:fld>
            <a:endParaRPr sz="1300">
              <a:solidFill>
                <a:schemeClr val="dk1"/>
              </a:solidFill>
              <a:latin typeface="Times New Roman"/>
              <a:ea typeface="Times New Roman"/>
              <a:cs typeface="Times New Roman"/>
              <a:sym typeface="Times New Roman"/>
            </a:endParaRPr>
          </a:p>
        </p:txBody>
      </p:sp>
      <p:sp>
        <p:nvSpPr>
          <p:cNvPr id="337" name="Google Shape;337;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38" name="Google Shape;338;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latin typeface="+mn-lt"/>
                <a:ea typeface="Times New Roman"/>
                <a:cs typeface="Times New Roman"/>
                <a:sym typeface="Times New Roman"/>
              </a:rPr>
              <a:t>Hearing loss can be described as conductive, sensorineural, or mixed (e.g., both a sensorineural and a conductive hearing loss)</a:t>
            </a:r>
          </a:p>
          <a:p>
            <a:pPr marL="0" lvl="0" indent="0" algn="l" rtl="0">
              <a:lnSpc>
                <a:spcPct val="100000"/>
              </a:lnSpc>
              <a:spcBef>
                <a:spcPts val="0"/>
              </a:spcBef>
              <a:spcAft>
                <a:spcPts val="0"/>
              </a:spcAft>
              <a:buSzPts val="1400"/>
              <a:buNone/>
            </a:pPr>
            <a:endParaRPr lang="en-US" dirty="0">
              <a:latin typeface="+mn-lt"/>
              <a:cs typeface="Times New Roman"/>
              <a:sym typeface="Times New Roman"/>
            </a:endParaRPr>
          </a:p>
          <a:p>
            <a:pPr marL="0" lvl="0" indent="0" algn="l" rtl="0">
              <a:lnSpc>
                <a:spcPct val="100000"/>
              </a:lnSpc>
              <a:spcBef>
                <a:spcPts val="0"/>
              </a:spcBef>
              <a:spcAft>
                <a:spcPts val="0"/>
              </a:spcAft>
              <a:buSzPts val="1400"/>
              <a:buNone/>
            </a:pPr>
            <a:r>
              <a:rPr lang="en-US" b="1" dirty="0">
                <a:latin typeface="+mn-lt"/>
                <a:cs typeface="Times New Roman"/>
                <a:sym typeface="Times New Roman"/>
              </a:rPr>
              <a:t>Review the slide with differences, causes and shared characteristics.</a:t>
            </a:r>
            <a:endParaRPr lang="en-US" b="1" dirty="0">
              <a:latin typeface="+mn-lt"/>
            </a:endParaRPr>
          </a:p>
          <a:p>
            <a:pPr marL="0" lvl="0" indent="0" algn="l" rtl="0">
              <a:lnSpc>
                <a:spcPct val="100000"/>
              </a:lnSpc>
              <a:spcBef>
                <a:spcPts val="0"/>
              </a:spcBef>
              <a:spcAft>
                <a:spcPts val="0"/>
              </a:spcAft>
              <a:buSzPts val="1400"/>
              <a:buNone/>
            </a:pPr>
            <a:endParaRPr lang="en-US" dirty="0">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dirty="0"/>
          </a:p>
        </p:txBody>
      </p:sp>
      <p:sp>
        <p:nvSpPr>
          <p:cNvPr id="344" name="Google Shape;34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300"/>
              <a:buNone/>
            </a:pPr>
            <a:fld id="{00000000-1234-1234-1234-123412341234}" type="slidenum">
              <a:rPr lang="en-US" sz="1300">
                <a:solidFill>
                  <a:schemeClr val="dk1"/>
                </a:solidFill>
                <a:latin typeface="Times New Roman"/>
                <a:ea typeface="Times New Roman"/>
                <a:cs typeface="Times New Roman"/>
                <a:sym typeface="Times New Roman"/>
              </a:rPr>
              <a:t>13</a:t>
            </a:fld>
            <a:endParaRPr sz="1300">
              <a:solidFill>
                <a:schemeClr val="dk1"/>
              </a:solidFill>
              <a:latin typeface="Times New Roman"/>
              <a:ea typeface="Times New Roman"/>
              <a:cs typeface="Times New Roman"/>
              <a:sym typeface="Times New Roman"/>
            </a:endParaRPr>
          </a:p>
        </p:txBody>
      </p:sp>
      <p:sp>
        <p:nvSpPr>
          <p:cNvPr id="267" name="Google Shape;26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68" name="Google Shape;26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latin typeface="+mn-lt"/>
                <a:ea typeface="Times New Roman"/>
                <a:cs typeface="Times New Roman"/>
                <a:sym typeface="Times New Roman"/>
              </a:rPr>
              <a:t>Example of wax impaction</a:t>
            </a:r>
            <a:endParaRPr dirty="0">
              <a:latin typeface="+mn-lt"/>
            </a:endParaRPr>
          </a:p>
          <a:p>
            <a:pPr marL="0" lvl="0" indent="0" algn="l" rtl="0">
              <a:lnSpc>
                <a:spcPct val="100000"/>
              </a:lnSpc>
              <a:spcBef>
                <a:spcPts val="0"/>
              </a:spcBef>
              <a:spcAft>
                <a:spcPts val="0"/>
              </a:spcAft>
              <a:buSzPts val="1400"/>
              <a:buNone/>
            </a:pPr>
            <a:endParaRPr dirty="0">
              <a:latin typeface="+mn-lt"/>
              <a:ea typeface="Times New Roman"/>
              <a:cs typeface="Times New Roman"/>
              <a:sym typeface="Times New Roman"/>
            </a:endParaRPr>
          </a:p>
          <a:p>
            <a:pPr marL="0" lvl="0" indent="0" algn="l" rtl="0">
              <a:lnSpc>
                <a:spcPct val="100000"/>
              </a:lnSpc>
              <a:spcBef>
                <a:spcPts val="0"/>
              </a:spcBef>
              <a:spcAft>
                <a:spcPts val="0"/>
              </a:spcAft>
              <a:buSzPts val="1400"/>
              <a:buNone/>
            </a:pPr>
            <a:r>
              <a:rPr lang="en-US" dirty="0">
                <a:latin typeface="+mn-lt"/>
                <a:ea typeface="Times New Roman"/>
                <a:cs typeface="Times New Roman"/>
                <a:sym typeface="Times New Roman"/>
              </a:rPr>
              <a:t>The old adage to never put anything in your ear SMALLER than your elbow holds true.  The ear is self-cleaning. As the skin in the ear canal sheds, it propels the wax slowly to the outer surface where it tends to dry and flake off or can be wiped away. Putting an object into the ear to clean it just pushes it deeper into the ear canal and can become packed against the eardrum resulting in a loss of hearing.</a:t>
            </a:r>
            <a:endParaRPr dirty="0">
              <a:latin typeface="+mn-lt"/>
            </a:endParaRPr>
          </a:p>
          <a:p>
            <a:pPr marL="0" lvl="0" indent="0" algn="l" rtl="0">
              <a:lnSpc>
                <a:spcPct val="100000"/>
              </a:lnSpc>
              <a:spcBef>
                <a:spcPts val="0"/>
              </a:spcBef>
              <a:spcAft>
                <a:spcPts val="0"/>
              </a:spcAft>
              <a:buSzPts val="1400"/>
              <a:buNone/>
            </a:pPr>
            <a:endParaRPr dirty="0">
              <a:latin typeface="+mn-lt"/>
              <a:ea typeface="Times New Roman"/>
              <a:cs typeface="Times New Roman"/>
              <a:sym typeface="Times New Roman"/>
            </a:endParaRPr>
          </a:p>
          <a:p>
            <a:pPr marL="0" lvl="0" indent="0" algn="l" rtl="0">
              <a:lnSpc>
                <a:spcPct val="100000"/>
              </a:lnSpc>
              <a:spcBef>
                <a:spcPts val="0"/>
              </a:spcBef>
              <a:spcAft>
                <a:spcPts val="0"/>
              </a:spcAft>
              <a:buSzPts val="1400"/>
              <a:buNone/>
            </a:pPr>
            <a:r>
              <a:rPr lang="en-US" dirty="0">
                <a:latin typeface="+mn-lt"/>
                <a:ea typeface="Times New Roman"/>
                <a:cs typeface="Times New Roman"/>
                <a:sym typeface="Times New Roman"/>
              </a:rPr>
              <a:t>Installation of softening drops may be needed to remove wax build up and restore hearing. It is wise to refer students to a physician before putting in drops to be sure the eardrum is intact. If a perforation or puncture is present and liquid is put into the canal, infection of the middle ear may occur.</a:t>
            </a:r>
            <a:endParaRPr dirty="0">
              <a:latin typeface="+mn-lt"/>
            </a:endParaRPr>
          </a:p>
          <a:p>
            <a:pPr marL="0" lvl="0" indent="0" algn="l" rtl="0">
              <a:lnSpc>
                <a:spcPct val="100000"/>
              </a:lnSpc>
              <a:spcBef>
                <a:spcPts val="0"/>
              </a:spcBef>
              <a:spcAft>
                <a:spcPts val="0"/>
              </a:spcAft>
              <a:buSzPts val="1400"/>
              <a:buNone/>
            </a:pPr>
            <a:endParaRPr dirty="0">
              <a:latin typeface="Times New Roman"/>
              <a:ea typeface="Times New Roman"/>
              <a:cs typeface="Times New Roman"/>
              <a:sym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300"/>
              <a:buNone/>
            </a:pPr>
            <a:fld id="{00000000-1234-1234-1234-123412341234}" type="slidenum">
              <a:rPr lang="en-US" sz="1300">
                <a:solidFill>
                  <a:schemeClr val="dk1"/>
                </a:solidFill>
                <a:latin typeface="Times New Roman"/>
                <a:ea typeface="Times New Roman"/>
                <a:cs typeface="Times New Roman"/>
                <a:sym typeface="Times New Roman"/>
              </a:rPr>
              <a:t>14</a:t>
            </a:fld>
            <a:endParaRPr sz="1300">
              <a:solidFill>
                <a:schemeClr val="dk1"/>
              </a:solidFill>
              <a:latin typeface="Times New Roman"/>
              <a:ea typeface="Times New Roman"/>
              <a:cs typeface="Times New Roman"/>
              <a:sym typeface="Times New Roman"/>
            </a:endParaRPr>
          </a:p>
        </p:txBody>
      </p:sp>
      <p:sp>
        <p:nvSpPr>
          <p:cNvPr id="357" name="Google Shape;357;p25:notes"/>
          <p:cNvSpPr>
            <a:spLocks noGrp="1" noRot="1" noChangeAspect="1"/>
          </p:cNvSpPr>
          <p:nvPr>
            <p:ph type="sldImg" idx="2"/>
          </p:nvPr>
        </p:nvSpPr>
        <p:spPr>
          <a:xfrm>
            <a:off x="357188" y="679450"/>
            <a:ext cx="6157912" cy="34655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58" name="Google Shape;358;p25:notes"/>
          <p:cNvSpPr txBox="1">
            <a:spLocks noGrp="1"/>
          </p:cNvSpPr>
          <p:nvPr>
            <p:ph type="body" idx="1"/>
          </p:nvPr>
        </p:nvSpPr>
        <p:spPr>
          <a:xfrm>
            <a:off x="915394" y="4370652"/>
            <a:ext cx="5040630" cy="4067868"/>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sz="1110" dirty="0">
                <a:latin typeface="+mn-lt"/>
                <a:ea typeface="Arial"/>
                <a:cs typeface="Arial"/>
                <a:sym typeface="Arial"/>
              </a:rPr>
              <a:t>How big is the problem?  Here are a few statistics to show just how big the problem really is:</a:t>
            </a:r>
            <a:endParaRPr dirty="0">
              <a:latin typeface="+mn-lt"/>
            </a:endParaRPr>
          </a:p>
          <a:p>
            <a:pPr marL="342854" lvl="0" indent="-342854" algn="l" rtl="0">
              <a:lnSpc>
                <a:spcPct val="100000"/>
              </a:lnSpc>
              <a:spcBef>
                <a:spcPts val="0"/>
              </a:spcBef>
              <a:spcAft>
                <a:spcPts val="0"/>
              </a:spcAft>
              <a:buClr>
                <a:schemeClr val="dk1"/>
              </a:buClr>
              <a:buSzPts val="1110"/>
              <a:buFont typeface="Arial"/>
              <a:buAutoNum type="arabicPeriod"/>
            </a:pPr>
            <a:r>
              <a:rPr lang="en-US" sz="1110" dirty="0">
                <a:latin typeface="+mn-lt"/>
                <a:ea typeface="Arial"/>
                <a:cs typeface="Arial"/>
                <a:sym typeface="Arial"/>
              </a:rPr>
              <a:t>24.5 million visits to </a:t>
            </a:r>
            <a:r>
              <a:rPr lang="en-US" sz="1110" dirty="0" err="1">
                <a:latin typeface="+mn-lt"/>
                <a:ea typeface="Arial"/>
                <a:cs typeface="Arial"/>
                <a:sym typeface="Arial"/>
              </a:rPr>
              <a:t>dr’s</a:t>
            </a:r>
            <a:r>
              <a:rPr lang="en-US" sz="1110" dirty="0">
                <a:latin typeface="+mn-lt"/>
                <a:ea typeface="Arial"/>
                <a:cs typeface="Arial"/>
                <a:sym typeface="Arial"/>
              </a:rPr>
              <a:t> offices yearly </a:t>
            </a:r>
            <a:endParaRPr dirty="0">
              <a:latin typeface="+mn-lt"/>
            </a:endParaRPr>
          </a:p>
          <a:p>
            <a:pPr marL="342854" lvl="0" indent="-342854" algn="l" rtl="0">
              <a:lnSpc>
                <a:spcPct val="100000"/>
              </a:lnSpc>
              <a:spcBef>
                <a:spcPts val="0"/>
              </a:spcBef>
              <a:spcAft>
                <a:spcPts val="0"/>
              </a:spcAft>
              <a:buSzPts val="1400"/>
              <a:buNone/>
            </a:pPr>
            <a:r>
              <a:rPr lang="en-US" sz="1110" dirty="0">
                <a:latin typeface="+mn-lt"/>
                <a:ea typeface="Arial"/>
                <a:cs typeface="Arial"/>
                <a:sym typeface="Arial"/>
              </a:rPr>
              <a:t>Source:  Zhou, F., </a:t>
            </a:r>
            <a:r>
              <a:rPr lang="en-US" sz="1110" dirty="0" err="1">
                <a:latin typeface="+mn-lt"/>
                <a:ea typeface="Arial"/>
                <a:cs typeface="Arial"/>
                <a:sym typeface="Arial"/>
              </a:rPr>
              <a:t>Shefer</a:t>
            </a:r>
            <a:r>
              <a:rPr lang="en-US" sz="1110" dirty="0">
                <a:latin typeface="+mn-lt"/>
                <a:ea typeface="Arial"/>
                <a:cs typeface="Arial"/>
                <a:sym typeface="Arial"/>
              </a:rPr>
              <a:t>, A., Kong, Y., &amp; </a:t>
            </a:r>
            <a:r>
              <a:rPr lang="en-US" sz="1110" dirty="0" err="1">
                <a:latin typeface="+mn-lt"/>
                <a:ea typeface="Arial"/>
                <a:cs typeface="Arial"/>
                <a:sym typeface="Arial"/>
              </a:rPr>
              <a:t>Nuorti</a:t>
            </a:r>
            <a:r>
              <a:rPr lang="en-US" sz="1110" dirty="0">
                <a:latin typeface="+mn-lt"/>
                <a:ea typeface="Arial"/>
                <a:cs typeface="Arial"/>
                <a:sym typeface="Arial"/>
              </a:rPr>
              <a:t>, J.P. (2008).  Trends in acute otitis media-related health care:  Utilization by privately insured young children in the United States, 1997-2004.  </a:t>
            </a:r>
            <a:r>
              <a:rPr lang="en-US" sz="1110" i="1" dirty="0">
                <a:latin typeface="+mn-lt"/>
                <a:ea typeface="Arial"/>
                <a:cs typeface="Arial"/>
                <a:sym typeface="Arial"/>
              </a:rPr>
              <a:t>Pediatrics, 121</a:t>
            </a:r>
            <a:r>
              <a:rPr lang="en-US" sz="1110" dirty="0">
                <a:latin typeface="+mn-lt"/>
                <a:ea typeface="Arial"/>
                <a:cs typeface="Arial"/>
                <a:sym typeface="Arial"/>
              </a:rPr>
              <a:t>(2).  </a:t>
            </a:r>
            <a:endParaRPr dirty="0">
              <a:latin typeface="+mn-lt"/>
            </a:endParaRPr>
          </a:p>
          <a:p>
            <a:pPr marL="342854" lvl="0" indent="-342854" algn="l" rtl="0">
              <a:lnSpc>
                <a:spcPct val="100000"/>
              </a:lnSpc>
              <a:spcBef>
                <a:spcPts val="0"/>
              </a:spcBef>
              <a:spcAft>
                <a:spcPts val="0"/>
              </a:spcAft>
              <a:buSzPts val="1400"/>
              <a:buNone/>
            </a:pPr>
            <a:endParaRPr sz="1110" dirty="0">
              <a:latin typeface="+mn-lt"/>
              <a:ea typeface="Arial"/>
              <a:cs typeface="Arial"/>
              <a:sym typeface="Arial"/>
            </a:endParaRPr>
          </a:p>
          <a:p>
            <a:pPr marL="342854" lvl="0" indent="-342854" algn="l" rtl="0">
              <a:lnSpc>
                <a:spcPct val="100000"/>
              </a:lnSpc>
              <a:spcBef>
                <a:spcPts val="0"/>
              </a:spcBef>
              <a:spcAft>
                <a:spcPts val="0"/>
              </a:spcAft>
              <a:buClr>
                <a:schemeClr val="dk1"/>
              </a:buClr>
              <a:buSzPts val="1110"/>
              <a:buFont typeface="Arial"/>
              <a:buAutoNum type="arabicPeriod" startAt="2"/>
            </a:pPr>
            <a:r>
              <a:rPr lang="en-US" sz="1110" dirty="0">
                <a:latin typeface="+mn-lt"/>
                <a:ea typeface="Arial"/>
                <a:cs typeface="Arial"/>
                <a:sym typeface="Arial"/>
              </a:rPr>
              <a:t>Otitis media is the most frequently cited reason for taking a child to the emergency room</a:t>
            </a:r>
            <a:endParaRPr dirty="0">
              <a:latin typeface="+mn-lt"/>
            </a:endParaRPr>
          </a:p>
          <a:p>
            <a:pPr marL="342854" lvl="0" indent="-342854" algn="l" rtl="0">
              <a:lnSpc>
                <a:spcPct val="100000"/>
              </a:lnSpc>
              <a:spcBef>
                <a:spcPts val="0"/>
              </a:spcBef>
              <a:spcAft>
                <a:spcPts val="0"/>
              </a:spcAft>
              <a:buSzPts val="1400"/>
              <a:buNone/>
            </a:pPr>
            <a:r>
              <a:rPr lang="en-US" sz="1110" dirty="0">
                <a:latin typeface="+mn-lt"/>
                <a:ea typeface="Arial"/>
                <a:cs typeface="Arial"/>
                <a:sym typeface="Arial"/>
              </a:rPr>
              <a:t>Source:  emedicine.medscape.com/article/858777-overview</a:t>
            </a:r>
            <a:endParaRPr dirty="0">
              <a:latin typeface="+mn-lt"/>
            </a:endParaRPr>
          </a:p>
          <a:p>
            <a:pPr marL="342854" lvl="0" indent="-342854" algn="l" rtl="0">
              <a:lnSpc>
                <a:spcPct val="100000"/>
              </a:lnSpc>
              <a:spcBef>
                <a:spcPts val="0"/>
              </a:spcBef>
              <a:spcAft>
                <a:spcPts val="0"/>
              </a:spcAft>
              <a:buSzPts val="1400"/>
              <a:buNone/>
            </a:pPr>
            <a:endParaRPr sz="1110" dirty="0">
              <a:latin typeface="+mn-lt"/>
              <a:ea typeface="Arial"/>
              <a:cs typeface="Arial"/>
              <a:sym typeface="Arial"/>
            </a:endParaRPr>
          </a:p>
          <a:p>
            <a:pPr marL="342854" lvl="0" indent="-342854" algn="l" rtl="0">
              <a:lnSpc>
                <a:spcPct val="100000"/>
              </a:lnSpc>
              <a:spcBef>
                <a:spcPts val="0"/>
              </a:spcBef>
              <a:spcAft>
                <a:spcPts val="0"/>
              </a:spcAft>
              <a:buClr>
                <a:schemeClr val="dk1"/>
              </a:buClr>
              <a:buSzPts val="1110"/>
              <a:buFont typeface="Arial"/>
              <a:buAutoNum type="arabicPeriod" startAt="3"/>
            </a:pPr>
            <a:r>
              <a:rPr lang="en-US" sz="1110" dirty="0">
                <a:latin typeface="+mn-lt"/>
                <a:ea typeface="Arial"/>
                <a:cs typeface="Arial"/>
                <a:sym typeface="Arial"/>
              </a:rPr>
              <a:t>Most common surgery for children is tympanostomy (placement of PE tubes) = 110,000/year</a:t>
            </a:r>
            <a:endParaRPr dirty="0">
              <a:latin typeface="+mn-lt"/>
            </a:endParaRPr>
          </a:p>
          <a:p>
            <a:pPr marL="342854" lvl="0" indent="-342854" algn="l" rtl="0">
              <a:lnSpc>
                <a:spcPct val="100000"/>
              </a:lnSpc>
              <a:spcBef>
                <a:spcPts val="0"/>
              </a:spcBef>
              <a:spcAft>
                <a:spcPts val="0"/>
              </a:spcAft>
              <a:buSzPts val="1400"/>
              <a:buNone/>
            </a:pPr>
            <a:r>
              <a:rPr lang="en-US" sz="1110" dirty="0">
                <a:latin typeface="+mn-lt"/>
                <a:ea typeface="Arial"/>
                <a:cs typeface="Arial"/>
                <a:sym typeface="Arial"/>
              </a:rPr>
              <a:t>Source:  emedicine.medscape.com/article/858777-overview</a:t>
            </a:r>
            <a:endParaRPr dirty="0">
              <a:latin typeface="+mn-lt"/>
            </a:endParaRPr>
          </a:p>
          <a:p>
            <a:pPr marL="342854" lvl="0" indent="-342854" algn="l" rtl="0">
              <a:lnSpc>
                <a:spcPct val="100000"/>
              </a:lnSpc>
              <a:spcBef>
                <a:spcPts val="0"/>
              </a:spcBef>
              <a:spcAft>
                <a:spcPts val="0"/>
              </a:spcAft>
              <a:buSzPts val="1400"/>
              <a:buNone/>
            </a:pPr>
            <a:endParaRPr sz="1110" dirty="0">
              <a:latin typeface="+mn-lt"/>
              <a:ea typeface="Arial"/>
              <a:cs typeface="Arial"/>
              <a:sym typeface="Arial"/>
            </a:endParaRPr>
          </a:p>
          <a:p>
            <a:pPr marL="342854" lvl="0" indent="-342854" algn="l" rtl="0">
              <a:lnSpc>
                <a:spcPct val="100000"/>
              </a:lnSpc>
              <a:spcBef>
                <a:spcPts val="0"/>
              </a:spcBef>
              <a:spcAft>
                <a:spcPts val="0"/>
              </a:spcAft>
              <a:buClr>
                <a:schemeClr val="dk1"/>
              </a:buClr>
              <a:buSzPts val="1110"/>
              <a:buFont typeface="Arial"/>
              <a:buAutoNum type="arabicPeriod" startAt="4"/>
            </a:pPr>
            <a:r>
              <a:rPr lang="en-US" sz="1110" dirty="0">
                <a:latin typeface="+mn-lt"/>
                <a:ea typeface="Arial"/>
                <a:cs typeface="Arial"/>
                <a:sym typeface="Arial"/>
              </a:rPr>
              <a:t>Health care costs are reported between $3-$5 billion/year</a:t>
            </a:r>
            <a:endParaRPr dirty="0">
              <a:latin typeface="+mn-lt"/>
            </a:endParaRPr>
          </a:p>
          <a:p>
            <a:pPr marL="342854" lvl="0" indent="-342854" algn="l" rtl="0">
              <a:lnSpc>
                <a:spcPct val="100000"/>
              </a:lnSpc>
              <a:spcBef>
                <a:spcPts val="0"/>
              </a:spcBef>
              <a:spcAft>
                <a:spcPts val="0"/>
              </a:spcAft>
              <a:buSzPts val="1400"/>
              <a:buNone/>
            </a:pPr>
            <a:r>
              <a:rPr lang="en-US" sz="1110" dirty="0">
                <a:latin typeface="+mn-lt"/>
                <a:ea typeface="Arial"/>
                <a:cs typeface="Arial"/>
                <a:sym typeface="Arial"/>
              </a:rPr>
              <a:t>Source:  </a:t>
            </a:r>
            <a:r>
              <a:rPr lang="en-US" sz="1110" dirty="0" err="1">
                <a:latin typeface="+mn-lt"/>
                <a:ea typeface="Arial"/>
                <a:cs typeface="Arial"/>
                <a:sym typeface="Arial"/>
              </a:rPr>
              <a:t>Alsarraf</a:t>
            </a:r>
            <a:r>
              <a:rPr lang="en-US" sz="1110" dirty="0">
                <a:latin typeface="+mn-lt"/>
                <a:ea typeface="Arial"/>
                <a:cs typeface="Arial"/>
                <a:sym typeface="Arial"/>
              </a:rPr>
              <a:t>, R., Jung, C.J., Perkins, J., Crowley, C. &amp; Gates, G.A. (1998). Otitis media health status evaluation: A pilot study for the investigation of cost-effective outcomes of recurrent acute otitis media treatment. </a:t>
            </a:r>
            <a:r>
              <a:rPr lang="en-US" sz="1110" i="1" dirty="0">
                <a:latin typeface="+mn-lt"/>
                <a:ea typeface="Arial"/>
                <a:cs typeface="Arial"/>
                <a:sym typeface="Arial"/>
              </a:rPr>
              <a:t>Annals of Otology, Rhinology and Laryngology, 107</a:t>
            </a:r>
            <a:r>
              <a:rPr lang="en-US" sz="1110" dirty="0">
                <a:latin typeface="+mn-lt"/>
                <a:ea typeface="Arial"/>
                <a:cs typeface="Arial"/>
                <a:sym typeface="Arial"/>
              </a:rPr>
              <a:t>: 120-128</a:t>
            </a:r>
            <a:endParaRPr dirty="0">
              <a:latin typeface="+mn-lt"/>
            </a:endParaRPr>
          </a:p>
          <a:p>
            <a:pPr marL="0" lvl="0" indent="0" algn="l" rtl="0">
              <a:lnSpc>
                <a:spcPct val="100000"/>
              </a:lnSpc>
              <a:spcBef>
                <a:spcPts val="0"/>
              </a:spcBef>
              <a:spcAft>
                <a:spcPts val="0"/>
              </a:spcAft>
              <a:buSzPts val="1400"/>
              <a:buNone/>
            </a:pPr>
            <a:endParaRPr sz="1110" dirty="0">
              <a:latin typeface="+mn-lt"/>
              <a:ea typeface="Arial"/>
              <a:cs typeface="Arial"/>
              <a:sym typeface="Arial"/>
            </a:endParaRPr>
          </a:p>
          <a:p>
            <a:pPr marL="0" lvl="0" indent="0" algn="l" rtl="0">
              <a:lnSpc>
                <a:spcPct val="100000"/>
              </a:lnSpc>
              <a:spcBef>
                <a:spcPts val="0"/>
              </a:spcBef>
              <a:spcAft>
                <a:spcPts val="0"/>
              </a:spcAft>
              <a:buSzPts val="1400"/>
              <a:buNone/>
            </a:pPr>
            <a:r>
              <a:rPr lang="en-US" sz="1110" b="1" dirty="0">
                <a:latin typeface="+mn-lt"/>
                <a:ea typeface="Arial"/>
                <a:cs typeface="Arial"/>
                <a:sym typeface="Arial"/>
              </a:rPr>
              <a:t>Most importantly these ear infections are happening during the critical period for language development</a:t>
            </a:r>
            <a:endParaRPr b="1" dirty="0">
              <a:latin typeface="+mn-lt"/>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fld id="{00000000-1234-1234-1234-123412341234}" type="slidenum">
              <a:rPr kumimoji="0" lang="en-US" sz="13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t>15</a:t>
            </a:fld>
            <a:endParaRPr kumimoji="0" sz="13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64" name="Google Shape;364;p26:notes"/>
          <p:cNvSpPr>
            <a:spLocks noGrp="1" noRot="1" noChangeAspect="1"/>
          </p:cNvSpPr>
          <p:nvPr>
            <p:ph type="sldImg" idx="2"/>
          </p:nvPr>
        </p:nvSpPr>
        <p:spPr>
          <a:xfrm>
            <a:off x="357188" y="679450"/>
            <a:ext cx="6157912" cy="34655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65" name="Google Shape;365;p26:notes"/>
          <p:cNvSpPr txBox="1">
            <a:spLocks noGrp="1"/>
          </p:cNvSpPr>
          <p:nvPr>
            <p:ph type="body" idx="1"/>
          </p:nvPr>
        </p:nvSpPr>
        <p:spPr>
          <a:xfrm>
            <a:off x="915394" y="4370652"/>
            <a:ext cx="5040630" cy="406786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dirty="0">
                <a:latin typeface="+mn-lt"/>
                <a:ea typeface="Times New Roman"/>
                <a:cs typeface="Times New Roman"/>
                <a:sym typeface="Times New Roman"/>
              </a:rPr>
              <a:t>One of the biggest contributors to otitis media in children is </a:t>
            </a:r>
            <a:r>
              <a:rPr lang="en-US" sz="1200" b="1" dirty="0">
                <a:latin typeface="+mn-lt"/>
                <a:ea typeface="Times New Roman"/>
                <a:cs typeface="Times New Roman"/>
                <a:sym typeface="Times New Roman"/>
              </a:rPr>
              <a:t>secondhand smoke</a:t>
            </a:r>
            <a:r>
              <a:rPr lang="en-US" sz="1200" dirty="0">
                <a:latin typeface="+mn-lt"/>
                <a:ea typeface="Times New Roman"/>
                <a:cs typeface="Times New Roman"/>
                <a:sym typeface="Times New Roman"/>
              </a:rPr>
              <a:t>.  You may have heard the old myth that if you blow smoke in someone’s ear who has an earache – it will help the earache – NOT TRUE!</a:t>
            </a:r>
            <a:endParaRPr sz="1200" dirty="0">
              <a:latin typeface="+mn-lt"/>
            </a:endParaRPr>
          </a:p>
          <a:p>
            <a:pPr marL="0" lvl="0" indent="0" algn="l" rtl="0">
              <a:lnSpc>
                <a:spcPct val="100000"/>
              </a:lnSpc>
              <a:spcBef>
                <a:spcPts val="0"/>
              </a:spcBef>
              <a:spcAft>
                <a:spcPts val="0"/>
              </a:spcAft>
              <a:buSzPts val="1400"/>
              <a:buNone/>
            </a:pPr>
            <a:endParaRPr sz="1200" dirty="0">
              <a:latin typeface="+mn-lt"/>
              <a:ea typeface="Times New Roman"/>
              <a:cs typeface="Times New Roman"/>
              <a:sym typeface="Times New Roman"/>
            </a:endParaRPr>
          </a:p>
          <a:p>
            <a:pPr marL="0" lvl="0" indent="0" algn="l" rtl="0">
              <a:lnSpc>
                <a:spcPct val="100000"/>
              </a:lnSpc>
              <a:spcBef>
                <a:spcPts val="0"/>
              </a:spcBef>
              <a:spcAft>
                <a:spcPts val="0"/>
              </a:spcAft>
              <a:buSzPts val="1400"/>
              <a:buNone/>
            </a:pPr>
            <a:r>
              <a:rPr lang="en-US" sz="1200" dirty="0">
                <a:latin typeface="+mn-lt"/>
                <a:ea typeface="Times New Roman"/>
                <a:cs typeface="Times New Roman"/>
                <a:sym typeface="Times New Roman"/>
              </a:rPr>
              <a:t>Secondhand smoke causes:</a:t>
            </a:r>
            <a:endParaRPr sz="1200" dirty="0">
              <a:latin typeface="+mn-lt"/>
            </a:endParaRPr>
          </a:p>
          <a:p>
            <a:pPr marL="171450" lvl="0" indent="-171450" algn="l" rtl="0">
              <a:lnSpc>
                <a:spcPct val="100000"/>
              </a:lnSpc>
              <a:spcBef>
                <a:spcPts val="0"/>
              </a:spcBef>
              <a:spcAft>
                <a:spcPts val="0"/>
              </a:spcAft>
              <a:buSzPts val="1400"/>
              <a:buFont typeface="Arial" panose="020B0604020202020204" pitchFamily="34" charset="0"/>
              <a:buChar char="•"/>
            </a:pPr>
            <a:r>
              <a:rPr lang="en-US" sz="1200" dirty="0">
                <a:latin typeface="+mn-lt"/>
                <a:ea typeface="Calibri"/>
                <a:cs typeface="Calibri"/>
                <a:sym typeface="Calibri"/>
              </a:rPr>
              <a:t>More ear infections and hearing problems </a:t>
            </a:r>
            <a:endParaRPr sz="1200" dirty="0">
              <a:latin typeface="+mn-lt"/>
            </a:endParaRPr>
          </a:p>
          <a:p>
            <a:pPr marL="171450" lvl="0" indent="-171450" algn="l" rtl="0">
              <a:lnSpc>
                <a:spcPct val="100000"/>
              </a:lnSpc>
              <a:spcBef>
                <a:spcPts val="0"/>
              </a:spcBef>
              <a:spcAft>
                <a:spcPts val="0"/>
              </a:spcAft>
              <a:buSzPts val="1400"/>
              <a:buFont typeface="Arial" panose="020B0604020202020204" pitchFamily="34" charset="0"/>
              <a:buChar char="•"/>
            </a:pPr>
            <a:r>
              <a:rPr lang="en-US" sz="1200" dirty="0">
                <a:latin typeface="+mn-lt"/>
                <a:ea typeface="Calibri"/>
                <a:cs typeface="Calibri"/>
                <a:sym typeface="Calibri"/>
              </a:rPr>
              <a:t>More upper respiratory infections</a:t>
            </a:r>
            <a:endParaRPr sz="1200" dirty="0">
              <a:latin typeface="+mn-lt"/>
            </a:endParaRPr>
          </a:p>
          <a:p>
            <a:pPr marL="171450" lvl="0" indent="-171450" algn="l" rtl="0">
              <a:lnSpc>
                <a:spcPct val="100000"/>
              </a:lnSpc>
              <a:spcBef>
                <a:spcPts val="0"/>
              </a:spcBef>
              <a:spcAft>
                <a:spcPts val="0"/>
              </a:spcAft>
              <a:buSzPts val="1400"/>
              <a:buFont typeface="Arial" panose="020B0604020202020204" pitchFamily="34" charset="0"/>
              <a:buChar char="•"/>
            </a:pPr>
            <a:r>
              <a:rPr lang="en-US" sz="1200" dirty="0">
                <a:latin typeface="+mn-lt"/>
                <a:ea typeface="Calibri"/>
                <a:cs typeface="Calibri"/>
                <a:sym typeface="Calibri"/>
              </a:rPr>
              <a:t>More bronchitis and pneumonia</a:t>
            </a:r>
            <a:endParaRPr sz="1200" dirty="0">
              <a:latin typeface="+mn-lt"/>
            </a:endParaRPr>
          </a:p>
          <a:p>
            <a:pPr marL="171450" lvl="0" indent="-171450" algn="l" rtl="0">
              <a:lnSpc>
                <a:spcPct val="100000"/>
              </a:lnSpc>
              <a:spcBef>
                <a:spcPts val="0"/>
              </a:spcBef>
              <a:spcAft>
                <a:spcPts val="0"/>
              </a:spcAft>
              <a:buSzPts val="1400"/>
              <a:buFont typeface="Arial" panose="020B0604020202020204" pitchFamily="34" charset="0"/>
              <a:buChar char="•"/>
            </a:pPr>
            <a:r>
              <a:rPr lang="en-US" sz="1200" dirty="0">
                <a:latin typeface="+mn-lt"/>
                <a:ea typeface="Calibri"/>
                <a:cs typeface="Calibri"/>
                <a:sym typeface="Calibri"/>
              </a:rPr>
              <a:t>Higher rate of SIDS</a:t>
            </a:r>
            <a:endParaRPr sz="1200" dirty="0">
              <a:latin typeface="+mn-lt"/>
            </a:endParaRPr>
          </a:p>
          <a:p>
            <a:pPr marL="171450" lvl="0" indent="-171450" algn="l" rtl="0">
              <a:lnSpc>
                <a:spcPct val="100000"/>
              </a:lnSpc>
              <a:spcBef>
                <a:spcPts val="0"/>
              </a:spcBef>
              <a:spcAft>
                <a:spcPts val="0"/>
              </a:spcAft>
              <a:buSzPts val="1400"/>
              <a:buFont typeface="Arial" panose="020B0604020202020204" pitchFamily="34" charset="0"/>
              <a:buChar char="•"/>
            </a:pPr>
            <a:r>
              <a:rPr lang="en-US" sz="1200" dirty="0">
                <a:latin typeface="+mn-lt"/>
                <a:ea typeface="Calibri"/>
                <a:cs typeface="Calibri"/>
                <a:sym typeface="Calibri"/>
              </a:rPr>
              <a:t>More cases of asthma</a:t>
            </a:r>
            <a:endParaRPr sz="1200" dirty="0">
              <a:latin typeface="+mn-lt"/>
            </a:endParaRPr>
          </a:p>
          <a:p>
            <a:pPr marL="171450" lvl="0" indent="-171450" algn="l" rtl="0">
              <a:lnSpc>
                <a:spcPct val="100000"/>
              </a:lnSpc>
              <a:spcBef>
                <a:spcPts val="0"/>
              </a:spcBef>
              <a:spcAft>
                <a:spcPts val="0"/>
              </a:spcAft>
              <a:buSzPts val="1400"/>
              <a:buFont typeface="Arial" panose="020B0604020202020204" pitchFamily="34" charset="0"/>
              <a:buChar char="•"/>
            </a:pPr>
            <a:r>
              <a:rPr lang="en-US" sz="1200" dirty="0">
                <a:latin typeface="+mn-lt"/>
                <a:ea typeface="Calibri"/>
                <a:cs typeface="Calibri"/>
                <a:sym typeface="Calibri"/>
              </a:rPr>
              <a:t>More severe symptoms in children who already have asthma</a:t>
            </a:r>
            <a:endParaRPr sz="1200" dirty="0">
              <a:latin typeface="+mn-lt"/>
            </a:endParaRPr>
          </a:p>
          <a:p>
            <a:pPr marL="0" lvl="0" indent="0" algn="l" rtl="0">
              <a:lnSpc>
                <a:spcPct val="100000"/>
              </a:lnSpc>
              <a:spcBef>
                <a:spcPts val="0"/>
              </a:spcBef>
              <a:spcAft>
                <a:spcPts val="0"/>
              </a:spcAft>
              <a:buSzPts val="1400"/>
              <a:buNone/>
            </a:pPr>
            <a:endParaRPr sz="1200" dirty="0">
              <a:latin typeface="+mn-lt"/>
              <a:ea typeface="Times New Roman"/>
              <a:cs typeface="Times New Roman"/>
              <a:sym typeface="Times New Roman"/>
            </a:endParaRPr>
          </a:p>
          <a:p>
            <a:pPr marL="0" lvl="0" indent="0" algn="l" rtl="0">
              <a:lnSpc>
                <a:spcPct val="100000"/>
              </a:lnSpc>
              <a:spcBef>
                <a:spcPts val="0"/>
              </a:spcBef>
              <a:spcAft>
                <a:spcPts val="0"/>
              </a:spcAft>
              <a:buSzPts val="1400"/>
              <a:buNone/>
            </a:pPr>
            <a:r>
              <a:rPr lang="en-US" sz="1200" dirty="0">
                <a:latin typeface="+mn-lt"/>
                <a:ea typeface="Times New Roman"/>
                <a:cs typeface="Times New Roman"/>
                <a:sym typeface="Times New Roman"/>
              </a:rPr>
              <a:t>There’s more…………….</a:t>
            </a:r>
            <a:endParaRPr sz="1200" dirty="0">
              <a:latin typeface="+mn-lt"/>
            </a:endParaRPr>
          </a:p>
          <a:p>
            <a:pPr marL="0" lvl="0" indent="0" algn="l" rtl="0">
              <a:lnSpc>
                <a:spcPct val="100000"/>
              </a:lnSpc>
              <a:spcBef>
                <a:spcPts val="0"/>
              </a:spcBef>
              <a:spcAft>
                <a:spcPts val="0"/>
              </a:spcAft>
              <a:buSzPts val="1400"/>
              <a:buNone/>
            </a:pPr>
            <a:endParaRPr sz="1600" dirty="0">
              <a:latin typeface="Times New Roman"/>
              <a:ea typeface="Times New Roman"/>
              <a:cs typeface="Times New Roman"/>
              <a:sym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fld id="{00000000-1234-1234-1234-123412341234}" type="slidenum">
              <a:rPr kumimoji="0" lang="en-US" sz="13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t>16</a:t>
            </a:fld>
            <a:endParaRPr kumimoji="0" sz="13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76" name="Google Shape;376;p27:notes"/>
          <p:cNvSpPr>
            <a:spLocks noGrp="1" noRot="1" noChangeAspect="1"/>
          </p:cNvSpPr>
          <p:nvPr>
            <p:ph type="sldImg" idx="2"/>
          </p:nvPr>
        </p:nvSpPr>
        <p:spPr>
          <a:xfrm>
            <a:off x="357188" y="679450"/>
            <a:ext cx="6157912" cy="34655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77" name="Google Shape;377;p27:notes"/>
          <p:cNvSpPr txBox="1">
            <a:spLocks noGrp="1"/>
          </p:cNvSpPr>
          <p:nvPr>
            <p:ph type="body" idx="1"/>
          </p:nvPr>
        </p:nvSpPr>
        <p:spPr>
          <a:xfrm>
            <a:off x="915394" y="4370652"/>
            <a:ext cx="5040630" cy="406786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dirty="0">
                <a:latin typeface="+mn-lt"/>
                <a:ea typeface="Calibri"/>
                <a:cs typeface="Calibri"/>
                <a:sym typeface="Calibri"/>
              </a:rPr>
              <a:t>Children living in households where more than three packs of cigarettes were smoked per day were more than four times as likely to be hospitalized for placement of PE tubes.</a:t>
            </a:r>
            <a:endParaRPr sz="1200" dirty="0">
              <a:latin typeface="+mn-lt"/>
            </a:endParaRPr>
          </a:p>
          <a:p>
            <a:pPr marL="0" lvl="0" indent="0" algn="l" rtl="0">
              <a:lnSpc>
                <a:spcPct val="100000"/>
              </a:lnSpc>
              <a:spcBef>
                <a:spcPts val="0"/>
              </a:spcBef>
              <a:spcAft>
                <a:spcPts val="0"/>
              </a:spcAft>
              <a:buSzPts val="1400"/>
              <a:buNone/>
            </a:pPr>
            <a:r>
              <a:rPr lang="en-US" sz="1200" dirty="0">
                <a:latin typeface="+mn-lt"/>
                <a:ea typeface="Calibri"/>
                <a:cs typeface="Calibri"/>
                <a:sym typeface="Calibri"/>
              </a:rPr>
              <a:t>SOURCE:  Kraemer MJ, Richardson MA, Weiss NS, et al.</a:t>
            </a:r>
            <a:r>
              <a:rPr lang="en-US" sz="1200" i="1" dirty="0">
                <a:latin typeface="+mn-lt"/>
                <a:ea typeface="Calibri"/>
                <a:cs typeface="Calibri"/>
                <a:sym typeface="Calibri"/>
              </a:rPr>
              <a:t>(1983) Risk factors for persistent middle-ear effusions: otitis media, catarrh, cigarette smoke exposure, and atopy. JAMA. 249:</a:t>
            </a:r>
            <a:r>
              <a:rPr lang="en-US" sz="1200" dirty="0">
                <a:latin typeface="+mn-lt"/>
                <a:ea typeface="Calibri"/>
                <a:cs typeface="Calibri"/>
                <a:sym typeface="Calibri"/>
              </a:rPr>
              <a:t>1022–1025</a:t>
            </a:r>
            <a:endParaRPr sz="1200" dirty="0">
              <a:latin typeface="+mn-lt"/>
            </a:endParaRPr>
          </a:p>
          <a:p>
            <a:pPr marL="0" lvl="0" indent="0" algn="l" rtl="0">
              <a:lnSpc>
                <a:spcPct val="100000"/>
              </a:lnSpc>
              <a:spcBef>
                <a:spcPts val="0"/>
              </a:spcBef>
              <a:spcAft>
                <a:spcPts val="0"/>
              </a:spcAft>
              <a:buSzPts val="1400"/>
              <a:buNone/>
            </a:pPr>
            <a:endParaRPr sz="1200" dirty="0">
              <a:latin typeface="+mn-lt"/>
              <a:ea typeface="Times New Roman"/>
              <a:cs typeface="Times New Roman"/>
              <a:sym typeface="Times New Roman"/>
            </a:endParaRPr>
          </a:p>
          <a:p>
            <a:pPr marL="0" lvl="0" indent="0" algn="l" rtl="0">
              <a:lnSpc>
                <a:spcPct val="100000"/>
              </a:lnSpc>
              <a:spcBef>
                <a:spcPts val="0"/>
              </a:spcBef>
              <a:spcAft>
                <a:spcPts val="0"/>
              </a:spcAft>
              <a:buSzPts val="1400"/>
              <a:buNone/>
            </a:pPr>
            <a:r>
              <a:rPr lang="en-US" sz="1200" dirty="0">
                <a:latin typeface="+mn-lt"/>
                <a:ea typeface="Times New Roman"/>
                <a:cs typeface="Times New Roman"/>
                <a:sym typeface="Times New Roman"/>
              </a:rPr>
              <a:t>As you can see, SHS causes many illnesses including ear infections.  </a:t>
            </a:r>
            <a:r>
              <a:rPr lang="en-US" sz="1200" dirty="0">
                <a:latin typeface="+mn-lt"/>
                <a:ea typeface="Arial"/>
                <a:cs typeface="Arial"/>
                <a:sym typeface="Arial"/>
              </a:rPr>
              <a:t>Ear infections are one of the most common PREVENTABLE illnesses seen in children.  </a:t>
            </a:r>
            <a:endParaRPr sz="1200" dirty="0">
              <a:latin typeface="+mn-lt"/>
              <a:ea typeface="Times New Roman"/>
              <a:cs typeface="Times New Roman"/>
              <a:sym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30" name="Google Shape;430;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latin typeface="Calibri"/>
                <a:ea typeface="Calibri"/>
                <a:cs typeface="Calibri"/>
                <a:sym typeface="Calibri"/>
              </a:rPr>
              <a:t>We have discussed the most common types of hearing loss – conductive, sensorineural and mixed.  BUT it is important for you to have some information about a few other types of hearing disorders that you may encounter in your school setting.  </a:t>
            </a:r>
            <a:endParaRPr dirty="0"/>
          </a:p>
          <a:p>
            <a:pPr marL="0" lvl="0" indent="0" algn="l" rtl="0">
              <a:lnSpc>
                <a:spcPct val="100000"/>
              </a:lnSpc>
              <a:spcBef>
                <a:spcPts val="0"/>
              </a:spcBef>
              <a:spcAft>
                <a:spcPts val="0"/>
              </a:spcAft>
              <a:buSzPts val="1400"/>
              <a:buNone/>
            </a:pPr>
            <a:endParaRPr dirty="0">
              <a:latin typeface="Calibri"/>
              <a:ea typeface="Calibri"/>
              <a:cs typeface="Calibri"/>
              <a:sym typeface="Calibri"/>
            </a:endParaRPr>
          </a:p>
        </p:txBody>
      </p:sp>
      <p:sp>
        <p:nvSpPr>
          <p:cNvPr id="431" name="Google Shape;431;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fld id="{00000000-1234-1234-1234-123412341234}" type="slidenum">
              <a:rPr kumimoji="0" lang="en-US" sz="13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t>17</a:t>
            </a:fld>
            <a:endParaRPr kumimoji="0" sz="13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36" name="Google Shape;436;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400"/>
              <a:buNone/>
            </a:pPr>
            <a:r>
              <a:rPr lang="en-US" sz="1100" dirty="0">
                <a:latin typeface="+mn-lt"/>
                <a:ea typeface="Calibri"/>
                <a:cs typeface="Calibri"/>
                <a:sym typeface="Calibri"/>
              </a:rPr>
              <a:t>The reason for discussing this information  as a part of our training is because auditory neuropathy (AN) is NOW listed in the AR Special Ed Guidelines under the Hearing Impairment section.  It has to be diagnosed by an audiologist and it not something you will see everyday – but you do need to be aware of it.  </a:t>
            </a:r>
            <a:endParaRPr dirty="0">
              <a:latin typeface="+mn-lt"/>
            </a:endParaRPr>
          </a:p>
          <a:p>
            <a:pPr marL="0" lvl="0" indent="0" algn="l" rtl="0">
              <a:lnSpc>
                <a:spcPct val="90000"/>
              </a:lnSpc>
              <a:spcBef>
                <a:spcPts val="0"/>
              </a:spcBef>
              <a:spcAft>
                <a:spcPts val="0"/>
              </a:spcAft>
              <a:buSzPts val="1400"/>
              <a:buNone/>
            </a:pPr>
            <a:endParaRPr sz="1100" dirty="0">
              <a:latin typeface="+mn-lt"/>
              <a:ea typeface="Calibri"/>
              <a:cs typeface="Calibri"/>
              <a:sym typeface="Calibri"/>
            </a:endParaRPr>
          </a:p>
          <a:p>
            <a:pPr marL="0" lvl="0" indent="0" algn="l" rtl="0">
              <a:lnSpc>
                <a:spcPct val="90000"/>
              </a:lnSpc>
              <a:spcBef>
                <a:spcPts val="0"/>
              </a:spcBef>
              <a:spcAft>
                <a:spcPts val="0"/>
              </a:spcAft>
              <a:buSzPts val="1400"/>
              <a:buNone/>
            </a:pPr>
            <a:r>
              <a:rPr lang="en-US" sz="1100" b="1" dirty="0">
                <a:latin typeface="+mn-lt"/>
                <a:ea typeface="Calibri"/>
                <a:cs typeface="Calibri"/>
                <a:sym typeface="Calibri"/>
              </a:rPr>
              <a:t>Auditory neuropathy </a:t>
            </a:r>
            <a:r>
              <a:rPr lang="en-US" sz="1100" dirty="0">
                <a:latin typeface="+mn-lt"/>
                <a:ea typeface="Calibri"/>
                <a:cs typeface="Calibri"/>
                <a:sym typeface="Calibri"/>
              </a:rPr>
              <a:t>is a hearing disorder in which sound enters the inner ear normally but the transmission of the signals from the inner ear to the brain is impaired.  Although there are several places where the problem may occur, it is generally thought that the location of the problem is either in the inner hair cells of the cochlea or with the auditory nerve itself.  (Just as a point of reference, when we talk about sensorineural hearing loss, the damage is most typically in the outer hair cells of the inner ear – damage to these hair cells is much more common)</a:t>
            </a:r>
            <a:endParaRPr dirty="0">
              <a:latin typeface="+mn-lt"/>
            </a:endParaRPr>
          </a:p>
          <a:p>
            <a:pPr marL="0" lvl="0" indent="0" algn="l" rtl="0">
              <a:lnSpc>
                <a:spcPct val="90000"/>
              </a:lnSpc>
              <a:spcBef>
                <a:spcPts val="0"/>
              </a:spcBef>
              <a:spcAft>
                <a:spcPts val="0"/>
              </a:spcAft>
              <a:buSzPts val="1400"/>
              <a:buNone/>
            </a:pPr>
            <a:endParaRPr sz="1100" dirty="0">
              <a:latin typeface="+mn-lt"/>
              <a:ea typeface="Calibri"/>
              <a:cs typeface="Calibri"/>
              <a:sym typeface="Calibri"/>
            </a:endParaRPr>
          </a:p>
          <a:p>
            <a:pPr marL="0" lvl="0" indent="0" algn="l" rtl="0">
              <a:lnSpc>
                <a:spcPct val="90000"/>
              </a:lnSpc>
              <a:spcBef>
                <a:spcPts val="0"/>
              </a:spcBef>
              <a:spcAft>
                <a:spcPts val="0"/>
              </a:spcAft>
              <a:buSzPts val="1400"/>
              <a:buNone/>
            </a:pPr>
            <a:r>
              <a:rPr lang="en-US" sz="1100" b="1" dirty="0">
                <a:latin typeface="+mn-lt"/>
                <a:ea typeface="Calibri"/>
                <a:cs typeface="Calibri"/>
                <a:sym typeface="Calibri"/>
              </a:rPr>
              <a:t>Individuals with AN may:</a:t>
            </a:r>
          </a:p>
          <a:p>
            <a:pPr marL="171450" lvl="0" indent="-171450" algn="l" rtl="0">
              <a:lnSpc>
                <a:spcPct val="90000"/>
              </a:lnSpc>
              <a:spcBef>
                <a:spcPts val="0"/>
              </a:spcBef>
              <a:spcAft>
                <a:spcPts val="0"/>
              </a:spcAft>
              <a:buSzPts val="1400"/>
              <a:buFont typeface="Arial" panose="020B0604020202020204" pitchFamily="34" charset="0"/>
              <a:buChar char="•"/>
            </a:pPr>
            <a:r>
              <a:rPr lang="en-US" sz="1100" dirty="0">
                <a:latin typeface="+mn-lt"/>
                <a:ea typeface="Calibri"/>
                <a:cs typeface="Calibri"/>
                <a:sym typeface="Calibri"/>
              </a:rPr>
              <a:t>Exhibit “normal” hearing sensitivity to pure tones or hearing loss ranging from mild to severe</a:t>
            </a:r>
            <a:endParaRPr dirty="0">
              <a:latin typeface="+mn-lt"/>
            </a:endParaRPr>
          </a:p>
          <a:p>
            <a:pPr marL="171450" lvl="0" indent="-171450" algn="l" rtl="0">
              <a:lnSpc>
                <a:spcPct val="90000"/>
              </a:lnSpc>
              <a:spcBef>
                <a:spcPts val="0"/>
              </a:spcBef>
              <a:spcAft>
                <a:spcPts val="0"/>
              </a:spcAft>
              <a:buSzPts val="1400"/>
              <a:buFont typeface="Arial" panose="020B0604020202020204" pitchFamily="34" charset="0"/>
              <a:buChar char="•"/>
            </a:pPr>
            <a:r>
              <a:rPr lang="en-US" sz="1100" dirty="0">
                <a:latin typeface="+mn-lt"/>
                <a:ea typeface="Calibri"/>
                <a:cs typeface="Calibri"/>
                <a:sym typeface="Calibri"/>
              </a:rPr>
              <a:t>Usually have poor speech-perception abilities regardless of the “amount” of hearing loss</a:t>
            </a:r>
            <a:endParaRPr dirty="0">
              <a:latin typeface="+mn-lt"/>
            </a:endParaRPr>
          </a:p>
          <a:p>
            <a:pPr marL="171450" lvl="0" indent="-171450" algn="l" rtl="0">
              <a:lnSpc>
                <a:spcPct val="90000"/>
              </a:lnSpc>
              <a:spcBef>
                <a:spcPts val="0"/>
              </a:spcBef>
              <a:spcAft>
                <a:spcPts val="0"/>
              </a:spcAft>
              <a:buSzPts val="1400"/>
              <a:buFont typeface="Arial" panose="020B0604020202020204" pitchFamily="34" charset="0"/>
              <a:buChar char="•"/>
            </a:pPr>
            <a:r>
              <a:rPr lang="en-US" sz="1100" dirty="0">
                <a:latin typeface="+mn-lt"/>
                <a:ea typeface="Calibri"/>
                <a:cs typeface="Calibri"/>
                <a:sym typeface="Calibri"/>
              </a:rPr>
              <a:t>Diagnosis is usually made with several tests including auditory brainstem response and otoacoustic emissions</a:t>
            </a:r>
            <a:endParaRPr dirty="0">
              <a:latin typeface="+mn-lt"/>
            </a:endParaRPr>
          </a:p>
          <a:p>
            <a:pPr marL="171450" lvl="0" indent="-171450" algn="l" rtl="0">
              <a:lnSpc>
                <a:spcPct val="90000"/>
              </a:lnSpc>
              <a:spcBef>
                <a:spcPts val="0"/>
              </a:spcBef>
              <a:spcAft>
                <a:spcPts val="0"/>
              </a:spcAft>
              <a:buSzPts val="1400"/>
              <a:buFont typeface="Arial" panose="020B0604020202020204" pitchFamily="34" charset="0"/>
              <a:buChar char="•"/>
            </a:pPr>
            <a:r>
              <a:rPr lang="en-US" sz="1100" dirty="0">
                <a:latin typeface="+mn-lt"/>
                <a:ea typeface="Calibri"/>
                <a:cs typeface="Calibri"/>
                <a:sym typeface="Calibri"/>
              </a:rPr>
              <a:t>Can be a very complex and confusing diagnosis</a:t>
            </a:r>
            <a:endParaRPr dirty="0">
              <a:latin typeface="+mn-lt"/>
            </a:endParaRPr>
          </a:p>
          <a:p>
            <a:pPr marL="0" lvl="0" indent="0" algn="l" rtl="0">
              <a:lnSpc>
                <a:spcPct val="90000"/>
              </a:lnSpc>
              <a:spcBef>
                <a:spcPts val="0"/>
              </a:spcBef>
              <a:spcAft>
                <a:spcPts val="0"/>
              </a:spcAft>
              <a:buSzPts val="1400"/>
              <a:buNone/>
            </a:pPr>
            <a:endParaRPr sz="1100" dirty="0">
              <a:latin typeface="+mn-lt"/>
              <a:ea typeface="Calibri"/>
              <a:cs typeface="Calibri"/>
              <a:sym typeface="Calibri"/>
            </a:endParaRPr>
          </a:p>
          <a:p>
            <a:pPr marL="0" lvl="0" indent="0" algn="l" rtl="0">
              <a:lnSpc>
                <a:spcPct val="90000"/>
              </a:lnSpc>
              <a:spcBef>
                <a:spcPts val="0"/>
              </a:spcBef>
              <a:spcAft>
                <a:spcPts val="0"/>
              </a:spcAft>
              <a:buSzPts val="1400"/>
              <a:buNone/>
            </a:pPr>
            <a:r>
              <a:rPr lang="en-US" sz="1100" dirty="0">
                <a:latin typeface="+mn-lt"/>
                <a:ea typeface="Calibri"/>
                <a:cs typeface="Calibri"/>
                <a:sym typeface="Calibri"/>
              </a:rPr>
              <a:t>The presenter is referred to the following website for a more thorough explanation of the Auditory Neuropathy:</a:t>
            </a:r>
            <a:endParaRPr dirty="0">
              <a:latin typeface="+mn-lt"/>
            </a:endParaRPr>
          </a:p>
          <a:p>
            <a:pPr marL="0" lvl="0" indent="0" algn="l" rtl="0">
              <a:lnSpc>
                <a:spcPct val="90000"/>
              </a:lnSpc>
              <a:spcBef>
                <a:spcPts val="0"/>
              </a:spcBef>
              <a:spcAft>
                <a:spcPts val="0"/>
              </a:spcAft>
              <a:buSzPts val="1400"/>
              <a:buNone/>
            </a:pPr>
            <a:r>
              <a:rPr lang="en-US" sz="1100" dirty="0">
                <a:latin typeface="+mn-lt"/>
                <a:ea typeface="Calibri"/>
                <a:cs typeface="Calibri"/>
                <a:sym typeface="Calibri"/>
              </a:rPr>
              <a:t>http://www.nidcd.nih.gov/health/hearing/pages/neuropathy.aspx</a:t>
            </a:r>
            <a:endParaRPr dirty="0">
              <a:latin typeface="+mn-lt"/>
            </a:endParaRPr>
          </a:p>
          <a:p>
            <a:pPr marL="0" lvl="0" indent="0" algn="l" rtl="0">
              <a:lnSpc>
                <a:spcPct val="90000"/>
              </a:lnSpc>
              <a:spcBef>
                <a:spcPts val="0"/>
              </a:spcBef>
              <a:spcAft>
                <a:spcPts val="0"/>
              </a:spcAft>
              <a:buSzPts val="1400"/>
              <a:buNone/>
            </a:pPr>
            <a:endParaRPr sz="1100" dirty="0">
              <a:latin typeface="+mn-lt"/>
              <a:ea typeface="Calibri"/>
              <a:cs typeface="Calibri"/>
              <a:sym typeface="Calibri"/>
            </a:endParaRPr>
          </a:p>
          <a:p>
            <a:pPr marL="0" lvl="0" indent="0" algn="l" rtl="0">
              <a:lnSpc>
                <a:spcPct val="90000"/>
              </a:lnSpc>
              <a:spcBef>
                <a:spcPts val="0"/>
              </a:spcBef>
              <a:spcAft>
                <a:spcPts val="0"/>
              </a:spcAft>
              <a:buSzPts val="1400"/>
              <a:buNone/>
            </a:pPr>
            <a:endParaRPr sz="1100" dirty="0">
              <a:latin typeface="Calibri"/>
              <a:ea typeface="Calibri"/>
              <a:cs typeface="Calibri"/>
              <a:sym typeface="Calibri"/>
            </a:endParaRPr>
          </a:p>
        </p:txBody>
      </p:sp>
      <p:sp>
        <p:nvSpPr>
          <p:cNvPr id="437" name="Google Shape;437;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fld id="{00000000-1234-1234-1234-123412341234}" type="slidenum">
              <a:rPr kumimoji="0" lang="en-US" sz="13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t>18</a:t>
            </a:fld>
            <a:endParaRPr kumimoji="0" sz="13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fld id="{00000000-1234-1234-1234-123412341234}" type="slidenum">
              <a:rPr kumimoji="0" lang="en-US" sz="13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t>19</a:t>
            </a:fld>
            <a:endParaRPr kumimoji="0" sz="13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511" name="Google Shape;511;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12" name="Google Shape;512;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SzPts val="1400"/>
              <a:buNone/>
            </a:pPr>
            <a:r>
              <a:rPr lang="en-US" sz="1200" b="1" dirty="0">
                <a:latin typeface="+mn-lt"/>
                <a:ea typeface="Times New Roman"/>
                <a:cs typeface="Times New Roman"/>
                <a:sym typeface="Times New Roman"/>
              </a:rPr>
              <a:t>Auditory processing </a:t>
            </a:r>
            <a:r>
              <a:rPr lang="en-US" sz="1200" dirty="0">
                <a:latin typeface="+mn-lt"/>
                <a:ea typeface="Times New Roman"/>
                <a:cs typeface="Times New Roman"/>
                <a:sym typeface="Times New Roman"/>
              </a:rPr>
              <a:t>is a term used to describe what happens when your brain recognizes and interprets the sound around you.  Audiologists often say that in person with an auditory processing disorder (APD) the sound gets to the brain okay, but then, what the brain does with it in processing it, is messed up.  </a:t>
            </a:r>
            <a:endParaRPr sz="1200" dirty="0">
              <a:latin typeface="+mn-lt"/>
            </a:endParaRPr>
          </a:p>
          <a:p>
            <a:pPr marL="0" lvl="0" indent="0" algn="l" rtl="0">
              <a:lnSpc>
                <a:spcPct val="80000"/>
              </a:lnSpc>
              <a:spcBef>
                <a:spcPts val="0"/>
              </a:spcBef>
              <a:spcAft>
                <a:spcPts val="0"/>
              </a:spcAft>
              <a:buSzPts val="1400"/>
              <a:buNone/>
            </a:pPr>
            <a:endParaRPr sz="1200" dirty="0">
              <a:latin typeface="+mn-lt"/>
              <a:ea typeface="Times New Roman"/>
              <a:cs typeface="Times New Roman"/>
              <a:sym typeface="Times New Roman"/>
            </a:endParaRPr>
          </a:p>
          <a:p>
            <a:pPr marL="0" lvl="0" indent="0" algn="l" rtl="0">
              <a:lnSpc>
                <a:spcPct val="80000"/>
              </a:lnSpc>
              <a:spcBef>
                <a:spcPts val="0"/>
              </a:spcBef>
              <a:spcAft>
                <a:spcPts val="0"/>
              </a:spcAft>
              <a:buSzPts val="1400"/>
              <a:buNone/>
            </a:pPr>
            <a:r>
              <a:rPr lang="en-US" sz="1200" dirty="0">
                <a:latin typeface="+mn-lt"/>
                <a:ea typeface="Times New Roman"/>
                <a:cs typeface="Times New Roman"/>
                <a:sym typeface="Times New Roman"/>
              </a:rPr>
              <a:t>These children will pass the pure tone hearing screening, however, the teacher may report that the student is not following directions, has problems carrying out multi-step directions, has “poor listening skills”, has difficulty with reading and spelling and other academic performance and/or has trouble “hearing” or understanding speech in noise.  </a:t>
            </a:r>
            <a:endParaRPr sz="1200" dirty="0">
              <a:latin typeface="+mn-lt"/>
            </a:endParaRPr>
          </a:p>
          <a:p>
            <a:pPr marL="0" lvl="0" indent="0" algn="l" rtl="0">
              <a:lnSpc>
                <a:spcPct val="80000"/>
              </a:lnSpc>
              <a:spcBef>
                <a:spcPts val="0"/>
              </a:spcBef>
              <a:spcAft>
                <a:spcPts val="0"/>
              </a:spcAft>
              <a:buSzPts val="1400"/>
              <a:buNone/>
            </a:pPr>
            <a:endParaRPr sz="1200" dirty="0">
              <a:latin typeface="+mn-lt"/>
              <a:ea typeface="Times New Roman"/>
              <a:cs typeface="Times New Roman"/>
              <a:sym typeface="Times New Roman"/>
            </a:endParaRPr>
          </a:p>
          <a:p>
            <a:pPr marL="0" lvl="0" indent="0" algn="l" rtl="0">
              <a:lnSpc>
                <a:spcPct val="80000"/>
              </a:lnSpc>
              <a:spcBef>
                <a:spcPts val="0"/>
              </a:spcBef>
              <a:spcAft>
                <a:spcPts val="0"/>
              </a:spcAft>
              <a:buSzPts val="1400"/>
              <a:buNone/>
            </a:pPr>
            <a:r>
              <a:rPr lang="en-US" sz="1200" dirty="0">
                <a:latin typeface="+mn-lt"/>
                <a:ea typeface="Times New Roman"/>
                <a:cs typeface="Times New Roman"/>
                <a:sym typeface="Times New Roman"/>
              </a:rPr>
              <a:t>Maturation of the auditory system is a factor and many children who come to kindergarten with what appear to be poor listening skills, learn better skills as the year goes on.  The tests that are used to diagnosis APD are not easy – and so most audiologists will tell you that children need to be 7-8 years of age before formal testing can take place.  </a:t>
            </a:r>
            <a:endParaRPr sz="1200" dirty="0">
              <a:latin typeface="+mn-lt"/>
            </a:endParaRPr>
          </a:p>
          <a:p>
            <a:pPr marL="0" lvl="0" indent="0" algn="l" rtl="0">
              <a:lnSpc>
                <a:spcPct val="80000"/>
              </a:lnSpc>
              <a:spcBef>
                <a:spcPts val="0"/>
              </a:spcBef>
              <a:spcAft>
                <a:spcPts val="0"/>
              </a:spcAft>
              <a:buSzPts val="1400"/>
              <a:buNone/>
            </a:pPr>
            <a:endParaRPr sz="1200" dirty="0">
              <a:latin typeface="+mn-lt"/>
              <a:ea typeface="Times New Roman"/>
              <a:cs typeface="Times New Roman"/>
              <a:sym typeface="Times New Roman"/>
            </a:endParaRPr>
          </a:p>
          <a:p>
            <a:pPr marL="0" lvl="0" indent="0" algn="l" rtl="0">
              <a:lnSpc>
                <a:spcPct val="80000"/>
              </a:lnSpc>
              <a:spcBef>
                <a:spcPts val="0"/>
              </a:spcBef>
              <a:spcAft>
                <a:spcPts val="0"/>
              </a:spcAft>
              <a:buSzPts val="1400"/>
              <a:buNone/>
            </a:pPr>
            <a:r>
              <a:rPr lang="en-US" sz="1200" dirty="0">
                <a:latin typeface="+mn-lt"/>
                <a:ea typeface="Times New Roman"/>
                <a:cs typeface="Times New Roman"/>
                <a:sym typeface="Times New Roman"/>
              </a:rPr>
              <a:t>In the end, if this issue is presented to you as a school nurse, definitely involve the speech-language pathologist in your building.  If you school accesses school-based audiology services, discuss the concern about APD with the audiologist.  Ultimately, an APD needs to be diagnosed by an audiologist who will use information from speech/language testing along with psycho-educational testing to supplement their auditory tests.  </a:t>
            </a:r>
            <a:endParaRPr sz="1200" dirty="0">
              <a:latin typeface="+mn-lt"/>
            </a:endParaRPr>
          </a:p>
          <a:p>
            <a:pPr marL="0" lvl="0" indent="0" algn="l" rtl="0">
              <a:lnSpc>
                <a:spcPct val="80000"/>
              </a:lnSpc>
              <a:spcBef>
                <a:spcPts val="0"/>
              </a:spcBef>
              <a:spcAft>
                <a:spcPts val="0"/>
              </a:spcAft>
              <a:buSzPts val="1400"/>
              <a:buNone/>
            </a:pPr>
            <a:r>
              <a:rPr lang="en-US" sz="1200" dirty="0">
                <a:latin typeface="+mn-lt"/>
                <a:ea typeface="Times New Roman"/>
                <a:cs typeface="Times New Roman"/>
                <a:sym typeface="Times New Roman"/>
              </a:rPr>
              <a:t> </a:t>
            </a:r>
            <a:endParaRPr sz="1200" dirty="0">
              <a:latin typeface="+mn-lt"/>
            </a:endParaRPr>
          </a:p>
          <a:p>
            <a:pPr marL="0" lvl="0" indent="0" algn="l" rtl="0">
              <a:lnSpc>
                <a:spcPct val="80000"/>
              </a:lnSpc>
              <a:spcBef>
                <a:spcPts val="0"/>
              </a:spcBef>
              <a:spcAft>
                <a:spcPts val="0"/>
              </a:spcAft>
              <a:buSzPts val="1400"/>
              <a:buNone/>
            </a:pPr>
            <a:r>
              <a:rPr lang="en-US" sz="1200" dirty="0">
                <a:latin typeface="+mn-lt"/>
                <a:ea typeface="Times New Roman"/>
                <a:cs typeface="Times New Roman"/>
                <a:sym typeface="Times New Roman"/>
              </a:rPr>
              <a:t>APD is NOT a handicapping condition in the AR SPED guidelines – in order to have an IEP, a student will need to qualify under another category (SLD or Speech/lang typically).  However, APD diagnosis could qualify child for a 504 plan (to allow classroom accommodations)</a:t>
            </a:r>
            <a:endParaRPr sz="1200" dirty="0">
              <a:latin typeface="+mn-lt"/>
            </a:endParaRPr>
          </a:p>
          <a:p>
            <a:pPr marL="0" lvl="0" indent="0" algn="l" rtl="0">
              <a:lnSpc>
                <a:spcPct val="80000"/>
              </a:lnSpc>
              <a:spcBef>
                <a:spcPts val="0"/>
              </a:spcBef>
              <a:spcAft>
                <a:spcPts val="0"/>
              </a:spcAft>
              <a:buSzPts val="1400"/>
              <a:buNone/>
            </a:pPr>
            <a:endParaRPr sz="1200" dirty="0">
              <a:latin typeface="+mn-lt"/>
              <a:ea typeface="Times New Roman"/>
              <a:cs typeface="Times New Roman"/>
              <a:sym typeface="Times New Roman"/>
            </a:endParaRPr>
          </a:p>
          <a:p>
            <a:pPr marL="0" lvl="0" indent="0" algn="l" rtl="0">
              <a:lnSpc>
                <a:spcPct val="80000"/>
              </a:lnSpc>
              <a:spcBef>
                <a:spcPts val="0"/>
              </a:spcBef>
              <a:spcAft>
                <a:spcPts val="0"/>
              </a:spcAft>
              <a:buSzPts val="1400"/>
              <a:buNone/>
            </a:pPr>
            <a:r>
              <a:rPr lang="en-US" sz="1200" dirty="0">
                <a:latin typeface="+mn-lt"/>
                <a:ea typeface="Times New Roman"/>
                <a:cs typeface="Times New Roman"/>
                <a:sym typeface="Times New Roman"/>
              </a:rPr>
              <a:t>Children with autism are sometimes diagnosed with APD – this is controversial – from an audiological standpoint, it is difficult to “differential diagnosis” APD when other disorders are there (ASD, ADHD, ADD).  Many child have difficult processing auditory information b/c of another disorder BUT don’t have true APD.  This is a very complex and often controversial issue.</a:t>
            </a:r>
            <a:endParaRPr sz="1200" dirty="0">
              <a:latin typeface="+mn-lt"/>
            </a:endParaRPr>
          </a:p>
          <a:p>
            <a:pPr marL="0" lvl="0" indent="0" algn="l" rtl="0">
              <a:lnSpc>
                <a:spcPct val="80000"/>
              </a:lnSpc>
              <a:spcBef>
                <a:spcPts val="0"/>
              </a:spcBef>
              <a:spcAft>
                <a:spcPts val="0"/>
              </a:spcAft>
              <a:buSzPts val="1400"/>
              <a:buNone/>
            </a:pPr>
            <a:endParaRPr sz="1200" dirty="0">
              <a:latin typeface="+mn-lt"/>
              <a:ea typeface="Times New Roman"/>
              <a:cs typeface="Times New Roman"/>
              <a:sym typeface="Times New Roman"/>
            </a:endParaRPr>
          </a:p>
          <a:p>
            <a:pPr marL="0" lvl="0" indent="0" algn="l" rtl="0">
              <a:lnSpc>
                <a:spcPct val="80000"/>
              </a:lnSpc>
              <a:spcBef>
                <a:spcPts val="0"/>
              </a:spcBef>
              <a:spcAft>
                <a:spcPts val="0"/>
              </a:spcAft>
              <a:buSzPts val="1400"/>
              <a:buNone/>
            </a:pPr>
            <a:r>
              <a:rPr lang="en-US" sz="1200" dirty="0">
                <a:latin typeface="+mn-lt"/>
                <a:ea typeface="Times New Roman"/>
                <a:cs typeface="Times New Roman"/>
                <a:sym typeface="Times New Roman"/>
              </a:rPr>
              <a:t>The presenter is referred to the following website for a more thorough reading of APD:</a:t>
            </a:r>
            <a:endParaRPr sz="1200" dirty="0">
              <a:latin typeface="+mn-lt"/>
            </a:endParaRPr>
          </a:p>
          <a:p>
            <a:pPr marL="0" lvl="0" indent="0" algn="l" rtl="0">
              <a:lnSpc>
                <a:spcPct val="80000"/>
              </a:lnSpc>
              <a:spcBef>
                <a:spcPts val="0"/>
              </a:spcBef>
              <a:spcAft>
                <a:spcPts val="0"/>
              </a:spcAft>
              <a:buSzPts val="1400"/>
              <a:buNone/>
            </a:pPr>
            <a:r>
              <a:rPr lang="en-US" sz="1200" dirty="0">
                <a:latin typeface="+mn-lt"/>
                <a:ea typeface="Times New Roman"/>
                <a:cs typeface="Times New Roman"/>
                <a:sym typeface="Times New Roman"/>
              </a:rPr>
              <a:t>http://www.nidcd.nih.gov/health/hearing/Pages/auditory.aspx</a:t>
            </a:r>
            <a:endParaRPr sz="1200" dirty="0">
              <a:latin typeface="+mn-lt"/>
            </a:endParaRPr>
          </a:p>
          <a:p>
            <a:pPr marL="0" lvl="0" indent="0" algn="l" rtl="0">
              <a:lnSpc>
                <a:spcPct val="80000"/>
              </a:lnSpc>
              <a:spcBef>
                <a:spcPts val="0"/>
              </a:spcBef>
              <a:spcAft>
                <a:spcPts val="0"/>
              </a:spcAft>
              <a:buSzPts val="1400"/>
              <a:buNone/>
            </a:pPr>
            <a:endParaRPr sz="1000" dirty="0">
              <a:latin typeface="Times New Roman"/>
              <a:ea typeface="Times New Roman"/>
              <a:cs typeface="Times New Roman"/>
              <a:sym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 </a:t>
            </a:r>
            <a:endParaRPr dirty="0"/>
          </a:p>
        </p:txBody>
      </p:sp>
      <p:sp>
        <p:nvSpPr>
          <p:cNvPr id="128" name="Google Shape;12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28" name="Google Shape;528;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latin typeface="Calibri"/>
                <a:ea typeface="Calibri"/>
                <a:cs typeface="Calibri"/>
                <a:sym typeface="Calibri"/>
              </a:rPr>
              <a:t>A portable audiometer is needed</a:t>
            </a:r>
            <a:endParaRPr dirty="0"/>
          </a:p>
          <a:p>
            <a:pPr marL="0" lvl="0" indent="0" algn="l" rtl="0">
              <a:lnSpc>
                <a:spcPct val="100000"/>
              </a:lnSpc>
              <a:spcBef>
                <a:spcPts val="0"/>
              </a:spcBef>
              <a:spcAft>
                <a:spcPts val="0"/>
              </a:spcAft>
              <a:buSzPts val="1400"/>
              <a:buNone/>
            </a:pPr>
            <a:endParaRPr dirty="0">
              <a:latin typeface="Calibri"/>
              <a:ea typeface="Calibri"/>
              <a:cs typeface="Calibri"/>
              <a:sym typeface="Calibri"/>
            </a:endParaRPr>
          </a:p>
          <a:p>
            <a:pPr marL="0" lvl="0" indent="0" algn="l" rtl="0">
              <a:lnSpc>
                <a:spcPct val="100000"/>
              </a:lnSpc>
              <a:spcBef>
                <a:spcPts val="0"/>
              </a:spcBef>
              <a:spcAft>
                <a:spcPts val="0"/>
              </a:spcAft>
              <a:buSzPts val="1400"/>
              <a:buNone/>
            </a:pPr>
            <a:r>
              <a:rPr lang="en-US" dirty="0">
                <a:latin typeface="Calibri"/>
                <a:ea typeface="Calibri"/>
                <a:cs typeface="Calibri"/>
                <a:sym typeface="Calibri"/>
              </a:rPr>
              <a:t>Conduct a biological (or listening) </a:t>
            </a:r>
            <a:r>
              <a:rPr lang="en-US" b="1" dirty="0">
                <a:latin typeface="Calibri"/>
                <a:ea typeface="Calibri"/>
                <a:cs typeface="Calibri"/>
                <a:sym typeface="Calibri"/>
              </a:rPr>
              <a:t>check everyday </a:t>
            </a:r>
            <a:r>
              <a:rPr lang="en-US" dirty="0">
                <a:latin typeface="Calibri"/>
                <a:ea typeface="Calibri"/>
                <a:cs typeface="Calibri"/>
                <a:sym typeface="Calibri"/>
              </a:rPr>
              <a:t>that it is used – this means…put the headphones on and present tones to yourself to ensure that sound is coming through each headphone and sounds appropriate for indicated intensity and frequency</a:t>
            </a:r>
            <a:endParaRPr dirty="0"/>
          </a:p>
          <a:p>
            <a:pPr marL="0" lvl="0" indent="0" algn="l" rtl="0">
              <a:lnSpc>
                <a:spcPct val="100000"/>
              </a:lnSpc>
              <a:spcBef>
                <a:spcPts val="0"/>
              </a:spcBef>
              <a:spcAft>
                <a:spcPts val="0"/>
              </a:spcAft>
              <a:buSzPts val="1400"/>
              <a:buNone/>
            </a:pPr>
            <a:endParaRPr dirty="0">
              <a:latin typeface="Calibri"/>
              <a:ea typeface="Calibri"/>
              <a:cs typeface="Calibri"/>
              <a:sym typeface="Calibri"/>
            </a:endParaRPr>
          </a:p>
          <a:p>
            <a:pPr marL="0" lvl="0" indent="0" algn="l" rtl="0">
              <a:lnSpc>
                <a:spcPct val="100000"/>
              </a:lnSpc>
              <a:spcBef>
                <a:spcPts val="0"/>
              </a:spcBef>
              <a:spcAft>
                <a:spcPts val="0"/>
              </a:spcAft>
              <a:buSzPts val="1400"/>
              <a:buNone/>
            </a:pPr>
            <a:r>
              <a:rPr lang="en-US" b="1" dirty="0">
                <a:latin typeface="Calibri"/>
                <a:ea typeface="Calibri"/>
                <a:cs typeface="Calibri"/>
                <a:sym typeface="Calibri"/>
              </a:rPr>
              <a:t>Calibrate the audiometer on a yearly basis</a:t>
            </a:r>
          </a:p>
          <a:p>
            <a:pPr marL="0" lvl="0" indent="0" algn="l" rtl="0">
              <a:lnSpc>
                <a:spcPct val="100000"/>
              </a:lnSpc>
              <a:spcBef>
                <a:spcPts val="0"/>
              </a:spcBef>
              <a:spcAft>
                <a:spcPts val="0"/>
              </a:spcAft>
              <a:buSzPts val="1400"/>
              <a:buNone/>
            </a:pPr>
            <a:endParaRPr dirty="0">
              <a:latin typeface="Calibri"/>
              <a:ea typeface="Calibri"/>
              <a:cs typeface="Calibri"/>
              <a:sym typeface="Calibri"/>
            </a:endParaRPr>
          </a:p>
          <a:p>
            <a:pPr marL="0" lvl="0" indent="0" algn="l" rtl="0">
              <a:lnSpc>
                <a:spcPct val="100000"/>
              </a:lnSpc>
              <a:spcBef>
                <a:spcPts val="0"/>
              </a:spcBef>
              <a:spcAft>
                <a:spcPts val="0"/>
              </a:spcAft>
              <a:buSzPts val="1400"/>
              <a:buNone/>
            </a:pPr>
            <a:r>
              <a:rPr lang="en-US" b="1" dirty="0">
                <a:latin typeface="Calibri"/>
                <a:ea typeface="Calibri"/>
                <a:cs typeface="Calibri"/>
                <a:sym typeface="Calibri"/>
              </a:rPr>
              <a:t>Use extreme caution when moving audiometer </a:t>
            </a:r>
            <a:r>
              <a:rPr lang="en-US" dirty="0">
                <a:latin typeface="Calibri"/>
                <a:ea typeface="Calibri"/>
                <a:cs typeface="Calibri"/>
                <a:sym typeface="Calibri"/>
              </a:rPr>
              <a:t>around from school to school – be gentle.  Also, be careful leaving the audiometer in places where it will get very cold or very hot.  Especially older audiometers – the temperature will affect the calibration.  Examples are leaving the audiometer in your car in extreme heat or cold.  Another example would be storing your audiometer in a storage unit during the summer months that does not have air conditioning.  </a:t>
            </a:r>
          </a:p>
          <a:p>
            <a:pPr marL="0" lvl="0" indent="0" algn="l" rtl="0">
              <a:lnSpc>
                <a:spcPct val="100000"/>
              </a:lnSpc>
              <a:spcBef>
                <a:spcPts val="0"/>
              </a:spcBef>
              <a:spcAft>
                <a:spcPts val="0"/>
              </a:spcAft>
              <a:buSzPts val="1400"/>
              <a:buNone/>
            </a:pPr>
            <a:endParaRPr lang="en-US" dirty="0">
              <a:latin typeface="Calibri"/>
              <a:cs typeface="Calibri"/>
              <a:sym typeface="Calibri"/>
            </a:endParaRPr>
          </a:p>
          <a:p>
            <a:pPr marL="0" lvl="0" indent="0" algn="l" rtl="0">
              <a:lnSpc>
                <a:spcPct val="100000"/>
              </a:lnSpc>
              <a:spcBef>
                <a:spcPts val="0"/>
              </a:spcBef>
              <a:spcAft>
                <a:spcPts val="0"/>
              </a:spcAft>
              <a:buSzPts val="1400"/>
              <a:buNone/>
            </a:pPr>
            <a:r>
              <a:rPr lang="en-US" b="1" dirty="0">
                <a:latin typeface="Calibri"/>
                <a:cs typeface="Calibri"/>
                <a:sym typeface="Calibri"/>
              </a:rPr>
              <a:t>Headphones are calibrated to a specific audiometer, they are not interchangeable without </a:t>
            </a:r>
            <a:r>
              <a:rPr lang="en-US" b="1" dirty="0" err="1">
                <a:latin typeface="Calibri"/>
                <a:cs typeface="Calibri"/>
                <a:sym typeface="Calibri"/>
              </a:rPr>
              <a:t>recalibraton</a:t>
            </a:r>
            <a:endParaRPr b="1" dirty="0"/>
          </a:p>
          <a:p>
            <a:pPr marL="0" lvl="0" indent="0" algn="l" rtl="0">
              <a:lnSpc>
                <a:spcPct val="100000"/>
              </a:lnSpc>
              <a:spcBef>
                <a:spcPts val="0"/>
              </a:spcBef>
              <a:spcAft>
                <a:spcPts val="0"/>
              </a:spcAft>
              <a:buSzPts val="1400"/>
              <a:buNone/>
            </a:pPr>
            <a:endParaRPr b="1" dirty="0">
              <a:latin typeface="Calibri"/>
              <a:ea typeface="Calibri"/>
              <a:cs typeface="Calibri"/>
              <a:sym typeface="Calibri"/>
            </a:endParaRPr>
          </a:p>
          <a:p>
            <a:pPr marL="0" lvl="0" indent="0" algn="l" rtl="0">
              <a:lnSpc>
                <a:spcPct val="100000"/>
              </a:lnSpc>
              <a:spcBef>
                <a:spcPts val="0"/>
              </a:spcBef>
              <a:spcAft>
                <a:spcPts val="0"/>
              </a:spcAft>
              <a:buSzPts val="1400"/>
              <a:buNone/>
            </a:pPr>
            <a:endParaRPr dirty="0">
              <a:latin typeface="Calibri"/>
              <a:ea typeface="Calibri"/>
              <a:cs typeface="Calibri"/>
              <a:sym typeface="Calibri"/>
            </a:endParaRPr>
          </a:p>
        </p:txBody>
      </p:sp>
      <p:sp>
        <p:nvSpPr>
          <p:cNvPr id="529" name="Google Shape;529;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fld id="{00000000-1234-1234-1234-123412341234}" type="slidenum">
              <a:rPr kumimoji="0" lang="en-US" sz="13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t>21</a:t>
            </a:fld>
            <a:endParaRPr kumimoji="0" sz="13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51" name="Google Shape;551;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latin typeface="Calibri"/>
                <a:ea typeface="Calibri"/>
                <a:cs typeface="Calibri"/>
                <a:sym typeface="Calibri"/>
              </a:rPr>
              <a:t>Examples of appropriate audiometers – these are examples of audiometers that are appropriate for use in school hearing screening programs.  These examples are NOT exhaustive but do at least give you an idea of what you are looking for if you need to purchase an audiometer.  </a:t>
            </a:r>
            <a:endParaRPr dirty="0"/>
          </a:p>
          <a:p>
            <a:pPr marL="0" lvl="0" indent="0" algn="l" rtl="0">
              <a:lnSpc>
                <a:spcPct val="100000"/>
              </a:lnSpc>
              <a:spcBef>
                <a:spcPts val="0"/>
              </a:spcBef>
              <a:spcAft>
                <a:spcPts val="0"/>
              </a:spcAft>
              <a:buSzPts val="1400"/>
              <a:buNone/>
            </a:pPr>
            <a:endParaRPr dirty="0">
              <a:latin typeface="Calibri"/>
              <a:ea typeface="Calibri"/>
              <a:cs typeface="Calibri"/>
              <a:sym typeface="Calibri"/>
            </a:endParaRPr>
          </a:p>
          <a:p>
            <a:pPr marL="0" lvl="0" indent="0" algn="l" rtl="0">
              <a:lnSpc>
                <a:spcPct val="100000"/>
              </a:lnSpc>
              <a:spcBef>
                <a:spcPts val="0"/>
              </a:spcBef>
              <a:spcAft>
                <a:spcPts val="0"/>
              </a:spcAft>
              <a:buSzPts val="1400"/>
              <a:buNone/>
            </a:pPr>
            <a:r>
              <a:rPr lang="en-US" dirty="0">
                <a:latin typeface="Calibri"/>
                <a:ea typeface="Calibri"/>
                <a:cs typeface="Calibri"/>
                <a:sym typeface="Calibri"/>
              </a:rPr>
              <a:t>Audiometers can be purchased from school nursing supply companies such as </a:t>
            </a:r>
            <a:r>
              <a:rPr lang="en-US" dirty="0" err="1">
                <a:latin typeface="Calibri"/>
                <a:ea typeface="Calibri"/>
                <a:cs typeface="Calibri"/>
                <a:sym typeface="Calibri"/>
              </a:rPr>
              <a:t>MacGill</a:t>
            </a:r>
            <a:r>
              <a:rPr lang="en-US" dirty="0">
                <a:latin typeface="Calibri"/>
                <a:ea typeface="Calibri"/>
                <a:cs typeface="Calibri"/>
                <a:sym typeface="Calibri"/>
              </a:rPr>
              <a:t> and School Nurse Supply Inc.  In addition, several of the companies who may provide calibration services also sell equipment (</a:t>
            </a:r>
            <a:r>
              <a:rPr lang="en-US" dirty="0" err="1">
                <a:latin typeface="Calibri"/>
                <a:ea typeface="Calibri"/>
                <a:cs typeface="Calibri"/>
                <a:sym typeface="Calibri"/>
              </a:rPr>
              <a:t>Audiometrics</a:t>
            </a:r>
            <a:r>
              <a:rPr lang="en-US" dirty="0">
                <a:latin typeface="Calibri"/>
                <a:ea typeface="Calibri"/>
                <a:cs typeface="Calibri"/>
                <a:sym typeface="Calibri"/>
              </a:rPr>
              <a:t> and Gordon Stowe)</a:t>
            </a:r>
            <a:endParaRPr dirty="0"/>
          </a:p>
        </p:txBody>
      </p:sp>
      <p:sp>
        <p:nvSpPr>
          <p:cNvPr id="552" name="Google Shape;552;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fld id="{00000000-1234-1234-1234-123412341234}" type="slidenum">
              <a:rPr kumimoji="0" lang="en-US" sz="13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t>22</a:t>
            </a:fld>
            <a:endParaRPr kumimoji="0" sz="13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81" name="Google Shape;581;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latin typeface="Calibri"/>
                <a:ea typeface="Calibri"/>
                <a:cs typeface="Calibri"/>
                <a:sym typeface="Calibri"/>
              </a:rPr>
              <a:t>This is the </a:t>
            </a:r>
            <a:r>
              <a:rPr lang="en-US" dirty="0" err="1">
                <a:latin typeface="Calibri"/>
                <a:ea typeface="Calibri"/>
                <a:cs typeface="Calibri"/>
                <a:sym typeface="Calibri"/>
              </a:rPr>
              <a:t>EarScan</a:t>
            </a:r>
            <a:r>
              <a:rPr lang="en-US" dirty="0">
                <a:latin typeface="Calibri"/>
                <a:ea typeface="Calibri"/>
                <a:cs typeface="Calibri"/>
                <a:sym typeface="Calibri"/>
              </a:rPr>
              <a:t> 3M.  It has all of the features that you will need to screen in a school setting.  It can work via an electrical cord BUT it can also be charged so that you can be cordless for screenings.  </a:t>
            </a:r>
            <a:endParaRPr dirty="0"/>
          </a:p>
        </p:txBody>
      </p:sp>
      <p:sp>
        <p:nvSpPr>
          <p:cNvPr id="582" name="Google Shape;582;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fld id="{00000000-1234-1234-1234-123412341234}" type="slidenum">
              <a:rPr kumimoji="0" lang="en-US" sz="13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t>23</a:t>
            </a:fld>
            <a:endParaRPr kumimoji="0" sz="13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92" name="Google Shape;592;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latin typeface="Calibri"/>
                <a:ea typeface="Calibri"/>
                <a:cs typeface="Calibri"/>
                <a:sym typeface="Calibri"/>
              </a:rPr>
              <a:t>This is the </a:t>
            </a:r>
            <a:r>
              <a:rPr lang="en-US" dirty="0" err="1">
                <a:latin typeface="Calibri"/>
                <a:ea typeface="Calibri"/>
                <a:cs typeface="Calibri"/>
                <a:sym typeface="Calibri"/>
              </a:rPr>
              <a:t>Maico</a:t>
            </a:r>
            <a:r>
              <a:rPr lang="en-US" dirty="0">
                <a:latin typeface="Calibri"/>
                <a:ea typeface="Calibri"/>
                <a:cs typeface="Calibri"/>
                <a:sym typeface="Calibri"/>
              </a:rPr>
              <a:t> 27 and looks more like a traditional audiometer.  It also has all of the features that you need for performing hearing screenings in the school setting.  </a:t>
            </a:r>
            <a:endParaRPr dirty="0"/>
          </a:p>
        </p:txBody>
      </p:sp>
      <p:sp>
        <p:nvSpPr>
          <p:cNvPr id="593" name="Google Shape;593;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fld id="{00000000-1234-1234-1234-123412341234}" type="slidenum">
              <a:rPr kumimoji="0" lang="en-US" sz="13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t>24</a:t>
            </a:fld>
            <a:endParaRPr kumimoji="0" sz="13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01" name="Google Shape;601;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latin typeface="Calibri"/>
                <a:ea typeface="Calibri"/>
                <a:cs typeface="Calibri"/>
                <a:sym typeface="Calibri"/>
              </a:rPr>
              <a:t>This is the </a:t>
            </a:r>
            <a:r>
              <a:rPr lang="en-US" dirty="0" err="1">
                <a:latin typeface="Calibri"/>
                <a:ea typeface="Calibri"/>
                <a:cs typeface="Calibri"/>
                <a:sym typeface="Calibri"/>
              </a:rPr>
              <a:t>Maico</a:t>
            </a:r>
            <a:r>
              <a:rPr lang="en-US" dirty="0">
                <a:latin typeface="Calibri"/>
                <a:ea typeface="Calibri"/>
                <a:cs typeface="Calibri"/>
                <a:sym typeface="Calibri"/>
              </a:rPr>
              <a:t> 39 – again, it has what you need.  </a:t>
            </a:r>
            <a:endParaRPr dirty="0"/>
          </a:p>
        </p:txBody>
      </p:sp>
      <p:sp>
        <p:nvSpPr>
          <p:cNvPr id="602" name="Google Shape;602;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fld id="{00000000-1234-1234-1234-123412341234}" type="slidenum">
              <a:rPr kumimoji="0" lang="en-US" sz="13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t>25</a:t>
            </a:fld>
            <a:endParaRPr kumimoji="0" sz="13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09" name="Google Shape;609;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latin typeface="Calibri"/>
                <a:ea typeface="Calibri"/>
                <a:cs typeface="Calibri"/>
                <a:sym typeface="Calibri"/>
              </a:rPr>
              <a:t>If you have this audiometer – you can use it.  However, we would NOT recommend anyone buy it for school screenings.  It not only will allow you to screen pure tones, but it has a feature that allows for speech </a:t>
            </a:r>
            <a:r>
              <a:rPr lang="en-US" dirty="0" err="1">
                <a:latin typeface="Calibri"/>
                <a:ea typeface="Calibri"/>
                <a:cs typeface="Calibri"/>
                <a:sym typeface="Calibri"/>
              </a:rPr>
              <a:t>audiometery</a:t>
            </a:r>
            <a:r>
              <a:rPr lang="en-US" dirty="0">
                <a:latin typeface="Calibri"/>
                <a:ea typeface="Calibri"/>
                <a:cs typeface="Calibri"/>
                <a:sym typeface="Calibri"/>
              </a:rPr>
              <a:t>.  This audiometer will cost you more b/c of a feature that you will not use.  </a:t>
            </a:r>
            <a:endParaRPr dirty="0"/>
          </a:p>
        </p:txBody>
      </p:sp>
      <p:sp>
        <p:nvSpPr>
          <p:cNvPr id="610" name="Google Shape;610;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fld id="{00000000-1234-1234-1234-123412341234}" type="slidenum">
              <a:rPr kumimoji="0" lang="en-US" sz="13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t>26</a:t>
            </a:fld>
            <a:endParaRPr kumimoji="0" sz="13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17" name="Google Shape;617;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latin typeface="+mn-lt"/>
                <a:ea typeface="Calibri"/>
                <a:cs typeface="Calibri"/>
                <a:sym typeface="Calibri"/>
              </a:rPr>
              <a:t>Examples of audiometers that are NOT appropriate for use in school hearing screening programs.  </a:t>
            </a:r>
            <a:endParaRPr dirty="0">
              <a:latin typeface="+mn-lt"/>
            </a:endParaRPr>
          </a:p>
          <a:p>
            <a:pPr marL="0" lvl="0" indent="0" algn="l" rtl="0">
              <a:lnSpc>
                <a:spcPct val="100000"/>
              </a:lnSpc>
              <a:spcBef>
                <a:spcPts val="0"/>
              </a:spcBef>
              <a:spcAft>
                <a:spcPts val="0"/>
              </a:spcAft>
              <a:buSzPts val="1400"/>
              <a:buNone/>
            </a:pPr>
            <a:endParaRPr dirty="0">
              <a:latin typeface="+mn-lt"/>
              <a:ea typeface="Calibri"/>
              <a:cs typeface="Calibri"/>
              <a:sym typeface="Calibri"/>
            </a:endParaRPr>
          </a:p>
          <a:p>
            <a:pPr marL="0" lvl="0" indent="0" algn="l" rtl="0">
              <a:lnSpc>
                <a:spcPct val="100000"/>
              </a:lnSpc>
              <a:spcBef>
                <a:spcPts val="0"/>
              </a:spcBef>
              <a:spcAft>
                <a:spcPts val="0"/>
              </a:spcAft>
              <a:buSzPts val="1400"/>
              <a:buNone/>
            </a:pPr>
            <a:r>
              <a:rPr lang="en-US" dirty="0">
                <a:latin typeface="+mn-lt"/>
                <a:ea typeface="Calibri"/>
                <a:cs typeface="Calibri"/>
                <a:sym typeface="Calibri"/>
              </a:rPr>
              <a:t>These are examples of audiometers that are  NOT appropriate for use in school hearing screening programs.  </a:t>
            </a:r>
            <a:endParaRPr dirty="0">
              <a:latin typeface="+mn-lt"/>
            </a:endParaRPr>
          </a:p>
          <a:p>
            <a:pPr marL="0" lvl="0" indent="0" algn="l" rtl="0">
              <a:lnSpc>
                <a:spcPct val="100000"/>
              </a:lnSpc>
              <a:spcBef>
                <a:spcPts val="0"/>
              </a:spcBef>
              <a:spcAft>
                <a:spcPts val="0"/>
              </a:spcAft>
              <a:buSzPts val="1400"/>
              <a:buNone/>
            </a:pPr>
            <a:endParaRPr dirty="0">
              <a:latin typeface="+mn-lt"/>
              <a:ea typeface="Calibri"/>
              <a:cs typeface="Calibri"/>
              <a:sym typeface="Calibri"/>
            </a:endParaRPr>
          </a:p>
          <a:p>
            <a:pPr marL="0" lvl="0" indent="0" algn="l" rtl="0">
              <a:lnSpc>
                <a:spcPct val="100000"/>
              </a:lnSpc>
              <a:spcBef>
                <a:spcPts val="0"/>
              </a:spcBef>
              <a:spcAft>
                <a:spcPts val="0"/>
              </a:spcAft>
              <a:buSzPts val="1400"/>
              <a:buNone/>
            </a:pPr>
            <a:r>
              <a:rPr lang="en-US" dirty="0">
                <a:latin typeface="+mn-lt"/>
                <a:ea typeface="Calibri"/>
                <a:cs typeface="Calibri"/>
                <a:sym typeface="Calibri"/>
              </a:rPr>
              <a:t>This is not an exhaustive list but represent the types of problems that you may encounter with inappropriate equipment.    </a:t>
            </a:r>
            <a:endParaRPr dirty="0">
              <a:latin typeface="+mn-lt"/>
            </a:endParaRPr>
          </a:p>
          <a:p>
            <a:pPr marL="0" lvl="0" indent="0" algn="l" rtl="0">
              <a:lnSpc>
                <a:spcPct val="100000"/>
              </a:lnSpc>
              <a:spcBef>
                <a:spcPts val="0"/>
              </a:spcBef>
              <a:spcAft>
                <a:spcPts val="0"/>
              </a:spcAft>
              <a:buSzPts val="1400"/>
              <a:buNone/>
            </a:pPr>
            <a:endParaRPr dirty="0">
              <a:latin typeface="Calibri"/>
              <a:ea typeface="Calibri"/>
              <a:cs typeface="Calibri"/>
              <a:sym typeface="Calibri"/>
            </a:endParaRPr>
          </a:p>
        </p:txBody>
      </p:sp>
      <p:sp>
        <p:nvSpPr>
          <p:cNvPr id="618" name="Google Shape;618;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fld id="{00000000-1234-1234-1234-123412341234}" type="slidenum">
              <a:rPr kumimoji="0" lang="en-US" sz="13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t>27</a:t>
            </a:fld>
            <a:endParaRPr kumimoji="0" sz="13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27" name="Google Shape;627;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latin typeface="Calibri"/>
                <a:ea typeface="Calibri"/>
                <a:cs typeface="Calibri"/>
                <a:sym typeface="Calibri"/>
              </a:rPr>
              <a:t>The Welch Allyn </a:t>
            </a:r>
            <a:r>
              <a:rPr lang="en-US" dirty="0" err="1">
                <a:latin typeface="Calibri"/>
                <a:ea typeface="Calibri"/>
                <a:cs typeface="Calibri"/>
                <a:sym typeface="Calibri"/>
              </a:rPr>
              <a:t>AudioScope</a:t>
            </a:r>
            <a:r>
              <a:rPr lang="en-US" dirty="0">
                <a:latin typeface="Calibri"/>
                <a:ea typeface="Calibri"/>
                <a:cs typeface="Calibri"/>
                <a:sym typeface="Calibri"/>
              </a:rPr>
              <a:t> 3 Screening Audiometer is not appropriate because it is handheld.  When you present the tone you could “tip” the kid off by the movement of your hand that you are presenting the tone. </a:t>
            </a:r>
            <a:endParaRPr dirty="0">
              <a:latin typeface="Calibri"/>
              <a:ea typeface="Calibri"/>
              <a:cs typeface="Calibri"/>
              <a:sym typeface="Calibri"/>
            </a:endParaRPr>
          </a:p>
        </p:txBody>
      </p:sp>
      <p:sp>
        <p:nvSpPr>
          <p:cNvPr id="628" name="Google Shape;628;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fld id="{00000000-1234-1234-1234-123412341234}" type="slidenum">
              <a:rPr kumimoji="0" lang="en-US" sz="13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t>28</a:t>
            </a:fld>
            <a:endParaRPr kumimoji="0" sz="13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40" name="Google Shape;640;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latin typeface="Calibri"/>
                <a:ea typeface="Calibri"/>
                <a:cs typeface="Calibri"/>
                <a:sym typeface="Calibri"/>
              </a:rPr>
              <a:t>The OtoScreen I by Handtronix has the same issue – you hold this headphone against the child’s ear and have to “push” in on the area that says “scan”.  So you may actually “tip” the student off by your hand movement against their head.  </a:t>
            </a:r>
            <a:endParaRPr/>
          </a:p>
          <a:p>
            <a:pPr marL="0" lvl="0" indent="0" algn="l" rtl="0">
              <a:lnSpc>
                <a:spcPct val="100000"/>
              </a:lnSpc>
              <a:spcBef>
                <a:spcPts val="0"/>
              </a:spcBef>
              <a:spcAft>
                <a:spcPts val="0"/>
              </a:spcAft>
              <a:buSzPts val="1400"/>
              <a:buNone/>
            </a:pPr>
            <a:endParaRPr>
              <a:latin typeface="Calibri"/>
              <a:ea typeface="Calibri"/>
              <a:cs typeface="Calibri"/>
              <a:sym typeface="Calibri"/>
            </a:endParaRPr>
          </a:p>
          <a:p>
            <a:pPr marL="0" lvl="0" indent="0" algn="l" rtl="0">
              <a:lnSpc>
                <a:spcPct val="100000"/>
              </a:lnSpc>
              <a:spcBef>
                <a:spcPts val="0"/>
              </a:spcBef>
              <a:spcAft>
                <a:spcPts val="0"/>
              </a:spcAft>
              <a:buSzPts val="1400"/>
              <a:buNone/>
            </a:pPr>
            <a:r>
              <a:rPr lang="en-US">
                <a:latin typeface="Calibri"/>
                <a:ea typeface="Calibri"/>
                <a:cs typeface="Calibri"/>
                <a:sym typeface="Calibri"/>
              </a:rPr>
              <a:t>Also, it only has 2 intensities:  20 dB HL and 40 dB HL.  Sometimes, in order to train a student, we need to be able to get louder than this.  </a:t>
            </a:r>
            <a:endParaRPr/>
          </a:p>
          <a:p>
            <a:pPr marL="0" lvl="0" indent="0" algn="l" rtl="0">
              <a:lnSpc>
                <a:spcPct val="100000"/>
              </a:lnSpc>
              <a:spcBef>
                <a:spcPts val="0"/>
              </a:spcBef>
              <a:spcAft>
                <a:spcPts val="0"/>
              </a:spcAft>
              <a:buSzPts val="1400"/>
              <a:buNone/>
            </a:pPr>
            <a:endParaRPr>
              <a:latin typeface="Calibri"/>
              <a:ea typeface="Calibri"/>
              <a:cs typeface="Calibri"/>
              <a:sym typeface="Calibri"/>
            </a:endParaRPr>
          </a:p>
          <a:p>
            <a:pPr marL="0" lvl="0" indent="0" algn="l" rtl="0">
              <a:lnSpc>
                <a:spcPct val="100000"/>
              </a:lnSpc>
              <a:spcBef>
                <a:spcPts val="0"/>
              </a:spcBef>
              <a:spcAft>
                <a:spcPts val="0"/>
              </a:spcAft>
              <a:buSzPts val="1400"/>
              <a:buNone/>
            </a:pPr>
            <a:r>
              <a:rPr lang="en-US">
                <a:latin typeface="Calibri"/>
                <a:ea typeface="Calibri"/>
                <a:cs typeface="Calibri"/>
                <a:sym typeface="Calibri"/>
              </a:rPr>
              <a:t>If you are using this audiometer, you need to purchase something different.  </a:t>
            </a:r>
            <a:endParaRPr/>
          </a:p>
        </p:txBody>
      </p:sp>
      <p:sp>
        <p:nvSpPr>
          <p:cNvPr id="641" name="Google Shape;641;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fld id="{00000000-1234-1234-1234-123412341234}" type="slidenum">
              <a:rPr kumimoji="0" lang="en-US" sz="13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t>29</a:t>
            </a:fld>
            <a:endParaRPr kumimoji="0" sz="13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fld id="{00000000-1234-1234-1234-123412341234}" type="slidenum">
              <a:rPr kumimoji="0" lang="en-US" sz="13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t>31</a:t>
            </a:fld>
            <a:endParaRPr kumimoji="0" sz="13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653" name="Google Shape;653;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4" name="Google Shape;654;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latin typeface="+mn-lt"/>
                <a:ea typeface="Times New Roman"/>
                <a:cs typeface="Times New Roman"/>
                <a:sym typeface="Times New Roman"/>
              </a:rPr>
              <a:t>This is the outline of protocol:</a:t>
            </a:r>
          </a:p>
          <a:p>
            <a:pPr marL="0" lvl="0" indent="0" algn="l" rtl="0">
              <a:lnSpc>
                <a:spcPct val="100000"/>
              </a:lnSpc>
              <a:spcBef>
                <a:spcPts val="0"/>
              </a:spcBef>
              <a:spcAft>
                <a:spcPts val="0"/>
              </a:spcAft>
              <a:buSzPts val="1400"/>
              <a:buNone/>
            </a:pPr>
            <a:endParaRPr dirty="0">
              <a:latin typeface="+mn-lt"/>
            </a:endParaRPr>
          </a:p>
          <a:p>
            <a:pPr marL="0" lvl="0" indent="0" algn="l" rtl="0">
              <a:lnSpc>
                <a:spcPct val="100000"/>
              </a:lnSpc>
              <a:spcBef>
                <a:spcPts val="0"/>
              </a:spcBef>
              <a:spcAft>
                <a:spcPts val="0"/>
              </a:spcAft>
              <a:buClr>
                <a:schemeClr val="dk1"/>
              </a:buClr>
              <a:buSzPts val="1200"/>
              <a:buFont typeface="Times New Roman"/>
              <a:buChar char="•"/>
            </a:pPr>
            <a:r>
              <a:rPr lang="en-US" dirty="0">
                <a:latin typeface="+mn-lt"/>
                <a:ea typeface="Times New Roman"/>
                <a:cs typeface="Times New Roman"/>
                <a:sym typeface="Times New Roman"/>
              </a:rPr>
              <a:t>perform your pure tone screening</a:t>
            </a:r>
            <a:endParaRPr dirty="0">
              <a:latin typeface="+mn-lt"/>
            </a:endParaRPr>
          </a:p>
          <a:p>
            <a:pPr marL="0" lvl="0" indent="0" algn="l" rtl="0">
              <a:lnSpc>
                <a:spcPct val="100000"/>
              </a:lnSpc>
              <a:spcBef>
                <a:spcPts val="0"/>
              </a:spcBef>
              <a:spcAft>
                <a:spcPts val="0"/>
              </a:spcAft>
              <a:buClr>
                <a:schemeClr val="dk1"/>
              </a:buClr>
              <a:buSzPts val="1200"/>
              <a:buFont typeface="Times New Roman"/>
              <a:buChar char="•"/>
            </a:pPr>
            <a:r>
              <a:rPr lang="en-US" dirty="0">
                <a:latin typeface="+mn-lt"/>
                <a:ea typeface="Times New Roman"/>
                <a:cs typeface="Times New Roman"/>
                <a:sym typeface="Times New Roman"/>
              </a:rPr>
              <a:t>complete your rescreening for children who did not pass the 1</a:t>
            </a:r>
            <a:r>
              <a:rPr lang="en-US" baseline="30000" dirty="0">
                <a:latin typeface="+mn-lt"/>
                <a:ea typeface="Times New Roman"/>
                <a:cs typeface="Times New Roman"/>
                <a:sym typeface="Times New Roman"/>
              </a:rPr>
              <a:t>st</a:t>
            </a:r>
            <a:r>
              <a:rPr lang="en-US" dirty="0">
                <a:latin typeface="+mn-lt"/>
                <a:ea typeface="Times New Roman"/>
                <a:cs typeface="Times New Roman"/>
                <a:sym typeface="Times New Roman"/>
              </a:rPr>
              <a:t> screen</a:t>
            </a:r>
            <a:endParaRPr dirty="0">
              <a:latin typeface="+mn-lt"/>
            </a:endParaRPr>
          </a:p>
          <a:p>
            <a:pPr marL="0" lvl="0" indent="0" algn="l" rtl="0">
              <a:lnSpc>
                <a:spcPct val="100000"/>
              </a:lnSpc>
              <a:spcBef>
                <a:spcPts val="0"/>
              </a:spcBef>
              <a:spcAft>
                <a:spcPts val="0"/>
              </a:spcAft>
              <a:buClr>
                <a:schemeClr val="dk1"/>
              </a:buClr>
              <a:buSzPts val="1200"/>
              <a:buFont typeface="Times New Roman"/>
              <a:buChar char="•"/>
            </a:pPr>
            <a:r>
              <a:rPr lang="en-US" dirty="0">
                <a:latin typeface="+mn-lt"/>
                <a:ea typeface="Times New Roman"/>
                <a:cs typeface="Times New Roman"/>
                <a:sym typeface="Times New Roman"/>
              </a:rPr>
              <a:t>make referral </a:t>
            </a:r>
            <a:endParaRPr dirty="0">
              <a:latin typeface="+mn-lt"/>
            </a:endParaRPr>
          </a:p>
          <a:p>
            <a:pPr marL="0" lvl="0" indent="0" algn="l" rtl="0">
              <a:lnSpc>
                <a:spcPct val="100000"/>
              </a:lnSpc>
              <a:spcBef>
                <a:spcPts val="0"/>
              </a:spcBef>
              <a:spcAft>
                <a:spcPts val="0"/>
              </a:spcAft>
              <a:buClr>
                <a:schemeClr val="dk1"/>
              </a:buClr>
              <a:buSzPts val="1200"/>
              <a:buFont typeface="Times New Roman"/>
              <a:buChar char="•"/>
            </a:pPr>
            <a:r>
              <a:rPr lang="en-US" dirty="0">
                <a:latin typeface="+mn-lt"/>
                <a:ea typeface="Times New Roman"/>
                <a:cs typeface="Times New Roman"/>
                <a:sym typeface="Times New Roman"/>
              </a:rPr>
              <a:t>follow-up on those referrals</a:t>
            </a:r>
            <a:endParaRPr dirty="0">
              <a:latin typeface="+mn-lt"/>
            </a:endParaRPr>
          </a:p>
          <a:p>
            <a:pPr marL="0" lvl="0" indent="0" algn="l" rtl="0">
              <a:lnSpc>
                <a:spcPct val="100000"/>
              </a:lnSpc>
              <a:spcBef>
                <a:spcPts val="0"/>
              </a:spcBef>
              <a:spcAft>
                <a:spcPts val="0"/>
              </a:spcAft>
              <a:buClr>
                <a:schemeClr val="dk1"/>
              </a:buClr>
              <a:buSzPts val="1200"/>
              <a:buFont typeface="Times New Roman"/>
              <a:buChar char="•"/>
            </a:pPr>
            <a:r>
              <a:rPr lang="en-US" dirty="0">
                <a:latin typeface="+mn-lt"/>
                <a:ea typeface="Times New Roman"/>
                <a:cs typeface="Times New Roman"/>
                <a:sym typeface="Times New Roman"/>
              </a:rPr>
              <a:t>Complete your annual summary or enter into APCSN/</a:t>
            </a:r>
            <a:r>
              <a:rPr lang="en-US" dirty="0" err="1">
                <a:latin typeface="+mn-lt"/>
                <a:ea typeface="Times New Roman"/>
                <a:cs typeface="Times New Roman"/>
                <a:sym typeface="Times New Roman"/>
              </a:rPr>
              <a:t>eSchool</a:t>
            </a:r>
            <a:endParaRPr dirty="0">
              <a:latin typeface="+mn-lt"/>
            </a:endParaRPr>
          </a:p>
          <a:p>
            <a:pPr marL="0" lvl="0" indent="0" algn="l" rtl="0">
              <a:lnSpc>
                <a:spcPct val="100000"/>
              </a:lnSpc>
              <a:spcBef>
                <a:spcPts val="0"/>
              </a:spcBef>
              <a:spcAft>
                <a:spcPts val="0"/>
              </a:spcAft>
              <a:buSzPts val="1400"/>
              <a:buNone/>
            </a:pPr>
            <a:endParaRPr dirty="0">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dirty="0">
              <a:latin typeface="Times New Roman"/>
              <a:ea typeface="Times New Roman"/>
              <a:cs typeface="Times New Roman"/>
              <a:sym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4" name="Google Shape;13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Objectives of this course (for CNE purposes) are to be able to:</a:t>
            </a:r>
            <a:endParaRPr dirty="0"/>
          </a:p>
          <a:p>
            <a:pPr marL="171450" lvl="0" indent="-171450" algn="l" rtl="0">
              <a:lnSpc>
                <a:spcPct val="100000"/>
              </a:lnSpc>
              <a:spcBef>
                <a:spcPts val="0"/>
              </a:spcBef>
              <a:spcAft>
                <a:spcPts val="0"/>
              </a:spcAft>
              <a:buClr>
                <a:schemeClr val="dk1"/>
              </a:buClr>
              <a:buSzPts val="1200"/>
              <a:buFont typeface="Arial" panose="020B0604020202020204" pitchFamily="34" charset="0"/>
              <a:buChar char="•"/>
            </a:pPr>
            <a:r>
              <a:rPr lang="en-US" dirty="0"/>
              <a:t>Explain the importance of hearing screening for the school-aged child</a:t>
            </a:r>
            <a:endParaRPr dirty="0"/>
          </a:p>
          <a:p>
            <a:pPr marL="171450" lvl="0" indent="-171450" algn="l" rtl="0">
              <a:lnSpc>
                <a:spcPct val="100000"/>
              </a:lnSpc>
              <a:spcBef>
                <a:spcPts val="0"/>
              </a:spcBef>
              <a:spcAft>
                <a:spcPts val="0"/>
              </a:spcAft>
              <a:buClr>
                <a:schemeClr val="dk1"/>
              </a:buClr>
              <a:buSzPts val="1200"/>
              <a:buFont typeface="Arial" panose="020B0604020202020204" pitchFamily="34" charset="0"/>
              <a:buChar char="•"/>
            </a:pPr>
            <a:r>
              <a:rPr lang="en-US" dirty="0"/>
              <a:t>Identify the components of a hearing screening and the pass/fail criteria for each</a:t>
            </a:r>
            <a:endParaRPr dirty="0"/>
          </a:p>
          <a:p>
            <a:pPr marL="171450" lvl="0" indent="-171450" algn="l" rtl="0">
              <a:lnSpc>
                <a:spcPct val="100000"/>
              </a:lnSpc>
              <a:spcBef>
                <a:spcPts val="0"/>
              </a:spcBef>
              <a:spcAft>
                <a:spcPts val="0"/>
              </a:spcAft>
              <a:buClr>
                <a:schemeClr val="dk1"/>
              </a:buClr>
              <a:buSzPts val="1200"/>
              <a:buFont typeface="Arial" panose="020B0604020202020204" pitchFamily="34" charset="0"/>
              <a:buChar char="•"/>
            </a:pPr>
            <a:r>
              <a:rPr lang="en-US" dirty="0"/>
              <a:t>Apply age appropriate screening techniques and procedures</a:t>
            </a:r>
            <a:endParaRPr dirty="0"/>
          </a:p>
          <a:p>
            <a:pPr marL="171450" lvl="0" indent="-171450" algn="l" rtl="0">
              <a:lnSpc>
                <a:spcPct val="100000"/>
              </a:lnSpc>
              <a:spcBef>
                <a:spcPts val="0"/>
              </a:spcBef>
              <a:spcAft>
                <a:spcPts val="0"/>
              </a:spcAft>
              <a:buClr>
                <a:schemeClr val="dk1"/>
              </a:buClr>
              <a:buSzPts val="1200"/>
              <a:buFont typeface="Arial" panose="020B0604020202020204" pitchFamily="34" charset="0"/>
              <a:buChar char="•"/>
            </a:pPr>
            <a:r>
              <a:rPr lang="en-US" dirty="0"/>
              <a:t>Demonstrate the use of an audiometer</a:t>
            </a:r>
            <a:endParaRPr dirty="0"/>
          </a:p>
          <a:p>
            <a:pPr marL="171450" lvl="0" indent="-171450" algn="l" rtl="0">
              <a:lnSpc>
                <a:spcPct val="100000"/>
              </a:lnSpc>
              <a:spcBef>
                <a:spcPts val="0"/>
              </a:spcBef>
              <a:spcAft>
                <a:spcPts val="0"/>
              </a:spcAft>
              <a:buClr>
                <a:schemeClr val="dk1"/>
              </a:buClr>
              <a:buSzPts val="1200"/>
              <a:buFont typeface="Arial" panose="020B0604020202020204" pitchFamily="34" charset="0"/>
              <a:buChar char="•"/>
            </a:pPr>
            <a:r>
              <a:rPr lang="en-US" dirty="0"/>
              <a:t>Identify the steps of the recording, referral and reporting process</a:t>
            </a:r>
            <a:endParaRPr dirty="0"/>
          </a:p>
          <a:p>
            <a:pPr marL="0" lvl="0" indent="0" algn="l" rtl="0">
              <a:lnSpc>
                <a:spcPct val="100000"/>
              </a:lnSpc>
              <a:spcBef>
                <a:spcPts val="0"/>
              </a:spcBef>
              <a:spcAft>
                <a:spcPts val="0"/>
              </a:spcAft>
              <a:buSzPts val="1400"/>
              <a:buNone/>
            </a:pPr>
            <a:endParaRPr dirty="0"/>
          </a:p>
        </p:txBody>
      </p:sp>
      <p:sp>
        <p:nvSpPr>
          <p:cNvPr id="135" name="Google Shape;13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300"/>
              <a:buNone/>
            </a:pPr>
            <a:fld id="{00000000-1234-1234-1234-123412341234}" type="slidenum">
              <a:rPr lang="en-US" sz="1300">
                <a:solidFill>
                  <a:schemeClr val="dk1"/>
                </a:solidFill>
                <a:latin typeface="Calibri"/>
                <a:ea typeface="Calibri"/>
                <a:cs typeface="Calibri"/>
                <a:sym typeface="Calibri"/>
              </a:rPr>
              <a:t>3</a:t>
            </a:fld>
            <a:endParaRPr sz="1300">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fld id="{00000000-1234-1234-1234-123412341234}" type="slidenum">
              <a:rPr kumimoji="0" lang="en-US" sz="13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t>32</a:t>
            </a:fld>
            <a:endParaRPr kumimoji="0" sz="13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667" name="Google Shape;667;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68" name="Google Shape;668;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100" b="1" dirty="0">
                <a:latin typeface="Times New Roman"/>
                <a:ea typeface="Times New Roman"/>
                <a:cs typeface="Times New Roman"/>
                <a:sym typeface="Times New Roman"/>
              </a:rPr>
              <a:t>Students in grades pre-k, kindergarten, 1</a:t>
            </a:r>
            <a:r>
              <a:rPr lang="en-US" sz="1100" b="1" baseline="30000" dirty="0">
                <a:latin typeface="Times New Roman"/>
                <a:ea typeface="Times New Roman"/>
                <a:cs typeface="Times New Roman"/>
                <a:sym typeface="Times New Roman"/>
              </a:rPr>
              <a:t>st</a:t>
            </a:r>
            <a:r>
              <a:rPr lang="en-US" sz="1100" b="1" dirty="0">
                <a:latin typeface="Times New Roman"/>
                <a:ea typeface="Times New Roman"/>
                <a:cs typeface="Times New Roman"/>
                <a:sym typeface="Times New Roman"/>
              </a:rPr>
              <a:t>, 2</a:t>
            </a:r>
            <a:r>
              <a:rPr lang="en-US" sz="1100" b="1" baseline="30000" dirty="0">
                <a:latin typeface="Times New Roman"/>
                <a:ea typeface="Times New Roman"/>
                <a:cs typeface="Times New Roman"/>
                <a:sym typeface="Times New Roman"/>
              </a:rPr>
              <a:t>nd</a:t>
            </a:r>
            <a:r>
              <a:rPr lang="en-US" sz="1100" b="1" dirty="0">
                <a:latin typeface="Times New Roman"/>
                <a:ea typeface="Times New Roman"/>
                <a:cs typeface="Times New Roman"/>
                <a:sym typeface="Times New Roman"/>
              </a:rPr>
              <a:t>, 4</a:t>
            </a:r>
            <a:r>
              <a:rPr lang="en-US" sz="1100" b="1" baseline="30000" dirty="0">
                <a:latin typeface="Times New Roman"/>
                <a:ea typeface="Times New Roman"/>
                <a:cs typeface="Times New Roman"/>
                <a:sym typeface="Times New Roman"/>
              </a:rPr>
              <a:t>th</a:t>
            </a:r>
            <a:r>
              <a:rPr lang="en-US" sz="1100" b="1" dirty="0">
                <a:latin typeface="Times New Roman"/>
                <a:ea typeface="Times New Roman"/>
                <a:cs typeface="Times New Roman"/>
                <a:sym typeface="Times New Roman"/>
              </a:rPr>
              <a:t>, 6</a:t>
            </a:r>
            <a:r>
              <a:rPr lang="en-US" sz="1100" b="1" baseline="30000" dirty="0">
                <a:latin typeface="Times New Roman"/>
                <a:ea typeface="Times New Roman"/>
                <a:cs typeface="Times New Roman"/>
                <a:sym typeface="Times New Roman"/>
              </a:rPr>
              <a:t>th</a:t>
            </a:r>
            <a:r>
              <a:rPr lang="en-US" sz="1100" b="1" dirty="0">
                <a:latin typeface="Times New Roman"/>
                <a:ea typeface="Times New Roman"/>
                <a:cs typeface="Times New Roman"/>
                <a:sym typeface="Times New Roman"/>
              </a:rPr>
              <a:t> and 8</a:t>
            </a:r>
            <a:r>
              <a:rPr lang="en-US" sz="1100" b="1" baseline="30000" dirty="0">
                <a:latin typeface="Times New Roman"/>
                <a:ea typeface="Times New Roman"/>
                <a:cs typeface="Times New Roman"/>
                <a:sym typeface="Times New Roman"/>
              </a:rPr>
              <a:t>th</a:t>
            </a:r>
            <a:r>
              <a:rPr lang="en-US" sz="1100" b="1" dirty="0">
                <a:latin typeface="Times New Roman"/>
                <a:ea typeface="Times New Roman"/>
                <a:cs typeface="Times New Roman"/>
                <a:sym typeface="Times New Roman"/>
              </a:rPr>
              <a:t> should be screened every year.</a:t>
            </a:r>
            <a:r>
              <a:rPr lang="en-US" sz="1100" dirty="0">
                <a:latin typeface="Times New Roman"/>
                <a:ea typeface="Times New Roman"/>
                <a:cs typeface="Times New Roman"/>
                <a:sym typeface="Times New Roman"/>
              </a:rPr>
              <a:t>  In addition, any students that </a:t>
            </a:r>
            <a:r>
              <a:rPr lang="en-US" sz="1100" b="1" dirty="0">
                <a:latin typeface="Times New Roman"/>
                <a:ea typeface="Times New Roman"/>
                <a:cs typeface="Times New Roman"/>
                <a:sym typeface="Times New Roman"/>
              </a:rPr>
              <a:t>transfer</a:t>
            </a:r>
            <a:r>
              <a:rPr lang="en-US" sz="1100" dirty="0">
                <a:latin typeface="Times New Roman"/>
                <a:ea typeface="Times New Roman"/>
                <a:cs typeface="Times New Roman"/>
                <a:sym typeface="Times New Roman"/>
              </a:rPr>
              <a:t> into your district/building need to be screened upon entry.  If no documentation of screening at transferring school of hearing screen for appropriate grade level.</a:t>
            </a:r>
          </a:p>
          <a:p>
            <a:pPr marL="0" lvl="0" indent="0" algn="l" rtl="0">
              <a:lnSpc>
                <a:spcPct val="100000"/>
              </a:lnSpc>
              <a:spcBef>
                <a:spcPts val="0"/>
              </a:spcBef>
              <a:spcAft>
                <a:spcPts val="0"/>
              </a:spcAft>
              <a:buSzPts val="1400"/>
              <a:buNone/>
            </a:pPr>
            <a:r>
              <a:rPr lang="en-US" sz="1100" dirty="0">
                <a:latin typeface="Times New Roman"/>
                <a:ea typeface="Times New Roman"/>
                <a:cs typeface="Times New Roman"/>
                <a:sym typeface="Times New Roman"/>
              </a:rPr>
              <a:t>(*Your responsibility for screening your </a:t>
            </a:r>
            <a:r>
              <a:rPr lang="en-US" sz="1100" b="1" dirty="0">
                <a:latin typeface="Times New Roman"/>
                <a:ea typeface="Times New Roman"/>
                <a:cs typeface="Times New Roman"/>
                <a:sym typeface="Times New Roman"/>
              </a:rPr>
              <a:t>pre-K will vary from district to district;</a:t>
            </a:r>
            <a:r>
              <a:rPr lang="en-US" sz="1100" dirty="0">
                <a:latin typeface="Times New Roman"/>
                <a:ea typeface="Times New Roman"/>
                <a:cs typeface="Times New Roman"/>
                <a:sym typeface="Times New Roman"/>
              </a:rPr>
              <a:t> check with your administration to see what the district’s relationship/responsibility is for the preschool program in your district)</a:t>
            </a:r>
            <a:endParaRPr dirty="0"/>
          </a:p>
          <a:p>
            <a:pPr marL="0" lvl="0" indent="0" algn="l" rtl="0">
              <a:lnSpc>
                <a:spcPct val="100000"/>
              </a:lnSpc>
              <a:spcBef>
                <a:spcPts val="0"/>
              </a:spcBef>
              <a:spcAft>
                <a:spcPts val="0"/>
              </a:spcAft>
              <a:buSzPts val="1400"/>
              <a:buNone/>
            </a:pPr>
            <a:endParaRPr sz="1100" dirty="0">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r>
              <a:rPr lang="en-US" sz="1100" b="1" dirty="0">
                <a:latin typeface="Times New Roman"/>
                <a:ea typeface="Times New Roman"/>
                <a:cs typeface="Times New Roman"/>
                <a:sym typeface="Times New Roman"/>
              </a:rPr>
              <a:t>If a child is suspected of having a hearing problem based on teacher, parent or even student </a:t>
            </a:r>
            <a:r>
              <a:rPr lang="en-US" sz="1100" dirty="0">
                <a:latin typeface="Times New Roman"/>
                <a:ea typeface="Times New Roman"/>
                <a:cs typeface="Times New Roman"/>
                <a:sym typeface="Times New Roman"/>
              </a:rPr>
              <a:t>report – it would be good to screen these students.  </a:t>
            </a:r>
            <a:endParaRPr dirty="0"/>
          </a:p>
          <a:p>
            <a:pPr marL="0" lvl="0" indent="0" algn="l" rtl="0">
              <a:lnSpc>
                <a:spcPct val="100000"/>
              </a:lnSpc>
              <a:spcBef>
                <a:spcPts val="0"/>
              </a:spcBef>
              <a:spcAft>
                <a:spcPts val="0"/>
              </a:spcAft>
              <a:buSzPts val="1400"/>
              <a:buNone/>
            </a:pPr>
            <a:endParaRPr sz="1100" dirty="0">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r>
              <a:rPr lang="en-US" sz="1100" dirty="0">
                <a:latin typeface="Times New Roman"/>
                <a:ea typeface="Times New Roman"/>
                <a:cs typeface="Times New Roman"/>
                <a:sym typeface="Times New Roman"/>
              </a:rPr>
              <a:t>Students who are being </a:t>
            </a:r>
            <a:r>
              <a:rPr lang="en-US" sz="1100" b="1" dirty="0">
                <a:latin typeface="Times New Roman"/>
                <a:ea typeface="Times New Roman"/>
                <a:cs typeface="Times New Roman"/>
                <a:sym typeface="Times New Roman"/>
              </a:rPr>
              <a:t>NEWLY referred to special education </a:t>
            </a:r>
            <a:r>
              <a:rPr lang="en-US" sz="1100" dirty="0">
                <a:latin typeface="Times New Roman"/>
                <a:ea typeface="Times New Roman"/>
                <a:cs typeface="Times New Roman"/>
                <a:sym typeface="Times New Roman"/>
              </a:rPr>
              <a:t>will require a hearing screening.  If you have already completed within that school year, those results should be fine.  </a:t>
            </a:r>
            <a:endParaRPr dirty="0"/>
          </a:p>
          <a:p>
            <a:pPr marL="0" lvl="0" indent="0" algn="l" rtl="0">
              <a:lnSpc>
                <a:spcPct val="100000"/>
              </a:lnSpc>
              <a:spcBef>
                <a:spcPts val="0"/>
              </a:spcBef>
              <a:spcAft>
                <a:spcPts val="0"/>
              </a:spcAft>
              <a:buSzPts val="1400"/>
              <a:buNone/>
            </a:pPr>
            <a:endParaRPr sz="1100" dirty="0">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r>
              <a:rPr lang="en-US" sz="1100" dirty="0">
                <a:latin typeface="Times New Roman"/>
                <a:ea typeface="Times New Roman"/>
                <a:cs typeface="Times New Roman"/>
                <a:sym typeface="Times New Roman"/>
              </a:rPr>
              <a:t>Students who are already enrolled in </a:t>
            </a:r>
            <a:r>
              <a:rPr lang="en-US" sz="1100" b="1" dirty="0">
                <a:latin typeface="Times New Roman"/>
                <a:ea typeface="Times New Roman"/>
                <a:cs typeface="Times New Roman"/>
                <a:sym typeface="Times New Roman"/>
              </a:rPr>
              <a:t>special education but are up for a 3 year re-evaluation</a:t>
            </a:r>
            <a:r>
              <a:rPr lang="en-US" sz="1100" dirty="0">
                <a:latin typeface="Times New Roman"/>
                <a:ea typeface="Times New Roman"/>
                <a:cs typeface="Times New Roman"/>
                <a:sym typeface="Times New Roman"/>
              </a:rPr>
              <a:t> will have to be screened (again if you have completed a screening that school year, you can report those results)</a:t>
            </a:r>
            <a:endParaRPr dirty="0"/>
          </a:p>
          <a:p>
            <a:pPr marL="0" lvl="0" indent="0" algn="l" rtl="0">
              <a:lnSpc>
                <a:spcPct val="100000"/>
              </a:lnSpc>
              <a:spcBef>
                <a:spcPts val="0"/>
              </a:spcBef>
              <a:spcAft>
                <a:spcPts val="0"/>
              </a:spcAft>
              <a:buSzPts val="1400"/>
              <a:buNone/>
            </a:pPr>
            <a:endParaRPr sz="1100" dirty="0">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sz="1100" dirty="0"/>
          </a:p>
          <a:p>
            <a:pPr marL="0" lvl="0" indent="0" algn="l" rtl="0">
              <a:lnSpc>
                <a:spcPct val="100000"/>
              </a:lnSpc>
              <a:spcBef>
                <a:spcPts val="0"/>
              </a:spcBef>
              <a:spcAft>
                <a:spcPts val="0"/>
              </a:spcAft>
              <a:buSzPts val="1400"/>
              <a:buNone/>
            </a:pPr>
            <a:endParaRPr sz="1100" dirty="0">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sz="1100" dirty="0">
              <a:latin typeface="Times New Roman"/>
              <a:ea typeface="Times New Roman"/>
              <a:cs typeface="Times New Roman"/>
              <a:sym typeface="Times New Roman"/>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0" name="Google Shape;680;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dirty="0">
                <a:latin typeface="+mn-lt"/>
                <a:ea typeface="Times New Roman"/>
                <a:cs typeface="Times New Roman"/>
                <a:sym typeface="Times New Roman"/>
              </a:rPr>
              <a:t>There are always questions about what to do with kids who have known/identified hearing losses.  If you have a student who wears hearing aids or has a cochlear implant or bone anchored implant – don’t screen them (UNLESS the hearing loss is known to be in JUST one ear – if this is the case, you should screen the other ear).  If a student REPORTS hearing loss, but you are not aware of it or have no documentation, then you should screen them and refer appropriately.  </a:t>
            </a:r>
            <a:endParaRPr dirty="0">
              <a:latin typeface="+mn-lt"/>
            </a:endParaRPr>
          </a:p>
          <a:p>
            <a:pPr marL="0" lvl="0" indent="0" algn="l" rtl="0">
              <a:lnSpc>
                <a:spcPct val="100000"/>
              </a:lnSpc>
              <a:spcBef>
                <a:spcPts val="0"/>
              </a:spcBef>
              <a:spcAft>
                <a:spcPts val="0"/>
              </a:spcAft>
              <a:buSzPts val="1400"/>
              <a:buNone/>
            </a:pPr>
            <a:endParaRPr dirty="0">
              <a:latin typeface="+mn-lt"/>
              <a:ea typeface="Times New Roman"/>
              <a:cs typeface="Times New Roman"/>
              <a:sym typeface="Times New Roman"/>
            </a:endParaRPr>
          </a:p>
          <a:p>
            <a:pPr marL="0" lvl="0" indent="0" algn="l" rtl="0">
              <a:lnSpc>
                <a:spcPct val="100000"/>
              </a:lnSpc>
              <a:spcBef>
                <a:spcPts val="0"/>
              </a:spcBef>
              <a:spcAft>
                <a:spcPts val="0"/>
              </a:spcAft>
              <a:buSzPts val="1400"/>
              <a:buNone/>
            </a:pPr>
            <a:r>
              <a:rPr lang="en-US" dirty="0">
                <a:latin typeface="+mn-lt"/>
              </a:rPr>
              <a:t>SO – very important - students who wear hearing aids,  who have cochlear implants  or </a:t>
            </a:r>
            <a:r>
              <a:rPr lang="en-US" b="1" dirty="0">
                <a:latin typeface="+mn-lt"/>
              </a:rPr>
              <a:t>have documented hearing loss (by an audiologist/MD) should NOT be screened </a:t>
            </a:r>
            <a:r>
              <a:rPr lang="en-US" dirty="0">
                <a:latin typeface="+mn-lt"/>
              </a:rPr>
              <a:t>– BUT you do need to know that the child is being followed on a regular basis by an audiologist/MD and </a:t>
            </a:r>
            <a:r>
              <a:rPr lang="en-US" b="1" dirty="0">
                <a:latin typeface="+mn-lt"/>
              </a:rPr>
              <a:t>noted in </a:t>
            </a:r>
            <a:r>
              <a:rPr lang="en-US" b="1" dirty="0" err="1">
                <a:latin typeface="+mn-lt"/>
              </a:rPr>
              <a:t>eSchool</a:t>
            </a:r>
            <a:endParaRPr b="1" dirty="0">
              <a:latin typeface="+mn-lt"/>
            </a:endParaRPr>
          </a:p>
          <a:p>
            <a:pPr marL="0" lvl="0" indent="0" algn="l" rtl="0">
              <a:lnSpc>
                <a:spcPct val="100000"/>
              </a:lnSpc>
              <a:spcBef>
                <a:spcPts val="0"/>
              </a:spcBef>
              <a:spcAft>
                <a:spcPts val="0"/>
              </a:spcAft>
              <a:buSzPts val="1400"/>
              <a:buNone/>
            </a:pPr>
            <a:endParaRPr dirty="0">
              <a:latin typeface="+mn-lt"/>
            </a:endParaRPr>
          </a:p>
          <a:p>
            <a:pPr marL="0" lvl="0" indent="0" algn="l" rtl="0">
              <a:lnSpc>
                <a:spcPct val="100000"/>
              </a:lnSpc>
              <a:spcBef>
                <a:spcPts val="0"/>
              </a:spcBef>
              <a:spcAft>
                <a:spcPts val="0"/>
              </a:spcAft>
              <a:buSzPts val="1400"/>
              <a:buNone/>
            </a:pPr>
            <a:r>
              <a:rPr lang="en-US" dirty="0">
                <a:latin typeface="+mn-lt"/>
              </a:rPr>
              <a:t>Special NOTES:  </a:t>
            </a:r>
            <a:endParaRPr dirty="0">
              <a:latin typeface="+mn-lt"/>
            </a:endParaRPr>
          </a:p>
          <a:p>
            <a:pPr marL="0" lvl="0" indent="0" algn="l" rtl="0">
              <a:lnSpc>
                <a:spcPct val="100000"/>
              </a:lnSpc>
              <a:spcBef>
                <a:spcPts val="0"/>
              </a:spcBef>
              <a:spcAft>
                <a:spcPts val="0"/>
              </a:spcAft>
              <a:buSzPts val="1400"/>
              <a:buNone/>
            </a:pPr>
            <a:r>
              <a:rPr lang="en-US" dirty="0">
                <a:latin typeface="+mn-lt"/>
              </a:rPr>
              <a:t>1.  Children who have a COCHLEAR IMPLANT – will have severe/profound hearing loss in BOTH EARS</a:t>
            </a:r>
            <a:endParaRPr dirty="0">
              <a:latin typeface="+mn-lt"/>
            </a:endParaRPr>
          </a:p>
          <a:p>
            <a:pPr marL="0" lvl="0" indent="0" algn="l" rtl="0">
              <a:lnSpc>
                <a:spcPct val="100000"/>
              </a:lnSpc>
              <a:spcBef>
                <a:spcPts val="0"/>
              </a:spcBef>
              <a:spcAft>
                <a:spcPts val="0"/>
              </a:spcAft>
              <a:buSzPts val="1400"/>
              <a:buNone/>
            </a:pPr>
            <a:r>
              <a:rPr lang="en-US" dirty="0">
                <a:latin typeface="+mn-lt"/>
              </a:rPr>
              <a:t>2.  Children who have a BONE ANCHORED IMPLANT (sometimes referred to as a BAI or BAHA) may have “typical” hearing in their other ear (depends on WHY they have it) – so you could screen the other ear – but will need to know whether documented hearing loss is in both ears or if it is “single-sided deafness”</a:t>
            </a:r>
            <a:endParaRPr dirty="0">
              <a:latin typeface="+mn-lt"/>
            </a:endParaRPr>
          </a:p>
        </p:txBody>
      </p:sp>
      <p:sp>
        <p:nvSpPr>
          <p:cNvPr id="681" name="Google Shape;681;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33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90" name="Google Shape;690;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latin typeface="Calibri"/>
                <a:ea typeface="Calibri"/>
                <a:cs typeface="Calibri"/>
                <a:sym typeface="Calibri"/>
              </a:rPr>
              <a:t>Examples of hearing aids that you might see on kids</a:t>
            </a:r>
            <a:endParaRPr dirty="0"/>
          </a:p>
        </p:txBody>
      </p:sp>
      <p:sp>
        <p:nvSpPr>
          <p:cNvPr id="691" name="Google Shape;691;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fld id="{00000000-1234-1234-1234-123412341234}" type="slidenum">
              <a:rPr kumimoji="0" lang="en-US" sz="13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t>34</a:t>
            </a:fld>
            <a:endParaRPr kumimoji="0" sz="13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00" name="Google Shape;700;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SzPts val="1400"/>
              <a:buNone/>
            </a:pPr>
            <a:r>
              <a:rPr lang="en-US" dirty="0">
                <a:latin typeface="Calibri"/>
                <a:ea typeface="Calibri"/>
                <a:cs typeface="Calibri"/>
                <a:sym typeface="Calibri"/>
              </a:rPr>
              <a:t>A BAI uses a titanium implant, which is placed in the skull bone behind the ear. </a:t>
            </a:r>
            <a:endParaRPr dirty="0"/>
          </a:p>
          <a:p>
            <a:pPr marL="0" lvl="0" indent="0" algn="l" rtl="0">
              <a:lnSpc>
                <a:spcPct val="80000"/>
              </a:lnSpc>
              <a:spcBef>
                <a:spcPts val="0"/>
              </a:spcBef>
              <a:spcAft>
                <a:spcPts val="0"/>
              </a:spcAft>
              <a:buSzPts val="1400"/>
              <a:buNone/>
            </a:pPr>
            <a:endParaRPr dirty="0">
              <a:latin typeface="Calibri"/>
              <a:ea typeface="Calibri"/>
              <a:cs typeface="Calibri"/>
              <a:sym typeface="Calibri"/>
            </a:endParaRPr>
          </a:p>
          <a:p>
            <a:pPr marL="0" lvl="0" indent="0" algn="l" rtl="0">
              <a:lnSpc>
                <a:spcPct val="80000"/>
              </a:lnSpc>
              <a:spcBef>
                <a:spcPts val="0"/>
              </a:spcBef>
              <a:spcAft>
                <a:spcPts val="0"/>
              </a:spcAft>
              <a:buSzPts val="1400"/>
              <a:buNone/>
            </a:pPr>
            <a:r>
              <a:rPr lang="en-US" dirty="0">
                <a:latin typeface="Calibri"/>
                <a:ea typeface="Calibri"/>
                <a:cs typeface="Calibri"/>
                <a:sym typeface="Calibri"/>
              </a:rPr>
              <a:t>An abutment connects the sound processor with the implant in the bone, creating direct bone conduction. </a:t>
            </a:r>
            <a:endParaRPr dirty="0"/>
          </a:p>
          <a:p>
            <a:pPr marL="0" lvl="0" indent="0" algn="l" rtl="0">
              <a:lnSpc>
                <a:spcPct val="80000"/>
              </a:lnSpc>
              <a:spcBef>
                <a:spcPts val="0"/>
              </a:spcBef>
              <a:spcAft>
                <a:spcPts val="0"/>
              </a:spcAft>
              <a:buSzPts val="1400"/>
              <a:buNone/>
            </a:pPr>
            <a:endParaRPr dirty="0">
              <a:latin typeface="Calibri"/>
              <a:ea typeface="Calibri"/>
              <a:cs typeface="Calibri"/>
              <a:sym typeface="Calibri"/>
            </a:endParaRPr>
          </a:p>
          <a:p>
            <a:pPr marL="0" lvl="0" indent="0" algn="l" rtl="0">
              <a:lnSpc>
                <a:spcPct val="80000"/>
              </a:lnSpc>
              <a:spcBef>
                <a:spcPts val="0"/>
              </a:spcBef>
              <a:spcAft>
                <a:spcPts val="0"/>
              </a:spcAft>
              <a:buSzPts val="1400"/>
              <a:buNone/>
            </a:pPr>
            <a:r>
              <a:rPr lang="en-US" dirty="0">
                <a:latin typeface="Calibri"/>
                <a:ea typeface="Calibri"/>
                <a:cs typeface="Calibri"/>
                <a:sym typeface="Calibri"/>
              </a:rPr>
              <a:t>Direct bone conduction, provided by a BAI, gives improved access to sound when compared to traditional bone conductors since sound is not weakened when passing through the skin.</a:t>
            </a:r>
            <a:br>
              <a:rPr lang="en-US" dirty="0">
                <a:latin typeface="Calibri"/>
                <a:ea typeface="Calibri"/>
                <a:cs typeface="Calibri"/>
                <a:sym typeface="Calibri"/>
              </a:rPr>
            </a:br>
            <a:endParaRPr dirty="0">
              <a:latin typeface="Calibri"/>
              <a:ea typeface="Calibri"/>
              <a:cs typeface="Calibri"/>
              <a:sym typeface="Calibri"/>
            </a:endParaRPr>
          </a:p>
          <a:p>
            <a:pPr marL="0" lvl="0" indent="0" algn="l" rtl="0">
              <a:lnSpc>
                <a:spcPct val="80000"/>
              </a:lnSpc>
              <a:spcBef>
                <a:spcPts val="0"/>
              </a:spcBef>
              <a:spcAft>
                <a:spcPts val="0"/>
              </a:spcAft>
              <a:buSzPts val="1400"/>
              <a:buNone/>
            </a:pPr>
            <a:r>
              <a:rPr lang="en-US" dirty="0">
                <a:latin typeface="Calibri"/>
                <a:ea typeface="Calibri"/>
                <a:cs typeface="Calibri"/>
                <a:sym typeface="Calibri"/>
              </a:rPr>
              <a:t>Can be worn on a headband</a:t>
            </a:r>
            <a:endParaRPr dirty="0"/>
          </a:p>
          <a:p>
            <a:pPr marL="0" lvl="0" indent="0" algn="l" rtl="0">
              <a:lnSpc>
                <a:spcPct val="100000"/>
              </a:lnSpc>
              <a:spcBef>
                <a:spcPts val="0"/>
              </a:spcBef>
              <a:spcAft>
                <a:spcPts val="0"/>
              </a:spcAft>
              <a:buSzPts val="1400"/>
              <a:buNone/>
            </a:pPr>
            <a:endParaRPr dirty="0">
              <a:latin typeface="Calibri"/>
              <a:ea typeface="Calibri"/>
              <a:cs typeface="Calibri"/>
              <a:sym typeface="Calibri"/>
            </a:endParaRPr>
          </a:p>
        </p:txBody>
      </p:sp>
      <p:sp>
        <p:nvSpPr>
          <p:cNvPr id="701" name="Google Shape;701;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fld id="{00000000-1234-1234-1234-123412341234}" type="slidenum">
              <a:rPr kumimoji="0" lang="en-US" sz="13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t>35</a:t>
            </a:fld>
            <a:endParaRPr kumimoji="0" sz="13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12" name="Google Shape;712;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latin typeface="Calibri"/>
                <a:ea typeface="Calibri"/>
                <a:cs typeface="Calibri"/>
                <a:sym typeface="Calibri"/>
              </a:rPr>
              <a:t>This is a picture of the external portion of one of the CI’s available on the market.  There are 3 companies and each processor looks a little different.  </a:t>
            </a:r>
            <a:endParaRPr dirty="0">
              <a:latin typeface="Calibri"/>
              <a:ea typeface="Calibri"/>
              <a:cs typeface="Calibri"/>
              <a:sym typeface="Calibri"/>
            </a:endParaRPr>
          </a:p>
        </p:txBody>
      </p:sp>
      <p:sp>
        <p:nvSpPr>
          <p:cNvPr id="713" name="Google Shape;713;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fld id="{00000000-1234-1234-1234-123412341234}" type="slidenum">
              <a:rPr kumimoji="0" lang="en-US" sz="13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t>36</a:t>
            </a:fld>
            <a:endParaRPr kumimoji="0" sz="13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fld id="{00000000-1234-1234-1234-123412341234}" type="slidenum">
              <a:rPr kumimoji="0" lang="en-US" sz="13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t>37</a:t>
            </a:fld>
            <a:endParaRPr kumimoji="0" sz="13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726" name="Google Shape;726;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27" name="Google Shape;727;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SzPts val="1400"/>
              <a:buNone/>
            </a:pPr>
            <a:r>
              <a:rPr lang="en-US" sz="1110" b="1" dirty="0">
                <a:latin typeface="+mn-lt"/>
                <a:ea typeface="Times New Roman"/>
                <a:cs typeface="Times New Roman"/>
                <a:sym typeface="Times New Roman"/>
              </a:rPr>
              <a:t>Avoid screening the 1</a:t>
            </a:r>
            <a:r>
              <a:rPr lang="en-US" sz="1110" b="1" baseline="30000" dirty="0">
                <a:latin typeface="+mn-lt"/>
                <a:ea typeface="Times New Roman"/>
                <a:cs typeface="Times New Roman"/>
                <a:sym typeface="Times New Roman"/>
              </a:rPr>
              <a:t>st</a:t>
            </a:r>
            <a:r>
              <a:rPr lang="en-US" sz="1110" b="1" dirty="0">
                <a:latin typeface="+mn-lt"/>
                <a:ea typeface="Times New Roman"/>
                <a:cs typeface="Times New Roman"/>
                <a:sym typeface="Times New Roman"/>
              </a:rPr>
              <a:t> week of school for children entering school for the 1</a:t>
            </a:r>
            <a:r>
              <a:rPr lang="en-US" sz="1110" b="1" baseline="30000" dirty="0">
                <a:latin typeface="+mn-lt"/>
                <a:ea typeface="Times New Roman"/>
                <a:cs typeface="Times New Roman"/>
                <a:sym typeface="Times New Roman"/>
              </a:rPr>
              <a:t>st</a:t>
            </a:r>
            <a:r>
              <a:rPr lang="en-US" sz="1110" b="1" dirty="0">
                <a:latin typeface="+mn-lt"/>
                <a:ea typeface="Times New Roman"/>
                <a:cs typeface="Times New Roman"/>
                <a:sym typeface="Times New Roman"/>
              </a:rPr>
              <a:t> time.</a:t>
            </a:r>
            <a:r>
              <a:rPr lang="en-US" sz="1110" dirty="0">
                <a:latin typeface="+mn-lt"/>
                <a:ea typeface="Times New Roman"/>
                <a:cs typeface="Times New Roman"/>
                <a:sym typeface="Times New Roman"/>
              </a:rPr>
              <a:t> They will need to adjust to the school environment.  However, you don’t want to wait too long if a child does have a hearing loss – you want to get the process started so that no time is wasted.  Be mindful of waiting too long also b/c of cold/flu season and you need time to follow up before your reporting is due.  </a:t>
            </a:r>
            <a:endParaRPr dirty="0">
              <a:latin typeface="+mn-lt"/>
            </a:endParaRPr>
          </a:p>
          <a:p>
            <a:pPr marL="0" lvl="0" indent="0" algn="l" rtl="0">
              <a:lnSpc>
                <a:spcPct val="80000"/>
              </a:lnSpc>
              <a:spcBef>
                <a:spcPts val="0"/>
              </a:spcBef>
              <a:spcAft>
                <a:spcPts val="0"/>
              </a:spcAft>
              <a:buSzPts val="1400"/>
              <a:buNone/>
            </a:pPr>
            <a:endParaRPr sz="1110" dirty="0">
              <a:latin typeface="+mn-lt"/>
              <a:ea typeface="Times New Roman"/>
              <a:cs typeface="Times New Roman"/>
              <a:sym typeface="Times New Roman"/>
            </a:endParaRPr>
          </a:p>
          <a:p>
            <a:pPr marL="0" lvl="0" indent="0" algn="l" rtl="0">
              <a:lnSpc>
                <a:spcPct val="80000"/>
              </a:lnSpc>
              <a:spcBef>
                <a:spcPts val="0"/>
              </a:spcBef>
              <a:spcAft>
                <a:spcPts val="0"/>
              </a:spcAft>
              <a:buSzPts val="1400"/>
              <a:buNone/>
            </a:pPr>
            <a:r>
              <a:rPr lang="en-US" sz="1110" dirty="0">
                <a:latin typeface="+mn-lt"/>
                <a:ea typeface="Times New Roman"/>
                <a:cs typeface="Times New Roman"/>
                <a:sym typeface="Times New Roman"/>
              </a:rPr>
              <a:t>While screening is an important component of the educational program, school personnel may only see it as an interruption.  Seek cooperation.  Teachers appreciate knowing about planned screenings in advance so they can schedule their activities.</a:t>
            </a:r>
            <a:endParaRPr dirty="0">
              <a:latin typeface="+mn-lt"/>
            </a:endParaRPr>
          </a:p>
          <a:p>
            <a:pPr marL="0" lvl="0" indent="0" algn="l" rtl="0">
              <a:lnSpc>
                <a:spcPct val="80000"/>
              </a:lnSpc>
              <a:spcBef>
                <a:spcPts val="0"/>
              </a:spcBef>
              <a:spcAft>
                <a:spcPts val="0"/>
              </a:spcAft>
              <a:buSzPts val="1400"/>
              <a:buNone/>
            </a:pPr>
            <a:r>
              <a:rPr lang="en-US" sz="1110" dirty="0">
                <a:latin typeface="+mn-lt"/>
                <a:ea typeface="Times New Roman"/>
                <a:cs typeface="Times New Roman"/>
                <a:sym typeface="Times New Roman"/>
              </a:rPr>
              <a:t>Seek volunteers. Screening in teams has the advantage of speed and skill. Volunteer parents can assist with escorting students, etc..</a:t>
            </a:r>
            <a:endParaRPr dirty="0">
              <a:latin typeface="+mn-lt"/>
            </a:endParaRPr>
          </a:p>
          <a:p>
            <a:pPr marL="0" lvl="0" indent="0" algn="l" rtl="0">
              <a:lnSpc>
                <a:spcPct val="80000"/>
              </a:lnSpc>
              <a:spcBef>
                <a:spcPts val="0"/>
              </a:spcBef>
              <a:spcAft>
                <a:spcPts val="0"/>
              </a:spcAft>
              <a:buSzPts val="1400"/>
              <a:buNone/>
            </a:pPr>
            <a:r>
              <a:rPr lang="en-US" sz="1110" dirty="0">
                <a:latin typeface="+mn-lt"/>
                <a:ea typeface="Times New Roman"/>
                <a:cs typeface="Times New Roman"/>
                <a:sym typeface="Times New Roman"/>
              </a:rPr>
              <a:t>The speech-language pathologist assigned to the school  may be an experienced screener who may be available to help. Also there may be a local audiologist in private practice or a school-based audiologist who could be of help.</a:t>
            </a:r>
            <a:endParaRPr dirty="0">
              <a:latin typeface="+mn-lt"/>
            </a:endParaRPr>
          </a:p>
          <a:p>
            <a:pPr marL="0" lvl="0" indent="0" algn="l" rtl="0">
              <a:lnSpc>
                <a:spcPct val="80000"/>
              </a:lnSpc>
              <a:spcBef>
                <a:spcPts val="0"/>
              </a:spcBef>
              <a:spcAft>
                <a:spcPts val="0"/>
              </a:spcAft>
              <a:buSzPts val="1400"/>
              <a:buNone/>
            </a:pPr>
            <a:endParaRPr sz="1110" dirty="0">
              <a:latin typeface="+mn-lt"/>
              <a:ea typeface="Times New Roman"/>
              <a:cs typeface="Times New Roman"/>
              <a:sym typeface="Times New Roman"/>
            </a:endParaRPr>
          </a:p>
          <a:p>
            <a:pPr marL="0" lvl="0" indent="0" algn="l" rtl="0">
              <a:lnSpc>
                <a:spcPct val="80000"/>
              </a:lnSpc>
              <a:spcBef>
                <a:spcPts val="0"/>
              </a:spcBef>
              <a:spcAft>
                <a:spcPts val="0"/>
              </a:spcAft>
              <a:buSzPts val="1400"/>
              <a:buNone/>
            </a:pPr>
            <a:r>
              <a:rPr lang="en-US" sz="1110" dirty="0">
                <a:latin typeface="+mn-lt"/>
                <a:ea typeface="Times New Roman"/>
                <a:cs typeface="Times New Roman"/>
                <a:sym typeface="Times New Roman"/>
              </a:rPr>
              <a:t>The more screenings that are done before school starts, the better for the nurse – BUT screenings completed prior to Aug 1</a:t>
            </a:r>
            <a:r>
              <a:rPr lang="en-US" sz="1110" baseline="30000" dirty="0">
                <a:latin typeface="+mn-lt"/>
                <a:ea typeface="Times New Roman"/>
                <a:cs typeface="Times New Roman"/>
                <a:sym typeface="Times New Roman"/>
              </a:rPr>
              <a:t>st</a:t>
            </a:r>
            <a:r>
              <a:rPr lang="en-US" sz="1110" dirty="0">
                <a:latin typeface="+mn-lt"/>
                <a:ea typeface="Times New Roman"/>
                <a:cs typeface="Times New Roman"/>
                <a:sym typeface="Times New Roman"/>
              </a:rPr>
              <a:t> can be problematic – Screenings can be started as early as APSCN can rollover students to the next year</a:t>
            </a:r>
            <a:endParaRPr dirty="0">
              <a:latin typeface="+mn-lt"/>
            </a:endParaRPr>
          </a:p>
          <a:p>
            <a:pPr marL="0" lvl="0" indent="0" algn="l" rtl="0">
              <a:lnSpc>
                <a:spcPct val="80000"/>
              </a:lnSpc>
              <a:spcBef>
                <a:spcPts val="0"/>
              </a:spcBef>
              <a:spcAft>
                <a:spcPts val="0"/>
              </a:spcAft>
              <a:buSzPts val="1400"/>
              <a:buNone/>
            </a:pPr>
            <a:endParaRPr sz="1110" dirty="0">
              <a:latin typeface="+mn-lt"/>
              <a:ea typeface="Times New Roman"/>
              <a:cs typeface="Times New Roman"/>
              <a:sym typeface="Times New Roman"/>
            </a:endParaRPr>
          </a:p>
          <a:p>
            <a:pPr marL="0" lvl="0" indent="0" algn="l" rtl="0">
              <a:lnSpc>
                <a:spcPct val="80000"/>
              </a:lnSpc>
              <a:spcBef>
                <a:spcPts val="0"/>
              </a:spcBef>
              <a:spcAft>
                <a:spcPts val="0"/>
              </a:spcAft>
              <a:buSzPts val="1400"/>
              <a:buNone/>
            </a:pPr>
            <a:r>
              <a:rPr lang="en-US" sz="1110" dirty="0">
                <a:latin typeface="+mn-lt"/>
                <a:ea typeface="Times New Roman"/>
                <a:cs typeface="Times New Roman"/>
                <a:sym typeface="Times New Roman"/>
              </a:rPr>
              <a:t>Kindergarten round up done in spring prior to entry – those kids won’t be in APSCN until </a:t>
            </a:r>
            <a:r>
              <a:rPr lang="en-US" sz="1110" dirty="0">
                <a:solidFill>
                  <a:srgbClr val="FF0000"/>
                </a:solidFill>
                <a:latin typeface="+mn-lt"/>
                <a:ea typeface="Times New Roman"/>
                <a:cs typeface="Times New Roman"/>
                <a:sym typeface="Times New Roman"/>
              </a:rPr>
              <a:t>Aug 1</a:t>
            </a:r>
            <a:r>
              <a:rPr lang="en-US" sz="1110" baseline="30000" dirty="0">
                <a:solidFill>
                  <a:srgbClr val="FF0000"/>
                </a:solidFill>
                <a:latin typeface="+mn-lt"/>
                <a:ea typeface="Times New Roman"/>
                <a:cs typeface="Times New Roman"/>
                <a:sym typeface="Times New Roman"/>
              </a:rPr>
              <a:t>st</a:t>
            </a:r>
            <a:r>
              <a:rPr lang="en-US" sz="1110" dirty="0">
                <a:solidFill>
                  <a:srgbClr val="FF0000"/>
                </a:solidFill>
                <a:latin typeface="+mn-lt"/>
                <a:ea typeface="Times New Roman"/>
                <a:cs typeface="Times New Roman"/>
                <a:sym typeface="Times New Roman"/>
              </a:rPr>
              <a:t> </a:t>
            </a:r>
            <a:endParaRPr dirty="0">
              <a:latin typeface="+mn-lt"/>
            </a:endParaRPr>
          </a:p>
          <a:p>
            <a:pPr marL="0" lvl="0" indent="0" algn="l" rtl="0">
              <a:lnSpc>
                <a:spcPct val="80000"/>
              </a:lnSpc>
              <a:spcBef>
                <a:spcPts val="0"/>
              </a:spcBef>
              <a:spcAft>
                <a:spcPts val="0"/>
              </a:spcAft>
              <a:buSzPts val="1400"/>
              <a:buNone/>
            </a:pPr>
            <a:endParaRPr sz="1110" dirty="0">
              <a:solidFill>
                <a:srgbClr val="FF0000"/>
              </a:solidFill>
              <a:latin typeface="+mn-lt"/>
              <a:ea typeface="Times New Roman"/>
              <a:cs typeface="Times New Roman"/>
              <a:sym typeface="Times New Roman"/>
            </a:endParaRPr>
          </a:p>
          <a:p>
            <a:pPr marL="0" lvl="0" indent="0" algn="l" rtl="0">
              <a:lnSpc>
                <a:spcPct val="80000"/>
              </a:lnSpc>
              <a:spcBef>
                <a:spcPts val="0"/>
              </a:spcBef>
              <a:spcAft>
                <a:spcPts val="0"/>
              </a:spcAft>
              <a:buSzPts val="1400"/>
              <a:buNone/>
            </a:pPr>
            <a:endParaRPr sz="1110" dirty="0">
              <a:latin typeface="Times New Roman"/>
              <a:ea typeface="Times New Roman"/>
              <a:cs typeface="Times New Roman"/>
              <a:sym typeface="Times New Roman"/>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Google Shape;737;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38" name="Google Shape;738;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400"/>
              <a:buNone/>
            </a:pPr>
            <a:r>
              <a:rPr lang="en-US" sz="1110" dirty="0">
                <a:latin typeface="Calibri"/>
                <a:ea typeface="Calibri"/>
                <a:cs typeface="Calibri"/>
                <a:sym typeface="Calibri"/>
              </a:rPr>
              <a:t>(NOTE to trainers:  If your trainees have brought their audiometers, this would be a good time for them to get them out and see where the controls are for their specific model; you can also have YOUR audiometer there to demonstrate)</a:t>
            </a:r>
            <a:endParaRPr dirty="0"/>
          </a:p>
          <a:p>
            <a:pPr marL="0" lvl="0" indent="0" algn="l" rtl="0">
              <a:lnSpc>
                <a:spcPct val="90000"/>
              </a:lnSpc>
              <a:spcBef>
                <a:spcPts val="0"/>
              </a:spcBef>
              <a:spcAft>
                <a:spcPts val="0"/>
              </a:spcAft>
              <a:buSzPts val="1400"/>
              <a:buNone/>
            </a:pPr>
            <a:endParaRPr sz="1110" dirty="0">
              <a:latin typeface="Calibri"/>
              <a:ea typeface="Calibri"/>
              <a:cs typeface="Calibri"/>
              <a:sym typeface="Calibri"/>
            </a:endParaRPr>
          </a:p>
          <a:p>
            <a:pPr marL="0" lvl="0" indent="0" algn="l" rtl="0">
              <a:lnSpc>
                <a:spcPct val="90000"/>
              </a:lnSpc>
              <a:spcBef>
                <a:spcPts val="0"/>
              </a:spcBef>
              <a:spcAft>
                <a:spcPts val="0"/>
              </a:spcAft>
              <a:buSzPts val="1400"/>
              <a:buNone/>
            </a:pPr>
            <a:r>
              <a:rPr lang="en-US" sz="1110" dirty="0">
                <a:latin typeface="Calibri"/>
                <a:ea typeface="Calibri"/>
                <a:cs typeface="Calibri"/>
                <a:sym typeface="Calibri"/>
              </a:rPr>
              <a:t>The following controls are necessary for the operation of the audiometer. Prior to screening students you need to make sure you are familiar with all of these functions on your audiometer</a:t>
            </a:r>
            <a:endParaRPr dirty="0"/>
          </a:p>
          <a:p>
            <a:pPr marL="0" lvl="0" indent="0" algn="l" rtl="0">
              <a:lnSpc>
                <a:spcPct val="90000"/>
              </a:lnSpc>
              <a:spcBef>
                <a:spcPts val="0"/>
              </a:spcBef>
              <a:spcAft>
                <a:spcPts val="0"/>
              </a:spcAft>
              <a:buSzPts val="1400"/>
              <a:buNone/>
            </a:pPr>
            <a:endParaRPr sz="1110" dirty="0">
              <a:latin typeface="Calibri"/>
              <a:ea typeface="Calibri"/>
              <a:cs typeface="Calibri"/>
              <a:sym typeface="Calibri"/>
            </a:endParaRPr>
          </a:p>
          <a:p>
            <a:pPr marL="0" lvl="0" indent="0" algn="l" rtl="0">
              <a:lnSpc>
                <a:spcPct val="90000"/>
              </a:lnSpc>
              <a:spcBef>
                <a:spcPts val="0"/>
              </a:spcBef>
              <a:spcAft>
                <a:spcPts val="0"/>
              </a:spcAft>
              <a:buSzPts val="1400"/>
              <a:buNone/>
            </a:pPr>
            <a:r>
              <a:rPr lang="en-US" sz="1110" dirty="0">
                <a:latin typeface="Calibri"/>
                <a:ea typeface="Calibri"/>
                <a:cs typeface="Calibri"/>
                <a:sym typeface="Calibri"/>
              </a:rPr>
              <a:t>Power – on/off</a:t>
            </a:r>
            <a:endParaRPr dirty="0"/>
          </a:p>
          <a:p>
            <a:pPr marL="0" lvl="0" indent="0" algn="l" rtl="0">
              <a:lnSpc>
                <a:spcPct val="90000"/>
              </a:lnSpc>
              <a:spcBef>
                <a:spcPts val="0"/>
              </a:spcBef>
              <a:spcAft>
                <a:spcPts val="0"/>
              </a:spcAft>
              <a:buSzPts val="1400"/>
              <a:buNone/>
            </a:pPr>
            <a:r>
              <a:rPr lang="en-US" sz="1110" dirty="0">
                <a:latin typeface="Calibri"/>
                <a:ea typeface="Calibri"/>
                <a:cs typeface="Calibri"/>
                <a:sym typeface="Calibri"/>
              </a:rPr>
              <a:t>Ear indicator – you should be able to change from left to right and vice versa</a:t>
            </a:r>
            <a:endParaRPr dirty="0"/>
          </a:p>
          <a:p>
            <a:pPr marL="0" lvl="0" indent="0" algn="l" rtl="0">
              <a:lnSpc>
                <a:spcPct val="90000"/>
              </a:lnSpc>
              <a:spcBef>
                <a:spcPts val="0"/>
              </a:spcBef>
              <a:spcAft>
                <a:spcPts val="0"/>
              </a:spcAft>
              <a:buSzPts val="1400"/>
              <a:buNone/>
            </a:pPr>
            <a:r>
              <a:rPr lang="en-US" sz="1110" dirty="0">
                <a:latin typeface="Calibri"/>
                <a:ea typeface="Calibri"/>
                <a:cs typeface="Calibri"/>
                <a:sym typeface="Calibri"/>
              </a:rPr>
              <a:t>Intensity selector – dB – 0 to 100 dB</a:t>
            </a:r>
            <a:endParaRPr dirty="0"/>
          </a:p>
          <a:p>
            <a:pPr marL="0" lvl="0" indent="0" algn="l" rtl="0">
              <a:lnSpc>
                <a:spcPct val="90000"/>
              </a:lnSpc>
              <a:spcBef>
                <a:spcPts val="0"/>
              </a:spcBef>
              <a:spcAft>
                <a:spcPts val="0"/>
              </a:spcAft>
              <a:buSzPts val="1400"/>
              <a:buNone/>
            </a:pPr>
            <a:r>
              <a:rPr lang="en-US" sz="1110" dirty="0">
                <a:latin typeface="Calibri"/>
                <a:ea typeface="Calibri"/>
                <a:cs typeface="Calibri"/>
                <a:sym typeface="Calibri"/>
              </a:rPr>
              <a:t>Frequency selector – 250-8000 Hz typically on audiometer used for screening</a:t>
            </a:r>
            <a:endParaRPr dirty="0"/>
          </a:p>
          <a:p>
            <a:pPr marL="0" lvl="0" indent="0" algn="l" rtl="0">
              <a:lnSpc>
                <a:spcPct val="90000"/>
              </a:lnSpc>
              <a:spcBef>
                <a:spcPts val="0"/>
              </a:spcBef>
              <a:spcAft>
                <a:spcPts val="0"/>
              </a:spcAft>
              <a:buSzPts val="1400"/>
              <a:buNone/>
            </a:pPr>
            <a:r>
              <a:rPr lang="en-US" sz="1110" dirty="0">
                <a:latin typeface="Calibri"/>
                <a:ea typeface="Calibri"/>
                <a:cs typeface="Calibri"/>
                <a:sym typeface="Calibri"/>
              </a:rPr>
              <a:t>Signal selector – ONLY use continuous or pulsed tone (do NOT use warble tones which is an option on some audiometers - – it actually modulates the tone between 2 frequencies and you don’t want that for your purposes).  </a:t>
            </a:r>
            <a:endParaRPr dirty="0"/>
          </a:p>
          <a:p>
            <a:pPr marL="0" lvl="0" indent="0" algn="l" rtl="0">
              <a:lnSpc>
                <a:spcPct val="90000"/>
              </a:lnSpc>
              <a:spcBef>
                <a:spcPts val="0"/>
              </a:spcBef>
              <a:spcAft>
                <a:spcPts val="0"/>
              </a:spcAft>
              <a:buSzPts val="1400"/>
              <a:buNone/>
            </a:pPr>
            <a:r>
              <a:rPr lang="en-US" sz="1110" dirty="0">
                <a:latin typeface="Calibri"/>
                <a:ea typeface="Calibri"/>
                <a:cs typeface="Calibri"/>
                <a:sym typeface="Calibri"/>
              </a:rPr>
              <a:t>Presentation function – how do you present the tone?  Usually involves pressing a button or touchpad.  </a:t>
            </a:r>
            <a:endParaRPr dirty="0"/>
          </a:p>
          <a:p>
            <a:pPr marL="0" lvl="0" indent="0" algn="l" rtl="0">
              <a:lnSpc>
                <a:spcPct val="90000"/>
              </a:lnSpc>
              <a:spcBef>
                <a:spcPts val="0"/>
              </a:spcBef>
              <a:spcAft>
                <a:spcPts val="0"/>
              </a:spcAft>
              <a:buSzPts val="1400"/>
              <a:buNone/>
            </a:pPr>
            <a:endParaRPr sz="1110" dirty="0">
              <a:latin typeface="Calibri"/>
              <a:ea typeface="Calibri"/>
              <a:cs typeface="Calibri"/>
              <a:sym typeface="Calibri"/>
            </a:endParaRPr>
          </a:p>
          <a:p>
            <a:pPr marL="0" lvl="0" indent="0" algn="l" rtl="0">
              <a:lnSpc>
                <a:spcPct val="90000"/>
              </a:lnSpc>
              <a:spcBef>
                <a:spcPts val="0"/>
              </a:spcBef>
              <a:spcAft>
                <a:spcPts val="0"/>
              </a:spcAft>
              <a:buSzPts val="1400"/>
              <a:buNone/>
            </a:pPr>
            <a:r>
              <a:rPr lang="en-US" sz="1110" b="1" i="1" dirty="0">
                <a:latin typeface="Times New Roman"/>
                <a:ea typeface="Times New Roman"/>
                <a:cs typeface="Times New Roman"/>
                <a:sym typeface="Times New Roman"/>
              </a:rPr>
              <a:t>Just a reminder </a:t>
            </a:r>
            <a:r>
              <a:rPr lang="en-US" sz="1110" dirty="0">
                <a:latin typeface="Times New Roman"/>
                <a:ea typeface="Times New Roman"/>
                <a:cs typeface="Times New Roman"/>
                <a:sym typeface="Times New Roman"/>
              </a:rPr>
              <a:t>– Listen to the audiometer at the beginning of each test day to assure it is functioning correctly.  AND make sure to get the audiometer calibrated once a year.</a:t>
            </a:r>
            <a:endParaRPr dirty="0"/>
          </a:p>
          <a:p>
            <a:pPr marL="0" lvl="0" indent="0" algn="l" rtl="0">
              <a:lnSpc>
                <a:spcPct val="90000"/>
              </a:lnSpc>
              <a:spcBef>
                <a:spcPts val="0"/>
              </a:spcBef>
              <a:spcAft>
                <a:spcPts val="0"/>
              </a:spcAft>
              <a:buSzPts val="1400"/>
              <a:buNone/>
            </a:pPr>
            <a:endParaRPr sz="1110" dirty="0">
              <a:latin typeface="Calibri"/>
              <a:ea typeface="Calibri"/>
              <a:cs typeface="Calibri"/>
              <a:sym typeface="Calibri"/>
            </a:endParaRPr>
          </a:p>
          <a:p>
            <a:pPr marL="0" lvl="0" indent="0" algn="l" rtl="0">
              <a:lnSpc>
                <a:spcPct val="90000"/>
              </a:lnSpc>
              <a:spcBef>
                <a:spcPts val="0"/>
              </a:spcBef>
              <a:spcAft>
                <a:spcPts val="0"/>
              </a:spcAft>
              <a:buSzPts val="1400"/>
              <a:buNone/>
            </a:pPr>
            <a:r>
              <a:rPr lang="en-US" sz="1110" dirty="0">
                <a:latin typeface="Calibri"/>
                <a:ea typeface="Calibri"/>
                <a:cs typeface="Calibri"/>
                <a:sym typeface="Calibri"/>
              </a:rPr>
              <a:t>  </a:t>
            </a:r>
            <a:endParaRPr dirty="0"/>
          </a:p>
          <a:p>
            <a:pPr marL="0" lvl="0" indent="0" algn="l" rtl="0">
              <a:lnSpc>
                <a:spcPct val="90000"/>
              </a:lnSpc>
              <a:spcBef>
                <a:spcPts val="0"/>
              </a:spcBef>
              <a:spcAft>
                <a:spcPts val="0"/>
              </a:spcAft>
              <a:buSzPts val="1400"/>
              <a:buNone/>
            </a:pPr>
            <a:endParaRPr sz="1110" dirty="0">
              <a:latin typeface="Calibri"/>
              <a:ea typeface="Calibri"/>
              <a:cs typeface="Calibri"/>
              <a:sym typeface="Calibri"/>
            </a:endParaRPr>
          </a:p>
          <a:p>
            <a:pPr marL="0" lvl="0" indent="0" algn="l" rtl="0">
              <a:lnSpc>
                <a:spcPct val="90000"/>
              </a:lnSpc>
              <a:spcBef>
                <a:spcPts val="0"/>
              </a:spcBef>
              <a:spcAft>
                <a:spcPts val="0"/>
              </a:spcAft>
              <a:buSzPts val="1400"/>
              <a:buNone/>
            </a:pPr>
            <a:endParaRPr sz="1110" dirty="0">
              <a:latin typeface="Calibri"/>
              <a:ea typeface="Calibri"/>
              <a:cs typeface="Calibri"/>
              <a:sym typeface="Calibri"/>
            </a:endParaRPr>
          </a:p>
        </p:txBody>
      </p:sp>
      <p:sp>
        <p:nvSpPr>
          <p:cNvPr id="739" name="Google Shape;739;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fld id="{00000000-1234-1234-1234-123412341234}" type="slidenum">
              <a:rPr kumimoji="0" lang="en-US" sz="13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t>38</a:t>
            </a:fld>
            <a:endParaRPr kumimoji="0" sz="13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p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fld id="{00000000-1234-1234-1234-123412341234}" type="slidenum">
              <a:rPr kumimoji="0" lang="en-US" sz="13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t>39</a:t>
            </a:fld>
            <a:endParaRPr kumimoji="0" sz="13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770" name="Google Shape;770;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71" name="Google Shape;771;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latin typeface="Calibri"/>
                <a:ea typeface="Calibri"/>
                <a:cs typeface="Calibri"/>
                <a:sym typeface="Calibri"/>
              </a:rPr>
              <a:t>Headphone placement is very important.  Some research suggest that inappropriate headphone placement is a big factor in failed hearing screenings.  Think about it like your cell phone – when the earpiece is not centered or positioned correctly to your ear, you can’t hear the person you are talking to.</a:t>
            </a:r>
            <a:endParaRPr dirty="0">
              <a:latin typeface="Calibri"/>
              <a:ea typeface="Calibri"/>
              <a:cs typeface="Calibri"/>
              <a:sym typeface="Calibri"/>
            </a:endParaRPr>
          </a:p>
          <a:p>
            <a:pPr marL="0" lvl="0" indent="0" algn="l" rtl="0">
              <a:lnSpc>
                <a:spcPct val="100000"/>
              </a:lnSpc>
              <a:spcBef>
                <a:spcPts val="0"/>
              </a:spcBef>
              <a:spcAft>
                <a:spcPts val="0"/>
              </a:spcAft>
              <a:buSzPts val="1400"/>
              <a:buNone/>
            </a:pPr>
            <a:endParaRPr dirty="0">
              <a:latin typeface="Calibri"/>
              <a:ea typeface="Calibri"/>
              <a:cs typeface="Calibri"/>
              <a:sym typeface="Calibri"/>
            </a:endParaRPr>
          </a:p>
          <a:p>
            <a:pPr marL="0" lvl="0" indent="0" algn="l" rtl="0">
              <a:lnSpc>
                <a:spcPct val="100000"/>
              </a:lnSpc>
              <a:spcBef>
                <a:spcPts val="0"/>
              </a:spcBef>
              <a:spcAft>
                <a:spcPts val="0"/>
              </a:spcAft>
              <a:buSzPts val="1400"/>
              <a:buNone/>
            </a:pPr>
            <a:r>
              <a:rPr lang="en-US" dirty="0">
                <a:latin typeface="Calibri"/>
                <a:ea typeface="Calibri"/>
                <a:cs typeface="Calibri"/>
                <a:sym typeface="Calibri"/>
              </a:rPr>
              <a:t>Place the headphones on student (red on right ear; blue on left ear)</a:t>
            </a:r>
            <a:endParaRPr dirty="0"/>
          </a:p>
          <a:p>
            <a:pPr marL="0" lvl="0" indent="0" algn="l" rtl="0">
              <a:lnSpc>
                <a:spcPct val="100000"/>
              </a:lnSpc>
              <a:spcBef>
                <a:spcPts val="0"/>
              </a:spcBef>
              <a:spcAft>
                <a:spcPts val="0"/>
              </a:spcAft>
              <a:buSzPts val="1400"/>
              <a:buNone/>
            </a:pPr>
            <a:r>
              <a:rPr lang="en-US" dirty="0">
                <a:latin typeface="Calibri"/>
                <a:ea typeface="Calibri"/>
                <a:cs typeface="Calibri"/>
                <a:sym typeface="Calibri"/>
              </a:rPr>
              <a:t>Hair behind ears</a:t>
            </a:r>
            <a:endParaRPr dirty="0"/>
          </a:p>
          <a:p>
            <a:pPr marL="0" lvl="0" indent="0" algn="l" rtl="0">
              <a:lnSpc>
                <a:spcPct val="100000"/>
              </a:lnSpc>
              <a:spcBef>
                <a:spcPts val="0"/>
              </a:spcBef>
              <a:spcAft>
                <a:spcPts val="0"/>
              </a:spcAft>
              <a:buSzPts val="1400"/>
              <a:buNone/>
            </a:pPr>
            <a:r>
              <a:rPr lang="en-US" dirty="0">
                <a:latin typeface="Calibri"/>
                <a:ea typeface="Calibri"/>
                <a:cs typeface="Calibri"/>
                <a:sym typeface="Calibri"/>
              </a:rPr>
              <a:t>Remove large earrings</a:t>
            </a:r>
            <a:endParaRPr dirty="0"/>
          </a:p>
          <a:p>
            <a:pPr marL="0" lvl="0" indent="0" algn="l" rtl="0">
              <a:lnSpc>
                <a:spcPct val="100000"/>
              </a:lnSpc>
              <a:spcBef>
                <a:spcPts val="0"/>
              </a:spcBef>
              <a:spcAft>
                <a:spcPts val="0"/>
              </a:spcAft>
              <a:buSzPts val="1400"/>
              <a:buNone/>
            </a:pPr>
            <a:r>
              <a:rPr lang="en-US" dirty="0">
                <a:latin typeface="Calibri"/>
                <a:ea typeface="Calibri"/>
                <a:cs typeface="Calibri"/>
                <a:sym typeface="Calibri"/>
              </a:rPr>
              <a:t>May want to remove glasses</a:t>
            </a:r>
            <a:endParaRPr dirty="0"/>
          </a:p>
          <a:p>
            <a:pPr marL="0" lvl="0" indent="0" algn="l" rtl="0">
              <a:lnSpc>
                <a:spcPct val="100000"/>
              </a:lnSpc>
              <a:spcBef>
                <a:spcPts val="0"/>
              </a:spcBef>
              <a:spcAft>
                <a:spcPts val="0"/>
              </a:spcAft>
              <a:buSzPts val="1400"/>
              <a:buNone/>
            </a:pPr>
            <a:r>
              <a:rPr lang="en-US" dirty="0">
                <a:latin typeface="Calibri"/>
                <a:ea typeface="Calibri"/>
                <a:cs typeface="Calibri"/>
                <a:sym typeface="Calibri"/>
              </a:rPr>
              <a:t>Diaphragm of headphones over ear canal</a:t>
            </a:r>
            <a:endParaRPr dirty="0"/>
          </a:p>
          <a:p>
            <a:pPr marL="0" lvl="0" indent="0" algn="l" rtl="0">
              <a:lnSpc>
                <a:spcPct val="100000"/>
              </a:lnSpc>
              <a:spcBef>
                <a:spcPts val="0"/>
              </a:spcBef>
              <a:spcAft>
                <a:spcPts val="0"/>
              </a:spcAft>
              <a:buSzPts val="1400"/>
              <a:buNone/>
            </a:pPr>
            <a:r>
              <a:rPr lang="en-US" dirty="0">
                <a:latin typeface="Calibri"/>
                <a:ea typeface="Calibri"/>
                <a:cs typeface="Calibri"/>
                <a:sym typeface="Calibri"/>
              </a:rPr>
              <a:t>Adjust head band for snug, </a:t>
            </a:r>
            <a:r>
              <a:rPr lang="en-US" b="1" i="1" dirty="0">
                <a:latin typeface="Calibri"/>
                <a:ea typeface="Calibri"/>
                <a:cs typeface="Calibri"/>
                <a:sym typeface="Calibri"/>
              </a:rPr>
              <a:t>even</a:t>
            </a:r>
            <a:r>
              <a:rPr lang="en-US" dirty="0">
                <a:latin typeface="Calibri"/>
                <a:ea typeface="Calibri"/>
                <a:cs typeface="Calibri"/>
                <a:sym typeface="Calibri"/>
              </a:rPr>
              <a:t> fit (so you don’t want the earphone headband to be lopsided)</a:t>
            </a:r>
            <a:endParaRPr dirty="0"/>
          </a:p>
          <a:p>
            <a:pPr marL="0" lvl="0" indent="0" algn="l" rtl="0">
              <a:lnSpc>
                <a:spcPct val="100000"/>
              </a:lnSpc>
              <a:spcBef>
                <a:spcPts val="0"/>
              </a:spcBef>
              <a:spcAft>
                <a:spcPts val="0"/>
              </a:spcAft>
              <a:buSzPts val="1400"/>
              <a:buNone/>
            </a:pPr>
            <a:r>
              <a:rPr lang="en-US" dirty="0">
                <a:latin typeface="Calibri"/>
                <a:ea typeface="Calibri"/>
                <a:cs typeface="Calibri"/>
                <a:sym typeface="Calibri"/>
              </a:rPr>
              <a:t>Head band on top of head is preferred</a:t>
            </a:r>
            <a:endParaRPr dirty="0"/>
          </a:p>
          <a:p>
            <a:pPr marL="0" lvl="0" indent="0" algn="l" rtl="0">
              <a:lnSpc>
                <a:spcPct val="100000"/>
              </a:lnSpc>
              <a:spcBef>
                <a:spcPts val="0"/>
              </a:spcBef>
              <a:spcAft>
                <a:spcPts val="0"/>
              </a:spcAft>
              <a:buSzPts val="1400"/>
              <a:buNone/>
            </a:pPr>
            <a:endParaRPr dirty="0">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r>
              <a:rPr lang="en-US" dirty="0">
                <a:latin typeface="Times New Roman"/>
                <a:ea typeface="Times New Roman"/>
                <a:cs typeface="Times New Roman"/>
                <a:sym typeface="Times New Roman"/>
              </a:rPr>
              <a:t>You may allow the students (older) to place the headphones on their ears but you should check adjustment/fit of them yourself</a:t>
            </a:r>
            <a:endParaRPr dirty="0"/>
          </a:p>
          <a:p>
            <a:pPr marL="0" lvl="0" indent="0" algn="l" rtl="0">
              <a:lnSpc>
                <a:spcPct val="100000"/>
              </a:lnSpc>
              <a:spcBef>
                <a:spcPts val="0"/>
              </a:spcBef>
              <a:spcAft>
                <a:spcPts val="0"/>
              </a:spcAft>
              <a:buSzPts val="1400"/>
              <a:buNone/>
            </a:pPr>
            <a:endParaRPr dirty="0">
              <a:latin typeface="Times New Roman"/>
              <a:ea typeface="Times New Roman"/>
              <a:cs typeface="Times New Roman"/>
              <a:sym typeface="Times New Roman"/>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Google Shape;783;p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fld id="{00000000-1234-1234-1234-123412341234}" type="slidenum">
              <a:rPr kumimoji="0" lang="en-US" sz="13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t>40</a:t>
            </a:fld>
            <a:endParaRPr kumimoji="0" sz="13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784" name="Google Shape;784;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85" name="Google Shape;785;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latin typeface="Times New Roman"/>
                <a:ea typeface="Times New Roman"/>
                <a:cs typeface="Times New Roman"/>
                <a:sym typeface="Times New Roman"/>
              </a:rPr>
              <a:t>How to screen:</a:t>
            </a:r>
            <a:endParaRPr dirty="0"/>
          </a:p>
          <a:p>
            <a:pPr marL="0" lvl="0" indent="0" algn="l" rtl="0">
              <a:lnSpc>
                <a:spcPct val="100000"/>
              </a:lnSpc>
              <a:spcBef>
                <a:spcPts val="0"/>
              </a:spcBef>
              <a:spcAft>
                <a:spcPts val="0"/>
              </a:spcAft>
              <a:buSzPts val="1400"/>
              <a:buNone/>
            </a:pPr>
            <a:endParaRPr dirty="0">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r>
              <a:rPr lang="en-US" b="1" dirty="0">
                <a:latin typeface="+mn-lt"/>
                <a:ea typeface="Times New Roman"/>
                <a:cs typeface="Times New Roman"/>
                <a:sym typeface="Times New Roman"/>
              </a:rPr>
              <a:t>1.  </a:t>
            </a:r>
            <a:r>
              <a:rPr lang="en-US" b="1" dirty="0">
                <a:latin typeface="+mn-lt"/>
                <a:ea typeface="Calibri"/>
                <a:cs typeface="Calibri"/>
                <a:sym typeface="Calibri"/>
              </a:rPr>
              <a:t>Instruct student for the task </a:t>
            </a:r>
            <a:r>
              <a:rPr lang="en-US" dirty="0">
                <a:latin typeface="+mn-lt"/>
                <a:ea typeface="Calibri"/>
                <a:cs typeface="Calibri"/>
                <a:sym typeface="Calibri"/>
              </a:rPr>
              <a:t>(e.g. raise your hand when you hear the beep or say yes when you hear the beep)</a:t>
            </a:r>
            <a:endParaRPr dirty="0">
              <a:latin typeface="+mn-lt"/>
            </a:endParaRPr>
          </a:p>
          <a:p>
            <a:pPr marL="0" lvl="0" indent="0" algn="l" rtl="0">
              <a:lnSpc>
                <a:spcPct val="100000"/>
              </a:lnSpc>
              <a:spcBef>
                <a:spcPts val="0"/>
              </a:spcBef>
              <a:spcAft>
                <a:spcPts val="0"/>
              </a:spcAft>
              <a:buSzPts val="1400"/>
              <a:buNone/>
            </a:pPr>
            <a:endParaRPr dirty="0">
              <a:latin typeface="+mn-lt"/>
              <a:ea typeface="Calibri"/>
              <a:cs typeface="Calibri"/>
              <a:sym typeface="Calibri"/>
            </a:endParaRPr>
          </a:p>
          <a:p>
            <a:pPr marL="0" lvl="0" indent="0" algn="l" rtl="0">
              <a:lnSpc>
                <a:spcPct val="100000"/>
              </a:lnSpc>
              <a:spcBef>
                <a:spcPts val="0"/>
              </a:spcBef>
              <a:spcAft>
                <a:spcPts val="0"/>
              </a:spcAft>
              <a:buClr>
                <a:schemeClr val="dk1"/>
              </a:buClr>
              <a:buSzPts val="1200"/>
              <a:buFont typeface="Calibri"/>
              <a:buAutoNum type="arabicPeriod" startAt="2"/>
            </a:pPr>
            <a:r>
              <a:rPr lang="en-US" b="1" dirty="0">
                <a:latin typeface="+mn-lt"/>
                <a:ea typeface="Calibri"/>
                <a:cs typeface="Calibri"/>
                <a:sym typeface="Calibri"/>
              </a:rPr>
              <a:t>  Condition the student to the task </a:t>
            </a:r>
            <a:r>
              <a:rPr lang="en-US" dirty="0">
                <a:latin typeface="+mn-lt"/>
                <a:ea typeface="Calibri"/>
                <a:cs typeface="Calibri"/>
                <a:sym typeface="Calibri"/>
              </a:rPr>
              <a:t>(i.e. present a tone in one ear at one frequency ABOVE the screening level – example:  50 dB – to ensure that the student knows what they are listening for)</a:t>
            </a:r>
          </a:p>
          <a:p>
            <a:pPr marL="0" lvl="0" indent="0" algn="l" rtl="0">
              <a:lnSpc>
                <a:spcPct val="100000"/>
              </a:lnSpc>
              <a:spcBef>
                <a:spcPts val="0"/>
              </a:spcBef>
              <a:spcAft>
                <a:spcPts val="0"/>
              </a:spcAft>
              <a:buClr>
                <a:schemeClr val="dk1"/>
              </a:buClr>
              <a:buSzPts val="1200"/>
              <a:buFont typeface="Calibri"/>
              <a:buAutoNum type="arabicPeriod" startAt="2"/>
            </a:pPr>
            <a:endParaRPr dirty="0">
              <a:latin typeface="+mn-lt"/>
            </a:endParaRPr>
          </a:p>
          <a:p>
            <a:pPr marL="0" lvl="0" indent="0" algn="l" rtl="0">
              <a:lnSpc>
                <a:spcPct val="100000"/>
              </a:lnSpc>
              <a:spcBef>
                <a:spcPts val="0"/>
              </a:spcBef>
              <a:spcAft>
                <a:spcPts val="0"/>
              </a:spcAft>
              <a:buClr>
                <a:schemeClr val="dk1"/>
              </a:buClr>
              <a:buSzPts val="1200"/>
              <a:buFont typeface="Calibri"/>
              <a:buAutoNum type="arabicPeriod" startAt="2"/>
            </a:pPr>
            <a:r>
              <a:rPr lang="en-US" b="1" dirty="0">
                <a:latin typeface="+mn-lt"/>
                <a:ea typeface="Calibri"/>
                <a:cs typeface="Calibri"/>
                <a:sym typeface="Calibri"/>
              </a:rPr>
              <a:t>  Once the student is conditioned – start the screening protocol</a:t>
            </a:r>
            <a:endParaRPr b="1" dirty="0">
              <a:latin typeface="+mn-lt"/>
            </a:endParaRPr>
          </a:p>
          <a:p>
            <a:pPr marL="0" lvl="0" indent="0" algn="l" rtl="0">
              <a:lnSpc>
                <a:spcPct val="100000"/>
              </a:lnSpc>
              <a:spcBef>
                <a:spcPts val="0"/>
              </a:spcBef>
              <a:spcAft>
                <a:spcPts val="0"/>
              </a:spcAft>
              <a:buSzPts val="1400"/>
              <a:buNone/>
            </a:pPr>
            <a:endParaRPr dirty="0">
              <a:latin typeface="Times New Roman"/>
              <a:ea typeface="Times New Roman"/>
              <a:cs typeface="Times New Roman"/>
              <a:sym typeface="Times New Roman"/>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9"/>
        <p:cNvGrpSpPr/>
        <p:nvPr/>
      </p:nvGrpSpPr>
      <p:grpSpPr>
        <a:xfrm>
          <a:off x="0" y="0"/>
          <a:ext cx="0" cy="0"/>
          <a:chOff x="0" y="0"/>
          <a:chExt cx="0" cy="0"/>
        </a:xfrm>
      </p:grpSpPr>
      <p:sp>
        <p:nvSpPr>
          <p:cNvPr id="800" name="Google Shape;800;p5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fld id="{00000000-1234-1234-1234-123412341234}" type="slidenum">
              <a:rPr kumimoji="0" lang="en-US" sz="13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t>41</a:t>
            </a:fld>
            <a:endParaRPr kumimoji="0" sz="13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801" name="Google Shape;801;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02" name="Google Shape;802;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SzPts val="1400"/>
              <a:buNone/>
            </a:pPr>
            <a:r>
              <a:rPr lang="en-US" sz="1200" dirty="0">
                <a:latin typeface="+mn-lt"/>
                <a:ea typeface="Times New Roman"/>
                <a:cs typeface="Times New Roman"/>
                <a:sym typeface="Times New Roman"/>
              </a:rPr>
              <a:t>For those of you who have been screening for many years, PLEASE NOTE SOME CHANGES HERE.  </a:t>
            </a:r>
            <a:endParaRPr sz="1200" dirty="0">
              <a:latin typeface="+mn-lt"/>
            </a:endParaRPr>
          </a:p>
          <a:p>
            <a:pPr marL="0" lvl="0" indent="0" algn="l" rtl="0">
              <a:lnSpc>
                <a:spcPct val="90000"/>
              </a:lnSpc>
              <a:spcBef>
                <a:spcPts val="0"/>
              </a:spcBef>
              <a:spcAft>
                <a:spcPts val="0"/>
              </a:spcAft>
              <a:buSzPts val="1400"/>
              <a:buNone/>
            </a:pPr>
            <a:endParaRPr sz="1200" dirty="0">
              <a:latin typeface="+mn-lt"/>
              <a:ea typeface="Times New Roman"/>
              <a:cs typeface="Times New Roman"/>
              <a:sym typeface="Times New Roman"/>
            </a:endParaRPr>
          </a:p>
          <a:p>
            <a:pPr marL="0" lvl="0" indent="0" algn="l" rtl="0">
              <a:lnSpc>
                <a:spcPct val="90000"/>
              </a:lnSpc>
              <a:spcBef>
                <a:spcPts val="0"/>
              </a:spcBef>
              <a:spcAft>
                <a:spcPts val="0"/>
              </a:spcAft>
              <a:buSzPts val="1400"/>
              <a:buNone/>
            </a:pPr>
            <a:r>
              <a:rPr lang="en-US" sz="1200" dirty="0">
                <a:latin typeface="+mn-lt"/>
                <a:ea typeface="Times New Roman"/>
                <a:cs typeface="Times New Roman"/>
                <a:sym typeface="Times New Roman"/>
              </a:rPr>
              <a:t>Same as in the past:  We will be screening the right ear and left ear individually.  We will screen at the frequencies 1000, 2000, and 4000 Hz</a:t>
            </a:r>
            <a:endParaRPr sz="1200" dirty="0">
              <a:latin typeface="+mn-lt"/>
            </a:endParaRPr>
          </a:p>
          <a:p>
            <a:pPr marL="0" lvl="0" indent="0" algn="l" rtl="0">
              <a:lnSpc>
                <a:spcPct val="90000"/>
              </a:lnSpc>
              <a:spcBef>
                <a:spcPts val="0"/>
              </a:spcBef>
              <a:spcAft>
                <a:spcPts val="0"/>
              </a:spcAft>
              <a:buSzPts val="1400"/>
              <a:buNone/>
            </a:pPr>
            <a:endParaRPr sz="1200" dirty="0">
              <a:latin typeface="+mn-lt"/>
              <a:ea typeface="Times New Roman"/>
              <a:cs typeface="Times New Roman"/>
              <a:sym typeface="Times New Roman"/>
            </a:endParaRPr>
          </a:p>
          <a:p>
            <a:pPr marL="0" lvl="0" indent="0" algn="l" rtl="0">
              <a:lnSpc>
                <a:spcPct val="90000"/>
              </a:lnSpc>
              <a:spcBef>
                <a:spcPts val="0"/>
              </a:spcBef>
              <a:spcAft>
                <a:spcPts val="0"/>
              </a:spcAft>
              <a:buSzPts val="1400"/>
              <a:buNone/>
            </a:pPr>
            <a:r>
              <a:rPr lang="en-US" sz="1200" dirty="0">
                <a:latin typeface="+mn-lt"/>
                <a:ea typeface="Times New Roman"/>
                <a:cs typeface="Times New Roman"/>
                <a:sym typeface="Times New Roman"/>
              </a:rPr>
              <a:t>Maybe different than what you have done in the past:  </a:t>
            </a:r>
            <a:endParaRPr sz="1200" dirty="0">
              <a:latin typeface="+mn-lt"/>
            </a:endParaRPr>
          </a:p>
          <a:p>
            <a:pPr marL="0" lvl="0" indent="0" algn="l" rtl="0">
              <a:lnSpc>
                <a:spcPct val="90000"/>
              </a:lnSpc>
              <a:spcBef>
                <a:spcPts val="0"/>
              </a:spcBef>
              <a:spcAft>
                <a:spcPts val="0"/>
              </a:spcAft>
              <a:buSzPts val="1400"/>
              <a:buNone/>
            </a:pPr>
            <a:r>
              <a:rPr lang="en-US" sz="1200" b="1" dirty="0">
                <a:latin typeface="+mn-lt"/>
                <a:ea typeface="Times New Roman"/>
                <a:cs typeface="Times New Roman"/>
                <a:sym typeface="Times New Roman"/>
              </a:rPr>
              <a:t>1. Screen at 20 dB HL</a:t>
            </a:r>
            <a:r>
              <a:rPr lang="en-US" sz="1200" dirty="0">
                <a:latin typeface="+mn-lt"/>
                <a:ea typeface="Times New Roman"/>
                <a:cs typeface="Times New Roman"/>
                <a:sym typeface="Times New Roman"/>
              </a:rPr>
              <a:t>.  </a:t>
            </a:r>
            <a:r>
              <a:rPr lang="en-US" sz="1200" b="1" i="1" dirty="0">
                <a:latin typeface="+mn-lt"/>
                <a:ea typeface="Times New Roman"/>
                <a:cs typeface="Times New Roman"/>
                <a:sym typeface="Times New Roman"/>
              </a:rPr>
              <a:t>Do NOT increase the intensity above 20 dB for the actual screening</a:t>
            </a:r>
            <a:r>
              <a:rPr lang="en-US" sz="1200" dirty="0">
                <a:latin typeface="+mn-lt"/>
                <a:ea typeface="Times New Roman"/>
                <a:cs typeface="Times New Roman"/>
                <a:sym typeface="Times New Roman"/>
              </a:rPr>
              <a:t>. If the room is too noisy – move to another room.  Do not turn up the intensity b/c your screening environment is too noisy.  Going above 20 dB HL could miss some children who have minimal/mild hearing losses that ultimately could affect their ability to learn.  </a:t>
            </a:r>
            <a:endParaRPr sz="1200" dirty="0">
              <a:latin typeface="+mn-lt"/>
            </a:endParaRPr>
          </a:p>
          <a:p>
            <a:pPr marL="0" lvl="0" indent="0" algn="l" rtl="0">
              <a:lnSpc>
                <a:spcPct val="90000"/>
              </a:lnSpc>
              <a:spcBef>
                <a:spcPts val="0"/>
              </a:spcBef>
              <a:spcAft>
                <a:spcPts val="0"/>
              </a:spcAft>
              <a:buClr>
                <a:schemeClr val="dk1"/>
              </a:buClr>
              <a:buSzPts val="925"/>
              <a:buFont typeface="Times New Roman"/>
              <a:buNone/>
            </a:pPr>
            <a:r>
              <a:rPr lang="en-US" sz="1200" b="1" dirty="0">
                <a:latin typeface="+mn-lt"/>
                <a:ea typeface="Times New Roman"/>
                <a:cs typeface="Times New Roman"/>
                <a:sym typeface="Times New Roman"/>
              </a:rPr>
              <a:t>2. Present tone for at least 3 seconds </a:t>
            </a:r>
            <a:r>
              <a:rPr lang="en-US" sz="1200" dirty="0">
                <a:latin typeface="+mn-lt"/>
                <a:ea typeface="Times New Roman"/>
                <a:cs typeface="Times New Roman"/>
                <a:sym typeface="Times New Roman"/>
              </a:rPr>
              <a:t>at each presentation</a:t>
            </a:r>
            <a:endParaRPr sz="1200" dirty="0">
              <a:latin typeface="+mn-lt"/>
            </a:endParaRPr>
          </a:p>
          <a:p>
            <a:pPr marL="0" lvl="0" indent="0" algn="l" rtl="0">
              <a:lnSpc>
                <a:spcPct val="90000"/>
              </a:lnSpc>
              <a:spcBef>
                <a:spcPts val="0"/>
              </a:spcBef>
              <a:spcAft>
                <a:spcPts val="0"/>
              </a:spcAft>
              <a:buClr>
                <a:schemeClr val="dk1"/>
              </a:buClr>
              <a:buSzPts val="925"/>
              <a:buFont typeface="Times New Roman"/>
              <a:buNone/>
            </a:pPr>
            <a:r>
              <a:rPr lang="en-US" sz="1200" b="1" dirty="0">
                <a:latin typeface="+mn-lt"/>
                <a:ea typeface="Times New Roman"/>
                <a:cs typeface="Times New Roman"/>
                <a:sym typeface="Times New Roman"/>
              </a:rPr>
              <a:t>3. Need to get 2 responses at each frequency in each ear</a:t>
            </a:r>
            <a:r>
              <a:rPr lang="en-US" sz="1200" dirty="0">
                <a:latin typeface="+mn-lt"/>
                <a:ea typeface="Times New Roman"/>
                <a:cs typeface="Times New Roman"/>
                <a:sym typeface="Times New Roman"/>
              </a:rPr>
              <a:t>.  If you only get one response at each frequency, in each ear, it could have been a chance response.  </a:t>
            </a:r>
            <a:endParaRPr sz="1200" dirty="0">
              <a:latin typeface="+mn-lt"/>
            </a:endParaRPr>
          </a:p>
          <a:p>
            <a:pPr marL="0" lvl="0" indent="0" algn="l" rtl="0">
              <a:lnSpc>
                <a:spcPct val="90000"/>
              </a:lnSpc>
              <a:spcBef>
                <a:spcPts val="0"/>
              </a:spcBef>
              <a:spcAft>
                <a:spcPts val="0"/>
              </a:spcAft>
              <a:buClr>
                <a:schemeClr val="dk1"/>
              </a:buClr>
              <a:buSzPts val="925"/>
              <a:buFont typeface="Times New Roman"/>
              <a:buNone/>
            </a:pPr>
            <a:r>
              <a:rPr lang="en-US" sz="1200" b="1" dirty="0">
                <a:latin typeface="+mn-lt"/>
                <a:ea typeface="Times New Roman"/>
                <a:cs typeface="Times New Roman"/>
                <a:sym typeface="Times New Roman"/>
              </a:rPr>
              <a:t>4. Don’t get into a pattern</a:t>
            </a:r>
            <a:r>
              <a:rPr lang="en-US" sz="1200" dirty="0">
                <a:latin typeface="+mn-lt"/>
                <a:ea typeface="Times New Roman"/>
                <a:cs typeface="Times New Roman"/>
                <a:sym typeface="Times New Roman"/>
              </a:rPr>
              <a:t>. There is no set order that you must get these responses in – sometimes it may depend on your audiometer.  For example, some of you may want to screen 1000 Hz in the right ear and screen 1000 Hz in the left ear, etc.  OR some of you may want to screen 1000, 2000 and 4000 Hz in the right ear and then move to the left ear.  </a:t>
            </a:r>
            <a:endParaRPr sz="1200" dirty="0">
              <a:latin typeface="+mn-lt"/>
            </a:endParaRPr>
          </a:p>
          <a:p>
            <a:pPr marL="0" lvl="0" indent="0" algn="l" rtl="0">
              <a:lnSpc>
                <a:spcPct val="90000"/>
              </a:lnSpc>
              <a:spcBef>
                <a:spcPts val="0"/>
              </a:spcBef>
              <a:spcAft>
                <a:spcPts val="0"/>
              </a:spcAft>
              <a:buClr>
                <a:schemeClr val="dk1"/>
              </a:buClr>
              <a:buSzPts val="925"/>
              <a:buFont typeface="Times New Roman"/>
              <a:buNone/>
            </a:pPr>
            <a:endParaRPr lang="en-US" sz="1200" dirty="0">
              <a:latin typeface="+mn-lt"/>
              <a:ea typeface="Times New Roman"/>
              <a:cs typeface="Times New Roman"/>
              <a:sym typeface="Times New Roman"/>
            </a:endParaRPr>
          </a:p>
          <a:p>
            <a:pPr marL="0" lvl="0" indent="0" algn="l" rtl="0">
              <a:lnSpc>
                <a:spcPct val="90000"/>
              </a:lnSpc>
              <a:spcBef>
                <a:spcPts val="0"/>
              </a:spcBef>
              <a:spcAft>
                <a:spcPts val="0"/>
              </a:spcAft>
              <a:buClr>
                <a:schemeClr val="dk1"/>
              </a:buClr>
              <a:buSzPts val="925"/>
              <a:buFont typeface="Times New Roman"/>
              <a:buNone/>
            </a:pPr>
            <a:r>
              <a:rPr lang="en-US" sz="1200" dirty="0">
                <a:latin typeface="+mn-lt"/>
                <a:ea typeface="Times New Roman"/>
                <a:cs typeface="Times New Roman"/>
                <a:sym typeface="Times New Roman"/>
              </a:rPr>
              <a:t>You are not doing tympanograms OR otoscopy as a part of the standard hearing screening protocol - </a:t>
            </a:r>
            <a:endParaRPr sz="1200" dirty="0">
              <a:latin typeface="+mn-lt"/>
            </a:endParaRPr>
          </a:p>
          <a:p>
            <a:pPr marL="0" lvl="0" indent="0" algn="l" rtl="0">
              <a:lnSpc>
                <a:spcPct val="90000"/>
              </a:lnSpc>
              <a:spcBef>
                <a:spcPts val="0"/>
              </a:spcBef>
              <a:spcAft>
                <a:spcPts val="0"/>
              </a:spcAft>
              <a:buSzPts val="1400"/>
              <a:buNone/>
            </a:pPr>
            <a:endParaRPr sz="1200" dirty="0">
              <a:latin typeface="+mn-lt"/>
              <a:ea typeface="Times New Roman"/>
              <a:cs typeface="Times New Roman"/>
              <a:sym typeface="Times New Roman"/>
            </a:endParaRPr>
          </a:p>
          <a:p>
            <a:pPr marL="0" lvl="0" indent="0" algn="l" rtl="0">
              <a:lnSpc>
                <a:spcPct val="90000"/>
              </a:lnSpc>
              <a:spcBef>
                <a:spcPts val="0"/>
              </a:spcBef>
              <a:spcAft>
                <a:spcPts val="0"/>
              </a:spcAft>
              <a:buSzPts val="1400"/>
              <a:buNone/>
            </a:pPr>
            <a:r>
              <a:rPr lang="en-US" sz="1200" dirty="0">
                <a:latin typeface="+mn-lt"/>
                <a:ea typeface="Times New Roman"/>
                <a:cs typeface="Times New Roman"/>
                <a:sym typeface="Times New Roman"/>
              </a:rPr>
              <a:t>Don’t get into a pattern – it may allow a child to pass the screening who shouldn’t </a:t>
            </a:r>
            <a:endParaRPr sz="1200" dirty="0">
              <a:latin typeface="+mn-lt"/>
            </a:endParaRPr>
          </a:p>
          <a:p>
            <a:pPr marL="0" lvl="0" indent="0" algn="l" rtl="0">
              <a:lnSpc>
                <a:spcPct val="90000"/>
              </a:lnSpc>
              <a:spcBef>
                <a:spcPts val="0"/>
              </a:spcBef>
              <a:spcAft>
                <a:spcPts val="0"/>
              </a:spcAft>
              <a:buSzPts val="1400"/>
              <a:buNone/>
            </a:pPr>
            <a:endParaRPr sz="1200" dirty="0">
              <a:latin typeface="+mn-lt"/>
              <a:ea typeface="Times New Roman"/>
              <a:cs typeface="Times New Roman"/>
              <a:sym typeface="Times New Roman"/>
            </a:endParaRPr>
          </a:p>
          <a:p>
            <a:pPr marL="0" lvl="0" indent="0" algn="l" rtl="0">
              <a:lnSpc>
                <a:spcPct val="90000"/>
              </a:lnSpc>
              <a:spcBef>
                <a:spcPts val="0"/>
              </a:spcBef>
              <a:spcAft>
                <a:spcPts val="0"/>
              </a:spcAft>
              <a:buSzPts val="1400"/>
              <a:buNone/>
            </a:pPr>
            <a:r>
              <a:rPr lang="en-US" sz="1200" dirty="0">
                <a:latin typeface="+mn-lt"/>
                <a:ea typeface="Times New Roman"/>
                <a:cs typeface="Times New Roman"/>
                <a:sym typeface="Times New Roman"/>
              </a:rPr>
              <a:t>It is not recommended that you require a student to raise the hand of the ear where the tone is.  Sometimes when we are close to a person’s threshold (softest sound they can hear 50% of the time), the sound is more in the middle of the head – so a child may hesitate to respond b/c they aren’t sure which ear it is in when in fact they did hear the sound.  </a:t>
            </a:r>
            <a:endParaRPr sz="1200" dirty="0">
              <a:latin typeface="+mn-lt"/>
            </a:endParaRPr>
          </a:p>
          <a:p>
            <a:pPr marL="0" lvl="0" indent="0" algn="l" rtl="0">
              <a:lnSpc>
                <a:spcPct val="90000"/>
              </a:lnSpc>
              <a:spcBef>
                <a:spcPts val="0"/>
              </a:spcBef>
              <a:spcAft>
                <a:spcPts val="0"/>
              </a:spcAft>
              <a:buSzPts val="1400"/>
              <a:buNone/>
            </a:pPr>
            <a:endParaRPr sz="1200" dirty="0">
              <a:latin typeface="+mn-lt"/>
              <a:ea typeface="Times New Roman"/>
              <a:cs typeface="Times New Roman"/>
              <a:sym typeface="Times New Roman"/>
            </a:endParaRPr>
          </a:p>
          <a:p>
            <a:pPr marL="0" lvl="0" indent="0" algn="l" rtl="0">
              <a:lnSpc>
                <a:spcPct val="90000"/>
              </a:lnSpc>
              <a:spcBef>
                <a:spcPts val="0"/>
              </a:spcBef>
              <a:spcAft>
                <a:spcPts val="0"/>
              </a:spcAft>
              <a:buSzPts val="1400"/>
              <a:buNone/>
            </a:pPr>
            <a:r>
              <a:rPr lang="en-US" sz="1200" dirty="0">
                <a:latin typeface="+mn-lt"/>
                <a:ea typeface="Times New Roman"/>
                <a:cs typeface="Times New Roman"/>
                <a:sym typeface="Times New Roman"/>
              </a:rPr>
              <a:t>BOTTOM LINE – don’t ASSUME that a child heard it if you can’t get a consistent response.  </a:t>
            </a:r>
            <a:br>
              <a:rPr lang="en-US" sz="1200" dirty="0">
                <a:latin typeface="+mn-lt"/>
                <a:ea typeface="Times New Roman"/>
                <a:cs typeface="Times New Roman"/>
                <a:sym typeface="Times New Roman"/>
              </a:rPr>
            </a:br>
            <a:endParaRPr sz="1200" dirty="0">
              <a:latin typeface="+mn-lt"/>
              <a:ea typeface="Times New Roman"/>
              <a:cs typeface="Times New Roman"/>
              <a:sym typeface="Times New Roman"/>
            </a:endParaRPr>
          </a:p>
          <a:p>
            <a:pPr marL="0" lvl="0" indent="0" algn="l" rtl="0">
              <a:lnSpc>
                <a:spcPct val="90000"/>
              </a:lnSpc>
              <a:spcBef>
                <a:spcPts val="0"/>
              </a:spcBef>
              <a:spcAft>
                <a:spcPts val="0"/>
              </a:spcAft>
              <a:buSzPts val="1400"/>
              <a:buNone/>
            </a:pPr>
            <a:endParaRPr sz="1200" dirty="0">
              <a:latin typeface="+mn-lt"/>
              <a:ea typeface="Times New Roman"/>
              <a:cs typeface="Times New Roman"/>
              <a:sym typeface="Times New Roman"/>
            </a:endParaRPr>
          </a:p>
          <a:p>
            <a:pPr marL="0" lvl="0" indent="0" algn="l" rtl="0">
              <a:lnSpc>
                <a:spcPct val="90000"/>
              </a:lnSpc>
              <a:spcBef>
                <a:spcPts val="0"/>
              </a:spcBef>
              <a:spcAft>
                <a:spcPts val="0"/>
              </a:spcAft>
              <a:buSzPts val="1400"/>
              <a:buNone/>
            </a:pPr>
            <a:endParaRPr sz="925" dirty="0">
              <a:latin typeface="Times New Roman"/>
              <a:ea typeface="Times New Roman"/>
              <a:cs typeface="Times New Roman"/>
              <a:sym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2" name="Google Shape;16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latin typeface="Calibri"/>
                <a:ea typeface="Calibri"/>
                <a:cs typeface="Calibri"/>
                <a:sym typeface="Calibri"/>
              </a:rPr>
              <a:t>The outline for this hearing screening training (or re-training in some cases) is as follows:</a:t>
            </a:r>
            <a:endParaRPr dirty="0"/>
          </a:p>
          <a:p>
            <a:pPr marL="171450" lvl="0" indent="-171450" algn="l" rtl="0">
              <a:lnSpc>
                <a:spcPct val="100000"/>
              </a:lnSpc>
              <a:spcBef>
                <a:spcPts val="0"/>
              </a:spcBef>
              <a:spcAft>
                <a:spcPts val="0"/>
              </a:spcAft>
              <a:buSzPts val="1400"/>
              <a:buFont typeface="Arial" panose="020B0604020202020204" pitchFamily="34" charset="0"/>
              <a:buChar char="•"/>
            </a:pPr>
            <a:r>
              <a:rPr lang="en-US" dirty="0">
                <a:latin typeface="Calibri"/>
                <a:ea typeface="Calibri"/>
                <a:cs typeface="Calibri"/>
                <a:sym typeface="Calibri"/>
              </a:rPr>
              <a:t>Why are hearing screenings performed in Arkansas schools?</a:t>
            </a:r>
            <a:endParaRPr dirty="0"/>
          </a:p>
          <a:p>
            <a:pPr marL="171450" lvl="0" indent="-171450" algn="l" rtl="0">
              <a:lnSpc>
                <a:spcPct val="100000"/>
              </a:lnSpc>
              <a:spcBef>
                <a:spcPts val="0"/>
              </a:spcBef>
              <a:spcAft>
                <a:spcPts val="0"/>
              </a:spcAft>
              <a:buSzPts val="1400"/>
              <a:buFont typeface="Arial" panose="020B0604020202020204" pitchFamily="34" charset="0"/>
              <a:buChar char="•"/>
            </a:pPr>
            <a:r>
              <a:rPr lang="en-US" dirty="0">
                <a:latin typeface="Calibri"/>
                <a:ea typeface="Calibri"/>
                <a:cs typeface="Calibri"/>
                <a:sym typeface="Calibri"/>
              </a:rPr>
              <a:t>What is needed to perform appropriate hearing screenings?</a:t>
            </a:r>
            <a:endParaRPr dirty="0"/>
          </a:p>
          <a:p>
            <a:pPr marL="171450" lvl="0" indent="-171450" algn="l" rtl="0">
              <a:lnSpc>
                <a:spcPct val="100000"/>
              </a:lnSpc>
              <a:spcBef>
                <a:spcPts val="0"/>
              </a:spcBef>
              <a:spcAft>
                <a:spcPts val="0"/>
              </a:spcAft>
              <a:buSzPts val="1400"/>
              <a:buFont typeface="Arial" panose="020B0604020202020204" pitchFamily="34" charset="0"/>
              <a:buChar char="•"/>
            </a:pPr>
            <a:r>
              <a:rPr lang="en-US" dirty="0">
                <a:latin typeface="Calibri"/>
                <a:ea typeface="Calibri"/>
                <a:cs typeface="Calibri"/>
                <a:sym typeface="Calibri"/>
              </a:rPr>
              <a:t>How is a pure-tone hearing screening performed?</a:t>
            </a:r>
            <a:endParaRPr dirty="0"/>
          </a:p>
          <a:p>
            <a:pPr marL="171450" lvl="0" indent="-171450" algn="l" rtl="0">
              <a:lnSpc>
                <a:spcPct val="100000"/>
              </a:lnSpc>
              <a:spcBef>
                <a:spcPts val="0"/>
              </a:spcBef>
              <a:spcAft>
                <a:spcPts val="0"/>
              </a:spcAft>
              <a:buSzPts val="1400"/>
              <a:buFont typeface="Arial" panose="020B0604020202020204" pitchFamily="34" charset="0"/>
              <a:buChar char="•"/>
            </a:pPr>
            <a:r>
              <a:rPr lang="en-US" dirty="0">
                <a:latin typeface="Calibri"/>
                <a:ea typeface="Calibri"/>
                <a:cs typeface="Calibri"/>
                <a:sym typeface="Calibri"/>
              </a:rPr>
              <a:t>What should happen when a student doesn’t pass the hearing screening protocol?</a:t>
            </a:r>
            <a:endParaRPr dirty="0"/>
          </a:p>
          <a:p>
            <a:pPr marL="171450" lvl="0" indent="-171450" algn="l" rtl="0">
              <a:lnSpc>
                <a:spcPct val="100000"/>
              </a:lnSpc>
              <a:spcBef>
                <a:spcPts val="0"/>
              </a:spcBef>
              <a:spcAft>
                <a:spcPts val="0"/>
              </a:spcAft>
              <a:buSzPts val="1400"/>
              <a:buFont typeface="Arial" panose="020B0604020202020204" pitchFamily="34" charset="0"/>
              <a:buChar char="•"/>
            </a:pPr>
            <a:r>
              <a:rPr lang="en-US" dirty="0">
                <a:latin typeface="Calibri"/>
                <a:ea typeface="Calibri"/>
                <a:cs typeface="Calibri"/>
                <a:sym typeface="Calibri"/>
              </a:rPr>
              <a:t>Do’s and Don’ts of hearing screenings </a:t>
            </a:r>
            <a:endParaRPr dirty="0"/>
          </a:p>
          <a:p>
            <a:pPr marL="0" lvl="0" indent="0" algn="l" rtl="0">
              <a:lnSpc>
                <a:spcPct val="100000"/>
              </a:lnSpc>
              <a:spcBef>
                <a:spcPts val="0"/>
              </a:spcBef>
              <a:spcAft>
                <a:spcPts val="0"/>
              </a:spcAft>
              <a:buSzPts val="1400"/>
              <a:buNone/>
            </a:pPr>
            <a:endParaRPr dirty="0">
              <a:latin typeface="Calibri"/>
              <a:ea typeface="Calibri"/>
              <a:cs typeface="Calibri"/>
              <a:sym typeface="Calibri"/>
            </a:endParaRPr>
          </a:p>
          <a:p>
            <a:pPr marL="0" lvl="0" indent="0" algn="l" rtl="0">
              <a:lnSpc>
                <a:spcPct val="100000"/>
              </a:lnSpc>
              <a:spcBef>
                <a:spcPts val="0"/>
              </a:spcBef>
              <a:spcAft>
                <a:spcPts val="0"/>
              </a:spcAft>
              <a:buSzPts val="1400"/>
              <a:buNone/>
            </a:pPr>
            <a:endParaRPr dirty="0">
              <a:latin typeface="Calibri"/>
              <a:ea typeface="Calibri"/>
              <a:cs typeface="Calibri"/>
              <a:sym typeface="Calibri"/>
            </a:endParaRPr>
          </a:p>
        </p:txBody>
      </p:sp>
      <p:sp>
        <p:nvSpPr>
          <p:cNvPr id="163" name="Google Shape;16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300"/>
              <a:buNone/>
            </a:pPr>
            <a:fld id="{00000000-1234-1234-1234-123412341234}" type="slidenum">
              <a:rPr lang="en-US" sz="1300">
                <a:solidFill>
                  <a:schemeClr val="dk1"/>
                </a:solidFill>
                <a:latin typeface="Calibri"/>
                <a:ea typeface="Calibri"/>
                <a:cs typeface="Calibri"/>
                <a:sym typeface="Calibri"/>
              </a:rPr>
              <a:t>4</a:t>
            </a:fld>
            <a:endParaRPr sz="1300">
              <a:solidFill>
                <a:schemeClr val="dk1"/>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Google Shape;820;p5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fld id="{00000000-1234-1234-1234-123412341234}" type="slidenum">
              <a:rPr kumimoji="0" lang="en-US" sz="13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t>42</a:t>
            </a:fld>
            <a:endParaRPr kumimoji="0" sz="13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821" name="Google Shape;821;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22" name="Google Shape;822;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latin typeface="+mn-lt"/>
                <a:ea typeface="Times New Roman"/>
                <a:cs typeface="Times New Roman"/>
                <a:sym typeface="Times New Roman"/>
              </a:rPr>
              <a:t> A student must pass all frequencies in an ear for that ear to be classified as a “pass”.  </a:t>
            </a:r>
            <a:endParaRPr dirty="0">
              <a:latin typeface="+mn-lt"/>
            </a:endParaRPr>
          </a:p>
          <a:p>
            <a:pPr marL="0" lvl="0" indent="0" algn="l" rtl="0">
              <a:lnSpc>
                <a:spcPct val="100000"/>
              </a:lnSpc>
              <a:spcBef>
                <a:spcPts val="0"/>
              </a:spcBef>
              <a:spcAft>
                <a:spcPts val="0"/>
              </a:spcAft>
              <a:buSzPts val="1400"/>
              <a:buNone/>
            </a:pPr>
            <a:endParaRPr dirty="0">
              <a:latin typeface="+mn-lt"/>
              <a:ea typeface="Times New Roman"/>
              <a:cs typeface="Times New Roman"/>
              <a:sym typeface="Times New Roman"/>
            </a:endParaRPr>
          </a:p>
          <a:p>
            <a:pPr marL="0" lvl="0" indent="0" algn="l" rtl="0">
              <a:lnSpc>
                <a:spcPct val="100000"/>
              </a:lnSpc>
              <a:spcBef>
                <a:spcPts val="0"/>
              </a:spcBef>
              <a:spcAft>
                <a:spcPts val="0"/>
              </a:spcAft>
              <a:buSzPts val="1400"/>
              <a:buNone/>
            </a:pPr>
            <a:r>
              <a:rPr lang="en-US" dirty="0">
                <a:latin typeface="+mn-lt"/>
                <a:ea typeface="Calibri"/>
                <a:cs typeface="Calibri"/>
                <a:sym typeface="Calibri"/>
              </a:rPr>
              <a:t>If a student does not pass ALL frequencies in each ear, he/she should be re-screened in 2-4 weeks</a:t>
            </a:r>
            <a:endParaRPr dirty="0">
              <a:latin typeface="+mn-lt"/>
            </a:endParaRPr>
          </a:p>
          <a:p>
            <a:pPr marL="0" lvl="0" indent="0" algn="l" rtl="0">
              <a:lnSpc>
                <a:spcPct val="100000"/>
              </a:lnSpc>
              <a:spcBef>
                <a:spcPts val="0"/>
              </a:spcBef>
              <a:spcAft>
                <a:spcPts val="0"/>
              </a:spcAft>
              <a:buSzPts val="1400"/>
              <a:buNone/>
            </a:pPr>
            <a:endParaRPr dirty="0">
              <a:latin typeface="+mn-lt"/>
              <a:ea typeface="Times New Roman"/>
              <a:cs typeface="Times New Roman"/>
              <a:sym typeface="Times New Roman"/>
            </a:endParaRPr>
          </a:p>
          <a:p>
            <a:pPr marL="0" lvl="0" indent="0" algn="l" rtl="0">
              <a:lnSpc>
                <a:spcPct val="100000"/>
              </a:lnSpc>
              <a:spcBef>
                <a:spcPts val="0"/>
              </a:spcBef>
              <a:spcAft>
                <a:spcPts val="0"/>
              </a:spcAft>
              <a:buSzPts val="1400"/>
              <a:buNone/>
            </a:pPr>
            <a:r>
              <a:rPr lang="en-US" dirty="0">
                <a:latin typeface="+mn-lt"/>
                <a:ea typeface="Times New Roman"/>
                <a:cs typeface="Times New Roman"/>
                <a:sym typeface="Times New Roman"/>
              </a:rPr>
              <a:t>The 2-4 week waiting period allows students to clear of any middle ear issues IF they are going to clear on their own.  Middle ear issues will be a big contributor to failed hearing screenings especially in younger students.  </a:t>
            </a:r>
          </a:p>
          <a:p>
            <a:pPr marL="0" lvl="0" indent="0" algn="l" rtl="0">
              <a:lnSpc>
                <a:spcPct val="100000"/>
              </a:lnSpc>
              <a:spcBef>
                <a:spcPts val="0"/>
              </a:spcBef>
              <a:spcAft>
                <a:spcPts val="0"/>
              </a:spcAft>
              <a:buSzPts val="1400"/>
              <a:buNone/>
            </a:pPr>
            <a:endParaRPr lang="en-US" dirty="0">
              <a:latin typeface="+mn-lt"/>
              <a:cs typeface="Times New Roman"/>
              <a:sym typeface="Times New Roman"/>
            </a:endParaRPr>
          </a:p>
          <a:p>
            <a:pPr marL="0" lvl="0" indent="0" algn="l" rtl="0">
              <a:lnSpc>
                <a:spcPct val="100000"/>
              </a:lnSpc>
              <a:spcBef>
                <a:spcPts val="0"/>
              </a:spcBef>
              <a:spcAft>
                <a:spcPts val="0"/>
              </a:spcAft>
              <a:buSzPts val="1400"/>
              <a:buNone/>
            </a:pPr>
            <a:r>
              <a:rPr lang="en-US" dirty="0">
                <a:latin typeface="+mn-lt"/>
                <a:cs typeface="Times New Roman"/>
                <a:sym typeface="Times New Roman"/>
              </a:rPr>
              <a:t>If a student does not pass the hearing screening the 2</a:t>
            </a:r>
            <a:r>
              <a:rPr lang="en-US" baseline="30000" dirty="0">
                <a:latin typeface="+mn-lt"/>
                <a:cs typeface="Times New Roman"/>
                <a:sym typeface="Times New Roman"/>
              </a:rPr>
              <a:t>nd</a:t>
            </a:r>
            <a:r>
              <a:rPr lang="en-US" dirty="0">
                <a:latin typeface="+mn-lt"/>
                <a:cs typeface="Times New Roman"/>
                <a:sym typeface="Times New Roman"/>
              </a:rPr>
              <a:t> time around, then you will make a referral.</a:t>
            </a:r>
            <a:endParaRPr dirty="0">
              <a:latin typeface="+mn-lt"/>
            </a:endParaRPr>
          </a:p>
          <a:p>
            <a:pPr marL="0" lvl="0" indent="0" algn="l" rtl="0">
              <a:lnSpc>
                <a:spcPct val="100000"/>
              </a:lnSpc>
              <a:spcBef>
                <a:spcPts val="0"/>
              </a:spcBef>
              <a:spcAft>
                <a:spcPts val="0"/>
              </a:spcAft>
              <a:buSzPts val="1400"/>
              <a:buNone/>
            </a:pPr>
            <a:endParaRPr dirty="0">
              <a:latin typeface="+mn-lt"/>
              <a:ea typeface="Times New Roman"/>
              <a:cs typeface="Times New Roman"/>
              <a:sym typeface="Times New Roman"/>
            </a:endParaRPr>
          </a:p>
          <a:p>
            <a:pPr marL="0" lvl="0" indent="0" algn="l" rtl="0">
              <a:lnSpc>
                <a:spcPct val="100000"/>
              </a:lnSpc>
              <a:spcBef>
                <a:spcPts val="0"/>
              </a:spcBef>
              <a:spcAft>
                <a:spcPts val="0"/>
              </a:spcAft>
              <a:buSzPts val="1400"/>
              <a:buNone/>
            </a:pPr>
            <a:endParaRPr dirty="0">
              <a:latin typeface="Times New Roman"/>
              <a:ea typeface="Times New Roman"/>
              <a:cs typeface="Times New Roman"/>
              <a:sym typeface="Times New Roman"/>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Google Shape;832;p5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fld id="{00000000-1234-1234-1234-123412341234}" type="slidenum">
              <a:rPr kumimoji="0" lang="en-US" sz="13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t>43</a:t>
            </a:fld>
            <a:endParaRPr kumimoji="0" sz="13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833" name="Google Shape;833;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34" name="Google Shape;834;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latin typeface="+mn-lt"/>
                <a:ea typeface="Times New Roman"/>
                <a:cs typeface="Times New Roman"/>
                <a:sym typeface="Times New Roman"/>
              </a:rPr>
              <a:t>The protocol for re-screening is exactly the same as screening; Pass/fail criteria are the same also</a:t>
            </a:r>
            <a:endParaRPr dirty="0">
              <a:latin typeface="+mn-lt"/>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4"/>
        <p:cNvGrpSpPr/>
        <p:nvPr/>
      </p:nvGrpSpPr>
      <p:grpSpPr>
        <a:xfrm>
          <a:off x="0" y="0"/>
          <a:ext cx="0" cy="0"/>
          <a:chOff x="0" y="0"/>
          <a:chExt cx="0" cy="0"/>
        </a:xfrm>
      </p:grpSpPr>
      <p:sp>
        <p:nvSpPr>
          <p:cNvPr id="905" name="Google Shape;905;p6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fld id="{00000000-1234-1234-1234-123412341234}" type="slidenum">
              <a:rPr kumimoji="0" lang="en-US" sz="13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t>44</a:t>
            </a:fld>
            <a:endParaRPr kumimoji="0" sz="13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906" name="Google Shape;906;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07" name="Google Shape;907;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latin typeface="Times New Roman"/>
                <a:ea typeface="Times New Roman"/>
                <a:cs typeface="Times New Roman"/>
                <a:sym typeface="Times New Roman"/>
              </a:rPr>
              <a:t>Referral</a:t>
            </a:r>
            <a:endParaRPr/>
          </a:p>
          <a:p>
            <a:pPr marL="0" lvl="0" indent="0" algn="l" rtl="0">
              <a:lnSpc>
                <a:spcPct val="100000"/>
              </a:lnSpc>
              <a:spcBef>
                <a:spcPts val="0"/>
              </a:spcBef>
              <a:spcAft>
                <a:spcPts val="0"/>
              </a:spcAft>
              <a:buSzPts val="1400"/>
              <a:buNone/>
            </a:pPr>
            <a:endParaRPr>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r>
              <a:rPr lang="en-US">
                <a:latin typeface="Times New Roman"/>
                <a:ea typeface="Times New Roman"/>
                <a:cs typeface="Times New Roman"/>
                <a:sym typeface="Times New Roman"/>
              </a:rPr>
              <a:t>Important – if you note a significant problem during observation or the initial screening, you can refer the child immediately for follow up (example:  Child does not respond at all in one ear but the other ear is fine; you cannot get a screening on a child b/c he/she can’t respond)</a:t>
            </a:r>
            <a:endParaRPr/>
          </a:p>
          <a:p>
            <a:pPr marL="0" lvl="0" indent="0" algn="l" rtl="0">
              <a:lnSpc>
                <a:spcPct val="100000"/>
              </a:lnSpc>
              <a:spcBef>
                <a:spcPts val="0"/>
              </a:spcBef>
              <a:spcAft>
                <a:spcPts val="0"/>
              </a:spcAft>
              <a:buSzPts val="1400"/>
              <a:buNone/>
            </a:pPr>
            <a:endParaRPr>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r>
              <a:rPr lang="en-US">
                <a:latin typeface="Times New Roman"/>
                <a:ea typeface="Times New Roman"/>
                <a:cs typeface="Times New Roman"/>
                <a:sym typeface="Times New Roman"/>
              </a:rPr>
              <a:t>Typically, after a child fails the 2</a:t>
            </a:r>
            <a:r>
              <a:rPr lang="en-US" baseline="30000">
                <a:latin typeface="Times New Roman"/>
                <a:ea typeface="Times New Roman"/>
                <a:cs typeface="Times New Roman"/>
                <a:sym typeface="Times New Roman"/>
              </a:rPr>
              <a:t>nd</a:t>
            </a:r>
            <a:r>
              <a:rPr lang="en-US">
                <a:latin typeface="Times New Roman"/>
                <a:ea typeface="Times New Roman"/>
                <a:cs typeface="Times New Roman"/>
                <a:sym typeface="Times New Roman"/>
              </a:rPr>
              <a:t> screening, you will refer to MD or audiologist</a:t>
            </a:r>
            <a:endParaRPr/>
          </a:p>
          <a:p>
            <a:pPr marL="0" lvl="0" indent="0" algn="l" rtl="0">
              <a:lnSpc>
                <a:spcPct val="100000"/>
              </a:lnSpc>
              <a:spcBef>
                <a:spcPts val="0"/>
              </a:spcBef>
              <a:spcAft>
                <a:spcPts val="0"/>
              </a:spcAft>
              <a:buSzPts val="1400"/>
              <a:buNone/>
            </a:pPr>
            <a:endParaRPr>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r>
              <a:rPr lang="en-US">
                <a:latin typeface="Times New Roman"/>
                <a:ea typeface="Times New Roman"/>
                <a:cs typeface="Times New Roman"/>
                <a:sym typeface="Times New Roman"/>
              </a:rPr>
              <a:t>May occasionally refer even if child passes screen because of behavior exhibited and change in school performance, etc. (may have hearing loss at higher frequencies not screened – may have fluctuating hearing loss and you are not catching it; may have a [central] auditory processing disorder as discussed earlier)</a:t>
            </a:r>
            <a:endParaRPr/>
          </a:p>
          <a:p>
            <a:pPr marL="0" lvl="0" indent="0" algn="l" rtl="0">
              <a:lnSpc>
                <a:spcPct val="100000"/>
              </a:lnSpc>
              <a:spcBef>
                <a:spcPts val="0"/>
              </a:spcBef>
              <a:spcAft>
                <a:spcPts val="0"/>
              </a:spcAft>
              <a:buSzPts val="1400"/>
              <a:buNone/>
            </a:pPr>
            <a:endParaRPr>
              <a:latin typeface="Times New Roman"/>
              <a:ea typeface="Times New Roman"/>
              <a:cs typeface="Times New Roman"/>
              <a:sym typeface="Times New Roman"/>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4"/>
        <p:cNvGrpSpPr/>
        <p:nvPr/>
      </p:nvGrpSpPr>
      <p:grpSpPr>
        <a:xfrm>
          <a:off x="0" y="0"/>
          <a:ext cx="0" cy="0"/>
          <a:chOff x="0" y="0"/>
          <a:chExt cx="0" cy="0"/>
        </a:xfrm>
      </p:grpSpPr>
      <p:sp>
        <p:nvSpPr>
          <p:cNvPr id="915" name="Google Shape;915;p6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fld id="{00000000-1234-1234-1234-123412341234}" type="slidenum">
              <a:rPr kumimoji="0" lang="en-US" sz="13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t>45</a:t>
            </a:fld>
            <a:endParaRPr kumimoji="0" sz="13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916" name="Google Shape;916;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17" name="Google Shape;917;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400"/>
              <a:buNone/>
            </a:pPr>
            <a:r>
              <a:rPr lang="en-US" sz="1200" dirty="0">
                <a:latin typeface="+mn-lt"/>
                <a:ea typeface="Arial"/>
                <a:cs typeface="Arial"/>
                <a:sym typeface="Arial"/>
              </a:rPr>
              <a:t>This applies to both vision and hearing screenings…</a:t>
            </a:r>
          </a:p>
          <a:p>
            <a:pPr marL="0" lvl="0" indent="0" algn="l" rtl="0">
              <a:lnSpc>
                <a:spcPct val="90000"/>
              </a:lnSpc>
              <a:spcBef>
                <a:spcPts val="0"/>
              </a:spcBef>
              <a:spcAft>
                <a:spcPts val="0"/>
              </a:spcAft>
              <a:buSzPts val="1400"/>
              <a:buNone/>
            </a:pPr>
            <a:endParaRPr sz="1200" dirty="0">
              <a:latin typeface="+mn-lt"/>
            </a:endParaRPr>
          </a:p>
          <a:p>
            <a:pPr marL="0" lvl="0" indent="0" algn="l" rtl="0">
              <a:lnSpc>
                <a:spcPct val="90000"/>
              </a:lnSpc>
              <a:spcBef>
                <a:spcPts val="0"/>
              </a:spcBef>
              <a:spcAft>
                <a:spcPts val="0"/>
              </a:spcAft>
              <a:buSzPts val="1400"/>
              <a:buNone/>
            </a:pPr>
            <a:r>
              <a:rPr lang="en-US" sz="1200" dirty="0">
                <a:latin typeface="+mn-lt"/>
                <a:ea typeface="Arial"/>
                <a:cs typeface="Arial"/>
                <a:sym typeface="Arial"/>
              </a:rPr>
              <a:t>1.  Send letter, referral form, financial assistance information and list of appropriate professionals to the parent/guardian (make sure school nurse contact info is on referral form)</a:t>
            </a:r>
            <a:endParaRPr sz="1200" dirty="0">
              <a:latin typeface="+mn-lt"/>
            </a:endParaRPr>
          </a:p>
          <a:p>
            <a:pPr marL="0" lvl="0" indent="0" algn="l" rtl="0">
              <a:lnSpc>
                <a:spcPct val="90000"/>
              </a:lnSpc>
              <a:spcBef>
                <a:spcPts val="0"/>
              </a:spcBef>
              <a:spcAft>
                <a:spcPts val="0"/>
              </a:spcAft>
              <a:buSzPts val="1400"/>
              <a:buNone/>
            </a:pPr>
            <a:r>
              <a:rPr lang="en-US" sz="1200" dirty="0">
                <a:latin typeface="+mn-lt"/>
                <a:ea typeface="Arial"/>
                <a:cs typeface="Arial"/>
                <a:sym typeface="Arial"/>
              </a:rPr>
              <a:t>2.  If no response from parent/guardian in 2 weeks, follow-up with a phone call or personal contact</a:t>
            </a:r>
            <a:endParaRPr sz="1200" dirty="0">
              <a:latin typeface="+mn-lt"/>
            </a:endParaRPr>
          </a:p>
          <a:p>
            <a:pPr marL="0" lvl="0" indent="0" algn="l" rtl="0">
              <a:lnSpc>
                <a:spcPct val="90000"/>
              </a:lnSpc>
              <a:spcBef>
                <a:spcPts val="0"/>
              </a:spcBef>
              <a:spcAft>
                <a:spcPts val="0"/>
              </a:spcAft>
              <a:buSzPts val="1400"/>
              <a:buNone/>
            </a:pPr>
            <a:endParaRPr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2"/>
        <p:cNvGrpSpPr/>
        <p:nvPr/>
      </p:nvGrpSpPr>
      <p:grpSpPr>
        <a:xfrm>
          <a:off x="0" y="0"/>
          <a:ext cx="0" cy="0"/>
          <a:chOff x="0" y="0"/>
          <a:chExt cx="0" cy="0"/>
        </a:xfrm>
      </p:grpSpPr>
      <p:sp>
        <p:nvSpPr>
          <p:cNvPr id="933" name="Google Shape;933;p6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400"/>
              <a:buFont typeface="Arial"/>
              <a:buNone/>
            </a:pPr>
            <a:r>
              <a:rPr lang="en-US" sz="1200" dirty="0">
                <a:latin typeface="+mn-lt"/>
                <a:ea typeface="Arial"/>
                <a:cs typeface="Arial"/>
                <a:sym typeface="Arial"/>
              </a:rPr>
              <a:t>3.  Review information received from examining professional</a:t>
            </a:r>
            <a:endParaRPr sz="1200" dirty="0">
              <a:latin typeface="+mn-lt"/>
            </a:endParaRPr>
          </a:p>
          <a:p>
            <a:pPr marL="0" lvl="0" indent="0" algn="l" rtl="0">
              <a:lnSpc>
                <a:spcPct val="90000"/>
              </a:lnSpc>
              <a:spcBef>
                <a:spcPts val="0"/>
              </a:spcBef>
              <a:spcAft>
                <a:spcPts val="0"/>
              </a:spcAft>
              <a:buClr>
                <a:schemeClr val="dk1"/>
              </a:buClr>
              <a:buSzPts val="1400"/>
              <a:buFont typeface="Arial"/>
              <a:buNone/>
            </a:pPr>
            <a:r>
              <a:rPr lang="en-US" sz="1200" dirty="0">
                <a:latin typeface="+mn-lt"/>
                <a:ea typeface="Arial"/>
                <a:cs typeface="Arial"/>
                <a:sym typeface="Arial"/>
              </a:rPr>
              <a:t>4.  Rescreen after medical treatment if indicated (antibiotic therapy for ear infections)</a:t>
            </a:r>
            <a:endParaRPr sz="1200" dirty="0">
              <a:latin typeface="+mn-lt"/>
            </a:endParaRPr>
          </a:p>
          <a:p>
            <a:pPr marL="0" lvl="0" indent="0" algn="l" rtl="0">
              <a:lnSpc>
                <a:spcPct val="90000"/>
              </a:lnSpc>
              <a:spcBef>
                <a:spcPts val="0"/>
              </a:spcBef>
              <a:spcAft>
                <a:spcPts val="0"/>
              </a:spcAft>
              <a:buClr>
                <a:schemeClr val="dk1"/>
              </a:buClr>
              <a:buSzPts val="1400"/>
              <a:buFont typeface="Arial"/>
              <a:buNone/>
            </a:pPr>
            <a:r>
              <a:rPr lang="en-US" sz="1200" dirty="0">
                <a:latin typeface="+mn-lt"/>
                <a:ea typeface="Arial"/>
                <a:cs typeface="Arial"/>
                <a:sym typeface="Arial"/>
              </a:rPr>
              <a:t>5.  Collaborate with special education personnel if indicated</a:t>
            </a:r>
            <a:endParaRPr sz="1200" dirty="0">
              <a:latin typeface="+mn-lt"/>
            </a:endParaRPr>
          </a:p>
          <a:p>
            <a:pPr marL="0" lvl="0" indent="0" algn="l" rtl="0">
              <a:lnSpc>
                <a:spcPct val="90000"/>
              </a:lnSpc>
              <a:spcBef>
                <a:spcPts val="0"/>
              </a:spcBef>
              <a:spcAft>
                <a:spcPts val="0"/>
              </a:spcAft>
              <a:buClr>
                <a:schemeClr val="dk1"/>
              </a:buClr>
              <a:buSzPts val="1400"/>
              <a:buFont typeface="Arial"/>
              <a:buNone/>
            </a:pPr>
            <a:endParaRPr lang="en-US" sz="1200" dirty="0">
              <a:latin typeface="+mn-lt"/>
              <a:ea typeface="Arial"/>
              <a:cs typeface="Arial"/>
              <a:sym typeface="Arial"/>
            </a:endParaRPr>
          </a:p>
          <a:p>
            <a:pPr marL="0" lvl="0" indent="0" algn="l" rtl="0">
              <a:lnSpc>
                <a:spcPct val="90000"/>
              </a:lnSpc>
              <a:spcBef>
                <a:spcPts val="0"/>
              </a:spcBef>
              <a:spcAft>
                <a:spcPts val="0"/>
              </a:spcAft>
              <a:buClr>
                <a:schemeClr val="dk1"/>
              </a:buClr>
              <a:buSzPts val="1400"/>
              <a:buFont typeface="Arial"/>
              <a:buNone/>
            </a:pPr>
            <a:r>
              <a:rPr lang="en-US" sz="1200" dirty="0">
                <a:latin typeface="+mn-lt"/>
                <a:ea typeface="Arial"/>
                <a:cs typeface="Arial"/>
                <a:sym typeface="Arial"/>
              </a:rPr>
              <a:t>If your district uses school-based audiology services, then you should make contact with your audiologist once your 2</a:t>
            </a:r>
            <a:r>
              <a:rPr lang="en-US" sz="1200" baseline="30000" dirty="0">
                <a:latin typeface="+mn-lt"/>
                <a:ea typeface="Arial"/>
                <a:cs typeface="Arial"/>
                <a:sym typeface="Arial"/>
              </a:rPr>
              <a:t>nd</a:t>
            </a:r>
            <a:r>
              <a:rPr lang="en-US" sz="1200" dirty="0">
                <a:latin typeface="+mn-lt"/>
                <a:ea typeface="Arial"/>
                <a:cs typeface="Arial"/>
                <a:sym typeface="Arial"/>
              </a:rPr>
              <a:t> screenings are complete and you will devise a plan.  Many schools who use school-based audiology services offer the parent the option for the school audiologist to test the child after the 2</a:t>
            </a:r>
            <a:r>
              <a:rPr lang="en-US" sz="1200" baseline="30000" dirty="0">
                <a:latin typeface="+mn-lt"/>
                <a:ea typeface="Arial"/>
                <a:cs typeface="Arial"/>
                <a:sym typeface="Arial"/>
              </a:rPr>
              <a:t>nd</a:t>
            </a:r>
            <a:r>
              <a:rPr lang="en-US" sz="1200" dirty="0">
                <a:latin typeface="+mn-lt"/>
                <a:ea typeface="Arial"/>
                <a:cs typeface="Arial"/>
                <a:sym typeface="Arial"/>
              </a:rPr>
              <a:t> screen OR to take the child to an outside MD or audiologist.  Most parents opt for having the school audiologist do the testing.  </a:t>
            </a:r>
            <a:endParaRPr sz="1200" dirty="0">
              <a:latin typeface="+mn-lt"/>
            </a:endParaRPr>
          </a:p>
          <a:p>
            <a:pPr marL="0" lvl="0" indent="0" algn="l" rtl="0">
              <a:lnSpc>
                <a:spcPct val="90000"/>
              </a:lnSpc>
              <a:spcBef>
                <a:spcPts val="0"/>
              </a:spcBef>
              <a:spcAft>
                <a:spcPts val="0"/>
              </a:spcAft>
              <a:buClr>
                <a:schemeClr val="dk1"/>
              </a:buClr>
              <a:buSzPts val="1400"/>
              <a:buFont typeface="Arial"/>
              <a:buNone/>
            </a:pPr>
            <a:endParaRPr sz="1200" dirty="0">
              <a:latin typeface="+mn-lt"/>
              <a:ea typeface="Arial"/>
              <a:cs typeface="Arial"/>
              <a:sym typeface="Arial"/>
            </a:endParaRPr>
          </a:p>
          <a:p>
            <a:pPr marL="0" lvl="0" indent="0" algn="l" rtl="0">
              <a:lnSpc>
                <a:spcPct val="90000"/>
              </a:lnSpc>
              <a:spcBef>
                <a:spcPts val="0"/>
              </a:spcBef>
              <a:spcAft>
                <a:spcPts val="0"/>
              </a:spcAft>
              <a:buClr>
                <a:schemeClr val="dk1"/>
              </a:buClr>
              <a:buSzPts val="1400"/>
              <a:buFont typeface="Arial"/>
              <a:buNone/>
            </a:pPr>
            <a:r>
              <a:rPr lang="en-US" sz="1200" dirty="0">
                <a:latin typeface="+mn-lt"/>
                <a:ea typeface="Arial"/>
                <a:cs typeface="Arial"/>
                <a:sym typeface="Arial"/>
              </a:rPr>
              <a:t>Always review results of exam and share with teacher when appropriate</a:t>
            </a:r>
            <a:endParaRPr sz="1200" dirty="0">
              <a:latin typeface="+mn-lt"/>
            </a:endParaRPr>
          </a:p>
          <a:p>
            <a:pPr marL="0" lvl="0" indent="0" algn="l" rtl="0">
              <a:lnSpc>
                <a:spcPct val="90000"/>
              </a:lnSpc>
              <a:spcBef>
                <a:spcPts val="0"/>
              </a:spcBef>
              <a:spcAft>
                <a:spcPts val="0"/>
              </a:spcAft>
              <a:buClr>
                <a:schemeClr val="dk1"/>
              </a:buClr>
              <a:buSzPts val="1400"/>
              <a:buFont typeface="Arial"/>
              <a:buNone/>
            </a:pPr>
            <a:endParaRPr sz="1200" dirty="0">
              <a:latin typeface="+mn-lt"/>
              <a:ea typeface="Arial"/>
              <a:cs typeface="Arial"/>
              <a:sym typeface="Arial"/>
            </a:endParaRPr>
          </a:p>
          <a:p>
            <a:pPr marL="0" lvl="0" indent="0" algn="l" rtl="0">
              <a:lnSpc>
                <a:spcPct val="90000"/>
              </a:lnSpc>
              <a:spcBef>
                <a:spcPts val="0"/>
              </a:spcBef>
              <a:spcAft>
                <a:spcPts val="0"/>
              </a:spcAft>
              <a:buClr>
                <a:schemeClr val="dk1"/>
              </a:buClr>
              <a:buSzPts val="1400"/>
              <a:buFont typeface="Arial"/>
              <a:buNone/>
            </a:pPr>
            <a:r>
              <a:rPr lang="en-US" sz="1200" dirty="0">
                <a:latin typeface="+mn-lt"/>
                <a:ea typeface="Arial"/>
                <a:cs typeface="Arial"/>
                <a:sym typeface="Arial"/>
              </a:rPr>
              <a:t>If student is treated for disease/condition, rescreen after treatment to be sure problem has been resolved</a:t>
            </a:r>
            <a:endParaRPr sz="1200" dirty="0">
              <a:latin typeface="+mn-lt"/>
            </a:endParaRPr>
          </a:p>
          <a:p>
            <a:pPr marL="0" lvl="0" indent="0" algn="l" rtl="0">
              <a:lnSpc>
                <a:spcPct val="90000"/>
              </a:lnSpc>
              <a:spcBef>
                <a:spcPts val="0"/>
              </a:spcBef>
              <a:spcAft>
                <a:spcPts val="0"/>
              </a:spcAft>
              <a:buClr>
                <a:schemeClr val="dk1"/>
              </a:buClr>
              <a:buSzPts val="1400"/>
              <a:buFont typeface="Arial"/>
              <a:buNone/>
            </a:pPr>
            <a:endParaRPr sz="1200" dirty="0">
              <a:latin typeface="+mn-lt"/>
              <a:ea typeface="Arial"/>
              <a:cs typeface="Arial"/>
              <a:sym typeface="Arial"/>
            </a:endParaRPr>
          </a:p>
          <a:p>
            <a:pPr marL="0" lvl="0" indent="0" algn="l" rtl="0">
              <a:lnSpc>
                <a:spcPct val="100000"/>
              </a:lnSpc>
              <a:spcBef>
                <a:spcPts val="0"/>
              </a:spcBef>
              <a:spcAft>
                <a:spcPts val="0"/>
              </a:spcAft>
              <a:buSzPts val="1400"/>
              <a:buNone/>
            </a:pPr>
            <a:endParaRPr dirty="0"/>
          </a:p>
        </p:txBody>
      </p:sp>
      <p:sp>
        <p:nvSpPr>
          <p:cNvPr id="934" name="Google Shape;934;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
        <p:cNvGrpSpPr/>
        <p:nvPr/>
      </p:nvGrpSpPr>
      <p:grpSpPr>
        <a:xfrm>
          <a:off x="0" y="0"/>
          <a:ext cx="0" cy="0"/>
          <a:chOff x="0" y="0"/>
          <a:chExt cx="0" cy="0"/>
        </a:xfrm>
      </p:grpSpPr>
      <p:sp>
        <p:nvSpPr>
          <p:cNvPr id="842" name="Google Shape;842;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43" name="Google Shape;843;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latin typeface="Calibri"/>
                <a:ea typeface="Calibri"/>
                <a:cs typeface="Calibri"/>
                <a:sym typeface="Calibri"/>
              </a:rPr>
              <a:t>Here are some tools and tips that you might find useful in your hearing screening protocol.  Most students can perform a standard hearing screening but sometimes we need to use some “tools” to get a screening.  </a:t>
            </a:r>
            <a:endParaRPr dirty="0">
              <a:latin typeface="Calibri"/>
              <a:ea typeface="Calibri"/>
              <a:cs typeface="Calibri"/>
              <a:sym typeface="Calibri"/>
            </a:endParaRPr>
          </a:p>
        </p:txBody>
      </p:sp>
      <p:sp>
        <p:nvSpPr>
          <p:cNvPr id="844" name="Google Shape;844;p5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fld id="{00000000-1234-1234-1234-123412341234}" type="slidenum">
              <a:rPr kumimoji="0" lang="en-US" sz="13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t>47</a:t>
            </a:fld>
            <a:endParaRPr kumimoji="0" sz="13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p:cNvGrpSpPr/>
        <p:nvPr/>
      </p:nvGrpSpPr>
      <p:grpSpPr>
        <a:xfrm>
          <a:off x="0" y="0"/>
          <a:ext cx="0" cy="0"/>
          <a:chOff x="0" y="0"/>
          <a:chExt cx="0" cy="0"/>
        </a:xfrm>
      </p:grpSpPr>
      <p:sp>
        <p:nvSpPr>
          <p:cNvPr id="848" name="Google Shape;848;p6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fld id="{00000000-1234-1234-1234-123412341234}" type="slidenum">
              <a:rPr kumimoji="0" lang="en-US" sz="13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t>48</a:t>
            </a:fld>
            <a:endParaRPr kumimoji="0" sz="13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849" name="Google Shape;849;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50" name="Google Shape;850;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latin typeface="Times New Roman"/>
                <a:ea typeface="Times New Roman"/>
                <a:cs typeface="Times New Roman"/>
                <a:sym typeface="Times New Roman"/>
              </a:rPr>
              <a:t>Play audiometry may help you in getting a screening on children who do not seem to respond to a traditional response format.  </a:t>
            </a:r>
            <a:endParaRPr dirty="0"/>
          </a:p>
          <a:p>
            <a:pPr marL="0" lvl="0" indent="0" algn="l" rtl="0">
              <a:lnSpc>
                <a:spcPct val="100000"/>
              </a:lnSpc>
              <a:spcBef>
                <a:spcPts val="0"/>
              </a:spcBef>
              <a:spcAft>
                <a:spcPts val="0"/>
              </a:spcAft>
              <a:buSzPts val="1400"/>
              <a:buNone/>
            </a:pPr>
            <a:endParaRPr dirty="0">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r>
              <a:rPr lang="en-US" dirty="0"/>
              <a:t>Use with students who are difficult-to-test, who are developmentally delayed, or who are non-English speaking</a:t>
            </a:r>
            <a:endParaRPr dirty="0"/>
          </a:p>
          <a:p>
            <a:pPr marL="0" lvl="0" indent="0" algn="l" rtl="0">
              <a:lnSpc>
                <a:spcPct val="100000"/>
              </a:lnSpc>
              <a:spcBef>
                <a:spcPts val="0"/>
              </a:spcBef>
              <a:spcAft>
                <a:spcPts val="0"/>
              </a:spcAft>
              <a:buSzPts val="1400"/>
              <a:buNone/>
            </a:pPr>
            <a:r>
              <a:rPr lang="en-US" dirty="0"/>
              <a:t>Use a play task (e.g. drop blocks in a bucket)</a:t>
            </a:r>
            <a:endParaRPr dirty="0"/>
          </a:p>
          <a:p>
            <a:pPr marL="0" lvl="0" indent="0" algn="l" rtl="0">
              <a:lnSpc>
                <a:spcPct val="100000"/>
              </a:lnSpc>
              <a:spcBef>
                <a:spcPts val="0"/>
              </a:spcBef>
              <a:spcAft>
                <a:spcPts val="0"/>
              </a:spcAft>
              <a:buSzPts val="1400"/>
              <a:buNone/>
            </a:pPr>
            <a:r>
              <a:rPr lang="en-US" dirty="0"/>
              <a:t>Teach child the task at an elevated intensity level (e.g. 50 dB HL)</a:t>
            </a:r>
            <a:endParaRPr dirty="0"/>
          </a:p>
          <a:p>
            <a:pPr marL="0" lvl="0" indent="0" algn="l" rtl="0">
              <a:lnSpc>
                <a:spcPct val="100000"/>
              </a:lnSpc>
              <a:spcBef>
                <a:spcPts val="0"/>
              </a:spcBef>
              <a:spcAft>
                <a:spcPts val="0"/>
              </a:spcAft>
              <a:buSzPts val="1400"/>
              <a:buNone/>
            </a:pPr>
            <a:r>
              <a:rPr lang="en-US" dirty="0"/>
              <a:t>Make sure child can do on his own before you attempt screening at 20 dB HL</a:t>
            </a:r>
            <a:endParaRPr dirty="0"/>
          </a:p>
          <a:p>
            <a:pPr marL="0" lvl="0" indent="0" algn="l" rtl="0">
              <a:lnSpc>
                <a:spcPct val="100000"/>
              </a:lnSpc>
              <a:spcBef>
                <a:spcPts val="0"/>
              </a:spcBef>
              <a:spcAft>
                <a:spcPts val="0"/>
              </a:spcAft>
              <a:buSzPts val="1400"/>
              <a:buNone/>
            </a:pPr>
            <a:endParaRPr dirty="0">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r>
              <a:rPr lang="en-US" dirty="0">
                <a:latin typeface="Times New Roman"/>
                <a:ea typeface="Times New Roman"/>
                <a:cs typeface="Times New Roman"/>
                <a:sym typeface="Times New Roman"/>
              </a:rPr>
              <a:t>This type of testing probably needs to be performed in an environment where other children are not present </a:t>
            </a:r>
            <a:endParaRPr dirty="0"/>
          </a:p>
          <a:p>
            <a:pPr marL="0" lvl="0" indent="0" algn="l" rtl="0">
              <a:lnSpc>
                <a:spcPct val="100000"/>
              </a:lnSpc>
              <a:spcBef>
                <a:spcPts val="0"/>
              </a:spcBef>
              <a:spcAft>
                <a:spcPts val="0"/>
              </a:spcAft>
              <a:buSzPts val="1400"/>
              <a:buNone/>
            </a:pPr>
            <a:endParaRPr dirty="0">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r>
              <a:rPr lang="en-US" dirty="0">
                <a:latin typeface="Times New Roman"/>
                <a:ea typeface="Times New Roman"/>
                <a:cs typeface="Times New Roman"/>
                <a:sym typeface="Times New Roman"/>
              </a:rPr>
              <a:t>The next slide shows pictures of </a:t>
            </a:r>
            <a:r>
              <a:rPr lang="en-US" b="1" dirty="0">
                <a:latin typeface="Times New Roman"/>
                <a:ea typeface="Times New Roman"/>
                <a:cs typeface="Times New Roman"/>
                <a:sym typeface="Times New Roman"/>
              </a:rPr>
              <a:t>play </a:t>
            </a:r>
            <a:r>
              <a:rPr lang="en-US" b="1" dirty="0" err="1">
                <a:latin typeface="Times New Roman"/>
                <a:ea typeface="Times New Roman"/>
                <a:cs typeface="Times New Roman"/>
                <a:sym typeface="Times New Roman"/>
              </a:rPr>
              <a:t>audiometery</a:t>
            </a:r>
            <a:endParaRPr b="1" dirty="0">
              <a:latin typeface="Times New Roman"/>
              <a:ea typeface="Times New Roman"/>
              <a:cs typeface="Times New Roman"/>
              <a:sym typeface="Times New Roman"/>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9"/>
        <p:cNvGrpSpPr/>
        <p:nvPr/>
      </p:nvGrpSpPr>
      <p:grpSpPr>
        <a:xfrm>
          <a:off x="0" y="0"/>
          <a:ext cx="0" cy="0"/>
          <a:chOff x="0" y="0"/>
          <a:chExt cx="0" cy="0"/>
        </a:xfrm>
      </p:grpSpPr>
      <p:sp>
        <p:nvSpPr>
          <p:cNvPr id="880" name="Google Shape;880;p6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fld id="{00000000-1234-1234-1234-123412341234}" type="slidenum">
              <a:rPr kumimoji="0" lang="en-US" sz="13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t>49</a:t>
            </a:fld>
            <a:endParaRPr kumimoji="0" sz="13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881" name="Google Shape;881;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82" name="Google Shape;882;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latin typeface="Times New Roman"/>
                <a:ea typeface="Times New Roman"/>
                <a:cs typeface="Times New Roman"/>
                <a:sym typeface="Times New Roman"/>
              </a:rPr>
              <a:t>Play audiometry uses a game or toy to get responses from student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3"/>
        <p:cNvGrpSpPr/>
        <p:nvPr/>
      </p:nvGrpSpPr>
      <p:grpSpPr>
        <a:xfrm>
          <a:off x="0" y="0"/>
          <a:ext cx="0" cy="0"/>
          <a:chOff x="0" y="0"/>
          <a:chExt cx="0" cy="0"/>
        </a:xfrm>
      </p:grpSpPr>
      <p:sp>
        <p:nvSpPr>
          <p:cNvPr id="964" name="Google Shape;964;p6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fld id="{00000000-1234-1234-1234-123412341234}" type="slidenum">
              <a:rPr kumimoji="0" lang="en-US" sz="13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t>50</a:t>
            </a:fld>
            <a:endParaRPr kumimoji="0" sz="13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965" name="Google Shape;965;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66" name="Google Shape;966;p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400"/>
              <a:buNone/>
            </a:pPr>
            <a:r>
              <a:rPr lang="en-US">
                <a:latin typeface="Calibri"/>
                <a:ea typeface="Calibri"/>
                <a:cs typeface="Calibri"/>
                <a:sym typeface="Calibri"/>
              </a:rPr>
              <a:t>DO find a quiet room</a:t>
            </a:r>
            <a:endParaRPr/>
          </a:p>
          <a:p>
            <a:pPr marL="0" lvl="0" indent="0" algn="l" rtl="0">
              <a:lnSpc>
                <a:spcPct val="90000"/>
              </a:lnSpc>
              <a:spcBef>
                <a:spcPts val="0"/>
              </a:spcBef>
              <a:spcAft>
                <a:spcPts val="0"/>
              </a:spcAft>
              <a:buSzPts val="1400"/>
              <a:buNone/>
            </a:pPr>
            <a:r>
              <a:rPr lang="en-US">
                <a:latin typeface="Calibri"/>
                <a:ea typeface="Calibri"/>
                <a:cs typeface="Calibri"/>
                <a:sym typeface="Calibri"/>
              </a:rPr>
              <a:t>DO screen at 20 dB HL</a:t>
            </a:r>
            <a:endParaRPr/>
          </a:p>
          <a:p>
            <a:pPr marL="0" lvl="0" indent="0" algn="l" rtl="0">
              <a:lnSpc>
                <a:spcPct val="90000"/>
              </a:lnSpc>
              <a:spcBef>
                <a:spcPts val="0"/>
              </a:spcBef>
              <a:spcAft>
                <a:spcPts val="0"/>
              </a:spcAft>
              <a:buSzPts val="1400"/>
              <a:buNone/>
            </a:pPr>
            <a:r>
              <a:rPr lang="en-US">
                <a:latin typeface="Calibri"/>
                <a:ea typeface="Calibri"/>
                <a:cs typeface="Calibri"/>
                <a:sym typeface="Calibri"/>
              </a:rPr>
              <a:t>DO present tone for at least 3 seconds</a:t>
            </a:r>
            <a:endParaRPr/>
          </a:p>
          <a:p>
            <a:pPr marL="0" lvl="0" indent="0" algn="l" rtl="0">
              <a:lnSpc>
                <a:spcPct val="90000"/>
              </a:lnSpc>
              <a:spcBef>
                <a:spcPts val="0"/>
              </a:spcBef>
              <a:spcAft>
                <a:spcPts val="0"/>
              </a:spcAft>
              <a:buSzPts val="1400"/>
              <a:buNone/>
            </a:pPr>
            <a:r>
              <a:rPr lang="en-US">
                <a:latin typeface="Calibri"/>
                <a:ea typeface="Calibri"/>
                <a:cs typeface="Calibri"/>
                <a:sym typeface="Calibri"/>
              </a:rPr>
              <a:t>DO use pulsed tones if possible – they are easier to perceive than continuous tones</a:t>
            </a:r>
            <a:endParaRPr/>
          </a:p>
          <a:p>
            <a:pPr marL="0" lvl="0" indent="0" algn="l" rtl="0">
              <a:lnSpc>
                <a:spcPct val="100000"/>
              </a:lnSpc>
              <a:spcBef>
                <a:spcPts val="0"/>
              </a:spcBef>
              <a:spcAft>
                <a:spcPts val="0"/>
              </a:spcAft>
              <a:buSzPts val="1400"/>
              <a:buNone/>
            </a:pPr>
            <a:endParaRPr>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a:latin typeface="Times New Roman"/>
              <a:ea typeface="Times New Roman"/>
              <a:cs typeface="Times New Roman"/>
              <a:sym typeface="Times New Roman"/>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1"/>
        <p:cNvGrpSpPr/>
        <p:nvPr/>
      </p:nvGrpSpPr>
      <p:grpSpPr>
        <a:xfrm>
          <a:off x="0" y="0"/>
          <a:ext cx="0" cy="0"/>
          <a:chOff x="0" y="0"/>
          <a:chExt cx="0" cy="0"/>
        </a:xfrm>
      </p:grpSpPr>
      <p:sp>
        <p:nvSpPr>
          <p:cNvPr id="982" name="Google Shape;982;p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83" name="Google Shape;983;p6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400"/>
              <a:buNone/>
            </a:pPr>
            <a:r>
              <a:rPr lang="en-US">
                <a:latin typeface="Calibri"/>
                <a:ea typeface="Calibri"/>
                <a:cs typeface="Calibri"/>
                <a:sym typeface="Calibri"/>
              </a:rPr>
              <a:t>Don’t require students to raise right or left hand (Remember: </a:t>
            </a:r>
            <a:r>
              <a:rPr lang="en-US">
                <a:latin typeface="Times New Roman"/>
                <a:ea typeface="Times New Roman"/>
                <a:cs typeface="Times New Roman"/>
                <a:sym typeface="Times New Roman"/>
              </a:rPr>
              <a:t>It is not recommended that you require a student to raise the hand of the ear where the tone is.  Sometimes when we are close to a person’s threshold (softest sound they can hear 50% of the time), the sound is more in the middle of the head – so a child may hesitate to respond b/c they aren’t sure which ear it is in when in fact they did hear the sound.)</a:t>
            </a:r>
            <a:br>
              <a:rPr lang="en-US">
                <a:latin typeface="Times New Roman"/>
                <a:ea typeface="Times New Roman"/>
                <a:cs typeface="Times New Roman"/>
                <a:sym typeface="Times New Roman"/>
              </a:rPr>
            </a:br>
            <a:endParaRPr>
              <a:latin typeface="Calibri"/>
              <a:ea typeface="Calibri"/>
              <a:cs typeface="Calibri"/>
              <a:sym typeface="Calibri"/>
            </a:endParaRPr>
          </a:p>
          <a:p>
            <a:pPr marL="0" lvl="0" indent="0" algn="l" rtl="0">
              <a:lnSpc>
                <a:spcPct val="90000"/>
              </a:lnSpc>
              <a:spcBef>
                <a:spcPts val="0"/>
              </a:spcBef>
              <a:spcAft>
                <a:spcPts val="0"/>
              </a:spcAft>
              <a:buSzPts val="1400"/>
              <a:buNone/>
            </a:pPr>
            <a:r>
              <a:rPr lang="en-US">
                <a:latin typeface="Calibri"/>
                <a:ea typeface="Calibri"/>
                <a:cs typeface="Calibri"/>
                <a:sym typeface="Calibri"/>
              </a:rPr>
              <a:t>Don’t get into a pattern with your presentation of the tone</a:t>
            </a:r>
            <a:endParaRPr/>
          </a:p>
          <a:p>
            <a:pPr marL="0" lvl="0" indent="0" algn="l" rtl="0">
              <a:lnSpc>
                <a:spcPct val="90000"/>
              </a:lnSpc>
              <a:spcBef>
                <a:spcPts val="0"/>
              </a:spcBef>
              <a:spcAft>
                <a:spcPts val="0"/>
              </a:spcAft>
              <a:buSzPts val="1400"/>
              <a:buNone/>
            </a:pPr>
            <a:r>
              <a:rPr lang="en-US">
                <a:latin typeface="Calibri"/>
                <a:ea typeface="Calibri"/>
                <a:cs typeface="Calibri"/>
                <a:sym typeface="Calibri"/>
              </a:rPr>
              <a:t>Don’t give visual cues-position audiometer controls out of view</a:t>
            </a:r>
            <a:endParaRPr>
              <a:latin typeface="Calibri"/>
              <a:ea typeface="Calibri"/>
              <a:cs typeface="Calibri"/>
              <a:sym typeface="Calibri"/>
            </a:endParaRPr>
          </a:p>
        </p:txBody>
      </p:sp>
      <p:sp>
        <p:nvSpPr>
          <p:cNvPr id="984" name="Google Shape;984;p6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fld id="{00000000-1234-1234-1234-123412341234}" type="slidenum">
              <a:rPr kumimoji="0" lang="en-US" sz="13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t>51</a:t>
            </a:fld>
            <a:endParaRPr kumimoji="0" sz="13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300"/>
              <a:buNone/>
            </a:pPr>
            <a:fld id="{00000000-1234-1234-1234-123412341234}" type="slidenum">
              <a:rPr lang="en-US" sz="1300">
                <a:solidFill>
                  <a:schemeClr val="dk1"/>
                </a:solidFill>
                <a:latin typeface="Times New Roman"/>
                <a:ea typeface="Times New Roman"/>
                <a:cs typeface="Times New Roman"/>
                <a:sym typeface="Times New Roman"/>
              </a:rPr>
              <a:t>5</a:t>
            </a:fld>
            <a:endParaRPr sz="1300">
              <a:solidFill>
                <a:schemeClr val="dk1"/>
              </a:solidFill>
              <a:latin typeface="Times New Roman"/>
              <a:ea typeface="Times New Roman"/>
              <a:cs typeface="Times New Roman"/>
              <a:sym typeface="Times New Roman"/>
            </a:endParaRPr>
          </a:p>
        </p:txBody>
      </p:sp>
      <p:sp>
        <p:nvSpPr>
          <p:cNvPr id="191" name="Google Shape;19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2" name="Google Shape;192;p8:notes"/>
          <p:cNvSpPr txBox="1">
            <a:spLocks noGrp="1"/>
          </p:cNvSpPr>
          <p:nvPr>
            <p:ph type="body" idx="1"/>
          </p:nvPr>
        </p:nvSpPr>
        <p:spPr>
          <a:xfrm>
            <a:off x="913904" y="4343401"/>
            <a:ext cx="5030194"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latin typeface="+mn-lt"/>
                <a:ea typeface="Arial"/>
                <a:cs typeface="Arial"/>
                <a:sym typeface="Arial"/>
              </a:rPr>
              <a:t>First, because it is the law.  Arkansas Code </a:t>
            </a:r>
            <a:r>
              <a:rPr lang="en-US" dirty="0">
                <a:latin typeface="+mn-lt"/>
                <a:ea typeface="Calibri"/>
                <a:cs typeface="Calibri"/>
                <a:sym typeface="Calibri"/>
              </a:rPr>
              <a:t>Annotated 6-18-701 states that each school district shall employ a physician or nurse to make such physical examinations. The exam shall be only such as to detect contagious or infectious diseases or any defect of sight, hearing or condition that would prevent a pupil from the benefits of school work.</a:t>
            </a:r>
            <a:endParaRPr dirty="0">
              <a:latin typeface="+mn-lt"/>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Google Shape;1017;p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18" name="Google Shape;1018;p7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400"/>
              <a:buNone/>
            </a:pPr>
            <a:r>
              <a:rPr lang="en-US" dirty="0">
                <a:latin typeface="Calibri"/>
                <a:ea typeface="Calibri"/>
                <a:cs typeface="Calibri"/>
                <a:sym typeface="Calibri"/>
              </a:rPr>
              <a:t>Do </a:t>
            </a:r>
            <a:r>
              <a:rPr lang="en-US" b="1" dirty="0">
                <a:latin typeface="Calibri"/>
                <a:ea typeface="Calibri"/>
                <a:cs typeface="Calibri"/>
                <a:sym typeface="Calibri"/>
              </a:rPr>
              <a:t>NOT</a:t>
            </a:r>
            <a:r>
              <a:rPr lang="en-US" dirty="0">
                <a:latin typeface="Calibri"/>
                <a:ea typeface="Calibri"/>
                <a:cs typeface="Calibri"/>
                <a:sym typeface="Calibri"/>
              </a:rPr>
              <a:t> screen an ear with known hearing loss</a:t>
            </a:r>
            <a:endParaRPr dirty="0"/>
          </a:p>
          <a:p>
            <a:pPr marL="0" lvl="0" indent="0" algn="l" rtl="0">
              <a:lnSpc>
                <a:spcPct val="90000"/>
              </a:lnSpc>
              <a:spcBef>
                <a:spcPts val="0"/>
              </a:spcBef>
              <a:spcAft>
                <a:spcPts val="0"/>
              </a:spcAft>
              <a:buSzPts val="1400"/>
              <a:buNone/>
            </a:pPr>
            <a:endParaRPr dirty="0">
              <a:latin typeface="Calibri"/>
              <a:ea typeface="Calibri"/>
              <a:cs typeface="Calibri"/>
              <a:sym typeface="Calibri"/>
            </a:endParaRPr>
          </a:p>
          <a:p>
            <a:pPr marL="0" lvl="0" indent="0" algn="l" rtl="0">
              <a:lnSpc>
                <a:spcPct val="90000"/>
              </a:lnSpc>
              <a:spcBef>
                <a:spcPts val="0"/>
              </a:spcBef>
              <a:spcAft>
                <a:spcPts val="0"/>
              </a:spcAft>
              <a:buSzPts val="1400"/>
              <a:buNone/>
            </a:pPr>
            <a:r>
              <a:rPr lang="en-US" dirty="0">
                <a:latin typeface="Calibri"/>
                <a:ea typeface="Calibri"/>
                <a:cs typeface="Calibri"/>
                <a:sym typeface="Calibri"/>
              </a:rPr>
              <a:t>Do </a:t>
            </a:r>
            <a:r>
              <a:rPr lang="en-US" b="1" dirty="0">
                <a:latin typeface="Calibri"/>
                <a:ea typeface="Calibri"/>
                <a:cs typeface="Calibri"/>
                <a:sym typeface="Calibri"/>
              </a:rPr>
              <a:t>NOT</a:t>
            </a:r>
            <a:r>
              <a:rPr lang="en-US" dirty="0">
                <a:latin typeface="Calibri"/>
                <a:ea typeface="Calibri"/>
                <a:cs typeface="Calibri"/>
                <a:sym typeface="Calibri"/>
              </a:rPr>
              <a:t> switch the headphones from one audiometer to another.  This changes the calibration of your machine.  If you have to get your headphones repaired or replaced, your audiometer has to be re-calibrated</a:t>
            </a:r>
            <a:endParaRPr dirty="0"/>
          </a:p>
          <a:p>
            <a:pPr marL="0" lvl="0" indent="0" algn="l" rtl="0">
              <a:lnSpc>
                <a:spcPct val="100000"/>
              </a:lnSpc>
              <a:spcBef>
                <a:spcPts val="0"/>
              </a:spcBef>
              <a:spcAft>
                <a:spcPts val="0"/>
              </a:spcAft>
              <a:buSzPts val="1400"/>
              <a:buNone/>
            </a:pPr>
            <a:endParaRPr dirty="0">
              <a:latin typeface="Calibri"/>
              <a:ea typeface="Calibri"/>
              <a:cs typeface="Calibri"/>
              <a:sym typeface="Calibri"/>
            </a:endParaRPr>
          </a:p>
        </p:txBody>
      </p:sp>
      <p:sp>
        <p:nvSpPr>
          <p:cNvPr id="1019" name="Google Shape;1019;p7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fld id="{00000000-1234-1234-1234-123412341234}" type="slidenum">
              <a:rPr kumimoji="0" lang="en-US" sz="13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t>52</a:t>
            </a:fld>
            <a:endParaRPr kumimoji="0" sz="13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
        <p:cNvGrpSpPr/>
        <p:nvPr/>
      </p:nvGrpSpPr>
      <p:grpSpPr>
        <a:xfrm>
          <a:off x="0" y="0"/>
          <a:ext cx="0" cy="0"/>
          <a:chOff x="0" y="0"/>
          <a:chExt cx="0" cy="0"/>
        </a:xfrm>
      </p:grpSpPr>
      <p:sp>
        <p:nvSpPr>
          <p:cNvPr id="842" name="Google Shape;842;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43" name="Google Shape;843;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Calibri"/>
              <a:ea typeface="Calibri"/>
              <a:cs typeface="Calibri"/>
              <a:sym typeface="Calibri"/>
            </a:endParaRPr>
          </a:p>
        </p:txBody>
      </p:sp>
      <p:sp>
        <p:nvSpPr>
          <p:cNvPr id="844" name="Google Shape;844;p5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fld id="{00000000-1234-1234-1234-123412341234}" type="slidenum">
              <a:rPr kumimoji="0" lang="en-US" sz="13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t>53</a:t>
            </a:fld>
            <a:endParaRPr kumimoji="0" sz="13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77092605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3"/>
        <p:cNvGrpSpPr/>
        <p:nvPr/>
      </p:nvGrpSpPr>
      <p:grpSpPr>
        <a:xfrm>
          <a:off x="0" y="0"/>
          <a:ext cx="0" cy="0"/>
          <a:chOff x="0" y="0"/>
          <a:chExt cx="0" cy="0"/>
        </a:xfrm>
      </p:grpSpPr>
      <p:sp>
        <p:nvSpPr>
          <p:cNvPr id="1034" name="Google Shape;1034;p7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fld id="{00000000-1234-1234-1234-123412341234}" type="slidenum">
              <a:rPr kumimoji="0" lang="en-US" sz="13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t>54</a:t>
            </a:fld>
            <a:endParaRPr kumimoji="0" sz="13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035" name="Google Shape;1035;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36" name="Google Shape;1036;p7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latin typeface="Times New Roman"/>
                <a:ea typeface="Times New Roman"/>
                <a:cs typeface="Times New Roman"/>
                <a:sym typeface="Times New Roman"/>
              </a:rPr>
              <a:t>The referral form that you send home to the parent has been revised – so be sure to get the new one off of the Weebly website</a:t>
            </a:r>
            <a:endParaRPr dirty="0"/>
          </a:p>
          <a:p>
            <a:pPr marL="0" lvl="0" indent="0" algn="l" rtl="0">
              <a:lnSpc>
                <a:spcPct val="100000"/>
              </a:lnSpc>
              <a:spcBef>
                <a:spcPts val="0"/>
              </a:spcBef>
              <a:spcAft>
                <a:spcPts val="0"/>
              </a:spcAft>
              <a:buSzPts val="1400"/>
              <a:buNone/>
            </a:pPr>
            <a:endParaRPr dirty="0">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r>
              <a:rPr lang="en-US" dirty="0">
                <a:latin typeface="Times New Roman"/>
                <a:ea typeface="Times New Roman"/>
                <a:cs typeface="Times New Roman"/>
                <a:sym typeface="Times New Roman"/>
              </a:rPr>
              <a:t>Some of these forms are used when you don’t enter your data into APSCN</a:t>
            </a:r>
            <a:endParaRPr dirty="0"/>
          </a:p>
          <a:p>
            <a:pPr marL="0" lvl="0" indent="0" algn="l" rtl="0">
              <a:lnSpc>
                <a:spcPct val="100000"/>
              </a:lnSpc>
              <a:spcBef>
                <a:spcPts val="0"/>
              </a:spcBef>
              <a:spcAft>
                <a:spcPts val="0"/>
              </a:spcAft>
              <a:buSzPts val="1400"/>
              <a:buNone/>
            </a:pPr>
            <a:endParaRPr dirty="0">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dirty="0">
              <a:latin typeface="Times New Roman"/>
              <a:ea typeface="Times New Roman"/>
              <a:cs typeface="Times New Roman"/>
              <a:sym typeface="Times New Roman"/>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4"/>
        <p:cNvGrpSpPr/>
        <p:nvPr/>
      </p:nvGrpSpPr>
      <p:grpSpPr>
        <a:xfrm>
          <a:off x="0" y="0"/>
          <a:ext cx="0" cy="0"/>
          <a:chOff x="0" y="0"/>
          <a:chExt cx="0" cy="0"/>
        </a:xfrm>
      </p:grpSpPr>
      <p:sp>
        <p:nvSpPr>
          <p:cNvPr id="1055" name="Google Shape;1055;p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56" name="Google Shape;1056;p7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latin typeface="Calibri"/>
                <a:ea typeface="Calibri"/>
                <a:cs typeface="Calibri"/>
                <a:sym typeface="Calibri"/>
              </a:rPr>
              <a:t>Documentation</a:t>
            </a:r>
            <a:endParaRPr dirty="0"/>
          </a:p>
          <a:p>
            <a:pPr marL="0" lvl="0" indent="0" algn="l" rtl="0">
              <a:lnSpc>
                <a:spcPct val="100000"/>
              </a:lnSpc>
              <a:spcBef>
                <a:spcPts val="0"/>
              </a:spcBef>
              <a:spcAft>
                <a:spcPts val="0"/>
              </a:spcAft>
              <a:buSzPts val="1400"/>
              <a:buNone/>
            </a:pPr>
            <a:endParaRPr dirty="0">
              <a:latin typeface="Calibri"/>
              <a:ea typeface="Calibri"/>
              <a:cs typeface="Calibri"/>
              <a:sym typeface="Calibri"/>
            </a:endParaRPr>
          </a:p>
          <a:p>
            <a:pPr marL="0" lvl="0" indent="0" algn="l" rtl="0">
              <a:lnSpc>
                <a:spcPct val="100000"/>
              </a:lnSpc>
              <a:spcBef>
                <a:spcPts val="0"/>
              </a:spcBef>
              <a:spcAft>
                <a:spcPts val="0"/>
              </a:spcAft>
              <a:buSzPts val="1400"/>
              <a:buNone/>
            </a:pPr>
            <a:r>
              <a:rPr lang="en-US" dirty="0">
                <a:latin typeface="Calibri"/>
                <a:ea typeface="Calibri"/>
                <a:cs typeface="Calibri"/>
                <a:sym typeface="Calibri"/>
              </a:rPr>
              <a:t>Data entry  will be in APSCN/</a:t>
            </a:r>
            <a:r>
              <a:rPr lang="en-US" dirty="0" err="1">
                <a:latin typeface="Calibri"/>
                <a:ea typeface="Calibri"/>
                <a:cs typeface="Calibri"/>
                <a:sym typeface="Calibri"/>
              </a:rPr>
              <a:t>eSchool</a:t>
            </a:r>
            <a:r>
              <a:rPr lang="en-US" dirty="0">
                <a:latin typeface="Calibri"/>
                <a:ea typeface="Calibri"/>
                <a:cs typeface="Calibri"/>
                <a:sym typeface="Calibri"/>
              </a:rPr>
              <a:t> (or use the summary form if APSCN/</a:t>
            </a:r>
            <a:r>
              <a:rPr lang="en-US" dirty="0" err="1">
                <a:latin typeface="Calibri"/>
                <a:ea typeface="Calibri"/>
                <a:cs typeface="Calibri"/>
                <a:sym typeface="Calibri"/>
              </a:rPr>
              <a:t>eSchool</a:t>
            </a:r>
            <a:r>
              <a:rPr lang="en-US" dirty="0">
                <a:latin typeface="Calibri"/>
                <a:ea typeface="Calibri"/>
                <a:cs typeface="Calibri"/>
                <a:sym typeface="Calibri"/>
              </a:rPr>
              <a:t>  not available)</a:t>
            </a:r>
            <a:endParaRPr dirty="0"/>
          </a:p>
          <a:p>
            <a:pPr marL="0" lvl="0" indent="0" algn="l" rtl="0">
              <a:lnSpc>
                <a:spcPct val="100000"/>
              </a:lnSpc>
              <a:spcBef>
                <a:spcPts val="0"/>
              </a:spcBef>
              <a:spcAft>
                <a:spcPts val="0"/>
              </a:spcAft>
              <a:buSzPts val="1400"/>
              <a:buNone/>
            </a:pPr>
            <a:r>
              <a:rPr lang="en-US" dirty="0" err="1">
                <a:latin typeface="Calibri"/>
                <a:ea typeface="Calibri"/>
                <a:cs typeface="Calibri"/>
                <a:sym typeface="Calibri"/>
              </a:rPr>
              <a:t>eSchool</a:t>
            </a:r>
            <a:r>
              <a:rPr lang="en-US" dirty="0">
                <a:latin typeface="Calibri"/>
                <a:ea typeface="Calibri"/>
                <a:cs typeface="Calibri"/>
                <a:sym typeface="Calibri"/>
              </a:rPr>
              <a:t>+ will be the data entry software for public and charter schools in the future</a:t>
            </a:r>
            <a:endParaRPr dirty="0"/>
          </a:p>
          <a:p>
            <a:pPr marL="0" lvl="0" indent="0" algn="l" rtl="0">
              <a:lnSpc>
                <a:spcPct val="100000"/>
              </a:lnSpc>
              <a:spcBef>
                <a:spcPts val="0"/>
              </a:spcBef>
              <a:spcAft>
                <a:spcPts val="0"/>
              </a:spcAft>
              <a:buSzPts val="1400"/>
              <a:buNone/>
            </a:pPr>
            <a:r>
              <a:rPr lang="en-US" dirty="0">
                <a:latin typeface="Calibri"/>
                <a:ea typeface="Calibri"/>
                <a:cs typeface="Calibri"/>
                <a:sym typeface="Calibri"/>
              </a:rPr>
              <a:t>You may need to get more training/information on APSCN/</a:t>
            </a:r>
            <a:r>
              <a:rPr lang="en-US" dirty="0" err="1">
                <a:latin typeface="Calibri"/>
                <a:ea typeface="Calibri"/>
                <a:cs typeface="Calibri"/>
                <a:sym typeface="Calibri"/>
              </a:rPr>
              <a:t>eSchool</a:t>
            </a:r>
            <a:r>
              <a:rPr lang="en-US" dirty="0">
                <a:latin typeface="Calibri"/>
                <a:ea typeface="Calibri"/>
                <a:cs typeface="Calibri"/>
                <a:sym typeface="Calibri"/>
              </a:rPr>
              <a:t>  data entry in your coop area</a:t>
            </a:r>
            <a:endParaRPr dirty="0"/>
          </a:p>
          <a:p>
            <a:pPr marL="0" lvl="0" indent="0" algn="l" rtl="0">
              <a:lnSpc>
                <a:spcPct val="100000"/>
              </a:lnSpc>
              <a:spcBef>
                <a:spcPts val="0"/>
              </a:spcBef>
              <a:spcAft>
                <a:spcPts val="0"/>
              </a:spcAft>
              <a:buSzPts val="1400"/>
              <a:buNone/>
            </a:pPr>
            <a:endParaRPr dirty="0">
              <a:latin typeface="Calibri"/>
              <a:ea typeface="Calibri"/>
              <a:cs typeface="Calibri"/>
              <a:sym typeface="Calibri"/>
            </a:endParaRPr>
          </a:p>
        </p:txBody>
      </p:sp>
      <p:sp>
        <p:nvSpPr>
          <p:cNvPr id="1057" name="Google Shape;1057;p7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fld id="{00000000-1234-1234-1234-123412341234}" type="slidenum">
              <a:rPr kumimoji="0" lang="en-US" sz="13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t>55</a:t>
            </a:fld>
            <a:endParaRPr kumimoji="0" sz="13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4"/>
        <p:cNvGrpSpPr/>
        <p:nvPr/>
      </p:nvGrpSpPr>
      <p:grpSpPr>
        <a:xfrm>
          <a:off x="0" y="0"/>
          <a:ext cx="0" cy="0"/>
          <a:chOff x="0" y="0"/>
          <a:chExt cx="0" cy="0"/>
        </a:xfrm>
      </p:grpSpPr>
      <p:sp>
        <p:nvSpPr>
          <p:cNvPr id="1095" name="Google Shape;1095;p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96" name="Google Shape;1096;p7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Calibri"/>
              <a:ea typeface="Calibri"/>
              <a:cs typeface="Calibri"/>
              <a:sym typeface="Calibri"/>
            </a:endParaRPr>
          </a:p>
        </p:txBody>
      </p:sp>
      <p:sp>
        <p:nvSpPr>
          <p:cNvPr id="1097" name="Google Shape;1097;p7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fld id="{00000000-1234-1234-1234-123412341234}" type="slidenum">
              <a:rPr kumimoji="0" lang="en-US" sz="13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t>56</a:t>
            </a:fld>
            <a:endParaRPr kumimoji="0" sz="13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4"/>
        <p:cNvGrpSpPr/>
        <p:nvPr/>
      </p:nvGrpSpPr>
      <p:grpSpPr>
        <a:xfrm>
          <a:off x="0" y="0"/>
          <a:ext cx="0" cy="0"/>
          <a:chOff x="0" y="0"/>
          <a:chExt cx="0" cy="0"/>
        </a:xfrm>
      </p:grpSpPr>
      <p:sp>
        <p:nvSpPr>
          <p:cNvPr id="1265" name="Google Shape;1265;p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6" name="Google Shape;1266;p8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latin typeface="Calibri"/>
                <a:ea typeface="Calibri"/>
                <a:cs typeface="Calibri"/>
                <a:sym typeface="Calibri"/>
              </a:rPr>
              <a:t>EARS is an outreach service of Arkansas Children's Hospital designed to provide educational audiology/speech language pathology for school districts, educational cooperatives, preschool programs and other educational settings in order to address the needs of students with hearing loss and other auditory disorders. </a:t>
            </a:r>
            <a:endParaRPr/>
          </a:p>
          <a:p>
            <a:pPr marL="0" lvl="0" indent="0" algn="l" rtl="0">
              <a:lnSpc>
                <a:spcPct val="100000"/>
              </a:lnSpc>
              <a:spcBef>
                <a:spcPts val="0"/>
              </a:spcBef>
              <a:spcAft>
                <a:spcPts val="0"/>
              </a:spcAft>
              <a:buSzPts val="1400"/>
              <a:buNone/>
            </a:pPr>
            <a:endParaRPr sz="1200">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a:latin typeface="Calibri"/>
                <a:ea typeface="Calibri"/>
                <a:cs typeface="Calibri"/>
                <a:sym typeface="Calibri"/>
              </a:rPr>
              <a:t>The audiology services that are provided range from managing hearing screening programs to assistance with amplification and other classroom technical assistance, as well as recommendations for accommodations/modifications for students with auditory processing disorders, cochlear implants, etc. A full range of evaluation services are available including audiological assessments, counseling/guidance for parents and hearing conservation education. Speech pathology services include specialized assessments (with a written report), classroom observations, assistance with writing appropriate goals, as well as modeling therapy with individual students. </a:t>
            </a:r>
            <a:endParaRPr/>
          </a:p>
          <a:p>
            <a:pPr marL="0" lvl="0" indent="0" algn="l" rtl="0">
              <a:lnSpc>
                <a:spcPct val="100000"/>
              </a:lnSpc>
              <a:spcBef>
                <a:spcPts val="0"/>
              </a:spcBef>
              <a:spcAft>
                <a:spcPts val="0"/>
              </a:spcAft>
              <a:buSzPts val="1400"/>
              <a:buNone/>
            </a:pPr>
            <a:endParaRPr sz="1200">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a:latin typeface="Calibri"/>
                <a:ea typeface="Calibri"/>
                <a:cs typeface="Calibri"/>
                <a:sym typeface="Calibri"/>
              </a:rPr>
              <a:t>Experienced audiologists, speech language pathologists and educators are also available to assist in the development of IFSP/IEPs and to provide focused in-service training for professionals and paraprofessionals. The services of the professionals on the EARS team can be contracted on a regular basis by the school district and other educational sites or called in on an “as needed” basis. Within the state of Arkansas, most school districts have limited or no access to onsite specialized service specific to children with auditory and listening challenges. This outreach program forms a much needed bridge to fill in the gap between identification, education and academic outcomes for students with hearing impairment. </a:t>
            </a:r>
            <a:br>
              <a:rPr lang="en-US" sz="1200">
                <a:latin typeface="Calibri"/>
                <a:ea typeface="Calibri"/>
                <a:cs typeface="Calibri"/>
                <a:sym typeface="Calibri"/>
              </a:rPr>
            </a:br>
            <a:br>
              <a:rPr lang="en-US" sz="1200">
                <a:latin typeface="Calibri"/>
                <a:ea typeface="Calibri"/>
                <a:cs typeface="Calibri"/>
                <a:sym typeface="Calibri"/>
              </a:rPr>
            </a:b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1267" name="Google Shape;1267;p8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57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4"/>
        <p:cNvGrpSpPr/>
        <p:nvPr/>
      </p:nvGrpSpPr>
      <p:grpSpPr>
        <a:xfrm>
          <a:off x="0" y="0"/>
          <a:ext cx="0" cy="0"/>
          <a:chOff x="0" y="0"/>
          <a:chExt cx="0" cy="0"/>
        </a:xfrm>
      </p:grpSpPr>
      <p:sp>
        <p:nvSpPr>
          <p:cNvPr id="1285" name="Google Shape;1285;gd9db0512a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6" name="Google Shape;1286;gd9db0512a8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87" name="Google Shape;1287;gd9db0512a8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58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1C56DF-68CD-436D-9618-257E3BDA0569}" type="slidenum">
              <a:rPr lang="en-US" smtClean="0"/>
              <a:t>59</a:t>
            </a:fld>
            <a:endParaRPr lang="en-US"/>
          </a:p>
        </p:txBody>
      </p:sp>
    </p:spTree>
    <p:extLst>
      <p:ext uri="{BB962C8B-B14F-4D97-AF65-F5344CB8AC3E}">
        <p14:creationId xmlns:p14="http://schemas.microsoft.com/office/powerpoint/2010/main" val="2518106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300"/>
              <a:buNone/>
            </a:pPr>
            <a:fld id="{00000000-1234-1234-1234-123412341234}" type="slidenum">
              <a:rPr lang="en-US" sz="1300">
                <a:solidFill>
                  <a:schemeClr val="dk1"/>
                </a:solidFill>
                <a:latin typeface="Times New Roman"/>
                <a:ea typeface="Times New Roman"/>
                <a:cs typeface="Times New Roman"/>
                <a:sym typeface="Times New Roman"/>
              </a:rPr>
              <a:t>6</a:t>
            </a:fld>
            <a:endParaRPr sz="1300">
              <a:solidFill>
                <a:schemeClr val="dk1"/>
              </a:solidFill>
              <a:latin typeface="Times New Roman"/>
              <a:ea typeface="Times New Roman"/>
              <a:cs typeface="Times New Roman"/>
              <a:sym typeface="Times New Roman"/>
            </a:endParaRPr>
          </a:p>
        </p:txBody>
      </p:sp>
      <p:sp>
        <p:nvSpPr>
          <p:cNvPr id="200" name="Google Shape;20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01" name="Google Shape;20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latin typeface="Times New Roman"/>
                <a:ea typeface="Times New Roman"/>
                <a:cs typeface="Times New Roman"/>
                <a:sym typeface="Times New Roman"/>
              </a:rPr>
              <a:t>Second, we perform hearing screenings because it is important!  If student’s can’t hear, they can’t learn (more than 45% of the school day is spent listening to instruction)</a:t>
            </a:r>
            <a:endParaRPr>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r>
              <a:rPr lang="en-US">
                <a:latin typeface="Times New Roman"/>
                <a:ea typeface="Times New Roman"/>
                <a:cs typeface="Times New Roman"/>
                <a:sym typeface="Times New Roman"/>
              </a:rPr>
              <a:t>*According to Niskar and colleagues, approximately 14.9% of children in the United States have hearing loss of some kind in one or both ears. (Reference:  Niskar, A.S., Kieszak, S.M., Holmes, A., Esteban, E., Rubin, C., &amp; Brody, D.J.  (1998).  </a:t>
            </a:r>
            <a:r>
              <a:rPr lang="en-US" i="1">
                <a:latin typeface="Times New Roman"/>
                <a:ea typeface="Times New Roman"/>
                <a:cs typeface="Times New Roman"/>
                <a:sym typeface="Times New Roman"/>
              </a:rPr>
              <a:t>Journal of the American Medical Association, 279</a:t>
            </a:r>
            <a:r>
              <a:rPr lang="en-US">
                <a:latin typeface="Times New Roman"/>
                <a:ea typeface="Times New Roman"/>
                <a:cs typeface="Times New Roman"/>
                <a:sym typeface="Times New Roman"/>
              </a:rPr>
              <a:t>(14), 1071-1075.)</a:t>
            </a:r>
            <a:endParaRPr>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r>
              <a:rPr lang="en-US">
                <a:latin typeface="Times New Roman"/>
                <a:ea typeface="Times New Roman"/>
                <a:cs typeface="Times New Roman"/>
                <a:sym typeface="Times New Roman"/>
              </a:rPr>
              <a:t>*Hearing loss can have detrimental effects on the development of speech and language which in turn can affect a child’s ability to benefit from his/her education (learning)</a:t>
            </a:r>
            <a:endParaRPr>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r>
              <a:rPr lang="en-US">
                <a:latin typeface="Times New Roman"/>
                <a:ea typeface="Times New Roman"/>
                <a:cs typeface="Times New Roman"/>
                <a:sym typeface="Times New Roman"/>
              </a:rPr>
              <a:t>*Early identification and appropriate intervention (which may include amplification and treatment) can prevent or at least alleviate the negative consequences of many hearing problems.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300"/>
              <a:buNone/>
            </a:pPr>
            <a:fld id="{00000000-1234-1234-1234-123412341234}" type="slidenum">
              <a:rPr lang="en-US" sz="1300">
                <a:solidFill>
                  <a:schemeClr val="dk1"/>
                </a:solidFill>
                <a:latin typeface="Times New Roman"/>
                <a:ea typeface="Times New Roman"/>
                <a:cs typeface="Times New Roman"/>
                <a:sym typeface="Times New Roman"/>
              </a:rPr>
              <a:t>7</a:t>
            </a:fld>
            <a:endParaRPr sz="1300">
              <a:solidFill>
                <a:schemeClr val="dk1"/>
              </a:solidFill>
              <a:latin typeface="Times New Roman"/>
              <a:ea typeface="Times New Roman"/>
              <a:cs typeface="Times New Roman"/>
              <a:sym typeface="Times New Roman"/>
            </a:endParaRPr>
          </a:p>
        </p:txBody>
      </p:sp>
      <p:sp>
        <p:nvSpPr>
          <p:cNvPr id="207" name="Google Shape;20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08" name="Google Shape;20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latin typeface="Times New Roman"/>
                <a:ea typeface="Times New Roman"/>
                <a:cs typeface="Times New Roman"/>
                <a:sym typeface="Times New Roman"/>
              </a:rPr>
              <a:t>Besides the fact that hearing screenings are mandated by law AND we know that they are important, what are the other purposes of performing hearing screenings in AR Schools?</a:t>
            </a:r>
          </a:p>
          <a:p>
            <a:pPr marL="171450" lvl="0" indent="-171450" algn="l" rtl="0">
              <a:lnSpc>
                <a:spcPct val="100000"/>
              </a:lnSpc>
              <a:spcBef>
                <a:spcPts val="0"/>
              </a:spcBef>
              <a:spcAft>
                <a:spcPts val="0"/>
              </a:spcAft>
              <a:buSzPts val="1400"/>
              <a:buFont typeface="Arial" panose="020B0604020202020204" pitchFamily="34" charset="0"/>
              <a:buChar char="•"/>
            </a:pPr>
            <a:r>
              <a:rPr lang="en-US" dirty="0">
                <a:latin typeface="+mn-lt"/>
                <a:ea typeface="Times New Roman"/>
                <a:cs typeface="Times New Roman"/>
                <a:sym typeface="Times New Roman"/>
              </a:rPr>
              <a:t>To identify those children </a:t>
            </a:r>
            <a:r>
              <a:rPr lang="en-US" b="1" i="1" dirty="0">
                <a:latin typeface="+mn-lt"/>
                <a:ea typeface="Times New Roman"/>
                <a:cs typeface="Times New Roman"/>
                <a:sym typeface="Times New Roman"/>
              </a:rPr>
              <a:t>likely to</a:t>
            </a:r>
            <a:r>
              <a:rPr lang="en-US" dirty="0">
                <a:latin typeface="+mn-lt"/>
                <a:ea typeface="Times New Roman"/>
                <a:cs typeface="Times New Roman"/>
                <a:sym typeface="Times New Roman"/>
              </a:rPr>
              <a:t> have hearing problems from those </a:t>
            </a:r>
            <a:r>
              <a:rPr lang="en-US" b="1" i="1" dirty="0">
                <a:latin typeface="+mn-lt"/>
                <a:ea typeface="Times New Roman"/>
                <a:cs typeface="Times New Roman"/>
                <a:sym typeface="Times New Roman"/>
              </a:rPr>
              <a:t>not likely to </a:t>
            </a:r>
            <a:r>
              <a:rPr lang="en-US" dirty="0">
                <a:latin typeface="+mn-lt"/>
                <a:ea typeface="Times New Roman"/>
                <a:cs typeface="Times New Roman"/>
                <a:sym typeface="Times New Roman"/>
              </a:rPr>
              <a:t>have to have hearing problems.  </a:t>
            </a:r>
            <a:endParaRPr dirty="0">
              <a:latin typeface="+mn-lt"/>
            </a:endParaRPr>
          </a:p>
          <a:p>
            <a:pPr marL="171450" lvl="0" indent="-171450" algn="l" rtl="0">
              <a:lnSpc>
                <a:spcPct val="100000"/>
              </a:lnSpc>
              <a:spcBef>
                <a:spcPts val="0"/>
              </a:spcBef>
              <a:spcAft>
                <a:spcPts val="0"/>
              </a:spcAft>
              <a:buSzPts val="1400"/>
              <a:buFont typeface="Arial" panose="020B0604020202020204" pitchFamily="34" charset="0"/>
              <a:buChar char="•"/>
            </a:pPr>
            <a:endParaRPr dirty="0">
              <a:latin typeface="+mn-lt"/>
            </a:endParaRPr>
          </a:p>
          <a:p>
            <a:pPr marL="171450" lvl="0" indent="-171450" algn="l" rtl="0">
              <a:lnSpc>
                <a:spcPct val="100000"/>
              </a:lnSpc>
              <a:spcBef>
                <a:spcPts val="0"/>
              </a:spcBef>
              <a:spcAft>
                <a:spcPts val="0"/>
              </a:spcAft>
              <a:buClr>
                <a:schemeClr val="dk1"/>
              </a:buClr>
              <a:buSzPts val="1200"/>
              <a:buFont typeface="Arial" panose="020B0604020202020204" pitchFamily="34" charset="0"/>
              <a:buChar char="•"/>
            </a:pPr>
            <a:r>
              <a:rPr lang="en-US" dirty="0">
                <a:latin typeface="+mn-lt"/>
                <a:ea typeface="Times New Roman"/>
                <a:cs typeface="Times New Roman"/>
                <a:sym typeface="Times New Roman"/>
              </a:rPr>
              <a:t>To screen a large number of children in a short amount of time.  Even though we are moving students through quickly, we must have a quality screening program (and follow the protocols that have been established)</a:t>
            </a:r>
            <a:endParaRPr dirty="0">
              <a:latin typeface="+mn-lt"/>
              <a:ea typeface="Times New Roman"/>
              <a:cs typeface="Times New Roman"/>
              <a:sym typeface="Times New Roman"/>
            </a:endParaRPr>
          </a:p>
          <a:p>
            <a:pPr marL="171450" lvl="0" indent="-171450" algn="l" rtl="0">
              <a:lnSpc>
                <a:spcPct val="100000"/>
              </a:lnSpc>
              <a:spcBef>
                <a:spcPts val="0"/>
              </a:spcBef>
              <a:spcAft>
                <a:spcPts val="0"/>
              </a:spcAft>
              <a:buSzPts val="1400"/>
              <a:buFont typeface="Arial" panose="020B0604020202020204" pitchFamily="34" charset="0"/>
              <a:buChar char="•"/>
            </a:pPr>
            <a:endParaRPr dirty="0">
              <a:latin typeface="+mn-lt"/>
              <a:ea typeface="Times New Roman"/>
              <a:cs typeface="Times New Roman"/>
              <a:sym typeface="Times New Roman"/>
            </a:endParaRPr>
          </a:p>
          <a:p>
            <a:pPr marL="171450" lvl="0" indent="-171450" algn="l" rtl="0">
              <a:lnSpc>
                <a:spcPct val="100000"/>
              </a:lnSpc>
              <a:spcBef>
                <a:spcPts val="0"/>
              </a:spcBef>
              <a:spcAft>
                <a:spcPts val="0"/>
              </a:spcAft>
              <a:buClr>
                <a:schemeClr val="dk1"/>
              </a:buClr>
              <a:buSzPts val="1200"/>
              <a:buFont typeface="Arial" panose="020B0604020202020204" pitchFamily="34" charset="0"/>
              <a:buChar char="•"/>
            </a:pPr>
            <a:r>
              <a:rPr lang="en-US" dirty="0">
                <a:latin typeface="+mn-lt"/>
                <a:ea typeface="Times New Roman"/>
                <a:cs typeface="Times New Roman"/>
                <a:sym typeface="Times New Roman"/>
              </a:rPr>
              <a:t>Last, we need to refer those children who do not pass the screening or who are suspect for hearing problems.  If you cannot screen a child (example: they are not able to respond to your screening technique), that child needs to be referred for further testing to ensure that he/she does not have a hearing problem.  </a:t>
            </a:r>
            <a:endParaRPr dirty="0">
              <a:latin typeface="+mn-l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1C56DF-68CD-436D-9618-257E3BDA0569}" type="slidenum">
              <a:rPr lang="en-US" smtClean="0"/>
              <a:t>8</a:t>
            </a:fld>
            <a:endParaRPr lang="en-US"/>
          </a:p>
        </p:txBody>
      </p:sp>
    </p:spTree>
    <p:extLst>
      <p:ext uri="{BB962C8B-B14F-4D97-AF65-F5344CB8AC3E}">
        <p14:creationId xmlns:p14="http://schemas.microsoft.com/office/powerpoint/2010/main" val="2656659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300"/>
              <a:buNone/>
            </a:pPr>
            <a:fld id="{00000000-1234-1234-1234-123412341234}" type="slidenum">
              <a:rPr lang="en-US" sz="1300">
                <a:solidFill>
                  <a:schemeClr val="dk1"/>
                </a:solidFill>
                <a:latin typeface="Times New Roman"/>
                <a:ea typeface="Times New Roman"/>
                <a:cs typeface="Times New Roman"/>
                <a:sym typeface="Times New Roman"/>
              </a:rPr>
              <a:t>9</a:t>
            </a:fld>
            <a:endParaRPr sz="1300">
              <a:solidFill>
                <a:schemeClr val="dk1"/>
              </a:solidFill>
              <a:latin typeface="Times New Roman"/>
              <a:ea typeface="Times New Roman"/>
              <a:cs typeface="Times New Roman"/>
              <a:sym typeface="Times New Roman"/>
            </a:endParaRPr>
          </a:p>
        </p:txBody>
      </p:sp>
      <p:sp>
        <p:nvSpPr>
          <p:cNvPr id="236" name="Google Shape;23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37" name="Google Shape;23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latin typeface="+mn-lt"/>
                <a:ea typeface="Times New Roman"/>
                <a:cs typeface="Times New Roman"/>
                <a:sym typeface="Times New Roman"/>
              </a:rPr>
              <a:t>The human ear is divided into the external (or outer) ear, the middle ear, and the inner ear and is connected to the brain by the </a:t>
            </a:r>
            <a:r>
              <a:rPr lang="en-US" dirty="0" err="1">
                <a:latin typeface="+mn-lt"/>
                <a:ea typeface="Times New Roman"/>
                <a:cs typeface="Times New Roman"/>
                <a:sym typeface="Times New Roman"/>
              </a:rPr>
              <a:t>VIIIth</a:t>
            </a:r>
            <a:r>
              <a:rPr lang="en-US" dirty="0">
                <a:latin typeface="+mn-lt"/>
                <a:ea typeface="Times New Roman"/>
                <a:cs typeface="Times New Roman"/>
                <a:sym typeface="Times New Roman"/>
              </a:rPr>
              <a:t> cranial nerve (auditory nerve).  The tympanic membrane separates the external ear from the middle ear – sometimes you will see the tympanic membrane (or eardrum) classified as being in the outer ear and sometimes you may see it classified as being in the middle ear.  It can really be either – but it does divide the 2 areas and in a healthy state, it should be solid (no holes or tears).  </a:t>
            </a:r>
            <a:endParaRPr dirty="0">
              <a:latin typeface="+mn-lt"/>
            </a:endParaRPr>
          </a:p>
          <a:p>
            <a:pPr marL="0" lvl="0" indent="0" algn="l" rtl="0">
              <a:lnSpc>
                <a:spcPct val="100000"/>
              </a:lnSpc>
              <a:spcBef>
                <a:spcPts val="0"/>
              </a:spcBef>
              <a:spcAft>
                <a:spcPts val="0"/>
              </a:spcAft>
              <a:buSzPts val="1400"/>
              <a:buNone/>
            </a:pPr>
            <a:endParaRPr dirty="0">
              <a:latin typeface="+mn-lt"/>
              <a:ea typeface="Times New Roman"/>
              <a:cs typeface="Times New Roman"/>
              <a:sym typeface="Times New Roman"/>
            </a:endParaRPr>
          </a:p>
          <a:p>
            <a:pPr marL="0" lvl="0" indent="0" algn="l" rtl="0">
              <a:lnSpc>
                <a:spcPct val="100000"/>
              </a:lnSpc>
              <a:spcBef>
                <a:spcPts val="0"/>
              </a:spcBef>
              <a:spcAft>
                <a:spcPts val="0"/>
              </a:spcAft>
              <a:buSzPts val="1400"/>
              <a:buNone/>
            </a:pPr>
            <a:r>
              <a:rPr lang="en-US" dirty="0">
                <a:latin typeface="+mn-lt"/>
                <a:ea typeface="Times New Roman"/>
                <a:cs typeface="Times New Roman"/>
                <a:sym typeface="Times New Roman"/>
              </a:rPr>
              <a:t>Quick reminder about HOW we hear:  </a:t>
            </a:r>
            <a:endParaRPr dirty="0">
              <a:latin typeface="+mn-lt"/>
            </a:endParaRPr>
          </a:p>
          <a:p>
            <a:pPr marL="0" lvl="0" indent="0" algn="l" rtl="0">
              <a:lnSpc>
                <a:spcPct val="100000"/>
              </a:lnSpc>
              <a:spcBef>
                <a:spcPts val="0"/>
              </a:spcBef>
              <a:spcAft>
                <a:spcPts val="0"/>
              </a:spcAft>
              <a:buSzPts val="1400"/>
              <a:buNone/>
            </a:pPr>
            <a:r>
              <a:rPr lang="en-US" dirty="0">
                <a:latin typeface="+mn-lt"/>
                <a:ea typeface="Times New Roman"/>
                <a:cs typeface="Times New Roman"/>
                <a:sym typeface="Times New Roman"/>
              </a:rPr>
              <a:t>Sound travels down the ear canal, striking the eardrum and causing it to move or vibrate.  Vibrations from the eardrum cause tiny bones in the middle ear to vibrate, which, in turn, creates movement of the fluid in the inner ear.  Movement of the fluid sends electric signals from the inner ear up the auditory nerve (also known as the hearing nerve) to the brain.  The brain then interprets these electric signals as sound.  </a:t>
            </a:r>
            <a:endParaRPr dirty="0">
              <a:latin typeface="+mn-lt"/>
            </a:endParaRPr>
          </a:p>
          <a:p>
            <a:pPr marL="0" lvl="0" indent="0" algn="l" rtl="0">
              <a:lnSpc>
                <a:spcPct val="100000"/>
              </a:lnSpc>
              <a:spcBef>
                <a:spcPts val="0"/>
              </a:spcBef>
              <a:spcAft>
                <a:spcPts val="0"/>
              </a:spcAft>
              <a:buSzPts val="1400"/>
              <a:buNone/>
            </a:pPr>
            <a:endParaRPr lang="en-US" dirty="0">
              <a:latin typeface="+mn-lt"/>
              <a:ea typeface="Times New Roman"/>
              <a:cs typeface="Times New Roman"/>
              <a:sym typeface="Times New Roman"/>
            </a:endParaRPr>
          </a:p>
          <a:p>
            <a:pPr marL="0" lvl="0" indent="0" algn="l" rtl="0">
              <a:lnSpc>
                <a:spcPct val="100000"/>
              </a:lnSpc>
              <a:spcBef>
                <a:spcPts val="0"/>
              </a:spcBef>
              <a:spcAft>
                <a:spcPts val="0"/>
              </a:spcAft>
              <a:buSzPts val="1400"/>
              <a:buNone/>
            </a:pPr>
            <a:r>
              <a:rPr lang="en-US" dirty="0">
                <a:latin typeface="+mn-lt"/>
                <a:ea typeface="Times New Roman"/>
                <a:cs typeface="Times New Roman"/>
                <a:sym typeface="Times New Roman"/>
              </a:rPr>
              <a:t>***Include this as basic review of ear anatomy</a:t>
            </a:r>
            <a:endParaRPr dirty="0">
              <a:latin typeface="+mn-lt"/>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0D19B-7FF4-40B6-8AB0-DB300D0E85D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4C7FC39-226F-08EA-FB23-6D77140643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D06CC03-E7DE-B01E-8BB4-B07EFD87FE52}"/>
              </a:ext>
            </a:extLst>
          </p:cNvPr>
          <p:cNvSpPr>
            <a:spLocks noGrp="1"/>
          </p:cNvSpPr>
          <p:nvPr>
            <p:ph type="dt" sz="half" idx="10"/>
          </p:nvPr>
        </p:nvSpPr>
        <p:spPr/>
        <p:txBody>
          <a:bodyPr/>
          <a:lstStyle/>
          <a:p>
            <a:fld id="{25F12BA3-6FAC-452C-A4E6-C126DAC8B2F3}" type="datetimeFigureOut">
              <a:rPr lang="en-US" smtClean="0"/>
              <a:t>7/31/2023</a:t>
            </a:fld>
            <a:endParaRPr lang="en-US"/>
          </a:p>
        </p:txBody>
      </p:sp>
      <p:sp>
        <p:nvSpPr>
          <p:cNvPr id="5" name="Footer Placeholder 4">
            <a:extLst>
              <a:ext uri="{FF2B5EF4-FFF2-40B4-BE49-F238E27FC236}">
                <a16:creationId xmlns:a16="http://schemas.microsoft.com/office/drawing/2014/main" id="{9A47F317-B615-051F-4FD7-273FD6ADA2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525675-6B01-1661-9F93-5D1AEEE6F20B}"/>
              </a:ext>
            </a:extLst>
          </p:cNvPr>
          <p:cNvSpPr>
            <a:spLocks noGrp="1"/>
          </p:cNvSpPr>
          <p:nvPr>
            <p:ph type="sldNum" sz="quarter" idx="12"/>
          </p:nvPr>
        </p:nvSpPr>
        <p:spPr/>
        <p:txBody>
          <a:bodyPr/>
          <a:lstStyle/>
          <a:p>
            <a:fld id="{5E8601CF-12FC-4AB1-A266-E7A3A8A0AFB0}" type="slidenum">
              <a:rPr lang="en-US" smtClean="0"/>
              <a:t>‹#›</a:t>
            </a:fld>
            <a:endParaRPr lang="en-US"/>
          </a:p>
        </p:txBody>
      </p:sp>
    </p:spTree>
    <p:extLst>
      <p:ext uri="{BB962C8B-B14F-4D97-AF65-F5344CB8AC3E}">
        <p14:creationId xmlns:p14="http://schemas.microsoft.com/office/powerpoint/2010/main" val="1428216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04FD9-9DC7-EA0B-B671-14C8502E85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A48728-9121-D8C3-1AE4-A4D29C0459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EAEFFB-C846-DFD9-5AA7-19A7E79E75A1}"/>
              </a:ext>
            </a:extLst>
          </p:cNvPr>
          <p:cNvSpPr>
            <a:spLocks noGrp="1"/>
          </p:cNvSpPr>
          <p:nvPr>
            <p:ph type="dt" sz="half" idx="10"/>
          </p:nvPr>
        </p:nvSpPr>
        <p:spPr/>
        <p:txBody>
          <a:bodyPr/>
          <a:lstStyle/>
          <a:p>
            <a:fld id="{25F12BA3-6FAC-452C-A4E6-C126DAC8B2F3}" type="datetimeFigureOut">
              <a:rPr lang="en-US" smtClean="0"/>
              <a:t>7/31/2023</a:t>
            </a:fld>
            <a:endParaRPr lang="en-US"/>
          </a:p>
        </p:txBody>
      </p:sp>
      <p:sp>
        <p:nvSpPr>
          <p:cNvPr id="5" name="Footer Placeholder 4">
            <a:extLst>
              <a:ext uri="{FF2B5EF4-FFF2-40B4-BE49-F238E27FC236}">
                <a16:creationId xmlns:a16="http://schemas.microsoft.com/office/drawing/2014/main" id="{59D51EBE-5D26-79EC-1A7B-77AE5873FC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6B548F-6A18-C3C0-5033-B6C8169959A8}"/>
              </a:ext>
            </a:extLst>
          </p:cNvPr>
          <p:cNvSpPr>
            <a:spLocks noGrp="1"/>
          </p:cNvSpPr>
          <p:nvPr>
            <p:ph type="sldNum" sz="quarter" idx="12"/>
          </p:nvPr>
        </p:nvSpPr>
        <p:spPr/>
        <p:txBody>
          <a:bodyPr/>
          <a:lstStyle/>
          <a:p>
            <a:fld id="{5E8601CF-12FC-4AB1-A266-E7A3A8A0AFB0}" type="slidenum">
              <a:rPr lang="en-US" smtClean="0"/>
              <a:t>‹#›</a:t>
            </a:fld>
            <a:endParaRPr lang="en-US"/>
          </a:p>
        </p:txBody>
      </p:sp>
    </p:spTree>
    <p:extLst>
      <p:ext uri="{BB962C8B-B14F-4D97-AF65-F5344CB8AC3E}">
        <p14:creationId xmlns:p14="http://schemas.microsoft.com/office/powerpoint/2010/main" val="1940395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E96F54-8003-F0B0-2050-0D5D293818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125421-0D3B-38EA-F5AE-3FF656BA04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0D46BE-557C-95E7-41F1-A91DD05BC17B}"/>
              </a:ext>
            </a:extLst>
          </p:cNvPr>
          <p:cNvSpPr>
            <a:spLocks noGrp="1"/>
          </p:cNvSpPr>
          <p:nvPr>
            <p:ph type="dt" sz="half" idx="10"/>
          </p:nvPr>
        </p:nvSpPr>
        <p:spPr/>
        <p:txBody>
          <a:bodyPr/>
          <a:lstStyle/>
          <a:p>
            <a:fld id="{25F12BA3-6FAC-452C-A4E6-C126DAC8B2F3}" type="datetimeFigureOut">
              <a:rPr lang="en-US" smtClean="0"/>
              <a:t>7/31/2023</a:t>
            </a:fld>
            <a:endParaRPr lang="en-US"/>
          </a:p>
        </p:txBody>
      </p:sp>
      <p:sp>
        <p:nvSpPr>
          <p:cNvPr id="5" name="Footer Placeholder 4">
            <a:extLst>
              <a:ext uri="{FF2B5EF4-FFF2-40B4-BE49-F238E27FC236}">
                <a16:creationId xmlns:a16="http://schemas.microsoft.com/office/drawing/2014/main" id="{597D0781-AD39-8799-E953-F4D3FFFEF1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F89C79-E989-B123-62CA-52281BD6FF38}"/>
              </a:ext>
            </a:extLst>
          </p:cNvPr>
          <p:cNvSpPr>
            <a:spLocks noGrp="1"/>
          </p:cNvSpPr>
          <p:nvPr>
            <p:ph type="sldNum" sz="quarter" idx="12"/>
          </p:nvPr>
        </p:nvSpPr>
        <p:spPr/>
        <p:txBody>
          <a:bodyPr/>
          <a:lstStyle/>
          <a:p>
            <a:fld id="{5E8601CF-12FC-4AB1-A266-E7A3A8A0AFB0}" type="slidenum">
              <a:rPr lang="en-US" smtClean="0"/>
              <a:t>‹#›</a:t>
            </a:fld>
            <a:endParaRPr lang="en-US"/>
          </a:p>
        </p:txBody>
      </p:sp>
    </p:spTree>
    <p:extLst>
      <p:ext uri="{BB962C8B-B14F-4D97-AF65-F5344CB8AC3E}">
        <p14:creationId xmlns:p14="http://schemas.microsoft.com/office/powerpoint/2010/main" val="3436219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8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8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18" name="Google Shape;18;p8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8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8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7706950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8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8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8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1182913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5"/>
        <p:cNvGrpSpPr/>
        <p:nvPr/>
      </p:nvGrpSpPr>
      <p:grpSpPr>
        <a:xfrm>
          <a:off x="0" y="0"/>
          <a:ext cx="0" cy="0"/>
          <a:chOff x="0" y="0"/>
          <a:chExt cx="0" cy="0"/>
        </a:xfrm>
      </p:grpSpPr>
      <p:sp>
        <p:nvSpPr>
          <p:cNvPr id="26" name="Google Shape;26;p8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8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228600" algn="l">
              <a:lnSpc>
                <a:spcPct val="90000"/>
              </a:lnSpc>
              <a:spcBef>
                <a:spcPts val="500"/>
              </a:spcBef>
              <a:spcAft>
                <a:spcPts val="0"/>
              </a:spcAft>
              <a:buClr>
                <a:schemeClr val="lt1"/>
              </a:buClr>
              <a:buSzPts val="1800"/>
              <a:buNone/>
              <a:defRPr sz="1800">
                <a:solidFill>
                  <a:schemeClr val="lt1"/>
                </a:solidFill>
              </a:defRPr>
            </a:lvl3pPr>
            <a:lvl4pPr marL="1828800" lvl="3" indent="-228600" algn="l">
              <a:lnSpc>
                <a:spcPct val="90000"/>
              </a:lnSpc>
              <a:spcBef>
                <a:spcPts val="500"/>
              </a:spcBef>
              <a:spcAft>
                <a:spcPts val="0"/>
              </a:spcAft>
              <a:buClr>
                <a:schemeClr val="lt1"/>
              </a:buClr>
              <a:buSzPts val="1600"/>
              <a:buNone/>
              <a:defRPr sz="1600">
                <a:solidFill>
                  <a:schemeClr val="lt1"/>
                </a:solidFill>
              </a:defRPr>
            </a:lvl4pPr>
            <a:lvl5pPr marL="2286000" lvl="4" indent="-228600" algn="l">
              <a:lnSpc>
                <a:spcPct val="9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sp>
        <p:nvSpPr>
          <p:cNvPr id="28" name="Google Shape;28;p8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8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8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71361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1"/>
        <p:cNvGrpSpPr/>
        <p:nvPr/>
      </p:nvGrpSpPr>
      <p:grpSpPr>
        <a:xfrm>
          <a:off x="0" y="0"/>
          <a:ext cx="0" cy="0"/>
          <a:chOff x="0" y="0"/>
          <a:chExt cx="0" cy="0"/>
        </a:xfrm>
      </p:grpSpPr>
      <p:sp>
        <p:nvSpPr>
          <p:cNvPr id="32" name="Google Shape;32;p8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8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4" name="Google Shape;34;p8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8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8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0577592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7"/>
        <p:cNvGrpSpPr/>
        <p:nvPr/>
      </p:nvGrpSpPr>
      <p:grpSpPr>
        <a:xfrm>
          <a:off x="0" y="0"/>
          <a:ext cx="0" cy="0"/>
          <a:chOff x="0" y="0"/>
          <a:chExt cx="0" cy="0"/>
        </a:xfrm>
      </p:grpSpPr>
      <p:sp>
        <p:nvSpPr>
          <p:cNvPr id="38" name="Google Shape;38;p8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8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8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8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5106475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Text and Clip Art" type="txAndClipArt">
  <p:cSld name="Title, Text and Clip Art">
    <p:spTree>
      <p:nvGrpSpPr>
        <p:cNvPr id="1" name="Shape 42"/>
        <p:cNvGrpSpPr/>
        <p:nvPr/>
      </p:nvGrpSpPr>
      <p:grpSpPr>
        <a:xfrm>
          <a:off x="0" y="0"/>
          <a:ext cx="0" cy="0"/>
          <a:chOff x="0" y="0"/>
          <a:chExt cx="0" cy="0"/>
        </a:xfrm>
      </p:grpSpPr>
      <p:sp>
        <p:nvSpPr>
          <p:cNvPr id="43" name="Google Shape;43;p9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92"/>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5" name="Google Shape;45;p92"/>
          <p:cNvSpPr>
            <a:spLocks noGrp="1"/>
          </p:cNvSpPr>
          <p:nvPr>
            <p:ph type="clipArt" idx="2"/>
          </p:nvPr>
        </p:nvSpPr>
        <p:spPr>
          <a:xfrm>
            <a:off x="6197600" y="1600201"/>
            <a:ext cx="5384800" cy="4525963"/>
          </a:xfrm>
          <a:prstGeom prst="rect">
            <a:avLst/>
          </a:prstGeom>
          <a:noFill/>
          <a:ln>
            <a:noFill/>
          </a:ln>
        </p:spPr>
      </p:sp>
      <p:sp>
        <p:nvSpPr>
          <p:cNvPr id="46" name="Google Shape;46;p9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9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9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125691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9"/>
        <p:cNvGrpSpPr/>
        <p:nvPr/>
      </p:nvGrpSpPr>
      <p:grpSpPr>
        <a:xfrm>
          <a:off x="0" y="0"/>
          <a:ext cx="0" cy="0"/>
          <a:chOff x="0" y="0"/>
          <a:chExt cx="0" cy="0"/>
        </a:xfrm>
      </p:grpSpPr>
      <p:sp>
        <p:nvSpPr>
          <p:cNvPr id="50" name="Google Shape;50;p9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9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52" name="Google Shape;52;p9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53" name="Google Shape;53;p9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9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9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0692874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6"/>
        <p:cNvGrpSpPr/>
        <p:nvPr/>
      </p:nvGrpSpPr>
      <p:grpSpPr>
        <a:xfrm>
          <a:off x="0" y="0"/>
          <a:ext cx="0" cy="0"/>
          <a:chOff x="0" y="0"/>
          <a:chExt cx="0" cy="0"/>
        </a:xfrm>
      </p:grpSpPr>
      <p:sp>
        <p:nvSpPr>
          <p:cNvPr id="57" name="Google Shape;57;p9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9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59" name="Google Shape;59;p9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60" name="Google Shape;60;p9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61" name="Google Shape;61;p9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62" name="Google Shape;62;p9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9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81513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0A7C9-23A8-3AC2-36E3-7C83C559A9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5BAAE2-58FC-34AD-9EB9-397623430E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3ECAE0-B5F0-EB55-438C-8E5A5CD04E65}"/>
              </a:ext>
            </a:extLst>
          </p:cNvPr>
          <p:cNvSpPr>
            <a:spLocks noGrp="1"/>
          </p:cNvSpPr>
          <p:nvPr>
            <p:ph type="dt" sz="half" idx="10"/>
          </p:nvPr>
        </p:nvSpPr>
        <p:spPr/>
        <p:txBody>
          <a:bodyPr/>
          <a:lstStyle/>
          <a:p>
            <a:fld id="{25F12BA3-6FAC-452C-A4E6-C126DAC8B2F3}" type="datetimeFigureOut">
              <a:rPr lang="en-US" smtClean="0"/>
              <a:t>7/31/2023</a:t>
            </a:fld>
            <a:endParaRPr lang="en-US"/>
          </a:p>
        </p:txBody>
      </p:sp>
      <p:sp>
        <p:nvSpPr>
          <p:cNvPr id="5" name="Footer Placeholder 4">
            <a:extLst>
              <a:ext uri="{FF2B5EF4-FFF2-40B4-BE49-F238E27FC236}">
                <a16:creationId xmlns:a16="http://schemas.microsoft.com/office/drawing/2014/main" id="{36271837-5391-E553-C38D-CF60AAD6F5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9680CA-608F-CD3D-6527-467098CA1802}"/>
              </a:ext>
            </a:extLst>
          </p:cNvPr>
          <p:cNvSpPr>
            <a:spLocks noGrp="1"/>
          </p:cNvSpPr>
          <p:nvPr>
            <p:ph type="sldNum" sz="quarter" idx="12"/>
          </p:nvPr>
        </p:nvSpPr>
        <p:spPr/>
        <p:txBody>
          <a:bodyPr/>
          <a:lstStyle/>
          <a:p>
            <a:fld id="{5E8601CF-12FC-4AB1-A266-E7A3A8A0AFB0}" type="slidenum">
              <a:rPr lang="en-US" smtClean="0"/>
              <a:t>‹#›</a:t>
            </a:fld>
            <a:endParaRPr lang="en-US"/>
          </a:p>
        </p:txBody>
      </p:sp>
    </p:spTree>
    <p:extLst>
      <p:ext uri="{BB962C8B-B14F-4D97-AF65-F5344CB8AC3E}">
        <p14:creationId xmlns:p14="http://schemas.microsoft.com/office/powerpoint/2010/main" val="15789107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5"/>
        <p:cNvGrpSpPr/>
        <p:nvPr/>
      </p:nvGrpSpPr>
      <p:grpSpPr>
        <a:xfrm>
          <a:off x="0" y="0"/>
          <a:ext cx="0" cy="0"/>
          <a:chOff x="0" y="0"/>
          <a:chExt cx="0" cy="0"/>
        </a:xfrm>
      </p:grpSpPr>
      <p:sp>
        <p:nvSpPr>
          <p:cNvPr id="66" name="Google Shape;66;p9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9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lt1"/>
              </a:buClr>
              <a:buSzPts val="3200"/>
              <a:buChar char="•"/>
              <a:defRPr sz="3200"/>
            </a:lvl1pPr>
            <a:lvl2pPr marL="914400" lvl="1" indent="-406400" algn="l">
              <a:lnSpc>
                <a:spcPct val="90000"/>
              </a:lnSpc>
              <a:spcBef>
                <a:spcPts val="500"/>
              </a:spcBef>
              <a:spcAft>
                <a:spcPts val="0"/>
              </a:spcAft>
              <a:buClr>
                <a:schemeClr val="lt1"/>
              </a:buClr>
              <a:buSzPts val="2800"/>
              <a:buChar char="•"/>
              <a:defRPr sz="2800"/>
            </a:lvl2pPr>
            <a:lvl3pPr marL="1371600" lvl="2" indent="-381000" algn="l">
              <a:lnSpc>
                <a:spcPct val="90000"/>
              </a:lnSpc>
              <a:spcBef>
                <a:spcPts val="500"/>
              </a:spcBef>
              <a:spcAft>
                <a:spcPts val="0"/>
              </a:spcAft>
              <a:buClr>
                <a:schemeClr val="lt1"/>
              </a:buClr>
              <a:buSzPts val="2400"/>
              <a:buChar char="•"/>
              <a:defRPr sz="2400"/>
            </a:lvl3pPr>
            <a:lvl4pPr marL="1828800" lvl="3" indent="-355600" algn="l">
              <a:lnSpc>
                <a:spcPct val="90000"/>
              </a:lnSpc>
              <a:spcBef>
                <a:spcPts val="500"/>
              </a:spcBef>
              <a:spcAft>
                <a:spcPts val="0"/>
              </a:spcAft>
              <a:buClr>
                <a:schemeClr val="lt1"/>
              </a:buClr>
              <a:buSzPts val="2000"/>
              <a:buChar char="•"/>
              <a:defRPr sz="2000"/>
            </a:lvl4pPr>
            <a:lvl5pPr marL="2286000" lvl="4" indent="-355600" algn="l">
              <a:lnSpc>
                <a:spcPct val="90000"/>
              </a:lnSpc>
              <a:spcBef>
                <a:spcPts val="500"/>
              </a:spcBef>
              <a:spcAft>
                <a:spcPts val="0"/>
              </a:spcAft>
              <a:buClr>
                <a:schemeClr val="lt1"/>
              </a:buClr>
              <a:buSzPts val="2000"/>
              <a:buChar char="•"/>
              <a:defRPr sz="2000"/>
            </a:lvl5pPr>
            <a:lvl6pPr marL="2743200" lvl="5" indent="-355600" algn="l">
              <a:lnSpc>
                <a:spcPct val="90000"/>
              </a:lnSpc>
              <a:spcBef>
                <a:spcPts val="500"/>
              </a:spcBef>
              <a:spcAft>
                <a:spcPts val="0"/>
              </a:spcAft>
              <a:buClr>
                <a:schemeClr val="lt1"/>
              </a:buClr>
              <a:buSzPts val="2000"/>
              <a:buChar char="•"/>
              <a:defRPr sz="2000"/>
            </a:lvl6pPr>
            <a:lvl7pPr marL="3200400" lvl="6" indent="-355600" algn="l">
              <a:lnSpc>
                <a:spcPct val="90000"/>
              </a:lnSpc>
              <a:spcBef>
                <a:spcPts val="500"/>
              </a:spcBef>
              <a:spcAft>
                <a:spcPts val="0"/>
              </a:spcAft>
              <a:buClr>
                <a:schemeClr val="lt1"/>
              </a:buClr>
              <a:buSzPts val="2000"/>
              <a:buChar char="•"/>
              <a:defRPr sz="2000"/>
            </a:lvl7pPr>
            <a:lvl8pPr marL="3657600" lvl="7" indent="-355600" algn="l">
              <a:lnSpc>
                <a:spcPct val="90000"/>
              </a:lnSpc>
              <a:spcBef>
                <a:spcPts val="500"/>
              </a:spcBef>
              <a:spcAft>
                <a:spcPts val="0"/>
              </a:spcAft>
              <a:buClr>
                <a:schemeClr val="lt1"/>
              </a:buClr>
              <a:buSzPts val="2000"/>
              <a:buChar char="•"/>
              <a:defRPr sz="2000"/>
            </a:lvl8pPr>
            <a:lvl9pPr marL="4114800" lvl="8" indent="-355600" algn="l">
              <a:lnSpc>
                <a:spcPct val="90000"/>
              </a:lnSpc>
              <a:spcBef>
                <a:spcPts val="500"/>
              </a:spcBef>
              <a:spcAft>
                <a:spcPts val="0"/>
              </a:spcAft>
              <a:buClr>
                <a:schemeClr val="lt1"/>
              </a:buClr>
              <a:buSzPts val="2000"/>
              <a:buChar char="•"/>
              <a:defRPr sz="2000"/>
            </a:lvl9pPr>
          </a:lstStyle>
          <a:p>
            <a:endParaRPr/>
          </a:p>
        </p:txBody>
      </p:sp>
      <p:sp>
        <p:nvSpPr>
          <p:cNvPr id="68" name="Google Shape;68;p9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69" name="Google Shape;69;p9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9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9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3539063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72"/>
        <p:cNvGrpSpPr/>
        <p:nvPr/>
      </p:nvGrpSpPr>
      <p:grpSpPr>
        <a:xfrm>
          <a:off x="0" y="0"/>
          <a:ext cx="0" cy="0"/>
          <a:chOff x="0" y="0"/>
          <a:chExt cx="0" cy="0"/>
        </a:xfrm>
      </p:grpSpPr>
      <p:sp>
        <p:nvSpPr>
          <p:cNvPr id="73" name="Google Shape;73;p9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97"/>
          <p:cNvSpPr>
            <a:spLocks noGrp="1"/>
          </p:cNvSpPr>
          <p:nvPr>
            <p:ph type="pic" idx="2"/>
          </p:nvPr>
        </p:nvSpPr>
        <p:spPr>
          <a:xfrm>
            <a:off x="5183188" y="987425"/>
            <a:ext cx="6172200" cy="4873625"/>
          </a:xfrm>
          <a:prstGeom prst="rect">
            <a:avLst/>
          </a:prstGeom>
          <a:noFill/>
          <a:ln>
            <a:noFill/>
          </a:ln>
        </p:spPr>
      </p:sp>
      <p:sp>
        <p:nvSpPr>
          <p:cNvPr id="75" name="Google Shape;75;p9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76" name="Google Shape;76;p9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9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9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8478342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9"/>
        <p:cNvGrpSpPr/>
        <p:nvPr/>
      </p:nvGrpSpPr>
      <p:grpSpPr>
        <a:xfrm>
          <a:off x="0" y="0"/>
          <a:ext cx="0" cy="0"/>
          <a:chOff x="0" y="0"/>
          <a:chExt cx="0" cy="0"/>
        </a:xfrm>
      </p:grpSpPr>
      <p:sp>
        <p:nvSpPr>
          <p:cNvPr id="80" name="Google Shape;80;p9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9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82" name="Google Shape;82;p9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9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9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5988234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5"/>
        <p:cNvGrpSpPr/>
        <p:nvPr/>
      </p:nvGrpSpPr>
      <p:grpSpPr>
        <a:xfrm>
          <a:off x="0" y="0"/>
          <a:ext cx="0" cy="0"/>
          <a:chOff x="0" y="0"/>
          <a:chExt cx="0" cy="0"/>
        </a:xfrm>
      </p:grpSpPr>
      <p:sp>
        <p:nvSpPr>
          <p:cNvPr id="86" name="Google Shape;86;p9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9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88" name="Google Shape;88;p9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9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9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58556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85390-A82D-46E2-BFC9-5821C6B2FC9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97B5012-FA6F-73F0-4FDC-8A705CB368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C23D161-142E-C556-E23B-FFB8C19BE37B}"/>
              </a:ext>
            </a:extLst>
          </p:cNvPr>
          <p:cNvSpPr>
            <a:spLocks noGrp="1"/>
          </p:cNvSpPr>
          <p:nvPr>
            <p:ph type="dt" sz="half" idx="10"/>
          </p:nvPr>
        </p:nvSpPr>
        <p:spPr/>
        <p:txBody>
          <a:bodyPr/>
          <a:lstStyle/>
          <a:p>
            <a:fld id="{25F12BA3-6FAC-452C-A4E6-C126DAC8B2F3}" type="datetimeFigureOut">
              <a:rPr lang="en-US" smtClean="0"/>
              <a:t>7/31/2023</a:t>
            </a:fld>
            <a:endParaRPr lang="en-US"/>
          </a:p>
        </p:txBody>
      </p:sp>
      <p:sp>
        <p:nvSpPr>
          <p:cNvPr id="5" name="Footer Placeholder 4">
            <a:extLst>
              <a:ext uri="{FF2B5EF4-FFF2-40B4-BE49-F238E27FC236}">
                <a16:creationId xmlns:a16="http://schemas.microsoft.com/office/drawing/2014/main" id="{80C7BA60-34C1-EA0B-EF9B-E0AB95BD27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F34E5D-A1D0-9AA8-D982-7F81AE05F056}"/>
              </a:ext>
            </a:extLst>
          </p:cNvPr>
          <p:cNvSpPr>
            <a:spLocks noGrp="1"/>
          </p:cNvSpPr>
          <p:nvPr>
            <p:ph type="sldNum" sz="quarter" idx="12"/>
          </p:nvPr>
        </p:nvSpPr>
        <p:spPr/>
        <p:txBody>
          <a:bodyPr/>
          <a:lstStyle/>
          <a:p>
            <a:fld id="{5E8601CF-12FC-4AB1-A266-E7A3A8A0AFB0}" type="slidenum">
              <a:rPr lang="en-US" smtClean="0"/>
              <a:t>‹#›</a:t>
            </a:fld>
            <a:endParaRPr lang="en-US"/>
          </a:p>
        </p:txBody>
      </p:sp>
    </p:spTree>
    <p:extLst>
      <p:ext uri="{BB962C8B-B14F-4D97-AF65-F5344CB8AC3E}">
        <p14:creationId xmlns:p14="http://schemas.microsoft.com/office/powerpoint/2010/main" val="2223290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D67D1-E17D-E13B-641B-4116E046B6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5C0ABC-0CF0-EE93-5930-BD40239847C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091F4C4-D7EE-B27D-B812-A68FB178E1D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EE3724-6D1B-22CB-286D-98506AB602CB}"/>
              </a:ext>
            </a:extLst>
          </p:cNvPr>
          <p:cNvSpPr>
            <a:spLocks noGrp="1"/>
          </p:cNvSpPr>
          <p:nvPr>
            <p:ph type="dt" sz="half" idx="10"/>
          </p:nvPr>
        </p:nvSpPr>
        <p:spPr/>
        <p:txBody>
          <a:bodyPr/>
          <a:lstStyle/>
          <a:p>
            <a:fld id="{25F12BA3-6FAC-452C-A4E6-C126DAC8B2F3}" type="datetimeFigureOut">
              <a:rPr lang="en-US" smtClean="0"/>
              <a:t>7/31/2023</a:t>
            </a:fld>
            <a:endParaRPr lang="en-US"/>
          </a:p>
        </p:txBody>
      </p:sp>
      <p:sp>
        <p:nvSpPr>
          <p:cNvPr id="6" name="Footer Placeholder 5">
            <a:extLst>
              <a:ext uri="{FF2B5EF4-FFF2-40B4-BE49-F238E27FC236}">
                <a16:creationId xmlns:a16="http://schemas.microsoft.com/office/drawing/2014/main" id="{0D1E6208-70CE-274A-D6F2-6D6E034EC3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F15AA6-FFF8-6A92-8C04-C238B6A7C01E}"/>
              </a:ext>
            </a:extLst>
          </p:cNvPr>
          <p:cNvSpPr>
            <a:spLocks noGrp="1"/>
          </p:cNvSpPr>
          <p:nvPr>
            <p:ph type="sldNum" sz="quarter" idx="12"/>
          </p:nvPr>
        </p:nvSpPr>
        <p:spPr/>
        <p:txBody>
          <a:bodyPr/>
          <a:lstStyle/>
          <a:p>
            <a:fld id="{5E8601CF-12FC-4AB1-A266-E7A3A8A0AFB0}" type="slidenum">
              <a:rPr lang="en-US" smtClean="0"/>
              <a:t>‹#›</a:t>
            </a:fld>
            <a:endParaRPr lang="en-US"/>
          </a:p>
        </p:txBody>
      </p:sp>
    </p:spTree>
    <p:extLst>
      <p:ext uri="{BB962C8B-B14F-4D97-AF65-F5344CB8AC3E}">
        <p14:creationId xmlns:p14="http://schemas.microsoft.com/office/powerpoint/2010/main" val="40502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511D2-03E7-1BAD-CAF8-E4D063ADFBB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C69876-211D-DE82-3FD4-953259C4B3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801665-6389-462D-DD0D-B12E70BD34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7CACC65-B9A0-89E0-84DD-555ED43EC3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3841CC-F7DD-983E-7F14-977980BA511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24DA3DC-7710-0816-EE37-E519513F6EF9}"/>
              </a:ext>
            </a:extLst>
          </p:cNvPr>
          <p:cNvSpPr>
            <a:spLocks noGrp="1"/>
          </p:cNvSpPr>
          <p:nvPr>
            <p:ph type="dt" sz="half" idx="10"/>
          </p:nvPr>
        </p:nvSpPr>
        <p:spPr/>
        <p:txBody>
          <a:bodyPr/>
          <a:lstStyle/>
          <a:p>
            <a:fld id="{25F12BA3-6FAC-452C-A4E6-C126DAC8B2F3}" type="datetimeFigureOut">
              <a:rPr lang="en-US" smtClean="0"/>
              <a:t>7/31/2023</a:t>
            </a:fld>
            <a:endParaRPr lang="en-US"/>
          </a:p>
        </p:txBody>
      </p:sp>
      <p:sp>
        <p:nvSpPr>
          <p:cNvPr id="8" name="Footer Placeholder 7">
            <a:extLst>
              <a:ext uri="{FF2B5EF4-FFF2-40B4-BE49-F238E27FC236}">
                <a16:creationId xmlns:a16="http://schemas.microsoft.com/office/drawing/2014/main" id="{CC58B76C-CDC5-CBF3-8885-D94766A2C51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8586177-0D7B-B9CD-2816-05BF4F74F8AE}"/>
              </a:ext>
            </a:extLst>
          </p:cNvPr>
          <p:cNvSpPr>
            <a:spLocks noGrp="1"/>
          </p:cNvSpPr>
          <p:nvPr>
            <p:ph type="sldNum" sz="quarter" idx="12"/>
          </p:nvPr>
        </p:nvSpPr>
        <p:spPr/>
        <p:txBody>
          <a:bodyPr/>
          <a:lstStyle/>
          <a:p>
            <a:fld id="{5E8601CF-12FC-4AB1-A266-E7A3A8A0AFB0}" type="slidenum">
              <a:rPr lang="en-US" smtClean="0"/>
              <a:t>‹#›</a:t>
            </a:fld>
            <a:endParaRPr lang="en-US"/>
          </a:p>
        </p:txBody>
      </p:sp>
    </p:spTree>
    <p:extLst>
      <p:ext uri="{BB962C8B-B14F-4D97-AF65-F5344CB8AC3E}">
        <p14:creationId xmlns:p14="http://schemas.microsoft.com/office/powerpoint/2010/main" val="2284153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506EF-DA00-2D57-3F3E-2721A3730B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CFFD551-5D3C-BDA5-2220-6774EE1A8823}"/>
              </a:ext>
            </a:extLst>
          </p:cNvPr>
          <p:cNvSpPr>
            <a:spLocks noGrp="1"/>
          </p:cNvSpPr>
          <p:nvPr>
            <p:ph type="dt" sz="half" idx="10"/>
          </p:nvPr>
        </p:nvSpPr>
        <p:spPr/>
        <p:txBody>
          <a:bodyPr/>
          <a:lstStyle/>
          <a:p>
            <a:fld id="{25F12BA3-6FAC-452C-A4E6-C126DAC8B2F3}" type="datetimeFigureOut">
              <a:rPr lang="en-US" smtClean="0"/>
              <a:t>7/31/2023</a:t>
            </a:fld>
            <a:endParaRPr lang="en-US"/>
          </a:p>
        </p:txBody>
      </p:sp>
      <p:sp>
        <p:nvSpPr>
          <p:cNvPr id="4" name="Footer Placeholder 3">
            <a:extLst>
              <a:ext uri="{FF2B5EF4-FFF2-40B4-BE49-F238E27FC236}">
                <a16:creationId xmlns:a16="http://schemas.microsoft.com/office/drawing/2014/main" id="{9B71B11F-6C91-174A-E486-25C9D80A102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2D7347-58F8-663D-30D2-B7689B4EF772}"/>
              </a:ext>
            </a:extLst>
          </p:cNvPr>
          <p:cNvSpPr>
            <a:spLocks noGrp="1"/>
          </p:cNvSpPr>
          <p:nvPr>
            <p:ph type="sldNum" sz="quarter" idx="12"/>
          </p:nvPr>
        </p:nvSpPr>
        <p:spPr/>
        <p:txBody>
          <a:bodyPr/>
          <a:lstStyle/>
          <a:p>
            <a:fld id="{5E8601CF-12FC-4AB1-A266-E7A3A8A0AFB0}" type="slidenum">
              <a:rPr lang="en-US" smtClean="0"/>
              <a:t>‹#›</a:t>
            </a:fld>
            <a:endParaRPr lang="en-US"/>
          </a:p>
        </p:txBody>
      </p:sp>
    </p:spTree>
    <p:extLst>
      <p:ext uri="{BB962C8B-B14F-4D97-AF65-F5344CB8AC3E}">
        <p14:creationId xmlns:p14="http://schemas.microsoft.com/office/powerpoint/2010/main" val="437410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79CE09-6D8E-8DBB-E609-F16F8EFEF157}"/>
              </a:ext>
            </a:extLst>
          </p:cNvPr>
          <p:cNvSpPr>
            <a:spLocks noGrp="1"/>
          </p:cNvSpPr>
          <p:nvPr>
            <p:ph type="dt" sz="half" idx="10"/>
          </p:nvPr>
        </p:nvSpPr>
        <p:spPr/>
        <p:txBody>
          <a:bodyPr/>
          <a:lstStyle/>
          <a:p>
            <a:fld id="{25F12BA3-6FAC-452C-A4E6-C126DAC8B2F3}" type="datetimeFigureOut">
              <a:rPr lang="en-US" smtClean="0"/>
              <a:t>7/31/2023</a:t>
            </a:fld>
            <a:endParaRPr lang="en-US"/>
          </a:p>
        </p:txBody>
      </p:sp>
      <p:sp>
        <p:nvSpPr>
          <p:cNvPr id="3" name="Footer Placeholder 2">
            <a:extLst>
              <a:ext uri="{FF2B5EF4-FFF2-40B4-BE49-F238E27FC236}">
                <a16:creationId xmlns:a16="http://schemas.microsoft.com/office/drawing/2014/main" id="{B1929524-B4AF-6087-32B0-90C2E4554CA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2B4A393-3846-EAED-23BD-51FABE45EA69}"/>
              </a:ext>
            </a:extLst>
          </p:cNvPr>
          <p:cNvSpPr>
            <a:spLocks noGrp="1"/>
          </p:cNvSpPr>
          <p:nvPr>
            <p:ph type="sldNum" sz="quarter" idx="12"/>
          </p:nvPr>
        </p:nvSpPr>
        <p:spPr/>
        <p:txBody>
          <a:bodyPr/>
          <a:lstStyle/>
          <a:p>
            <a:fld id="{5E8601CF-12FC-4AB1-A266-E7A3A8A0AFB0}" type="slidenum">
              <a:rPr lang="en-US" smtClean="0"/>
              <a:t>‹#›</a:t>
            </a:fld>
            <a:endParaRPr lang="en-US"/>
          </a:p>
        </p:txBody>
      </p:sp>
    </p:spTree>
    <p:extLst>
      <p:ext uri="{BB962C8B-B14F-4D97-AF65-F5344CB8AC3E}">
        <p14:creationId xmlns:p14="http://schemas.microsoft.com/office/powerpoint/2010/main" val="4195646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DB470-E6FD-50AA-8B04-40B1B3DC30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03C341E-F9B6-9DD4-2879-7A1FF216DF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B3533B-B9A3-C0DA-E0D6-DBD127491B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C751E0-EBBA-EAB9-5C0D-02EDA2278F04}"/>
              </a:ext>
            </a:extLst>
          </p:cNvPr>
          <p:cNvSpPr>
            <a:spLocks noGrp="1"/>
          </p:cNvSpPr>
          <p:nvPr>
            <p:ph type="dt" sz="half" idx="10"/>
          </p:nvPr>
        </p:nvSpPr>
        <p:spPr/>
        <p:txBody>
          <a:bodyPr/>
          <a:lstStyle/>
          <a:p>
            <a:fld id="{25F12BA3-6FAC-452C-A4E6-C126DAC8B2F3}" type="datetimeFigureOut">
              <a:rPr lang="en-US" smtClean="0"/>
              <a:t>7/31/2023</a:t>
            </a:fld>
            <a:endParaRPr lang="en-US"/>
          </a:p>
        </p:txBody>
      </p:sp>
      <p:sp>
        <p:nvSpPr>
          <p:cNvPr id="6" name="Footer Placeholder 5">
            <a:extLst>
              <a:ext uri="{FF2B5EF4-FFF2-40B4-BE49-F238E27FC236}">
                <a16:creationId xmlns:a16="http://schemas.microsoft.com/office/drawing/2014/main" id="{4E4226B8-DFB2-BB5F-9C71-8F0DFBF86A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4A2652-E8E7-9112-B596-CA124455944F}"/>
              </a:ext>
            </a:extLst>
          </p:cNvPr>
          <p:cNvSpPr>
            <a:spLocks noGrp="1"/>
          </p:cNvSpPr>
          <p:nvPr>
            <p:ph type="sldNum" sz="quarter" idx="12"/>
          </p:nvPr>
        </p:nvSpPr>
        <p:spPr/>
        <p:txBody>
          <a:bodyPr/>
          <a:lstStyle/>
          <a:p>
            <a:fld id="{5E8601CF-12FC-4AB1-A266-E7A3A8A0AFB0}" type="slidenum">
              <a:rPr lang="en-US" smtClean="0"/>
              <a:t>‹#›</a:t>
            </a:fld>
            <a:endParaRPr lang="en-US"/>
          </a:p>
        </p:txBody>
      </p:sp>
    </p:spTree>
    <p:extLst>
      <p:ext uri="{BB962C8B-B14F-4D97-AF65-F5344CB8AC3E}">
        <p14:creationId xmlns:p14="http://schemas.microsoft.com/office/powerpoint/2010/main" val="2014875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3E83B-18C1-9C05-A250-62FB17520F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2D3ED6C-FF5B-04E4-A196-E54AB77D79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C4D0A2B-8A3B-341F-785F-EA545EDB1E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0F12A7-0884-F8A3-A8D0-93AD283035CC}"/>
              </a:ext>
            </a:extLst>
          </p:cNvPr>
          <p:cNvSpPr>
            <a:spLocks noGrp="1"/>
          </p:cNvSpPr>
          <p:nvPr>
            <p:ph type="dt" sz="half" idx="10"/>
          </p:nvPr>
        </p:nvSpPr>
        <p:spPr/>
        <p:txBody>
          <a:bodyPr/>
          <a:lstStyle/>
          <a:p>
            <a:fld id="{25F12BA3-6FAC-452C-A4E6-C126DAC8B2F3}" type="datetimeFigureOut">
              <a:rPr lang="en-US" smtClean="0"/>
              <a:t>7/31/2023</a:t>
            </a:fld>
            <a:endParaRPr lang="en-US"/>
          </a:p>
        </p:txBody>
      </p:sp>
      <p:sp>
        <p:nvSpPr>
          <p:cNvPr id="6" name="Footer Placeholder 5">
            <a:extLst>
              <a:ext uri="{FF2B5EF4-FFF2-40B4-BE49-F238E27FC236}">
                <a16:creationId xmlns:a16="http://schemas.microsoft.com/office/drawing/2014/main" id="{F8B1DC43-EB64-4973-E400-A2979F2E0F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377551-1D5F-A959-0708-CD9A35F02C1B}"/>
              </a:ext>
            </a:extLst>
          </p:cNvPr>
          <p:cNvSpPr>
            <a:spLocks noGrp="1"/>
          </p:cNvSpPr>
          <p:nvPr>
            <p:ph type="sldNum" sz="quarter" idx="12"/>
          </p:nvPr>
        </p:nvSpPr>
        <p:spPr/>
        <p:txBody>
          <a:bodyPr/>
          <a:lstStyle/>
          <a:p>
            <a:fld id="{5E8601CF-12FC-4AB1-A266-E7A3A8A0AFB0}" type="slidenum">
              <a:rPr lang="en-US" smtClean="0"/>
              <a:t>‹#›</a:t>
            </a:fld>
            <a:endParaRPr lang="en-US"/>
          </a:p>
        </p:txBody>
      </p:sp>
    </p:spTree>
    <p:extLst>
      <p:ext uri="{BB962C8B-B14F-4D97-AF65-F5344CB8AC3E}">
        <p14:creationId xmlns:p14="http://schemas.microsoft.com/office/powerpoint/2010/main" val="4284760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29FAF3-365A-CAB6-1837-29E7E6B42F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DCE0DA8-7266-EBAF-4D5B-3303CD463A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1F33A2-DBBD-B94A-32C4-A50580CC04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F12BA3-6FAC-452C-A4E6-C126DAC8B2F3}" type="datetimeFigureOut">
              <a:rPr lang="en-US" smtClean="0"/>
              <a:t>7/31/2023</a:t>
            </a:fld>
            <a:endParaRPr lang="en-US"/>
          </a:p>
        </p:txBody>
      </p:sp>
      <p:sp>
        <p:nvSpPr>
          <p:cNvPr id="5" name="Footer Placeholder 4">
            <a:extLst>
              <a:ext uri="{FF2B5EF4-FFF2-40B4-BE49-F238E27FC236}">
                <a16:creationId xmlns:a16="http://schemas.microsoft.com/office/drawing/2014/main" id="{A837161D-C0B7-039A-2A80-94B0818EF6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2F23045-B181-7DAD-37F9-64FEA0AED7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8601CF-12FC-4AB1-A266-E7A3A8A0AFB0}" type="slidenum">
              <a:rPr lang="en-US" smtClean="0"/>
              <a:t>‹#›</a:t>
            </a:fld>
            <a:endParaRPr lang="en-US"/>
          </a:p>
        </p:txBody>
      </p:sp>
    </p:spTree>
    <p:extLst>
      <p:ext uri="{BB962C8B-B14F-4D97-AF65-F5344CB8AC3E}">
        <p14:creationId xmlns:p14="http://schemas.microsoft.com/office/powerpoint/2010/main" val="9897604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5A9E"/>
        </a:solidFill>
        <a:effectLst/>
      </p:bgPr>
    </p:bg>
    <p:spTree>
      <p:nvGrpSpPr>
        <p:cNvPr id="1" name="Shape 9"/>
        <p:cNvGrpSpPr/>
        <p:nvPr/>
      </p:nvGrpSpPr>
      <p:grpSpPr>
        <a:xfrm>
          <a:off x="0" y="0"/>
          <a:ext cx="0" cy="0"/>
          <a:chOff x="0" y="0"/>
          <a:chExt cx="0" cy="0"/>
        </a:xfrm>
      </p:grpSpPr>
      <p:sp>
        <p:nvSpPr>
          <p:cNvPr id="10" name="Google Shape;10;p8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8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12" name="Google Shape;12;p8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13" name="Google Shape;13;p8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14" name="Google Shape;14;p8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21592415"/>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17.xml"/><Relationship Id="rId4" Type="http://schemas.openxmlformats.org/officeDocument/2006/relationships/image" Target="../media/image15.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chs-support.weebly.com/training-packets-bmi-scoliosis-vh.html" TargetMode="External"/><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7.xml"/><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hyperlink" Target="http://www.cochlearamericas.com/Products/2124.asp" TargetMode="External"/><Relationship Id="rId2" Type="http://schemas.openxmlformats.org/officeDocument/2006/relationships/notesSlide" Target="../notesSlides/notesSlide33.xml"/><Relationship Id="rId1" Type="http://schemas.openxmlformats.org/officeDocument/2006/relationships/slideLayout" Target="../slideLayouts/slideLayout18.xml"/><Relationship Id="rId5" Type="http://schemas.openxmlformats.org/officeDocument/2006/relationships/image" Target="../media/image25.jpg"/><Relationship Id="rId4" Type="http://schemas.openxmlformats.org/officeDocument/2006/relationships/image" Target="../media/image24.jpg"/></Relationships>
</file>

<file path=ppt/slides/_rels/slide3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3.xml"/><Relationship Id="rId1" Type="http://schemas.openxmlformats.org/officeDocument/2006/relationships/slideLayout" Target="../slideLayouts/slideLayout15.xml"/><Relationship Id="rId4" Type="http://schemas.openxmlformats.org/officeDocument/2006/relationships/image" Target="../media/image28.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7.xml"/><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hyperlink" Target="http://chs-support.weebly.com/training-packets-bmi-scoliosis-vh.html" TargetMode="External"/><Relationship Id="rId2" Type="http://schemas.openxmlformats.org/officeDocument/2006/relationships/notesSlide" Target="../notesSlides/notesSlide52.xml"/><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5.xml"/><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3" Type="http://schemas.openxmlformats.org/officeDocument/2006/relationships/hyperlink" Target="http://www.chs-support.weebly.com/" TargetMode="External"/><Relationship Id="rId2" Type="http://schemas.openxmlformats.org/officeDocument/2006/relationships/notesSlide" Target="../notesSlides/notesSlide56.xml"/><Relationship Id="rId1" Type="http://schemas.openxmlformats.org/officeDocument/2006/relationships/slideLayout" Target="../slideLayouts/slideLayout15.xml"/><Relationship Id="rId4" Type="http://schemas.openxmlformats.org/officeDocument/2006/relationships/hyperlink" Target="http://www.nei.nih.gov/"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7.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12"/>
        <p:cNvGrpSpPr/>
        <p:nvPr/>
      </p:nvGrpSpPr>
      <p:grpSpPr>
        <a:xfrm>
          <a:off x="0" y="0"/>
          <a:ext cx="0" cy="0"/>
          <a:chOff x="0" y="0"/>
          <a:chExt cx="0" cy="0"/>
        </a:xfrm>
      </p:grpSpPr>
      <p:sp>
        <p:nvSpPr>
          <p:cNvPr id="113" name="Google Shape;113;p1"/>
          <p:cNvSpPr/>
          <p:nvPr/>
        </p:nvSpPr>
        <p:spPr>
          <a:xfrm>
            <a:off x="0" y="0"/>
            <a:ext cx="12192000" cy="6858000"/>
          </a:xfrm>
          <a:prstGeom prst="rect">
            <a:avLst/>
          </a:prstGeom>
          <a:solidFill>
            <a:srgbClr val="005A9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4" name="Google Shape;114;p1"/>
          <p:cNvSpPr txBox="1">
            <a:spLocks noGrp="1"/>
          </p:cNvSpPr>
          <p:nvPr>
            <p:ph type="ctrTitle"/>
          </p:nvPr>
        </p:nvSpPr>
        <p:spPr>
          <a:xfrm>
            <a:off x="838199" y="1093788"/>
            <a:ext cx="10506455" cy="296720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6800"/>
              <a:buFont typeface="Calibri"/>
              <a:buNone/>
            </a:pPr>
            <a:r>
              <a:rPr lang="en-US" sz="6800" b="1" dirty="0">
                <a:solidFill>
                  <a:schemeClr val="bg1"/>
                </a:solidFill>
                <a:latin typeface="Calibri"/>
                <a:ea typeface="Calibri"/>
                <a:cs typeface="Calibri"/>
                <a:sym typeface="Calibri"/>
              </a:rPr>
              <a:t>HEARING SCREENING</a:t>
            </a:r>
            <a:br>
              <a:rPr lang="en-US" sz="6800" b="1" dirty="0">
                <a:solidFill>
                  <a:schemeClr val="bg1"/>
                </a:solidFill>
                <a:latin typeface="Calibri"/>
                <a:ea typeface="Calibri"/>
                <a:cs typeface="Calibri"/>
                <a:sym typeface="Calibri"/>
              </a:rPr>
            </a:br>
            <a:r>
              <a:rPr lang="en-US" sz="6800" b="1" dirty="0">
                <a:solidFill>
                  <a:schemeClr val="bg1"/>
                </a:solidFill>
                <a:latin typeface="Calibri"/>
                <a:ea typeface="Calibri"/>
                <a:cs typeface="Calibri"/>
                <a:sym typeface="Calibri"/>
              </a:rPr>
              <a:t>CERTIFICATION FOR </a:t>
            </a:r>
            <a:br>
              <a:rPr lang="en-US" sz="6800" b="1" dirty="0">
                <a:solidFill>
                  <a:schemeClr val="bg1"/>
                </a:solidFill>
                <a:latin typeface="Calibri"/>
                <a:ea typeface="Calibri"/>
                <a:cs typeface="Calibri"/>
                <a:sym typeface="Calibri"/>
              </a:rPr>
            </a:br>
            <a:r>
              <a:rPr lang="en-US" sz="6800" b="1" dirty="0">
                <a:solidFill>
                  <a:schemeClr val="bg1"/>
                </a:solidFill>
                <a:latin typeface="Calibri"/>
                <a:ea typeface="Calibri"/>
                <a:cs typeface="Calibri"/>
                <a:sym typeface="Calibri"/>
              </a:rPr>
              <a:t>ARKANSAS SCHOOL NURSES</a:t>
            </a:r>
            <a:endParaRPr dirty="0">
              <a:solidFill>
                <a:schemeClr val="bg1"/>
              </a:solidFill>
            </a:endParaRPr>
          </a:p>
        </p:txBody>
      </p:sp>
      <p:sp>
        <p:nvSpPr>
          <p:cNvPr id="115" name="Google Shape;115;p1"/>
          <p:cNvSpPr/>
          <p:nvPr/>
        </p:nvSpPr>
        <p:spPr>
          <a:xfrm>
            <a:off x="841248" y="4331166"/>
            <a:ext cx="10506456" cy="18288"/>
          </a:xfrm>
          <a:prstGeom prst="rect">
            <a:avLst/>
          </a:prstGeom>
          <a:solidFill>
            <a:srgbClr val="D5D5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6" name="Google Shape;116;p1"/>
          <p:cNvSpPr/>
          <p:nvPr/>
        </p:nvSpPr>
        <p:spPr>
          <a:xfrm rot="5400000">
            <a:off x="9346882" y="2348839"/>
            <a:ext cx="54864" cy="3946779"/>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17" name="Google Shape;117;p1"/>
          <p:cNvPicPr preferRelativeResize="0"/>
          <p:nvPr/>
        </p:nvPicPr>
        <p:blipFill rotWithShape="1">
          <a:blip r:embed="rId3">
            <a:alphaModFix/>
          </a:blip>
          <a:srcRect/>
          <a:stretch/>
        </p:blipFill>
        <p:spPr>
          <a:xfrm>
            <a:off x="10803524" y="5657850"/>
            <a:ext cx="833836" cy="841931"/>
          </a:xfrm>
          <a:prstGeom prst="rect">
            <a:avLst/>
          </a:prstGeom>
          <a:noFill/>
          <a:ln>
            <a:noFill/>
          </a:ln>
        </p:spPr>
      </p:pic>
      <p:sp>
        <p:nvSpPr>
          <p:cNvPr id="118" name="Google Shape;118;p1"/>
          <p:cNvSpPr txBox="1"/>
          <p:nvPr/>
        </p:nvSpPr>
        <p:spPr>
          <a:xfrm>
            <a:off x="257200" y="5876283"/>
            <a:ext cx="3929100" cy="810961"/>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1200"/>
              </a:spcBef>
              <a:spcAft>
                <a:spcPts val="1200"/>
              </a:spcAft>
              <a:buClr>
                <a:srgbClr val="000000"/>
              </a:buClr>
              <a:buSzPts val="1400"/>
              <a:buFont typeface="Arial"/>
              <a:buNone/>
            </a:pPr>
            <a:r>
              <a:rPr lang="en-US" dirty="0">
                <a:solidFill>
                  <a:srgbClr val="FFFFFF"/>
                </a:solidFill>
                <a:latin typeface="Gill Sans"/>
                <a:ea typeface="Gill Sans"/>
                <a:cs typeface="Gill Sans"/>
                <a:sym typeface="Gill Sans"/>
              </a:rPr>
              <a:t>Updated 2023</a:t>
            </a:r>
            <a:endParaRPr sz="1400" b="0" i="0" u="none" strike="noStrike" cap="none" dirty="0">
              <a:solidFill>
                <a:srgbClr val="FFFFFF"/>
              </a:solidFill>
              <a:latin typeface="Gill Sans"/>
              <a:ea typeface="Gill Sans"/>
              <a:cs typeface="Gill Sans"/>
              <a:sym typeface="Gill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303"/>
        <p:cNvGrpSpPr/>
        <p:nvPr/>
      </p:nvGrpSpPr>
      <p:grpSpPr>
        <a:xfrm>
          <a:off x="0" y="0"/>
          <a:ext cx="0" cy="0"/>
          <a:chOff x="0" y="0"/>
          <a:chExt cx="0" cy="0"/>
        </a:xfrm>
      </p:grpSpPr>
      <p:sp>
        <p:nvSpPr>
          <p:cNvPr id="304" name="Google Shape;304;p19"/>
          <p:cNvSpPr/>
          <p:nvPr/>
        </p:nvSpPr>
        <p:spPr>
          <a:xfrm>
            <a:off x="0" y="0"/>
            <a:ext cx="12191999" cy="6857365"/>
          </a:xfrm>
          <a:prstGeom prst="rect">
            <a:avLst/>
          </a:prstGeom>
          <a:solidFill>
            <a:srgbClr val="005A9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5" name="Google Shape;305;p19"/>
          <p:cNvSpPr txBox="1">
            <a:spLocks noGrp="1"/>
          </p:cNvSpPr>
          <p:nvPr>
            <p:ph type="title"/>
          </p:nvPr>
        </p:nvSpPr>
        <p:spPr>
          <a:xfrm>
            <a:off x="645065" y="1463040"/>
            <a:ext cx="3796306" cy="269094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4800"/>
              <a:buFont typeface="Calibri"/>
              <a:buNone/>
            </a:pPr>
            <a:r>
              <a:rPr lang="en-US" sz="4800" b="1">
                <a:solidFill>
                  <a:schemeClr val="lt1"/>
                </a:solidFill>
                <a:latin typeface="Calibri"/>
                <a:ea typeface="Calibri"/>
                <a:cs typeface="Calibri"/>
                <a:sym typeface="Calibri"/>
              </a:rPr>
              <a:t>Sound &amp; Sound Measurement</a:t>
            </a:r>
            <a:endParaRPr/>
          </a:p>
        </p:txBody>
      </p:sp>
      <p:grpSp>
        <p:nvGrpSpPr>
          <p:cNvPr id="306" name="Google Shape;306;p19"/>
          <p:cNvGrpSpPr/>
          <p:nvPr/>
        </p:nvGrpSpPr>
        <p:grpSpPr>
          <a:xfrm>
            <a:off x="209667" y="4415244"/>
            <a:ext cx="11982332" cy="2087795"/>
            <a:chOff x="143163" y="5763486"/>
            <a:chExt cx="11982332" cy="739555"/>
          </a:xfrm>
        </p:grpSpPr>
        <p:sp>
          <p:nvSpPr>
            <p:cNvPr id="307" name="Google Shape;307;p19"/>
            <p:cNvSpPr/>
            <p:nvPr/>
          </p:nvSpPr>
          <p:spPr>
            <a:xfrm rot="10800000">
              <a:off x="357444" y="5763486"/>
              <a:ext cx="11768051" cy="739555"/>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308" name="Google Shape;308;p19"/>
            <p:cNvCxnSpPr/>
            <p:nvPr/>
          </p:nvCxnSpPr>
          <p:spPr>
            <a:xfrm flipH="1">
              <a:off x="143163" y="5763486"/>
              <a:ext cx="1" cy="739555"/>
            </a:xfrm>
            <a:prstGeom prst="straightConnector1">
              <a:avLst/>
            </a:prstGeom>
            <a:noFill/>
            <a:ln w="177800" cap="flat" cmpd="sng">
              <a:solidFill>
                <a:schemeClr val="accent4"/>
              </a:solidFill>
              <a:prstDash val="solid"/>
              <a:miter lim="800000"/>
              <a:headEnd type="none" w="sm" len="sm"/>
              <a:tailEnd type="none" w="sm" len="sm"/>
            </a:ln>
          </p:spPr>
        </p:cxnSp>
      </p:grpSp>
      <p:sp>
        <p:nvSpPr>
          <p:cNvPr id="309" name="Google Shape;309;p19"/>
          <p:cNvSpPr/>
          <p:nvPr/>
        </p:nvSpPr>
        <p:spPr>
          <a:xfrm>
            <a:off x="5133706" y="587829"/>
            <a:ext cx="6505300" cy="5682342"/>
          </a:xfrm>
          <a:prstGeom prst="rect">
            <a:avLst/>
          </a:prstGeom>
          <a:solidFill>
            <a:schemeClr val="lt1"/>
          </a:solidFill>
          <a:ln>
            <a:noFill/>
          </a:ln>
          <a:effectLst>
            <a:outerShdw blurRad="139700" dist="127000" dir="5400000" algn="t" rotWithShape="0">
              <a:srgbClr val="000000">
                <a:alpha val="1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310" name="Google Shape;310;p19"/>
          <p:cNvGrpSpPr/>
          <p:nvPr/>
        </p:nvGrpSpPr>
        <p:grpSpPr>
          <a:xfrm>
            <a:off x="5407705" y="1084254"/>
            <a:ext cx="5962720" cy="4839121"/>
            <a:chOff x="0" y="70100"/>
            <a:chExt cx="5962720" cy="4839121"/>
          </a:xfrm>
        </p:grpSpPr>
        <p:sp>
          <p:nvSpPr>
            <p:cNvPr id="311" name="Google Shape;311;p19"/>
            <p:cNvSpPr/>
            <p:nvPr/>
          </p:nvSpPr>
          <p:spPr>
            <a:xfrm>
              <a:off x="0" y="453860"/>
              <a:ext cx="5962720" cy="1965600"/>
            </a:xfrm>
            <a:prstGeom prst="rect">
              <a:avLst/>
            </a:prstGeom>
            <a:solidFill>
              <a:schemeClr val="lt1">
                <a:alpha val="89411"/>
              </a:schemeClr>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 name="Google Shape;312;p19"/>
            <p:cNvSpPr txBox="1"/>
            <p:nvPr/>
          </p:nvSpPr>
          <p:spPr>
            <a:xfrm>
              <a:off x="0" y="453860"/>
              <a:ext cx="5962720" cy="1965600"/>
            </a:xfrm>
            <a:prstGeom prst="rect">
              <a:avLst/>
            </a:prstGeom>
            <a:noFill/>
            <a:ln>
              <a:noFill/>
            </a:ln>
          </p:spPr>
          <p:txBody>
            <a:bodyPr spcFirstLastPara="1" wrap="square" lIns="462750" tIns="541525" rIns="462750" bIns="184900" anchor="t" anchorCtr="0">
              <a:noAutofit/>
            </a:bodyPr>
            <a:lstStyle/>
            <a:p>
              <a:pPr marL="228600" marR="0" lvl="1" indent="-228600" algn="l" rtl="0">
                <a:lnSpc>
                  <a:spcPct val="90000"/>
                </a:lnSpc>
                <a:spcBef>
                  <a:spcPts val="0"/>
                </a:spcBef>
                <a:spcAft>
                  <a:spcPts val="0"/>
                </a:spcAft>
                <a:buClr>
                  <a:schemeClr val="dk1"/>
                </a:buClr>
                <a:buSzPts val="2600"/>
                <a:buFont typeface="Calibri"/>
                <a:buChar char="•"/>
              </a:pPr>
              <a:r>
                <a:rPr lang="en-US" sz="2600" b="0" i="0" u="none" strike="noStrike" cap="none">
                  <a:solidFill>
                    <a:schemeClr val="dk1"/>
                  </a:solidFill>
                  <a:latin typeface="Calibri"/>
                  <a:ea typeface="Calibri"/>
                  <a:cs typeface="Calibri"/>
                  <a:sym typeface="Calibri"/>
                </a:rPr>
                <a:t>Measured in Hertz (Hz)</a:t>
              </a:r>
              <a:endParaRPr sz="1400" b="0" i="0" u="none" strike="noStrike" cap="none">
                <a:solidFill>
                  <a:srgbClr val="000000"/>
                </a:solidFill>
                <a:latin typeface="Arial"/>
                <a:ea typeface="Arial"/>
                <a:cs typeface="Arial"/>
                <a:sym typeface="Arial"/>
              </a:endParaRPr>
            </a:p>
            <a:p>
              <a:pPr marL="228600" marR="0" lvl="1" indent="-228600" algn="l" rtl="0">
                <a:lnSpc>
                  <a:spcPct val="90000"/>
                </a:lnSpc>
                <a:spcBef>
                  <a:spcPts val="390"/>
                </a:spcBef>
                <a:spcAft>
                  <a:spcPts val="0"/>
                </a:spcAft>
                <a:buClr>
                  <a:schemeClr val="dk1"/>
                </a:buClr>
                <a:buSzPts val="2600"/>
                <a:buFont typeface="Calibri"/>
                <a:buChar char="•"/>
              </a:pPr>
              <a:r>
                <a:rPr lang="en-US" sz="2600" b="0" i="0" u="none" strike="noStrike" cap="none">
                  <a:solidFill>
                    <a:schemeClr val="dk1"/>
                  </a:solidFill>
                  <a:latin typeface="Calibri"/>
                  <a:ea typeface="Calibri"/>
                  <a:cs typeface="Calibri"/>
                  <a:sym typeface="Calibri"/>
                </a:rPr>
                <a:t>Human Range is 20 to 20,000 Hz</a:t>
              </a:r>
              <a:endParaRPr sz="1400" b="0" i="0" u="none" strike="noStrike" cap="none">
                <a:solidFill>
                  <a:srgbClr val="000000"/>
                </a:solidFill>
                <a:latin typeface="Arial"/>
                <a:ea typeface="Arial"/>
                <a:cs typeface="Arial"/>
                <a:sym typeface="Arial"/>
              </a:endParaRPr>
            </a:p>
            <a:p>
              <a:pPr marL="228600" marR="0" lvl="1" indent="-228600" algn="l" rtl="0">
                <a:lnSpc>
                  <a:spcPct val="90000"/>
                </a:lnSpc>
                <a:spcBef>
                  <a:spcPts val="390"/>
                </a:spcBef>
                <a:spcAft>
                  <a:spcPts val="0"/>
                </a:spcAft>
                <a:buClr>
                  <a:schemeClr val="dk1"/>
                </a:buClr>
                <a:buSzPts val="2600"/>
                <a:buFont typeface="Calibri"/>
                <a:buChar char="•"/>
              </a:pPr>
              <a:r>
                <a:rPr lang="en-US" sz="2600" b="0" i="0" u="none" strike="noStrike" cap="none">
                  <a:solidFill>
                    <a:schemeClr val="dk1"/>
                  </a:solidFill>
                  <a:latin typeface="Calibri"/>
                  <a:ea typeface="Calibri"/>
                  <a:cs typeface="Calibri"/>
                  <a:sym typeface="Calibri"/>
                </a:rPr>
                <a:t>Psychological correlate = Pitch</a:t>
              </a:r>
              <a:endParaRPr sz="1400" b="0" i="0" u="none" strike="noStrike" cap="none">
                <a:solidFill>
                  <a:srgbClr val="000000"/>
                </a:solidFill>
                <a:latin typeface="Arial"/>
                <a:ea typeface="Arial"/>
                <a:cs typeface="Arial"/>
                <a:sym typeface="Arial"/>
              </a:endParaRPr>
            </a:p>
          </p:txBody>
        </p:sp>
        <p:sp>
          <p:nvSpPr>
            <p:cNvPr id="313" name="Google Shape;313;p19"/>
            <p:cNvSpPr/>
            <p:nvPr/>
          </p:nvSpPr>
          <p:spPr>
            <a:xfrm>
              <a:off x="298136" y="70100"/>
              <a:ext cx="4173904" cy="767520"/>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 name="Google Shape;314;p19"/>
            <p:cNvSpPr txBox="1"/>
            <p:nvPr/>
          </p:nvSpPr>
          <p:spPr>
            <a:xfrm>
              <a:off x="335603" y="107567"/>
              <a:ext cx="4098970" cy="692586"/>
            </a:xfrm>
            <a:prstGeom prst="rect">
              <a:avLst/>
            </a:prstGeom>
            <a:noFill/>
            <a:ln>
              <a:noFill/>
            </a:ln>
          </p:spPr>
          <p:txBody>
            <a:bodyPr spcFirstLastPara="1" wrap="square" lIns="157750" tIns="0" rIns="157750" bIns="0" anchor="ctr" anchorCtr="0">
              <a:noAutofit/>
            </a:bodyPr>
            <a:lstStyle/>
            <a:p>
              <a:pPr marL="0" marR="0" lvl="0" indent="0" algn="l" rtl="0">
                <a:lnSpc>
                  <a:spcPct val="90000"/>
                </a:lnSpc>
                <a:spcBef>
                  <a:spcPts val="0"/>
                </a:spcBef>
                <a:spcAft>
                  <a:spcPts val="0"/>
                </a:spcAft>
                <a:buClr>
                  <a:schemeClr val="lt1"/>
                </a:buClr>
                <a:buSzPts val="2600"/>
                <a:buFont typeface="Calibri"/>
                <a:buNone/>
              </a:pPr>
              <a:r>
                <a:rPr lang="en-US" sz="2600" b="1" i="0" u="sng" strike="noStrike" cap="none">
                  <a:solidFill>
                    <a:schemeClr val="lt1"/>
                  </a:solidFill>
                  <a:latin typeface="Calibri"/>
                  <a:ea typeface="Calibri"/>
                  <a:cs typeface="Calibri"/>
                  <a:sym typeface="Calibri"/>
                </a:rPr>
                <a:t>Frequency:</a:t>
              </a:r>
              <a:r>
                <a:rPr lang="en-US" sz="2600" b="1" i="0" u="none" strike="noStrike" cap="none">
                  <a:solidFill>
                    <a:schemeClr val="lt1"/>
                  </a:solidFill>
                  <a:latin typeface="Calibri"/>
                  <a:ea typeface="Calibri"/>
                  <a:cs typeface="Calibri"/>
                  <a:sym typeface="Calibri"/>
                </a:rPr>
                <a:t> </a:t>
              </a:r>
              <a:endParaRPr sz="2600" b="0" i="0" u="none" strike="noStrike" cap="none">
                <a:solidFill>
                  <a:schemeClr val="lt1"/>
                </a:solidFill>
                <a:latin typeface="Calibri"/>
                <a:ea typeface="Calibri"/>
                <a:cs typeface="Calibri"/>
                <a:sym typeface="Calibri"/>
              </a:endParaRPr>
            </a:p>
          </p:txBody>
        </p:sp>
        <p:sp>
          <p:nvSpPr>
            <p:cNvPr id="315" name="Google Shape;315;p19"/>
            <p:cNvSpPr/>
            <p:nvPr/>
          </p:nvSpPr>
          <p:spPr>
            <a:xfrm>
              <a:off x="0" y="2943621"/>
              <a:ext cx="5962720" cy="1965600"/>
            </a:xfrm>
            <a:prstGeom prst="rect">
              <a:avLst/>
            </a:prstGeom>
            <a:solidFill>
              <a:schemeClr val="lt1">
                <a:alpha val="89411"/>
              </a:schemeClr>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 name="Google Shape;316;p19"/>
            <p:cNvSpPr txBox="1"/>
            <p:nvPr/>
          </p:nvSpPr>
          <p:spPr>
            <a:xfrm>
              <a:off x="0" y="2943621"/>
              <a:ext cx="5962720" cy="1965600"/>
            </a:xfrm>
            <a:prstGeom prst="rect">
              <a:avLst/>
            </a:prstGeom>
            <a:noFill/>
            <a:ln>
              <a:noFill/>
            </a:ln>
          </p:spPr>
          <p:txBody>
            <a:bodyPr spcFirstLastPara="1" wrap="square" lIns="462750" tIns="541525" rIns="462750" bIns="184900" anchor="t" anchorCtr="0">
              <a:noAutofit/>
            </a:bodyPr>
            <a:lstStyle/>
            <a:p>
              <a:pPr marL="228600" marR="0" lvl="1" indent="-228600" algn="l" rtl="0">
                <a:lnSpc>
                  <a:spcPct val="90000"/>
                </a:lnSpc>
                <a:spcBef>
                  <a:spcPts val="0"/>
                </a:spcBef>
                <a:spcAft>
                  <a:spcPts val="0"/>
                </a:spcAft>
                <a:buClr>
                  <a:schemeClr val="dk1"/>
                </a:buClr>
                <a:buSzPts val="2600"/>
                <a:buFont typeface="Calibri"/>
                <a:buChar char="•"/>
              </a:pPr>
              <a:r>
                <a:rPr lang="en-US" sz="2600" b="0" i="0" u="none" strike="noStrike" cap="none">
                  <a:solidFill>
                    <a:schemeClr val="dk1"/>
                  </a:solidFill>
                  <a:latin typeface="Calibri"/>
                  <a:ea typeface="Calibri"/>
                  <a:cs typeface="Calibri"/>
                  <a:sym typeface="Calibri"/>
                </a:rPr>
                <a:t>Measured in decibels (dB)</a:t>
              </a:r>
              <a:endParaRPr sz="1400" b="0" i="0" u="none" strike="noStrike" cap="none">
                <a:solidFill>
                  <a:srgbClr val="000000"/>
                </a:solidFill>
                <a:latin typeface="Arial"/>
                <a:ea typeface="Arial"/>
                <a:cs typeface="Arial"/>
                <a:sym typeface="Arial"/>
              </a:endParaRPr>
            </a:p>
            <a:p>
              <a:pPr marL="228600" marR="0" lvl="1" indent="-228600" algn="l" rtl="0">
                <a:lnSpc>
                  <a:spcPct val="90000"/>
                </a:lnSpc>
                <a:spcBef>
                  <a:spcPts val="390"/>
                </a:spcBef>
                <a:spcAft>
                  <a:spcPts val="0"/>
                </a:spcAft>
                <a:buClr>
                  <a:schemeClr val="dk1"/>
                </a:buClr>
                <a:buSzPts val="2600"/>
                <a:buFont typeface="Calibri"/>
                <a:buChar char="•"/>
              </a:pPr>
              <a:r>
                <a:rPr lang="en-US" sz="2600" b="0" i="0" u="none" strike="noStrike" cap="none">
                  <a:solidFill>
                    <a:schemeClr val="dk1"/>
                  </a:solidFill>
                  <a:latin typeface="Calibri"/>
                  <a:ea typeface="Calibri"/>
                  <a:cs typeface="Calibri"/>
                  <a:sym typeface="Calibri"/>
                </a:rPr>
                <a:t>Normal conversation = 50-70 dB HL</a:t>
              </a:r>
              <a:endParaRPr sz="1400" b="0" i="0" u="none" strike="noStrike" cap="none">
                <a:solidFill>
                  <a:srgbClr val="000000"/>
                </a:solidFill>
                <a:latin typeface="Arial"/>
                <a:ea typeface="Arial"/>
                <a:cs typeface="Arial"/>
                <a:sym typeface="Arial"/>
              </a:endParaRPr>
            </a:p>
            <a:p>
              <a:pPr marL="228600" marR="0" lvl="1" indent="-228600" algn="l" rtl="0">
                <a:lnSpc>
                  <a:spcPct val="90000"/>
                </a:lnSpc>
                <a:spcBef>
                  <a:spcPts val="390"/>
                </a:spcBef>
                <a:spcAft>
                  <a:spcPts val="0"/>
                </a:spcAft>
                <a:buClr>
                  <a:schemeClr val="dk1"/>
                </a:buClr>
                <a:buSzPts val="2600"/>
                <a:buFont typeface="Calibri"/>
                <a:buChar char="•"/>
              </a:pPr>
              <a:r>
                <a:rPr lang="en-US" sz="2600" b="0" i="0" u="none" strike="noStrike" cap="none">
                  <a:solidFill>
                    <a:schemeClr val="dk1"/>
                  </a:solidFill>
                  <a:latin typeface="Calibri"/>
                  <a:ea typeface="Calibri"/>
                  <a:cs typeface="Calibri"/>
                  <a:sym typeface="Calibri"/>
                </a:rPr>
                <a:t>Psychological correlate = Loudness</a:t>
              </a:r>
              <a:endParaRPr sz="1400" b="0" i="0" u="none" strike="noStrike" cap="none">
                <a:solidFill>
                  <a:srgbClr val="000000"/>
                </a:solidFill>
                <a:latin typeface="Arial"/>
                <a:ea typeface="Arial"/>
                <a:cs typeface="Arial"/>
                <a:sym typeface="Arial"/>
              </a:endParaRPr>
            </a:p>
          </p:txBody>
        </p:sp>
        <p:sp>
          <p:nvSpPr>
            <p:cNvPr id="317" name="Google Shape;317;p19"/>
            <p:cNvSpPr/>
            <p:nvPr/>
          </p:nvSpPr>
          <p:spPr>
            <a:xfrm>
              <a:off x="298136" y="2559861"/>
              <a:ext cx="4173904" cy="767520"/>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 name="Google Shape;318;p19"/>
            <p:cNvSpPr txBox="1"/>
            <p:nvPr/>
          </p:nvSpPr>
          <p:spPr>
            <a:xfrm>
              <a:off x="335603" y="2597328"/>
              <a:ext cx="4098970" cy="692586"/>
            </a:xfrm>
            <a:prstGeom prst="rect">
              <a:avLst/>
            </a:prstGeom>
            <a:noFill/>
            <a:ln>
              <a:noFill/>
            </a:ln>
          </p:spPr>
          <p:txBody>
            <a:bodyPr spcFirstLastPara="1" wrap="square" lIns="157750" tIns="0" rIns="157750" bIns="0" anchor="ctr" anchorCtr="0">
              <a:noAutofit/>
            </a:bodyPr>
            <a:lstStyle/>
            <a:p>
              <a:pPr marL="0" marR="0" lvl="0" indent="0" algn="l" rtl="0">
                <a:lnSpc>
                  <a:spcPct val="90000"/>
                </a:lnSpc>
                <a:spcBef>
                  <a:spcPts val="0"/>
                </a:spcBef>
                <a:spcAft>
                  <a:spcPts val="0"/>
                </a:spcAft>
                <a:buClr>
                  <a:schemeClr val="lt1"/>
                </a:buClr>
                <a:buSzPts val="2600"/>
                <a:buFont typeface="Calibri"/>
                <a:buNone/>
              </a:pPr>
              <a:r>
                <a:rPr lang="en-US" sz="2600" b="1" i="0" u="sng" strike="noStrike" cap="none">
                  <a:solidFill>
                    <a:schemeClr val="lt1"/>
                  </a:solidFill>
                  <a:latin typeface="Calibri"/>
                  <a:ea typeface="Calibri"/>
                  <a:cs typeface="Calibri"/>
                  <a:sym typeface="Calibri"/>
                </a:rPr>
                <a:t>Intensity:</a:t>
              </a:r>
              <a:endParaRPr sz="2600" b="0" i="0" u="none" strike="noStrike" cap="none">
                <a:solidFill>
                  <a:schemeClr val="lt1"/>
                </a:solidFill>
                <a:latin typeface="Calibri"/>
                <a:ea typeface="Calibri"/>
                <a:cs typeface="Calibri"/>
                <a:sym typeface="Calibri"/>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339"/>
        <p:cNvGrpSpPr/>
        <p:nvPr/>
      </p:nvGrpSpPr>
      <p:grpSpPr>
        <a:xfrm>
          <a:off x="0" y="0"/>
          <a:ext cx="0" cy="0"/>
          <a:chOff x="0" y="0"/>
          <a:chExt cx="0" cy="0"/>
        </a:xfrm>
      </p:grpSpPr>
      <p:sp useBgFill="1">
        <p:nvSpPr>
          <p:cNvPr id="374" name="Rectangle 373">
            <a:extLst>
              <a:ext uri="{FF2B5EF4-FFF2-40B4-BE49-F238E27FC236}">
                <a16:creationId xmlns:a16="http://schemas.microsoft.com/office/drawing/2014/main" id="{0B3B9DBC-97CC-4A18-B4A6-66E240292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Rectangle 375">
            <a:extLst>
              <a:ext uri="{FF2B5EF4-FFF2-40B4-BE49-F238E27FC236}">
                <a16:creationId xmlns:a16="http://schemas.microsoft.com/office/drawing/2014/main" id="{F4492644-1D84-449E-94E4-5FC5C873D3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27"/>
            <a:ext cx="12188952" cy="455189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Google Shape;340;p22"/>
          <p:cNvSpPr txBox="1">
            <a:spLocks noGrp="1"/>
          </p:cNvSpPr>
          <p:nvPr>
            <p:ph type="title"/>
          </p:nvPr>
        </p:nvSpPr>
        <p:spPr>
          <a:xfrm>
            <a:off x="795342" y="637953"/>
            <a:ext cx="8272458" cy="3189507"/>
          </a:xfrm>
          <a:prstGeom prst="rect">
            <a:avLst/>
          </a:prstGeom>
        </p:spPr>
        <p:txBody>
          <a:bodyPr spcFirstLastPara="1" vert="horz" lIns="91440" tIns="45720" rIns="91440" bIns="45720" rtlCol="0" anchor="b" anchorCtr="0">
            <a:normAutofit/>
          </a:bodyPr>
          <a:lstStyle/>
          <a:p>
            <a:pPr marL="0" lvl="0" indent="0" algn="ctr">
              <a:spcAft>
                <a:spcPts val="0"/>
              </a:spcAft>
              <a:buClr>
                <a:schemeClr val="lt1"/>
              </a:buClr>
              <a:buSzPts val="6000"/>
            </a:pPr>
            <a:r>
              <a:rPr lang="en-US" sz="8000" kern="1200" dirty="0">
                <a:solidFill>
                  <a:srgbClr val="FFFFFF"/>
                </a:solidFill>
                <a:latin typeface="+mj-lt"/>
                <a:ea typeface="+mj-ea"/>
                <a:cs typeface="+mj-cs"/>
              </a:rPr>
              <a:t> Types of Hearing Loss</a:t>
            </a:r>
          </a:p>
        </p:txBody>
      </p:sp>
      <p:sp>
        <p:nvSpPr>
          <p:cNvPr id="378" name="Freeform 6">
            <a:extLst>
              <a:ext uri="{FF2B5EF4-FFF2-40B4-BE49-F238E27FC236}">
                <a16:creationId xmlns:a16="http://schemas.microsoft.com/office/drawing/2014/main" id="{94EE1A74-DEBF-434E-8B5E-7AB296ECB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7747" y="4208147"/>
            <a:ext cx="339126" cy="1938528"/>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0" name="Freeform 7">
            <a:extLst>
              <a:ext uri="{FF2B5EF4-FFF2-40B4-BE49-F238E27FC236}">
                <a16:creationId xmlns:a16="http://schemas.microsoft.com/office/drawing/2014/main" id="{8C7C4D4B-92D9-4FA4-A294-749E8574FF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8739" y="4098333"/>
            <a:ext cx="201857" cy="1874520"/>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2" name="Rectangle 8">
            <a:extLst>
              <a:ext uri="{FF2B5EF4-FFF2-40B4-BE49-F238E27FC236}">
                <a16:creationId xmlns:a16="http://schemas.microsoft.com/office/drawing/2014/main" id="{BADA3358-2A3F-41B0-A458-6FD1DB3AF9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48" y="4098334"/>
            <a:ext cx="8933019"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41" name="Google Shape;341;p22"/>
          <p:cNvSpPr txBox="1">
            <a:spLocks noGrp="1"/>
          </p:cNvSpPr>
          <p:nvPr>
            <p:ph type="body" idx="1"/>
          </p:nvPr>
        </p:nvSpPr>
        <p:spPr>
          <a:xfrm>
            <a:off x="795342" y="4377268"/>
            <a:ext cx="7970903" cy="1280582"/>
          </a:xfrm>
          <a:prstGeom prst="rect">
            <a:avLst/>
          </a:prstGeom>
        </p:spPr>
        <p:txBody>
          <a:bodyPr spcFirstLastPara="1" vert="horz" lIns="91440" tIns="45720" rIns="91440" bIns="45720" rtlCol="0" anchor="t" anchorCtr="0">
            <a:normAutofit/>
          </a:bodyPr>
          <a:lstStyle/>
          <a:p>
            <a:pPr lvl="0">
              <a:spcAft>
                <a:spcPts val="0"/>
              </a:spcAft>
              <a:buClr>
                <a:schemeClr val="lt1"/>
              </a:buClr>
              <a:buSzPts val="5200"/>
            </a:pPr>
            <a:r>
              <a:rPr lang="en-US" sz="3200" kern="1200">
                <a:solidFill>
                  <a:srgbClr val="FEFFFF"/>
                </a:solidFill>
                <a:latin typeface="+mn-lt"/>
                <a:ea typeface="+mn-ea"/>
                <a:cs typeface="+mn-cs"/>
              </a:rPr>
              <a:t> </a:t>
            </a:r>
          </a:p>
        </p:txBody>
      </p:sp>
      <p:sp>
        <p:nvSpPr>
          <p:cNvPr id="384" name="Rectangle 8">
            <a:extLst>
              <a:ext uri="{FF2B5EF4-FFF2-40B4-BE49-F238E27FC236}">
                <a16:creationId xmlns:a16="http://schemas.microsoft.com/office/drawing/2014/main" id="{E4737216-37B2-43AD-AB08-05BFCCEFC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066873" y="4377267"/>
            <a:ext cx="3122079"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345"/>
        <p:cNvGrpSpPr/>
        <p:nvPr/>
      </p:nvGrpSpPr>
      <p:grpSpPr>
        <a:xfrm>
          <a:off x="0" y="0"/>
          <a:ext cx="0" cy="0"/>
          <a:chOff x="0" y="0"/>
          <a:chExt cx="0" cy="0"/>
        </a:xfrm>
      </p:grpSpPr>
      <p:pic>
        <p:nvPicPr>
          <p:cNvPr id="346" name="Google Shape;346;p23" descr="Hearing loss types - Learn about sensorineural, conductive and mixed"/>
          <p:cNvPicPr preferRelativeResize="0"/>
          <p:nvPr/>
        </p:nvPicPr>
        <p:blipFill rotWithShape="1">
          <a:blip r:embed="rId3">
            <a:alphaModFix/>
          </a:blip>
          <a:srcRect/>
          <a:stretch/>
        </p:blipFill>
        <p:spPr>
          <a:xfrm>
            <a:off x="1941195" y="129540"/>
            <a:ext cx="8309610" cy="63984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269"/>
        <p:cNvGrpSpPr/>
        <p:nvPr/>
      </p:nvGrpSpPr>
      <p:grpSpPr>
        <a:xfrm>
          <a:off x="0" y="0"/>
          <a:ext cx="0" cy="0"/>
          <a:chOff x="0" y="0"/>
          <a:chExt cx="0" cy="0"/>
        </a:xfrm>
      </p:grpSpPr>
      <p:sp>
        <p:nvSpPr>
          <p:cNvPr id="270" name="Google Shape;270;p15"/>
          <p:cNvSpPr txBox="1">
            <a:spLocks noGrp="1"/>
          </p:cNvSpPr>
          <p:nvPr>
            <p:ph type="title"/>
          </p:nvPr>
        </p:nvSpPr>
        <p:spPr>
          <a:xfrm>
            <a:off x="714756" y="4498848"/>
            <a:ext cx="10762488" cy="1207008"/>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6000"/>
              <a:buFont typeface="Calibri"/>
              <a:buNone/>
            </a:pPr>
            <a:r>
              <a:rPr lang="en-US" sz="6000" b="1">
                <a:solidFill>
                  <a:schemeClr val="lt1"/>
                </a:solidFill>
                <a:latin typeface="Calibri"/>
                <a:ea typeface="Calibri"/>
                <a:cs typeface="Calibri"/>
                <a:sym typeface="Calibri"/>
              </a:rPr>
              <a:t>Wax Impaction</a:t>
            </a:r>
            <a:endParaRPr/>
          </a:p>
        </p:txBody>
      </p:sp>
      <p:pic>
        <p:nvPicPr>
          <p:cNvPr id="271" name="Google Shape;271;p15" descr="new_pa5"/>
          <p:cNvPicPr preferRelativeResize="0"/>
          <p:nvPr/>
        </p:nvPicPr>
        <p:blipFill rotWithShape="1">
          <a:blip r:embed="rId3">
            <a:alphaModFix/>
          </a:blip>
          <a:srcRect t="1333" r="2"/>
          <a:stretch/>
        </p:blipFill>
        <p:spPr>
          <a:xfrm>
            <a:off x="609600" y="320749"/>
            <a:ext cx="5212080" cy="3856948"/>
          </a:xfrm>
          <a:prstGeom prst="rect">
            <a:avLst/>
          </a:prstGeom>
          <a:noFill/>
          <a:ln>
            <a:noFill/>
          </a:ln>
        </p:spPr>
      </p:pic>
      <p:cxnSp>
        <p:nvCxnSpPr>
          <p:cNvPr id="272" name="Google Shape;272;p15"/>
          <p:cNvCxnSpPr/>
          <p:nvPr/>
        </p:nvCxnSpPr>
        <p:spPr>
          <a:xfrm>
            <a:off x="6096000" y="1251845"/>
            <a:ext cx="0" cy="2120900"/>
          </a:xfrm>
          <a:prstGeom prst="straightConnector1">
            <a:avLst/>
          </a:prstGeom>
          <a:noFill/>
          <a:ln w="19050" cap="flat" cmpd="sng">
            <a:solidFill>
              <a:srgbClr val="FEFEFE"/>
            </a:solidFill>
            <a:prstDash val="solid"/>
            <a:miter lim="800000"/>
            <a:headEnd type="none" w="sm" len="sm"/>
            <a:tailEnd type="none" w="sm" len="sm"/>
          </a:ln>
        </p:spPr>
      </p:cxnSp>
      <p:pic>
        <p:nvPicPr>
          <p:cNvPr id="273" name="Google Shape;273;p15" descr="So much ear wax! - January 2017 Babies | Forums | What to Expect"/>
          <p:cNvPicPr preferRelativeResize="0"/>
          <p:nvPr/>
        </p:nvPicPr>
        <p:blipFill rotWithShape="1">
          <a:blip r:embed="rId4">
            <a:alphaModFix/>
          </a:blip>
          <a:srcRect r="1" b="24000"/>
          <a:stretch/>
        </p:blipFill>
        <p:spPr>
          <a:xfrm rot="-5400000">
            <a:off x="7047576" y="-357147"/>
            <a:ext cx="3857568" cy="5212080"/>
          </a:xfrm>
          <a:prstGeom prst="rect">
            <a:avLst/>
          </a:prstGeom>
          <a:noFill/>
          <a:ln>
            <a:noFill/>
          </a:ln>
        </p:spPr>
      </p:pic>
      <p:sp>
        <p:nvSpPr>
          <p:cNvPr id="274" name="Google Shape;274;p15"/>
          <p:cNvSpPr/>
          <p:nvPr/>
        </p:nvSpPr>
        <p:spPr>
          <a:xfrm>
            <a:off x="1525588" y="2195513"/>
            <a:ext cx="91440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359"/>
        <p:cNvGrpSpPr/>
        <p:nvPr/>
      </p:nvGrpSpPr>
      <p:grpSpPr>
        <a:xfrm>
          <a:off x="0" y="0"/>
          <a:ext cx="0" cy="0"/>
          <a:chOff x="0" y="0"/>
          <a:chExt cx="0" cy="0"/>
        </a:xfrm>
      </p:grpSpPr>
      <p:sp>
        <p:nvSpPr>
          <p:cNvPr id="360" name="Google Shape;360;p25"/>
          <p:cNvSpPr txBox="1">
            <a:spLocks noGrp="1"/>
          </p:cNvSpPr>
          <p:nvPr>
            <p:ph type="title"/>
          </p:nvPr>
        </p:nvSpPr>
        <p:spPr>
          <a:xfrm>
            <a:off x="1610950" y="326500"/>
            <a:ext cx="84345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US" b="1"/>
              <a:t>Otitis Media Middle Ear Infections</a:t>
            </a:r>
            <a:endParaRPr/>
          </a:p>
        </p:txBody>
      </p:sp>
      <p:sp>
        <p:nvSpPr>
          <p:cNvPr id="361" name="Google Shape;361;p25"/>
          <p:cNvSpPr txBox="1">
            <a:spLocks noGrp="1"/>
          </p:cNvSpPr>
          <p:nvPr>
            <p:ph type="body" idx="1"/>
          </p:nvPr>
        </p:nvSpPr>
        <p:spPr>
          <a:xfrm>
            <a:off x="1610950" y="1951150"/>
            <a:ext cx="8878800" cy="45678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2800"/>
              <a:buChar char="•"/>
            </a:pPr>
            <a:r>
              <a:rPr lang="en-US">
                <a:latin typeface="Calibri"/>
                <a:ea typeface="Calibri"/>
                <a:cs typeface="Calibri"/>
                <a:sym typeface="Calibri"/>
              </a:rPr>
              <a:t>24.5 million visits to doctors’ offices yearly</a:t>
            </a:r>
            <a:endParaRPr>
              <a:latin typeface="Calibri"/>
              <a:ea typeface="Calibri"/>
              <a:cs typeface="Calibri"/>
              <a:sym typeface="Calibri"/>
            </a:endParaRPr>
          </a:p>
          <a:p>
            <a:pPr marL="228600" lvl="0" indent="0" algn="l" rtl="0">
              <a:lnSpc>
                <a:spcPct val="90000"/>
              </a:lnSpc>
              <a:spcBef>
                <a:spcPts val="1000"/>
              </a:spcBef>
              <a:spcAft>
                <a:spcPts val="0"/>
              </a:spcAft>
              <a:buSzPts val="1800"/>
              <a:buNone/>
            </a:pPr>
            <a:endParaRPr sz="1200"/>
          </a:p>
          <a:p>
            <a:pPr marL="228600" lvl="0" indent="-228600" algn="l" rtl="0">
              <a:lnSpc>
                <a:spcPct val="90000"/>
              </a:lnSpc>
              <a:spcBef>
                <a:spcPts val="1000"/>
              </a:spcBef>
              <a:spcAft>
                <a:spcPts val="0"/>
              </a:spcAft>
              <a:buClr>
                <a:schemeClr val="lt1"/>
              </a:buClr>
              <a:buSzPts val="2800"/>
              <a:buChar char="•"/>
            </a:pPr>
            <a:r>
              <a:rPr lang="en-US">
                <a:latin typeface="Calibri"/>
                <a:ea typeface="Calibri"/>
                <a:cs typeface="Calibri"/>
                <a:sym typeface="Calibri"/>
              </a:rPr>
              <a:t>Most frequently cited reason for taking  child to the emergency room </a:t>
            </a:r>
            <a:endParaRPr>
              <a:latin typeface="Calibri"/>
              <a:ea typeface="Calibri"/>
              <a:cs typeface="Calibri"/>
              <a:sym typeface="Calibri"/>
            </a:endParaRPr>
          </a:p>
          <a:p>
            <a:pPr marL="228600" lvl="0" indent="0" algn="l" rtl="0">
              <a:lnSpc>
                <a:spcPct val="90000"/>
              </a:lnSpc>
              <a:spcBef>
                <a:spcPts val="1000"/>
              </a:spcBef>
              <a:spcAft>
                <a:spcPts val="0"/>
              </a:spcAft>
              <a:buSzPts val="1800"/>
              <a:buNone/>
            </a:pPr>
            <a:endParaRPr sz="1200"/>
          </a:p>
          <a:p>
            <a:pPr marL="228600" lvl="0" indent="-228600" algn="l" rtl="0">
              <a:lnSpc>
                <a:spcPct val="90000"/>
              </a:lnSpc>
              <a:spcBef>
                <a:spcPts val="1000"/>
              </a:spcBef>
              <a:spcAft>
                <a:spcPts val="0"/>
              </a:spcAft>
              <a:buClr>
                <a:schemeClr val="lt1"/>
              </a:buClr>
              <a:buSzPts val="2800"/>
              <a:buChar char="•"/>
            </a:pPr>
            <a:r>
              <a:rPr lang="en-US">
                <a:latin typeface="Calibri"/>
                <a:ea typeface="Calibri"/>
                <a:cs typeface="Calibri"/>
                <a:sym typeface="Calibri"/>
              </a:rPr>
              <a:t>Most common surgery for children is a Tympanostomy, 110,000 per year </a:t>
            </a:r>
            <a:endParaRPr>
              <a:latin typeface="Calibri"/>
              <a:ea typeface="Calibri"/>
              <a:cs typeface="Calibri"/>
              <a:sym typeface="Calibri"/>
            </a:endParaRPr>
          </a:p>
          <a:p>
            <a:pPr marL="0" lvl="0" indent="0" algn="l" rtl="0">
              <a:lnSpc>
                <a:spcPct val="90000"/>
              </a:lnSpc>
              <a:spcBef>
                <a:spcPts val="1000"/>
              </a:spcBef>
              <a:spcAft>
                <a:spcPts val="0"/>
              </a:spcAft>
              <a:buSzPts val="1800"/>
              <a:buNone/>
            </a:pPr>
            <a:endParaRPr sz="1200"/>
          </a:p>
          <a:p>
            <a:pPr marL="228600" lvl="0" indent="-228600" algn="l" rtl="0">
              <a:lnSpc>
                <a:spcPct val="90000"/>
              </a:lnSpc>
              <a:spcBef>
                <a:spcPts val="1000"/>
              </a:spcBef>
              <a:spcAft>
                <a:spcPts val="0"/>
              </a:spcAft>
              <a:buClr>
                <a:schemeClr val="lt1"/>
              </a:buClr>
              <a:buSzPts val="2800"/>
              <a:buChar char="•"/>
            </a:pPr>
            <a:r>
              <a:rPr lang="en-US">
                <a:latin typeface="Calibri"/>
                <a:ea typeface="Calibri"/>
                <a:cs typeface="Calibri"/>
                <a:sym typeface="Calibri"/>
              </a:rPr>
              <a:t>Health care costs are reported between $3 and $5 billion/year</a:t>
            </a:r>
            <a:endParaRPr>
              <a:latin typeface="Calibri"/>
              <a:ea typeface="Calibri"/>
              <a:cs typeface="Calibri"/>
              <a:sym typeface="Calibri"/>
            </a:endParaRPr>
          </a:p>
          <a:p>
            <a:pPr marL="228600" lvl="0" indent="0" algn="l" rtl="0">
              <a:lnSpc>
                <a:spcPct val="90000"/>
              </a:lnSpc>
              <a:spcBef>
                <a:spcPts val="1000"/>
              </a:spcBef>
              <a:spcAft>
                <a:spcPts val="0"/>
              </a:spcAft>
              <a:buSzPts val="1800"/>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66"/>
        <p:cNvGrpSpPr/>
        <p:nvPr/>
      </p:nvGrpSpPr>
      <p:grpSpPr>
        <a:xfrm>
          <a:off x="0" y="0"/>
          <a:ext cx="0" cy="0"/>
          <a:chOff x="0" y="0"/>
          <a:chExt cx="0" cy="0"/>
        </a:xfrm>
      </p:grpSpPr>
      <p:sp>
        <p:nvSpPr>
          <p:cNvPr id="367" name="Google Shape;367;p26"/>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368" name="Google Shape;368;p26" descr="Beyond irritating, secondhand smoke could harm children's eyes | AOA"/>
          <p:cNvPicPr preferRelativeResize="0"/>
          <p:nvPr/>
        </p:nvPicPr>
        <p:blipFill rotWithShape="1">
          <a:blip r:embed="rId3">
            <a:alphaModFix/>
          </a:blip>
          <a:srcRect l="9164" t="4725" r="30615"/>
          <a:stretch/>
        </p:blipFill>
        <p:spPr>
          <a:xfrm>
            <a:off x="3522468" y="10"/>
            <a:ext cx="8669532" cy="6857990"/>
          </a:xfrm>
          <a:prstGeom prst="rect">
            <a:avLst/>
          </a:prstGeom>
          <a:noFill/>
          <a:ln>
            <a:noFill/>
          </a:ln>
        </p:spPr>
      </p:pic>
      <p:sp>
        <p:nvSpPr>
          <p:cNvPr id="369" name="Google Shape;369;p26"/>
          <p:cNvSpPr/>
          <p:nvPr/>
        </p:nvSpPr>
        <p:spPr>
          <a:xfrm>
            <a:off x="2" y="0"/>
            <a:ext cx="9756601" cy="6858000"/>
          </a:xfrm>
          <a:prstGeom prst="rect">
            <a:avLst/>
          </a:prstGeom>
          <a:gradFill>
            <a:gsLst>
              <a:gs pos="0">
                <a:srgbClr val="000000">
                  <a:alpha val="0"/>
                </a:srgbClr>
              </a:gs>
              <a:gs pos="19000">
                <a:srgbClr val="000000">
                  <a:alpha val="37254"/>
                </a:srgbClr>
              </a:gs>
              <a:gs pos="35000">
                <a:srgbClr val="000000">
                  <a:alpha val="77254"/>
                </a:srgbClr>
              </a:gs>
              <a:gs pos="58000">
                <a:schemeClr val="dk1"/>
              </a:gs>
              <a:gs pos="100000">
                <a:schemeClr val="dk1"/>
              </a:gs>
            </a:gsLst>
            <a:lin ang="108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70" name="Google Shape;370;p26"/>
          <p:cNvSpPr txBox="1">
            <a:spLocks noGrp="1"/>
          </p:cNvSpPr>
          <p:nvPr>
            <p:ph type="title"/>
          </p:nvPr>
        </p:nvSpPr>
        <p:spPr>
          <a:xfrm>
            <a:off x="424827" y="1117725"/>
            <a:ext cx="4134300" cy="1124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2800"/>
              <a:buFont typeface="Calibri"/>
              <a:buNone/>
            </a:pPr>
            <a:r>
              <a:rPr lang="en-US" sz="3600" b="1"/>
              <a:t>Secondhand Smoke</a:t>
            </a:r>
            <a:endParaRPr sz="5200"/>
          </a:p>
        </p:txBody>
      </p:sp>
      <p:sp>
        <p:nvSpPr>
          <p:cNvPr id="371" name="Google Shape;371;p26"/>
          <p:cNvSpPr/>
          <p:nvPr/>
        </p:nvSpPr>
        <p:spPr>
          <a:xfrm rot="5400000">
            <a:off x="662559" y="605790"/>
            <a:ext cx="73152" cy="54864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72" name="Google Shape;372;p26"/>
          <p:cNvSpPr/>
          <p:nvPr/>
        </p:nvSpPr>
        <p:spPr>
          <a:xfrm>
            <a:off x="428244" y="2443480"/>
            <a:ext cx="3300984" cy="1828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73" name="Google Shape;373;p26"/>
          <p:cNvSpPr txBox="1">
            <a:spLocks noGrp="1"/>
          </p:cNvSpPr>
          <p:nvPr>
            <p:ph type="body" idx="1"/>
          </p:nvPr>
        </p:nvSpPr>
        <p:spPr>
          <a:xfrm>
            <a:off x="371100" y="2718050"/>
            <a:ext cx="5791500" cy="35217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lt1"/>
              </a:buClr>
              <a:buSzPts val="2700"/>
              <a:buChar char="•"/>
            </a:pPr>
            <a:r>
              <a:rPr lang="en-US" sz="2200" dirty="0"/>
              <a:t>Increased ear infections and hearing problems </a:t>
            </a:r>
            <a:endParaRPr sz="3000" dirty="0"/>
          </a:p>
          <a:p>
            <a:pPr marL="228600" lvl="0" indent="-228600" algn="l" rtl="0">
              <a:lnSpc>
                <a:spcPct val="90000"/>
              </a:lnSpc>
              <a:spcBef>
                <a:spcPts val="1000"/>
              </a:spcBef>
              <a:spcAft>
                <a:spcPts val="0"/>
              </a:spcAft>
              <a:buClr>
                <a:schemeClr val="lt1"/>
              </a:buClr>
              <a:buSzPts val="2700"/>
              <a:buChar char="•"/>
            </a:pPr>
            <a:r>
              <a:rPr lang="en-US" sz="2200" dirty="0"/>
              <a:t>Increased rate of  upper respiratory infections</a:t>
            </a:r>
            <a:endParaRPr sz="3000" dirty="0"/>
          </a:p>
          <a:p>
            <a:pPr marL="228600" lvl="0" indent="-228600" algn="l" rtl="0">
              <a:lnSpc>
                <a:spcPct val="90000"/>
              </a:lnSpc>
              <a:spcBef>
                <a:spcPts val="1000"/>
              </a:spcBef>
              <a:spcAft>
                <a:spcPts val="0"/>
              </a:spcAft>
              <a:buClr>
                <a:schemeClr val="lt1"/>
              </a:buClr>
              <a:buSzPts val="2700"/>
              <a:buChar char="•"/>
            </a:pPr>
            <a:r>
              <a:rPr lang="en-US" sz="2200" dirty="0"/>
              <a:t>Increased bronchitis and pneumonia</a:t>
            </a:r>
            <a:endParaRPr sz="3000" dirty="0"/>
          </a:p>
          <a:p>
            <a:pPr marL="228600" lvl="0" indent="-228600" algn="l" rtl="0">
              <a:lnSpc>
                <a:spcPct val="90000"/>
              </a:lnSpc>
              <a:spcBef>
                <a:spcPts val="1000"/>
              </a:spcBef>
              <a:spcAft>
                <a:spcPts val="0"/>
              </a:spcAft>
              <a:buClr>
                <a:schemeClr val="lt1"/>
              </a:buClr>
              <a:buSzPts val="2700"/>
              <a:buChar char="•"/>
            </a:pPr>
            <a:r>
              <a:rPr lang="en-US" sz="2200" dirty="0"/>
              <a:t>Higher rate of SIDS</a:t>
            </a:r>
            <a:endParaRPr sz="3000" dirty="0"/>
          </a:p>
          <a:p>
            <a:pPr marL="228600" lvl="0" indent="-228600" algn="l" rtl="0">
              <a:lnSpc>
                <a:spcPct val="90000"/>
              </a:lnSpc>
              <a:spcBef>
                <a:spcPts val="1000"/>
              </a:spcBef>
              <a:spcAft>
                <a:spcPts val="0"/>
              </a:spcAft>
              <a:buClr>
                <a:schemeClr val="lt1"/>
              </a:buClr>
              <a:buSzPts val="2700"/>
              <a:buChar char="•"/>
            </a:pPr>
            <a:r>
              <a:rPr lang="en-US" sz="2200" dirty="0"/>
              <a:t>Increased cases of asthma</a:t>
            </a:r>
            <a:endParaRPr sz="3000" dirty="0"/>
          </a:p>
          <a:p>
            <a:pPr marL="228600" lvl="0" indent="-228600" algn="l" rtl="0">
              <a:lnSpc>
                <a:spcPct val="90000"/>
              </a:lnSpc>
              <a:spcBef>
                <a:spcPts val="1000"/>
              </a:spcBef>
              <a:spcAft>
                <a:spcPts val="0"/>
              </a:spcAft>
              <a:buClr>
                <a:schemeClr val="lt1"/>
              </a:buClr>
              <a:buSzPts val="2700"/>
              <a:buChar char="•"/>
            </a:pPr>
            <a:r>
              <a:rPr lang="en-US" sz="2200" dirty="0"/>
              <a:t>More severe symptoms in children who already have asthma</a:t>
            </a:r>
            <a:endParaRPr sz="3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5A9E"/>
        </a:solidFill>
        <a:effectLst/>
      </p:bgPr>
    </p:bg>
    <p:spTree>
      <p:nvGrpSpPr>
        <p:cNvPr id="1" name="Shape 378"/>
        <p:cNvGrpSpPr/>
        <p:nvPr/>
      </p:nvGrpSpPr>
      <p:grpSpPr>
        <a:xfrm>
          <a:off x="0" y="0"/>
          <a:ext cx="0" cy="0"/>
          <a:chOff x="0" y="0"/>
          <a:chExt cx="0" cy="0"/>
        </a:xfrm>
      </p:grpSpPr>
      <p:sp>
        <p:nvSpPr>
          <p:cNvPr id="379" name="Google Shape;379;p27"/>
          <p:cNvSpPr/>
          <p:nvPr/>
        </p:nvSpPr>
        <p:spPr>
          <a:xfrm>
            <a:off x="0" y="0"/>
            <a:ext cx="12192000" cy="6858000"/>
          </a:xfrm>
          <a:prstGeom prst="rect">
            <a:avLst/>
          </a:prstGeom>
          <a:solidFill>
            <a:srgbClr val="005A9E"/>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80" name="Google Shape;380;p27"/>
          <p:cNvSpPr txBox="1">
            <a:spLocks noGrp="1"/>
          </p:cNvSpPr>
          <p:nvPr>
            <p:ph type="title"/>
          </p:nvPr>
        </p:nvSpPr>
        <p:spPr>
          <a:xfrm>
            <a:off x="838200" y="4669978"/>
            <a:ext cx="4391024" cy="11737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700"/>
              <a:buFont typeface="Calibri"/>
              <a:buNone/>
            </a:pPr>
            <a:r>
              <a:rPr lang="en-US" sz="3700" b="1"/>
              <a:t>Secondhand </a:t>
            </a:r>
            <a:br>
              <a:rPr lang="en-US" sz="3700" b="1"/>
            </a:br>
            <a:r>
              <a:rPr lang="en-US" sz="3700" b="1"/>
              <a:t>Smoke</a:t>
            </a:r>
            <a:endParaRPr/>
          </a:p>
        </p:txBody>
      </p:sp>
      <p:pic>
        <p:nvPicPr>
          <p:cNvPr id="381" name="Google Shape;381;p27" descr="Secondhand Smoke Linked to Increased Risk of Tooth Decay in Children"/>
          <p:cNvPicPr preferRelativeResize="0"/>
          <p:nvPr/>
        </p:nvPicPr>
        <p:blipFill rotWithShape="1">
          <a:blip r:embed="rId3">
            <a:alphaModFix/>
          </a:blip>
          <a:srcRect t="29370" b="5257"/>
          <a:stretch/>
        </p:blipFill>
        <p:spPr>
          <a:xfrm>
            <a:off x="20" y="-1"/>
            <a:ext cx="12191980" cy="3984912"/>
          </a:xfrm>
          <a:custGeom>
            <a:avLst/>
            <a:gdLst/>
            <a:ahLst/>
            <a:cxnLst/>
            <a:rect l="l" t="t" r="r" b="b"/>
            <a:pathLst>
              <a:path w="12192000" h="3984912" extrusionOk="0">
                <a:moveTo>
                  <a:pt x="0" y="0"/>
                </a:moveTo>
                <a:lnTo>
                  <a:pt x="12192000" y="0"/>
                </a:lnTo>
                <a:lnTo>
                  <a:pt x="12192000" y="566059"/>
                </a:lnTo>
                <a:lnTo>
                  <a:pt x="12192000" y="794037"/>
                </a:lnTo>
                <a:lnTo>
                  <a:pt x="12192000" y="2336800"/>
                </a:lnTo>
                <a:lnTo>
                  <a:pt x="12192000" y="2631227"/>
                </a:lnTo>
                <a:lnTo>
                  <a:pt x="12192000" y="3908712"/>
                </a:lnTo>
                <a:lnTo>
                  <a:pt x="9439275" y="3984912"/>
                </a:lnTo>
                <a:lnTo>
                  <a:pt x="5572127" y="3737262"/>
                </a:lnTo>
                <a:lnTo>
                  <a:pt x="0" y="3908712"/>
                </a:lnTo>
                <a:lnTo>
                  <a:pt x="0" y="2631227"/>
                </a:lnTo>
                <a:lnTo>
                  <a:pt x="0" y="2336800"/>
                </a:lnTo>
                <a:lnTo>
                  <a:pt x="0" y="794037"/>
                </a:lnTo>
                <a:lnTo>
                  <a:pt x="0" y="566059"/>
                </a:lnTo>
                <a:close/>
              </a:path>
            </a:pathLst>
          </a:custGeom>
          <a:noFill/>
          <a:ln>
            <a:noFill/>
          </a:ln>
        </p:spPr>
      </p:pic>
      <p:grpSp>
        <p:nvGrpSpPr>
          <p:cNvPr id="382" name="Google Shape;382;p27"/>
          <p:cNvGrpSpPr/>
          <p:nvPr/>
        </p:nvGrpSpPr>
        <p:grpSpPr>
          <a:xfrm>
            <a:off x="0" y="3528992"/>
            <a:ext cx="12192000" cy="757168"/>
            <a:chOff x="0" y="2959818"/>
            <a:chExt cx="12192000" cy="757168"/>
          </a:xfrm>
        </p:grpSpPr>
        <p:sp>
          <p:nvSpPr>
            <p:cNvPr id="383" name="Google Shape;383;p27"/>
            <p:cNvSpPr/>
            <p:nvPr/>
          </p:nvSpPr>
          <p:spPr>
            <a:xfrm>
              <a:off x="0" y="2959818"/>
              <a:ext cx="12192000" cy="757168"/>
            </a:xfrm>
            <a:custGeom>
              <a:avLst/>
              <a:gdLst/>
              <a:ahLst/>
              <a:cxnLst/>
              <a:rect l="l" t="t" r="r" b="b"/>
              <a:pathLst>
                <a:path w="12192000" h="757168" extrusionOk="0">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a:noFill/>
            </a:ln>
            <a:effectLst>
              <a:outerShdw blurRad="381000" dist="152400" dir="5400000" algn="t" rotWithShape="0">
                <a:srgbClr val="000000">
                  <a:alpha val="9411"/>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84" name="Google Shape;384;p27"/>
            <p:cNvSpPr/>
            <p:nvPr/>
          </p:nvSpPr>
          <p:spPr>
            <a:xfrm>
              <a:off x="0" y="2959818"/>
              <a:ext cx="12192000" cy="757168"/>
            </a:xfrm>
            <a:custGeom>
              <a:avLst/>
              <a:gdLst/>
              <a:ahLst/>
              <a:cxnLst/>
              <a:rect l="l" t="t" r="r" b="b"/>
              <a:pathLst>
                <a:path w="12192000" h="757168" extrusionOk="0">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rotWithShape="1">
              <a:blip r:embed="rId4">
                <a:alphaModFix amt="57000"/>
              </a:blip>
              <a:tile tx="0" ty="0" sx="100000" sy="100000" flip="none" algn="tl"/>
            </a:bli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385" name="Google Shape;385;p27"/>
          <p:cNvSpPr txBox="1">
            <a:spLocks noGrp="1"/>
          </p:cNvSpPr>
          <p:nvPr>
            <p:ph type="body" idx="1"/>
          </p:nvPr>
        </p:nvSpPr>
        <p:spPr>
          <a:xfrm>
            <a:off x="4616975" y="4669975"/>
            <a:ext cx="7082100" cy="1471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800"/>
              <a:buNone/>
            </a:pPr>
            <a:r>
              <a:rPr lang="en-US" sz="2400"/>
              <a:t>Children living in households where more than three packs of cigarettes were smoked per day were more than four times as likely to be hospitalized for placement of PE (pressure equalization) tubes.</a:t>
            </a:r>
            <a:endParaRPr sz="3300"/>
          </a:p>
          <a:p>
            <a:pPr marL="228600" lvl="0" indent="-107950" algn="l" rtl="0">
              <a:lnSpc>
                <a:spcPct val="90000"/>
              </a:lnSpc>
              <a:spcBef>
                <a:spcPts val="1000"/>
              </a:spcBef>
              <a:spcAft>
                <a:spcPts val="0"/>
              </a:spcAft>
              <a:buClr>
                <a:schemeClr val="lt1"/>
              </a:buClr>
              <a:buSzPts val="1900"/>
              <a:buNone/>
            </a:pPr>
            <a:endParaRPr sz="1900">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432"/>
        <p:cNvGrpSpPr/>
        <p:nvPr/>
      </p:nvGrpSpPr>
      <p:grpSpPr>
        <a:xfrm>
          <a:off x="0" y="0"/>
          <a:ext cx="0" cy="0"/>
          <a:chOff x="0" y="0"/>
          <a:chExt cx="0" cy="0"/>
        </a:xfrm>
      </p:grpSpPr>
      <p:sp useBgFill="1">
        <p:nvSpPr>
          <p:cNvPr id="438" name="Rectangle 437">
            <a:extLst>
              <a:ext uri="{FF2B5EF4-FFF2-40B4-BE49-F238E27FC236}">
                <a16:creationId xmlns:a16="http://schemas.microsoft.com/office/drawing/2014/main" id="{0B3B9DBC-97CC-4A18-B4A6-66E240292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Rectangle 439">
            <a:extLst>
              <a:ext uri="{FF2B5EF4-FFF2-40B4-BE49-F238E27FC236}">
                <a16:creationId xmlns:a16="http://schemas.microsoft.com/office/drawing/2014/main" id="{F4492644-1D84-449E-94E4-5FC5C873D3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27"/>
            <a:ext cx="12188952" cy="455189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AEFF93-F4A4-1397-BF5B-389867615CCA}"/>
              </a:ext>
            </a:extLst>
          </p:cNvPr>
          <p:cNvSpPr>
            <a:spLocks noGrp="1"/>
          </p:cNvSpPr>
          <p:nvPr>
            <p:ph type="title"/>
          </p:nvPr>
        </p:nvSpPr>
        <p:spPr>
          <a:xfrm>
            <a:off x="795342" y="637953"/>
            <a:ext cx="8272458" cy="3189507"/>
          </a:xfrm>
        </p:spPr>
        <p:txBody>
          <a:bodyPr vert="horz" lIns="91440" tIns="45720" rIns="91440" bIns="45720" rtlCol="0" anchor="b">
            <a:normAutofit/>
          </a:bodyPr>
          <a:lstStyle/>
          <a:p>
            <a:pPr algn="ctr">
              <a:spcBef>
                <a:spcPct val="0"/>
              </a:spcBef>
            </a:pPr>
            <a:r>
              <a:rPr lang="en-US" sz="8000" kern="1200" dirty="0">
                <a:solidFill>
                  <a:srgbClr val="FFFFFF"/>
                </a:solidFill>
                <a:latin typeface="+mj-lt"/>
                <a:ea typeface="+mj-ea"/>
                <a:cs typeface="+mj-cs"/>
              </a:rPr>
              <a:t>Other Hearing Disorders</a:t>
            </a:r>
          </a:p>
        </p:txBody>
      </p:sp>
      <p:sp>
        <p:nvSpPr>
          <p:cNvPr id="442" name="Freeform 6">
            <a:extLst>
              <a:ext uri="{FF2B5EF4-FFF2-40B4-BE49-F238E27FC236}">
                <a16:creationId xmlns:a16="http://schemas.microsoft.com/office/drawing/2014/main" id="{94EE1A74-DEBF-434E-8B5E-7AB296ECB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7747" y="4208147"/>
            <a:ext cx="339126" cy="1938528"/>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4" name="Freeform 7">
            <a:extLst>
              <a:ext uri="{FF2B5EF4-FFF2-40B4-BE49-F238E27FC236}">
                <a16:creationId xmlns:a16="http://schemas.microsoft.com/office/drawing/2014/main" id="{8C7C4D4B-92D9-4FA4-A294-749E8574FF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8739" y="4098333"/>
            <a:ext cx="201857" cy="1874520"/>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6" name="Rectangle 8">
            <a:extLst>
              <a:ext uri="{FF2B5EF4-FFF2-40B4-BE49-F238E27FC236}">
                <a16:creationId xmlns:a16="http://schemas.microsoft.com/office/drawing/2014/main" id="{BADA3358-2A3F-41B0-A458-6FD1DB3AF9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48" y="4098334"/>
            <a:ext cx="8933019"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33" name="Google Shape;433;p33"/>
          <p:cNvSpPr txBox="1">
            <a:spLocks noGrp="1"/>
          </p:cNvSpPr>
          <p:nvPr>
            <p:ph type="body" idx="1"/>
          </p:nvPr>
        </p:nvSpPr>
        <p:spPr>
          <a:xfrm>
            <a:off x="795342" y="4377268"/>
            <a:ext cx="7970903" cy="1280582"/>
          </a:xfrm>
          <a:prstGeom prst="rect">
            <a:avLst/>
          </a:prstGeom>
        </p:spPr>
        <p:txBody>
          <a:bodyPr spcFirstLastPara="1" vert="horz" lIns="91440" tIns="45720" rIns="91440" bIns="45720" rtlCol="0" anchor="t" anchorCtr="0">
            <a:normAutofit/>
          </a:bodyPr>
          <a:lstStyle/>
          <a:p>
            <a:pPr marL="0" lvl="0" indent="0">
              <a:spcAft>
                <a:spcPts val="0"/>
              </a:spcAft>
              <a:buClr>
                <a:schemeClr val="lt1"/>
              </a:buClr>
              <a:buSzPts val="5400"/>
            </a:pPr>
            <a:r>
              <a:rPr lang="en-US" sz="3200" kern="1200" dirty="0">
                <a:solidFill>
                  <a:srgbClr val="FEFFFF"/>
                </a:solidFill>
                <a:latin typeface="+mn-lt"/>
                <a:ea typeface="+mn-ea"/>
                <a:cs typeface="+mn-cs"/>
              </a:rPr>
              <a:t> </a:t>
            </a:r>
          </a:p>
        </p:txBody>
      </p:sp>
      <p:sp>
        <p:nvSpPr>
          <p:cNvPr id="448" name="Rectangle 8">
            <a:extLst>
              <a:ext uri="{FF2B5EF4-FFF2-40B4-BE49-F238E27FC236}">
                <a16:creationId xmlns:a16="http://schemas.microsoft.com/office/drawing/2014/main" id="{E4737216-37B2-43AD-AB08-05BFCCEFC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066873" y="4377267"/>
            <a:ext cx="3122079"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5A9E"/>
        </a:solidFill>
        <a:effectLst/>
      </p:bgPr>
    </p:bg>
    <p:spTree>
      <p:nvGrpSpPr>
        <p:cNvPr id="1" name="Shape 438"/>
        <p:cNvGrpSpPr/>
        <p:nvPr/>
      </p:nvGrpSpPr>
      <p:grpSpPr>
        <a:xfrm>
          <a:off x="0" y="0"/>
          <a:ext cx="0" cy="0"/>
          <a:chOff x="0" y="0"/>
          <a:chExt cx="0" cy="0"/>
        </a:xfrm>
      </p:grpSpPr>
      <p:sp>
        <p:nvSpPr>
          <p:cNvPr id="439" name="Google Shape;439;p34"/>
          <p:cNvSpPr/>
          <p:nvPr/>
        </p:nvSpPr>
        <p:spPr>
          <a:xfrm>
            <a:off x="-212925" y="0"/>
            <a:ext cx="12319799" cy="6858000"/>
          </a:xfrm>
          <a:prstGeom prst="rect">
            <a:avLst/>
          </a:prstGeom>
          <a:solidFill>
            <a:srgbClr val="005A9E"/>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40" name="Google Shape;440;p34"/>
          <p:cNvSpPr/>
          <p:nvPr/>
        </p:nvSpPr>
        <p:spPr>
          <a:xfrm>
            <a:off x="443125" y="2"/>
            <a:ext cx="4688632" cy="6857998"/>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441" name="Google Shape;441;p34"/>
          <p:cNvGrpSpPr/>
          <p:nvPr/>
        </p:nvGrpSpPr>
        <p:grpSpPr>
          <a:xfrm>
            <a:off x="11873418" y="44817"/>
            <a:ext cx="233304" cy="772404"/>
            <a:chOff x="11873418" y="44817"/>
            <a:chExt cx="233304" cy="772404"/>
          </a:xfrm>
        </p:grpSpPr>
        <p:sp>
          <p:nvSpPr>
            <p:cNvPr id="442" name="Google Shape;442;p34"/>
            <p:cNvSpPr/>
            <p:nvPr/>
          </p:nvSpPr>
          <p:spPr>
            <a:xfrm rot="5400000">
              <a:off x="12043605" y="46121"/>
              <a:ext cx="61834"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43" name="Google Shape;443;p34"/>
            <p:cNvSpPr/>
            <p:nvPr/>
          </p:nvSpPr>
          <p:spPr>
            <a:xfrm rot="5400000">
              <a:off x="11872115" y="46120"/>
              <a:ext cx="61834"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44" name="Google Shape;444;p34"/>
            <p:cNvSpPr/>
            <p:nvPr/>
          </p:nvSpPr>
          <p:spPr>
            <a:xfrm rot="5400000">
              <a:off x="12046191" y="756690"/>
              <a:ext cx="61834"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45" name="Google Shape;445;p34"/>
            <p:cNvSpPr/>
            <p:nvPr/>
          </p:nvSpPr>
          <p:spPr>
            <a:xfrm rot="5400000">
              <a:off x="11872455" y="756690"/>
              <a:ext cx="61834"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46" name="Google Shape;446;p34"/>
            <p:cNvSpPr/>
            <p:nvPr/>
          </p:nvSpPr>
          <p:spPr>
            <a:xfrm rot="5400000">
              <a:off x="12046191" y="614576"/>
              <a:ext cx="61834"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47" name="Google Shape;447;p34"/>
            <p:cNvSpPr/>
            <p:nvPr/>
          </p:nvSpPr>
          <p:spPr>
            <a:xfrm rot="5400000">
              <a:off x="11872455" y="614576"/>
              <a:ext cx="61834"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48" name="Google Shape;448;p34"/>
            <p:cNvSpPr/>
            <p:nvPr/>
          </p:nvSpPr>
          <p:spPr>
            <a:xfrm rot="5400000">
              <a:off x="12046191" y="472462"/>
              <a:ext cx="61834"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49" name="Google Shape;449;p34"/>
            <p:cNvSpPr/>
            <p:nvPr/>
          </p:nvSpPr>
          <p:spPr>
            <a:xfrm rot="5400000">
              <a:off x="11872455" y="472462"/>
              <a:ext cx="61834"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50" name="Google Shape;450;p34"/>
            <p:cNvSpPr/>
            <p:nvPr/>
          </p:nvSpPr>
          <p:spPr>
            <a:xfrm rot="5400000">
              <a:off x="12046191" y="330348"/>
              <a:ext cx="61834"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51" name="Google Shape;451;p34"/>
            <p:cNvSpPr/>
            <p:nvPr/>
          </p:nvSpPr>
          <p:spPr>
            <a:xfrm rot="5400000">
              <a:off x="11872455" y="330348"/>
              <a:ext cx="61834"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52" name="Google Shape;452;p34"/>
            <p:cNvSpPr/>
            <p:nvPr/>
          </p:nvSpPr>
          <p:spPr>
            <a:xfrm rot="5400000">
              <a:off x="12046191" y="188234"/>
              <a:ext cx="61834"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53" name="Google Shape;453;p34"/>
            <p:cNvSpPr/>
            <p:nvPr/>
          </p:nvSpPr>
          <p:spPr>
            <a:xfrm rot="5400000">
              <a:off x="11872455" y="188234"/>
              <a:ext cx="61834"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454" name="Google Shape;454;p34"/>
          <p:cNvSpPr/>
          <p:nvPr/>
        </p:nvSpPr>
        <p:spPr>
          <a:xfrm>
            <a:off x="858226" y="926649"/>
            <a:ext cx="4415290" cy="506653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455" name="Google Shape;455;p34"/>
          <p:cNvGrpSpPr/>
          <p:nvPr/>
        </p:nvGrpSpPr>
        <p:grpSpPr>
          <a:xfrm>
            <a:off x="723679" y="3758184"/>
            <a:ext cx="2139190" cy="2373963"/>
            <a:chOff x="723679" y="3758184"/>
            <a:chExt cx="2139190" cy="2373963"/>
          </a:xfrm>
        </p:grpSpPr>
        <p:sp>
          <p:nvSpPr>
            <p:cNvPr id="456" name="Google Shape;456;p34"/>
            <p:cNvSpPr/>
            <p:nvPr/>
          </p:nvSpPr>
          <p:spPr>
            <a:xfrm rot="5400000">
              <a:off x="722376" y="4605176"/>
              <a:ext cx="61834"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57" name="Google Shape;457;p34"/>
            <p:cNvSpPr/>
            <p:nvPr/>
          </p:nvSpPr>
          <p:spPr>
            <a:xfrm rot="5400000">
              <a:off x="722376" y="4463062"/>
              <a:ext cx="61834"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58" name="Google Shape;458;p34"/>
            <p:cNvSpPr/>
            <p:nvPr/>
          </p:nvSpPr>
          <p:spPr>
            <a:xfrm rot="5400000">
              <a:off x="722376" y="4320948"/>
              <a:ext cx="61834"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59" name="Google Shape;459;p34"/>
            <p:cNvSpPr/>
            <p:nvPr/>
          </p:nvSpPr>
          <p:spPr>
            <a:xfrm rot="5400000">
              <a:off x="722376" y="4889404"/>
              <a:ext cx="61834"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60" name="Google Shape;460;p34"/>
            <p:cNvSpPr/>
            <p:nvPr/>
          </p:nvSpPr>
          <p:spPr>
            <a:xfrm rot="5400000">
              <a:off x="722376" y="4747290"/>
              <a:ext cx="61834"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61" name="Google Shape;461;p34"/>
            <p:cNvSpPr/>
            <p:nvPr/>
          </p:nvSpPr>
          <p:spPr>
            <a:xfrm rot="5400000">
              <a:off x="722376" y="4171118"/>
              <a:ext cx="61834"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62" name="Google Shape;462;p34"/>
            <p:cNvSpPr/>
            <p:nvPr/>
          </p:nvSpPr>
          <p:spPr>
            <a:xfrm rot="5400000">
              <a:off x="722376" y="5174955"/>
              <a:ext cx="61834"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63" name="Google Shape;463;p34"/>
            <p:cNvSpPr/>
            <p:nvPr/>
          </p:nvSpPr>
          <p:spPr>
            <a:xfrm rot="5400000">
              <a:off x="722376" y="5028415"/>
              <a:ext cx="61834"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64" name="Google Shape;464;p34"/>
            <p:cNvSpPr/>
            <p:nvPr/>
          </p:nvSpPr>
          <p:spPr>
            <a:xfrm rot="5400000">
              <a:off x="722376" y="3759487"/>
              <a:ext cx="61834"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65" name="Google Shape;465;p34"/>
            <p:cNvSpPr/>
            <p:nvPr/>
          </p:nvSpPr>
          <p:spPr>
            <a:xfrm rot="5400000">
              <a:off x="722376" y="3896271"/>
              <a:ext cx="61834"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66" name="Google Shape;466;p34"/>
            <p:cNvSpPr/>
            <p:nvPr/>
          </p:nvSpPr>
          <p:spPr>
            <a:xfrm rot="5400000">
              <a:off x="722376" y="4043331"/>
              <a:ext cx="61834"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67" name="Google Shape;467;p34"/>
            <p:cNvSpPr/>
            <p:nvPr/>
          </p:nvSpPr>
          <p:spPr>
            <a:xfrm rot="5400000">
              <a:off x="722376" y="5326915"/>
              <a:ext cx="61834"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68" name="Google Shape;468;p34"/>
            <p:cNvSpPr/>
            <p:nvPr/>
          </p:nvSpPr>
          <p:spPr>
            <a:xfrm rot="5400000">
              <a:off x="722376" y="5474321"/>
              <a:ext cx="61834"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69" name="Google Shape;469;p34"/>
            <p:cNvSpPr/>
            <p:nvPr/>
          </p:nvSpPr>
          <p:spPr>
            <a:xfrm rot="5400000">
              <a:off x="722376" y="5765391"/>
              <a:ext cx="61834"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70" name="Google Shape;470;p34"/>
            <p:cNvSpPr/>
            <p:nvPr/>
          </p:nvSpPr>
          <p:spPr>
            <a:xfrm rot="5400000">
              <a:off x="722376" y="5618851"/>
              <a:ext cx="61834"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71" name="Google Shape;471;p34"/>
            <p:cNvSpPr/>
            <p:nvPr/>
          </p:nvSpPr>
          <p:spPr>
            <a:xfrm rot="5400000">
              <a:off x="1791041" y="6071616"/>
              <a:ext cx="61834"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72" name="Google Shape;472;p34"/>
            <p:cNvSpPr/>
            <p:nvPr/>
          </p:nvSpPr>
          <p:spPr>
            <a:xfrm rot="5400000">
              <a:off x="1614536" y="6071616"/>
              <a:ext cx="61834"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73" name="Google Shape;473;p34"/>
            <p:cNvSpPr/>
            <p:nvPr/>
          </p:nvSpPr>
          <p:spPr>
            <a:xfrm rot="5400000">
              <a:off x="1438030" y="6071616"/>
              <a:ext cx="61834"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74" name="Google Shape;474;p34"/>
            <p:cNvSpPr/>
            <p:nvPr/>
          </p:nvSpPr>
          <p:spPr>
            <a:xfrm rot="5400000">
              <a:off x="1261525" y="6071616"/>
              <a:ext cx="61834"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75" name="Google Shape;475;p34"/>
            <p:cNvSpPr/>
            <p:nvPr/>
          </p:nvSpPr>
          <p:spPr>
            <a:xfrm rot="5400000">
              <a:off x="1085019" y="6071616"/>
              <a:ext cx="61834"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76" name="Google Shape;476;p34"/>
            <p:cNvSpPr/>
            <p:nvPr/>
          </p:nvSpPr>
          <p:spPr>
            <a:xfrm rot="5400000">
              <a:off x="2129443" y="6071616"/>
              <a:ext cx="61834"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77" name="Google Shape;477;p34"/>
            <p:cNvSpPr/>
            <p:nvPr/>
          </p:nvSpPr>
          <p:spPr>
            <a:xfrm rot="5400000">
              <a:off x="1952937" y="6071616"/>
              <a:ext cx="61834"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78" name="Google Shape;478;p34"/>
            <p:cNvSpPr/>
            <p:nvPr/>
          </p:nvSpPr>
          <p:spPr>
            <a:xfrm rot="5400000">
              <a:off x="904256" y="6071616"/>
              <a:ext cx="61834"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79" name="Google Shape;479;p34"/>
            <p:cNvSpPr/>
            <p:nvPr/>
          </p:nvSpPr>
          <p:spPr>
            <a:xfrm rot="5400000">
              <a:off x="722376" y="5917351"/>
              <a:ext cx="61834"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80" name="Google Shape;480;p34"/>
            <p:cNvSpPr/>
            <p:nvPr/>
          </p:nvSpPr>
          <p:spPr>
            <a:xfrm rot="5400000">
              <a:off x="2463937" y="6071616"/>
              <a:ext cx="61834"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81" name="Google Shape;481;p34"/>
            <p:cNvSpPr/>
            <p:nvPr/>
          </p:nvSpPr>
          <p:spPr>
            <a:xfrm rot="5400000">
              <a:off x="2287432" y="6071616"/>
              <a:ext cx="61834"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82" name="Google Shape;482;p34"/>
            <p:cNvSpPr/>
            <p:nvPr/>
          </p:nvSpPr>
          <p:spPr>
            <a:xfrm rot="5400000">
              <a:off x="2802339" y="6071616"/>
              <a:ext cx="61834"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83" name="Google Shape;483;p34"/>
            <p:cNvSpPr/>
            <p:nvPr/>
          </p:nvSpPr>
          <p:spPr>
            <a:xfrm rot="5400000">
              <a:off x="2625833" y="6071616"/>
              <a:ext cx="61834"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84" name="Google Shape;484;p34"/>
            <p:cNvSpPr/>
            <p:nvPr/>
          </p:nvSpPr>
          <p:spPr>
            <a:xfrm rot="5400000">
              <a:off x="1787456" y="6071616"/>
              <a:ext cx="61834"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85" name="Google Shape;485;p34"/>
            <p:cNvSpPr/>
            <p:nvPr/>
          </p:nvSpPr>
          <p:spPr>
            <a:xfrm rot="5400000">
              <a:off x="1610951" y="6071616"/>
              <a:ext cx="61834"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86" name="Google Shape;486;p34"/>
            <p:cNvSpPr/>
            <p:nvPr/>
          </p:nvSpPr>
          <p:spPr>
            <a:xfrm rot="5400000">
              <a:off x="1434445" y="6071616"/>
              <a:ext cx="61834"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87" name="Google Shape;487;p34"/>
            <p:cNvSpPr/>
            <p:nvPr/>
          </p:nvSpPr>
          <p:spPr>
            <a:xfrm rot="5400000">
              <a:off x="1257940" y="6071616"/>
              <a:ext cx="61834"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88" name="Google Shape;488;p34"/>
            <p:cNvSpPr/>
            <p:nvPr/>
          </p:nvSpPr>
          <p:spPr>
            <a:xfrm rot="5400000">
              <a:off x="1081434" y="6071616"/>
              <a:ext cx="61834"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89" name="Google Shape;489;p34"/>
            <p:cNvSpPr/>
            <p:nvPr/>
          </p:nvSpPr>
          <p:spPr>
            <a:xfrm rot="5400000">
              <a:off x="2125858" y="6071616"/>
              <a:ext cx="61834"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90" name="Google Shape;490;p34"/>
            <p:cNvSpPr/>
            <p:nvPr/>
          </p:nvSpPr>
          <p:spPr>
            <a:xfrm rot="5400000">
              <a:off x="1949352" y="6071616"/>
              <a:ext cx="61834"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91" name="Google Shape;491;p34"/>
            <p:cNvSpPr/>
            <p:nvPr/>
          </p:nvSpPr>
          <p:spPr>
            <a:xfrm rot="5400000">
              <a:off x="900671" y="6071616"/>
              <a:ext cx="61834"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92" name="Google Shape;492;p34"/>
            <p:cNvSpPr/>
            <p:nvPr/>
          </p:nvSpPr>
          <p:spPr>
            <a:xfrm rot="5400000">
              <a:off x="722376" y="6071616"/>
              <a:ext cx="61834"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93" name="Google Shape;493;p34"/>
            <p:cNvSpPr/>
            <p:nvPr/>
          </p:nvSpPr>
          <p:spPr>
            <a:xfrm rot="5400000">
              <a:off x="2460352" y="6071616"/>
              <a:ext cx="61834"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94" name="Google Shape;494;p34"/>
            <p:cNvSpPr/>
            <p:nvPr/>
          </p:nvSpPr>
          <p:spPr>
            <a:xfrm rot="5400000">
              <a:off x="2283847" y="6071616"/>
              <a:ext cx="61834"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95" name="Google Shape;495;p34"/>
            <p:cNvSpPr/>
            <p:nvPr/>
          </p:nvSpPr>
          <p:spPr>
            <a:xfrm rot="5400000">
              <a:off x="2798754" y="6071616"/>
              <a:ext cx="61834"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96" name="Google Shape;496;p34"/>
            <p:cNvSpPr/>
            <p:nvPr/>
          </p:nvSpPr>
          <p:spPr>
            <a:xfrm rot="5400000">
              <a:off x="2622248" y="6071616"/>
              <a:ext cx="61834"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497" name="Google Shape;497;p34"/>
          <p:cNvSpPr txBox="1">
            <a:spLocks noGrp="1"/>
          </p:cNvSpPr>
          <p:nvPr>
            <p:ph type="title"/>
          </p:nvPr>
        </p:nvSpPr>
        <p:spPr>
          <a:xfrm>
            <a:off x="1141965" y="1321743"/>
            <a:ext cx="3787482" cy="427789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800"/>
              <a:buFont typeface="Calibri"/>
              <a:buNone/>
            </a:pPr>
            <a:r>
              <a:rPr lang="en-US" sz="4800" b="1">
                <a:solidFill>
                  <a:srgbClr val="FFFFFF"/>
                </a:solidFill>
                <a:latin typeface="Calibri"/>
                <a:ea typeface="Calibri"/>
                <a:cs typeface="Calibri"/>
                <a:sym typeface="Calibri"/>
              </a:rPr>
              <a:t>Auditory Neuropathy</a:t>
            </a:r>
            <a:endParaRPr/>
          </a:p>
        </p:txBody>
      </p:sp>
      <p:grpSp>
        <p:nvGrpSpPr>
          <p:cNvPr id="498" name="Google Shape;498;p34"/>
          <p:cNvGrpSpPr/>
          <p:nvPr/>
        </p:nvGrpSpPr>
        <p:grpSpPr>
          <a:xfrm>
            <a:off x="6035050" y="628250"/>
            <a:ext cx="5574597" cy="5748851"/>
            <a:chOff x="0" y="1"/>
            <a:chExt cx="5574597" cy="4960610"/>
          </a:xfrm>
        </p:grpSpPr>
        <p:sp>
          <p:nvSpPr>
            <p:cNvPr id="499" name="Google Shape;499;p34"/>
            <p:cNvSpPr/>
            <p:nvPr/>
          </p:nvSpPr>
          <p:spPr>
            <a:xfrm>
              <a:off x="0" y="90621"/>
              <a:ext cx="5574597" cy="934830"/>
            </a:xfrm>
            <a:prstGeom prst="roundRect">
              <a:avLst>
                <a:gd name="adj" fmla="val 16667"/>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00" name="Google Shape;500;p34"/>
            <p:cNvSpPr txBox="1"/>
            <p:nvPr/>
          </p:nvSpPr>
          <p:spPr>
            <a:xfrm>
              <a:off x="45636" y="1"/>
              <a:ext cx="5483400" cy="979800"/>
            </a:xfrm>
            <a:prstGeom prst="rect">
              <a:avLst/>
            </a:prstGeom>
            <a:noFill/>
            <a:ln>
              <a:noFill/>
            </a:ln>
          </p:spPr>
          <p:txBody>
            <a:bodyPr spcFirstLastPara="1" wrap="square" lIns="64750" tIns="64750" rIns="64750" bIns="64750" anchor="ctr" anchorCtr="0">
              <a:noAutofit/>
            </a:bodyPr>
            <a:lstStyle/>
            <a:p>
              <a:pPr marL="0" marR="0" lvl="0" indent="0" algn="l" defTabSz="914400" rtl="0" eaLnBrk="1" fontAlgn="auto" latinLnBrk="0" hangingPunct="1">
                <a:lnSpc>
                  <a:spcPct val="90000"/>
                </a:lnSpc>
                <a:spcBef>
                  <a:spcPts val="0"/>
                </a:spcBef>
                <a:spcAft>
                  <a:spcPts val="0"/>
                </a:spcAft>
                <a:buClr>
                  <a:srgbClr val="FFFFFF"/>
                </a:buClr>
                <a:buSzPts val="1700"/>
                <a:buFont typeface="Calibri"/>
                <a:buNone/>
                <a:tabLst/>
                <a:defRPr/>
              </a:pPr>
              <a:r>
                <a:rPr kumimoji="0" lang="en-US" sz="2000" b="0" i="0" u="none" strike="noStrike" kern="0" cap="none" spc="0" normalizeH="0" baseline="0" noProof="0">
                  <a:ln>
                    <a:noFill/>
                  </a:ln>
                  <a:solidFill>
                    <a:srgbClr val="FFFFFF"/>
                  </a:solidFill>
                  <a:effectLst/>
                  <a:uLnTx/>
                  <a:uFillTx/>
                  <a:latin typeface="Calibri"/>
                  <a:ea typeface="Calibri"/>
                  <a:cs typeface="Calibri"/>
                  <a:sym typeface="Calibri"/>
                </a:rPr>
                <a:t>A hearing disorder in which sound enters the INNER ear normally but the transmission of the signals from the inner ear to the brain is impaired</a:t>
              </a:r>
              <a:endParaRPr kumimoji="0" sz="1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01" name="Google Shape;501;p34"/>
            <p:cNvSpPr/>
            <p:nvPr/>
          </p:nvSpPr>
          <p:spPr>
            <a:xfrm>
              <a:off x="0" y="1074411"/>
              <a:ext cx="5574597" cy="934830"/>
            </a:xfrm>
            <a:prstGeom prst="roundRect">
              <a:avLst>
                <a:gd name="adj" fmla="val 16667"/>
              </a:avLst>
            </a:prstGeom>
            <a:solidFill>
              <a:srgbClr val="52CBC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02" name="Google Shape;502;p34"/>
            <p:cNvSpPr txBox="1"/>
            <p:nvPr/>
          </p:nvSpPr>
          <p:spPr>
            <a:xfrm>
              <a:off x="45635" y="1120046"/>
              <a:ext cx="5483327" cy="843560"/>
            </a:xfrm>
            <a:prstGeom prst="rect">
              <a:avLst/>
            </a:prstGeom>
            <a:noFill/>
            <a:ln>
              <a:noFill/>
            </a:ln>
          </p:spPr>
          <p:txBody>
            <a:bodyPr spcFirstLastPara="1" wrap="square" lIns="64750" tIns="64750" rIns="64750" bIns="64750" anchor="ctr" anchorCtr="0">
              <a:noAutofit/>
            </a:bodyPr>
            <a:lstStyle/>
            <a:p>
              <a:pPr marL="0" marR="0" lvl="0" indent="0" algn="l" defTabSz="914400" rtl="0" eaLnBrk="1" fontAlgn="auto" latinLnBrk="0" hangingPunct="1">
                <a:lnSpc>
                  <a:spcPct val="90000"/>
                </a:lnSpc>
                <a:spcBef>
                  <a:spcPts val="0"/>
                </a:spcBef>
                <a:spcAft>
                  <a:spcPts val="0"/>
                </a:spcAft>
                <a:buClr>
                  <a:srgbClr val="FFFFFF"/>
                </a:buClr>
                <a:buSzPts val="1700"/>
                <a:buFont typeface="Calibri"/>
                <a:buNone/>
                <a:tabLst/>
                <a:defRPr/>
              </a:pPr>
              <a:r>
                <a:rPr kumimoji="0" lang="en-US" sz="2000" b="0" i="0" u="none" strike="noStrike" kern="0" cap="none" spc="0" normalizeH="0" baseline="0" noProof="0">
                  <a:ln>
                    <a:noFill/>
                  </a:ln>
                  <a:solidFill>
                    <a:srgbClr val="FFFFFF"/>
                  </a:solidFill>
                  <a:effectLst/>
                  <a:uLnTx/>
                  <a:uFillTx/>
                  <a:latin typeface="Calibri"/>
                  <a:ea typeface="Calibri"/>
                  <a:cs typeface="Calibri"/>
                  <a:sym typeface="Calibri"/>
                </a:rPr>
                <a:t>May exhibit “normal” hearing sensitivity to pure tones or hearing loss ranging from mild to severe</a:t>
              </a:r>
              <a:endParaRPr kumimoji="0" sz="1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03" name="Google Shape;503;p34"/>
            <p:cNvSpPr/>
            <p:nvPr/>
          </p:nvSpPr>
          <p:spPr>
            <a:xfrm>
              <a:off x="0" y="2058201"/>
              <a:ext cx="5574597" cy="934830"/>
            </a:xfrm>
            <a:prstGeom prst="roundRect">
              <a:avLst>
                <a:gd name="adj" fmla="val 16667"/>
              </a:avLst>
            </a:prstGeom>
            <a:solidFill>
              <a:srgbClr val="4CC38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04" name="Google Shape;504;p34"/>
            <p:cNvSpPr txBox="1"/>
            <p:nvPr/>
          </p:nvSpPr>
          <p:spPr>
            <a:xfrm>
              <a:off x="45635" y="2103836"/>
              <a:ext cx="5483327" cy="843560"/>
            </a:xfrm>
            <a:prstGeom prst="rect">
              <a:avLst/>
            </a:prstGeom>
            <a:noFill/>
            <a:ln>
              <a:noFill/>
            </a:ln>
          </p:spPr>
          <p:txBody>
            <a:bodyPr spcFirstLastPara="1" wrap="square" lIns="64750" tIns="64750" rIns="64750" bIns="64750" anchor="ctr" anchorCtr="0">
              <a:noAutofit/>
            </a:bodyPr>
            <a:lstStyle/>
            <a:p>
              <a:pPr marL="0" marR="0" lvl="0" indent="0" algn="l" defTabSz="914400" rtl="0" eaLnBrk="1" fontAlgn="auto" latinLnBrk="0" hangingPunct="1">
                <a:lnSpc>
                  <a:spcPct val="90000"/>
                </a:lnSpc>
                <a:spcBef>
                  <a:spcPts val="0"/>
                </a:spcBef>
                <a:spcAft>
                  <a:spcPts val="0"/>
                </a:spcAft>
                <a:buClr>
                  <a:srgbClr val="FFFFFF"/>
                </a:buClr>
                <a:buSzPts val="1700"/>
                <a:buFont typeface="Calibri"/>
                <a:buNone/>
                <a:tabLst/>
                <a:defRPr/>
              </a:pPr>
              <a:r>
                <a:rPr kumimoji="0" lang="en-US" sz="2000" b="0" i="0" u="none" strike="noStrike" kern="0" cap="none" spc="0" normalizeH="0" baseline="0" noProof="0">
                  <a:ln>
                    <a:noFill/>
                  </a:ln>
                  <a:solidFill>
                    <a:srgbClr val="FFFFFF"/>
                  </a:solidFill>
                  <a:effectLst/>
                  <a:uLnTx/>
                  <a:uFillTx/>
                  <a:latin typeface="Calibri"/>
                  <a:ea typeface="Calibri"/>
                  <a:cs typeface="Calibri"/>
                  <a:sym typeface="Calibri"/>
                </a:rPr>
                <a:t>Usually have poor speech-perception abilities</a:t>
              </a:r>
              <a:endParaRPr kumimoji="0" sz="1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05" name="Google Shape;505;p34"/>
            <p:cNvSpPr/>
            <p:nvPr/>
          </p:nvSpPr>
          <p:spPr>
            <a:xfrm>
              <a:off x="0" y="3041991"/>
              <a:ext cx="5574597" cy="934830"/>
            </a:xfrm>
            <a:prstGeom prst="roundRect">
              <a:avLst>
                <a:gd name="adj" fmla="val 16667"/>
              </a:avLst>
            </a:prstGeom>
            <a:solidFill>
              <a:srgbClr val="46BA4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06" name="Google Shape;506;p34"/>
            <p:cNvSpPr txBox="1"/>
            <p:nvPr/>
          </p:nvSpPr>
          <p:spPr>
            <a:xfrm>
              <a:off x="45635" y="3087626"/>
              <a:ext cx="5483327" cy="843560"/>
            </a:xfrm>
            <a:prstGeom prst="rect">
              <a:avLst/>
            </a:prstGeom>
            <a:noFill/>
            <a:ln>
              <a:noFill/>
            </a:ln>
          </p:spPr>
          <p:txBody>
            <a:bodyPr spcFirstLastPara="1" wrap="square" lIns="64750" tIns="64750" rIns="64750" bIns="64750" anchor="ctr" anchorCtr="0">
              <a:noAutofit/>
            </a:bodyPr>
            <a:lstStyle/>
            <a:p>
              <a:pPr marL="0" marR="0" lvl="0" indent="0" algn="l" defTabSz="914400" rtl="0" eaLnBrk="1" fontAlgn="auto" latinLnBrk="0" hangingPunct="1">
                <a:lnSpc>
                  <a:spcPct val="90000"/>
                </a:lnSpc>
                <a:spcBef>
                  <a:spcPts val="0"/>
                </a:spcBef>
                <a:spcAft>
                  <a:spcPts val="0"/>
                </a:spcAft>
                <a:buClr>
                  <a:srgbClr val="FFFFFF"/>
                </a:buClr>
                <a:buSzPts val="1700"/>
                <a:buFont typeface="Calibri"/>
                <a:buNone/>
                <a:tabLst/>
                <a:defRPr/>
              </a:pPr>
              <a:r>
                <a:rPr kumimoji="0" lang="en-US" sz="2000" b="0" i="0" u="none" strike="noStrike" kern="0" cap="none" spc="0" normalizeH="0" baseline="0" noProof="0">
                  <a:ln>
                    <a:noFill/>
                  </a:ln>
                  <a:solidFill>
                    <a:srgbClr val="FFFFFF"/>
                  </a:solidFill>
                  <a:effectLst/>
                  <a:uLnTx/>
                  <a:uFillTx/>
                  <a:latin typeface="Calibri"/>
                  <a:ea typeface="Calibri"/>
                  <a:cs typeface="Calibri"/>
                  <a:sym typeface="Calibri"/>
                </a:rPr>
                <a:t>Diagnosis is usually made with several tests including auditory brainstem response and otoacoustic emissions</a:t>
              </a:r>
              <a:endParaRPr kumimoji="0" sz="17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07" name="Google Shape;507;p34"/>
            <p:cNvSpPr/>
            <p:nvPr/>
          </p:nvSpPr>
          <p:spPr>
            <a:xfrm>
              <a:off x="0" y="4025781"/>
              <a:ext cx="5574597" cy="934830"/>
            </a:xfrm>
            <a:prstGeom prst="roundRect">
              <a:avLst>
                <a:gd name="adj" fmla="val 16667"/>
              </a:avLst>
            </a:prstGeom>
            <a:solidFill>
              <a:srgbClr val="6FAB4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08" name="Google Shape;508;p34"/>
            <p:cNvSpPr txBox="1"/>
            <p:nvPr/>
          </p:nvSpPr>
          <p:spPr>
            <a:xfrm>
              <a:off x="45635" y="4071416"/>
              <a:ext cx="5483327" cy="843560"/>
            </a:xfrm>
            <a:prstGeom prst="rect">
              <a:avLst/>
            </a:prstGeom>
            <a:noFill/>
            <a:ln>
              <a:noFill/>
            </a:ln>
          </p:spPr>
          <p:txBody>
            <a:bodyPr spcFirstLastPara="1" wrap="square" lIns="64750" tIns="64750" rIns="64750" bIns="64750" anchor="ctr" anchorCtr="0">
              <a:noAutofit/>
            </a:bodyPr>
            <a:lstStyle/>
            <a:p>
              <a:pPr marL="0" marR="0" lvl="0" indent="0" algn="l" defTabSz="914400" rtl="0" eaLnBrk="1" fontAlgn="auto" latinLnBrk="0" hangingPunct="1">
                <a:lnSpc>
                  <a:spcPct val="90000"/>
                </a:lnSpc>
                <a:spcBef>
                  <a:spcPts val="0"/>
                </a:spcBef>
                <a:spcAft>
                  <a:spcPts val="0"/>
                </a:spcAft>
                <a:buClr>
                  <a:srgbClr val="FFFFFF"/>
                </a:buClr>
                <a:buSzPts val="1700"/>
                <a:buFont typeface="Calibri"/>
                <a:buNone/>
                <a:tabLst/>
                <a:defRPr/>
              </a:pPr>
              <a:r>
                <a:rPr kumimoji="0" lang="en-US" sz="2000" b="0" i="0" u="none" strike="noStrike" kern="0" cap="none" spc="0" normalizeH="0" baseline="0" noProof="0">
                  <a:ln>
                    <a:noFill/>
                  </a:ln>
                  <a:solidFill>
                    <a:srgbClr val="FFFFFF"/>
                  </a:solidFill>
                  <a:effectLst/>
                  <a:uLnTx/>
                  <a:uFillTx/>
                  <a:latin typeface="Calibri"/>
                  <a:ea typeface="Calibri"/>
                  <a:cs typeface="Calibri"/>
                  <a:sym typeface="Calibri"/>
                </a:rPr>
                <a:t>Can be very complex and confusing diagnosis</a:t>
              </a:r>
              <a:endParaRPr kumimoji="0" sz="1700" b="0" i="0" u="none" strike="noStrike" kern="0" cap="none" spc="0" normalizeH="0" baseline="0" noProof="0">
                <a:ln>
                  <a:noFill/>
                </a:ln>
                <a:solidFill>
                  <a:srgbClr val="000000"/>
                </a:solidFill>
                <a:effectLst/>
                <a:uLnTx/>
                <a:uFillTx/>
                <a:latin typeface="Arial"/>
                <a:ea typeface="Arial"/>
                <a:cs typeface="Arial"/>
                <a:sym typeface="Aria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5A9E"/>
        </a:solidFill>
        <a:effectLst/>
      </p:bgPr>
    </p:bg>
    <p:spTree>
      <p:nvGrpSpPr>
        <p:cNvPr id="1" name="Shape 513"/>
        <p:cNvGrpSpPr/>
        <p:nvPr/>
      </p:nvGrpSpPr>
      <p:grpSpPr>
        <a:xfrm>
          <a:off x="0" y="0"/>
          <a:ext cx="0" cy="0"/>
          <a:chOff x="0" y="0"/>
          <a:chExt cx="0" cy="0"/>
        </a:xfrm>
      </p:grpSpPr>
      <p:sp>
        <p:nvSpPr>
          <p:cNvPr id="514" name="Google Shape;514;p35"/>
          <p:cNvSpPr/>
          <p:nvPr/>
        </p:nvSpPr>
        <p:spPr>
          <a:xfrm>
            <a:off x="3048" y="0"/>
            <a:ext cx="12188952" cy="6858000"/>
          </a:xfrm>
          <a:prstGeom prst="rect">
            <a:avLst/>
          </a:prstGeom>
          <a:solidFill>
            <a:srgbClr val="005A9E"/>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15" name="Google Shape;515;p35"/>
          <p:cNvSpPr/>
          <p:nvPr/>
        </p:nvSpPr>
        <p:spPr>
          <a:xfrm>
            <a:off x="1" y="0"/>
            <a:ext cx="4167271" cy="6858000"/>
          </a:xfrm>
          <a:custGeom>
            <a:avLst/>
            <a:gdLst/>
            <a:ahLst/>
            <a:cxnLst/>
            <a:rect l="l" t="t" r="r" b="b"/>
            <a:pathLst>
              <a:path w="4167271" h="6858000" extrusionOk="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16" name="Google Shape;516;p35"/>
          <p:cNvSpPr txBox="1">
            <a:spLocks noGrp="1"/>
          </p:cNvSpPr>
          <p:nvPr>
            <p:ph type="title"/>
          </p:nvPr>
        </p:nvSpPr>
        <p:spPr>
          <a:xfrm>
            <a:off x="686834" y="1153572"/>
            <a:ext cx="3200400" cy="44611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400"/>
              <a:buFont typeface="Calibri"/>
              <a:buNone/>
            </a:pPr>
            <a:r>
              <a:rPr lang="en-US" b="1">
                <a:solidFill>
                  <a:srgbClr val="FFFFFF"/>
                </a:solidFill>
                <a:latin typeface="Calibri"/>
                <a:ea typeface="Calibri"/>
                <a:cs typeface="Calibri"/>
                <a:sym typeface="Calibri"/>
              </a:rPr>
              <a:t>(Central) Auditory Processing Disorders</a:t>
            </a:r>
            <a:endParaRPr/>
          </a:p>
        </p:txBody>
      </p:sp>
      <p:sp>
        <p:nvSpPr>
          <p:cNvPr id="517" name="Google Shape;517;p35"/>
          <p:cNvSpPr/>
          <p:nvPr/>
        </p:nvSpPr>
        <p:spPr>
          <a:xfrm rot="10800000" flipH="1">
            <a:off x="7550402" y="2455479"/>
            <a:ext cx="4083433" cy="4083433"/>
          </a:xfrm>
          <a:prstGeom prst="arc">
            <a:avLst>
              <a:gd name="adj1" fmla="val 16200000"/>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18" name="Google Shape;518;p35"/>
          <p:cNvSpPr txBox="1">
            <a:spLocks noGrp="1"/>
          </p:cNvSpPr>
          <p:nvPr>
            <p:ph type="body" idx="1"/>
          </p:nvPr>
        </p:nvSpPr>
        <p:spPr>
          <a:xfrm>
            <a:off x="4447308" y="591344"/>
            <a:ext cx="6906491" cy="5585619"/>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chemeClr val="lt1"/>
              </a:buClr>
              <a:buSzPts val="2800"/>
              <a:buChar char="•"/>
            </a:pPr>
            <a:r>
              <a:rPr lang="en-US" dirty="0">
                <a:latin typeface="Calibri"/>
                <a:ea typeface="Calibri"/>
                <a:cs typeface="Calibri"/>
                <a:sym typeface="Calibri"/>
              </a:rPr>
              <a:t>These children will usually pass the hearing screening administered by the nurse</a:t>
            </a:r>
            <a:endParaRPr dirty="0">
              <a:latin typeface="Calibri"/>
              <a:ea typeface="Calibri"/>
              <a:cs typeface="Calibri"/>
              <a:sym typeface="Calibri"/>
            </a:endParaRPr>
          </a:p>
          <a:p>
            <a:pPr marL="228600" lvl="0" indent="-228600" algn="l" rtl="0">
              <a:lnSpc>
                <a:spcPct val="90000"/>
              </a:lnSpc>
              <a:spcBef>
                <a:spcPts val="1000"/>
              </a:spcBef>
              <a:spcAft>
                <a:spcPts val="0"/>
              </a:spcAft>
              <a:buClr>
                <a:schemeClr val="lt1"/>
              </a:buClr>
              <a:buSzPts val="2800"/>
              <a:buChar char="•"/>
            </a:pPr>
            <a:r>
              <a:rPr lang="en-US" dirty="0">
                <a:latin typeface="Calibri"/>
                <a:ea typeface="Calibri"/>
                <a:cs typeface="Calibri"/>
                <a:sym typeface="Calibri"/>
              </a:rPr>
              <a:t>Difficulty understanding speech in noise is the most common symptom</a:t>
            </a:r>
            <a:endParaRPr dirty="0">
              <a:latin typeface="Calibri"/>
              <a:ea typeface="Calibri"/>
              <a:cs typeface="Calibri"/>
              <a:sym typeface="Calibri"/>
            </a:endParaRPr>
          </a:p>
          <a:p>
            <a:pPr marL="228600" lvl="0" indent="-228600" algn="l" rtl="0">
              <a:lnSpc>
                <a:spcPct val="90000"/>
              </a:lnSpc>
              <a:spcBef>
                <a:spcPts val="1000"/>
              </a:spcBef>
              <a:spcAft>
                <a:spcPts val="0"/>
              </a:spcAft>
              <a:buClr>
                <a:schemeClr val="lt1"/>
              </a:buClr>
              <a:buSzPts val="2800"/>
              <a:buChar char="•"/>
            </a:pPr>
            <a:r>
              <a:rPr lang="en-US" dirty="0">
                <a:latin typeface="Calibri"/>
                <a:ea typeface="Calibri"/>
                <a:cs typeface="Calibri"/>
                <a:sym typeface="Calibri"/>
              </a:rPr>
              <a:t>Maturation is a factor (most audiologists agree that a child needs to be 7 years or older for appropriate diagnosis)</a:t>
            </a:r>
            <a:endParaRPr dirty="0">
              <a:latin typeface="Calibri"/>
              <a:ea typeface="Calibri"/>
              <a:cs typeface="Calibri"/>
              <a:sym typeface="Calibri"/>
            </a:endParaRPr>
          </a:p>
          <a:p>
            <a:pPr marL="228600" lvl="0" indent="-228600" algn="l" rtl="0">
              <a:lnSpc>
                <a:spcPct val="90000"/>
              </a:lnSpc>
              <a:spcBef>
                <a:spcPts val="1000"/>
              </a:spcBef>
              <a:spcAft>
                <a:spcPts val="0"/>
              </a:spcAft>
              <a:buClr>
                <a:schemeClr val="lt1"/>
              </a:buClr>
              <a:buSzPts val="2800"/>
              <a:buChar char="•"/>
            </a:pPr>
            <a:r>
              <a:rPr lang="en-US" dirty="0">
                <a:latin typeface="Calibri"/>
                <a:ea typeface="Calibri"/>
                <a:cs typeface="Calibri"/>
                <a:sym typeface="Calibri"/>
              </a:rPr>
              <a:t>Normal or near-normal hearing sensitivity</a:t>
            </a:r>
            <a:endParaRPr dirty="0">
              <a:latin typeface="Calibri"/>
              <a:ea typeface="Calibri"/>
              <a:cs typeface="Calibri"/>
              <a:sym typeface="Calibri"/>
            </a:endParaRPr>
          </a:p>
          <a:p>
            <a:pPr marL="228600" lvl="0" indent="-228600" algn="l" rtl="0">
              <a:lnSpc>
                <a:spcPct val="90000"/>
              </a:lnSpc>
              <a:spcBef>
                <a:spcPts val="1000"/>
              </a:spcBef>
              <a:spcAft>
                <a:spcPts val="0"/>
              </a:spcAft>
              <a:buClr>
                <a:schemeClr val="lt1"/>
              </a:buClr>
              <a:buSzPts val="2800"/>
              <a:buChar char="•"/>
            </a:pPr>
            <a:r>
              <a:rPr lang="en-US" dirty="0">
                <a:latin typeface="Calibri"/>
                <a:ea typeface="Calibri"/>
                <a:cs typeface="Calibri"/>
                <a:sym typeface="Calibri"/>
              </a:rPr>
              <a:t>Diagnosis should be made by an audiologist</a:t>
            </a:r>
            <a:endParaRPr dirty="0">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129"/>
        <p:cNvGrpSpPr/>
        <p:nvPr/>
      </p:nvGrpSpPr>
      <p:grpSpPr>
        <a:xfrm>
          <a:off x="0" y="0"/>
          <a:ext cx="0" cy="0"/>
          <a:chOff x="0" y="0"/>
          <a:chExt cx="0" cy="0"/>
        </a:xfrm>
      </p:grpSpPr>
      <p:sp>
        <p:nvSpPr>
          <p:cNvPr id="130" name="Google Shape;13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US"/>
              <a:t>Learning Outcomes</a:t>
            </a:r>
            <a:endParaRPr/>
          </a:p>
        </p:txBody>
      </p:sp>
      <p:sp>
        <p:nvSpPr>
          <p:cNvPr id="131" name="Google Shape;131;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457200" lvl="0" indent="-419100" algn="l" rtl="0">
              <a:lnSpc>
                <a:spcPct val="100000"/>
              </a:lnSpc>
              <a:spcBef>
                <a:spcPts val="0"/>
              </a:spcBef>
              <a:spcAft>
                <a:spcPts val="0"/>
              </a:spcAft>
              <a:buSzPts val="3000"/>
              <a:buFont typeface="Calibri"/>
              <a:buChar char="●"/>
            </a:pPr>
            <a:r>
              <a:rPr lang="en-US" sz="3000" dirty="0"/>
              <a:t>Participants will have an increase in knowledge of the hearing screening procedure for the school-aged child.</a:t>
            </a:r>
            <a:endParaRPr sz="3000" dirty="0"/>
          </a:p>
          <a:p>
            <a:pPr marL="0" lvl="0" indent="0" algn="l" rtl="0">
              <a:lnSpc>
                <a:spcPct val="100000"/>
              </a:lnSpc>
              <a:spcBef>
                <a:spcPts val="0"/>
              </a:spcBef>
              <a:spcAft>
                <a:spcPts val="0"/>
              </a:spcAft>
              <a:buSzPts val="1800"/>
              <a:buNone/>
            </a:pPr>
            <a:endParaRPr sz="3000" dirty="0"/>
          </a:p>
          <a:p>
            <a:pPr marL="457200" lvl="0" indent="-419100" algn="l" rtl="0">
              <a:lnSpc>
                <a:spcPct val="100000"/>
              </a:lnSpc>
              <a:spcBef>
                <a:spcPts val="0"/>
              </a:spcBef>
              <a:spcAft>
                <a:spcPts val="0"/>
              </a:spcAft>
              <a:buSzPts val="3000"/>
              <a:buFont typeface="Calibri"/>
              <a:buChar char="●"/>
            </a:pPr>
            <a:r>
              <a:rPr lang="en-US" sz="3000" dirty="0"/>
              <a:t>The participant will demonstrate the correct use of an audiometer for hearing screening and documentation of findings. </a:t>
            </a:r>
            <a:endParaRPr sz="3000" dirty="0"/>
          </a:p>
          <a:p>
            <a:pPr marL="228600" lvl="0" indent="-50800" algn="l" rtl="0">
              <a:lnSpc>
                <a:spcPct val="90000"/>
              </a:lnSpc>
              <a:spcBef>
                <a:spcPts val="0"/>
              </a:spcBef>
              <a:spcAft>
                <a:spcPts val="0"/>
              </a:spcAft>
              <a:buClr>
                <a:schemeClr val="lt1"/>
              </a:buClr>
              <a:buSzPts val="2800"/>
              <a:buNone/>
            </a:pPr>
            <a:endParaRPr sz="3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B3B9DBC-97CC-4A18-B4A6-66E240292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4492644-1D84-449E-94E4-5FC5C873D3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27"/>
            <a:ext cx="12188952" cy="455189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F8194A-2546-ABCA-4F1C-06F83EF86201}"/>
              </a:ext>
            </a:extLst>
          </p:cNvPr>
          <p:cNvSpPr>
            <a:spLocks noGrp="1"/>
          </p:cNvSpPr>
          <p:nvPr>
            <p:ph type="title"/>
          </p:nvPr>
        </p:nvSpPr>
        <p:spPr>
          <a:xfrm>
            <a:off x="795342" y="637953"/>
            <a:ext cx="8272458" cy="3189507"/>
          </a:xfrm>
        </p:spPr>
        <p:txBody>
          <a:bodyPr vert="horz" lIns="91440" tIns="45720" rIns="91440" bIns="45720" rtlCol="0" anchor="b">
            <a:normAutofit/>
          </a:bodyPr>
          <a:lstStyle/>
          <a:p>
            <a:pPr algn="ctr"/>
            <a:r>
              <a:rPr lang="en-US" sz="8000" kern="1200" dirty="0">
                <a:solidFill>
                  <a:srgbClr val="FFFFFF"/>
                </a:solidFill>
                <a:latin typeface="+mj-lt"/>
                <a:ea typeface="+mj-ea"/>
                <a:cs typeface="+mj-cs"/>
              </a:rPr>
              <a:t>Audiometers</a:t>
            </a:r>
          </a:p>
        </p:txBody>
      </p:sp>
      <p:sp>
        <p:nvSpPr>
          <p:cNvPr id="13" name="Freeform 6">
            <a:extLst>
              <a:ext uri="{FF2B5EF4-FFF2-40B4-BE49-F238E27FC236}">
                <a16:creationId xmlns:a16="http://schemas.microsoft.com/office/drawing/2014/main" id="{94EE1A74-DEBF-434E-8B5E-7AB296ECB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7747" y="4208147"/>
            <a:ext cx="339126" cy="1938528"/>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8C7C4D4B-92D9-4FA4-A294-749E8574FF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8739" y="4098333"/>
            <a:ext cx="201857" cy="1874520"/>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8">
            <a:extLst>
              <a:ext uri="{FF2B5EF4-FFF2-40B4-BE49-F238E27FC236}">
                <a16:creationId xmlns:a16="http://schemas.microsoft.com/office/drawing/2014/main" id="{BADA3358-2A3F-41B0-A458-6FD1DB3AF9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48" y="4098334"/>
            <a:ext cx="8933019"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Text Placeholder 3">
            <a:extLst>
              <a:ext uri="{FF2B5EF4-FFF2-40B4-BE49-F238E27FC236}">
                <a16:creationId xmlns:a16="http://schemas.microsoft.com/office/drawing/2014/main" id="{38DCEA75-8158-AD7C-38F8-BA4B0225CDAB}"/>
              </a:ext>
            </a:extLst>
          </p:cNvPr>
          <p:cNvSpPr>
            <a:spLocks noGrp="1"/>
          </p:cNvSpPr>
          <p:nvPr>
            <p:ph type="body" idx="1"/>
          </p:nvPr>
        </p:nvSpPr>
        <p:spPr>
          <a:xfrm>
            <a:off x="795342" y="4377268"/>
            <a:ext cx="7970903" cy="1280582"/>
          </a:xfrm>
        </p:spPr>
        <p:txBody>
          <a:bodyPr vert="horz" lIns="91440" tIns="45720" rIns="91440" bIns="45720" rtlCol="0" anchor="t">
            <a:normAutofit/>
          </a:bodyPr>
          <a:lstStyle/>
          <a:p>
            <a:r>
              <a:rPr lang="en-US" sz="3200" kern="1200" dirty="0">
                <a:solidFill>
                  <a:srgbClr val="FEFFFF"/>
                </a:solidFill>
                <a:latin typeface="+mn-lt"/>
                <a:ea typeface="+mn-ea"/>
                <a:cs typeface="+mn-cs"/>
              </a:rPr>
              <a:t> </a:t>
            </a:r>
          </a:p>
        </p:txBody>
      </p:sp>
      <p:sp>
        <p:nvSpPr>
          <p:cNvPr id="19" name="Rectangle 8">
            <a:extLst>
              <a:ext uri="{FF2B5EF4-FFF2-40B4-BE49-F238E27FC236}">
                <a16:creationId xmlns:a16="http://schemas.microsoft.com/office/drawing/2014/main" id="{E4737216-37B2-43AD-AB08-05BFCCEFC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066873" y="4377267"/>
            <a:ext cx="3122079"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9775901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5A9E"/>
        </a:solidFill>
        <a:effectLst/>
      </p:bgPr>
    </p:bg>
    <p:spTree>
      <p:nvGrpSpPr>
        <p:cNvPr id="1" name="Shape 530"/>
        <p:cNvGrpSpPr/>
        <p:nvPr/>
      </p:nvGrpSpPr>
      <p:grpSpPr>
        <a:xfrm>
          <a:off x="0" y="0"/>
          <a:ext cx="0" cy="0"/>
          <a:chOff x="0" y="0"/>
          <a:chExt cx="0" cy="0"/>
        </a:xfrm>
      </p:grpSpPr>
      <p:sp>
        <p:nvSpPr>
          <p:cNvPr id="531" name="Google Shape;531;p37"/>
          <p:cNvSpPr/>
          <p:nvPr/>
        </p:nvSpPr>
        <p:spPr>
          <a:xfrm>
            <a:off x="0" y="0"/>
            <a:ext cx="12188952" cy="6858000"/>
          </a:xfrm>
          <a:prstGeom prst="rect">
            <a:avLst/>
          </a:prstGeom>
          <a:solidFill>
            <a:srgbClr val="005A9E"/>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32" name="Google Shape;532;p37"/>
          <p:cNvSpPr/>
          <p:nvPr/>
        </p:nvSpPr>
        <p:spPr>
          <a:xfrm rot="-853893">
            <a:off x="8175088" y="457951"/>
            <a:ext cx="2987899" cy="2987899"/>
          </a:xfrm>
          <a:prstGeom prst="arc">
            <a:avLst>
              <a:gd name="adj1" fmla="val 14612914"/>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33" name="Google Shape;533;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Calibri"/>
              <a:buNone/>
            </a:pPr>
            <a:r>
              <a:rPr lang="en-US" b="1">
                <a:latin typeface="Calibri"/>
                <a:ea typeface="Calibri"/>
                <a:cs typeface="Calibri"/>
                <a:sym typeface="Calibri"/>
              </a:rPr>
              <a:t>Portable Audiometer</a:t>
            </a:r>
            <a:endParaRPr/>
          </a:p>
        </p:txBody>
      </p:sp>
      <p:grpSp>
        <p:nvGrpSpPr>
          <p:cNvPr id="534" name="Google Shape;534;p37"/>
          <p:cNvGrpSpPr/>
          <p:nvPr/>
        </p:nvGrpSpPr>
        <p:grpSpPr>
          <a:xfrm>
            <a:off x="773000" y="1825625"/>
            <a:ext cx="10515599" cy="4351337"/>
            <a:chOff x="0" y="0"/>
            <a:chExt cx="10515599" cy="4351337"/>
          </a:xfrm>
        </p:grpSpPr>
        <p:sp>
          <p:nvSpPr>
            <p:cNvPr id="535" name="Google Shape;535;p37"/>
            <p:cNvSpPr/>
            <p:nvPr/>
          </p:nvSpPr>
          <p:spPr>
            <a:xfrm>
              <a:off x="0" y="0"/>
              <a:ext cx="8412480" cy="957294"/>
            </a:xfrm>
            <a:prstGeom prst="roundRect">
              <a:avLst>
                <a:gd name="adj" fmla="val 1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36" name="Google Shape;536;p37"/>
            <p:cNvSpPr txBox="1"/>
            <p:nvPr/>
          </p:nvSpPr>
          <p:spPr>
            <a:xfrm>
              <a:off x="28038" y="28038"/>
              <a:ext cx="7298593" cy="901218"/>
            </a:xfrm>
            <a:prstGeom prst="rect">
              <a:avLst/>
            </a:prstGeom>
            <a:noFill/>
            <a:ln>
              <a:noFill/>
            </a:ln>
          </p:spPr>
          <p:txBody>
            <a:bodyPr spcFirstLastPara="1" wrap="square" lIns="95250" tIns="95250" rIns="95250" bIns="95250" anchor="ctr" anchorCtr="0">
              <a:noAutofit/>
            </a:bodyPr>
            <a:lstStyle/>
            <a:p>
              <a:pPr marL="0" marR="0" lvl="0" indent="0" algn="l" defTabSz="914400" rtl="0" eaLnBrk="1" fontAlgn="auto" latinLnBrk="0" hangingPunct="1">
                <a:lnSpc>
                  <a:spcPct val="90000"/>
                </a:lnSpc>
                <a:spcBef>
                  <a:spcPts val="0"/>
                </a:spcBef>
                <a:spcAft>
                  <a:spcPts val="0"/>
                </a:spcAft>
                <a:buClr>
                  <a:srgbClr val="FFFFFF"/>
                </a:buClr>
                <a:buSzPts val="2500"/>
                <a:buFont typeface="Calibri"/>
                <a:buNone/>
                <a:tabLst/>
                <a:defRPr/>
              </a:pPr>
              <a:r>
                <a:rPr kumimoji="0" lang="en-US" sz="2500" b="0" i="0" u="none" strike="noStrike" kern="0" cap="none" spc="0" normalizeH="0" baseline="0" noProof="0">
                  <a:ln>
                    <a:noFill/>
                  </a:ln>
                  <a:solidFill>
                    <a:srgbClr val="FFFFFF"/>
                  </a:solidFill>
                  <a:effectLst/>
                  <a:uLnTx/>
                  <a:uFillTx/>
                  <a:latin typeface="Calibri"/>
                  <a:ea typeface="Calibri"/>
                  <a:cs typeface="Calibri"/>
                  <a:sym typeface="Calibri"/>
                </a:rPr>
                <a:t>A portable audiometer is needed</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37" name="Google Shape;537;p37"/>
            <p:cNvSpPr/>
            <p:nvPr/>
          </p:nvSpPr>
          <p:spPr>
            <a:xfrm>
              <a:off x="704545" y="1131347"/>
              <a:ext cx="8412480" cy="957294"/>
            </a:xfrm>
            <a:prstGeom prst="roundRect">
              <a:avLst>
                <a:gd name="adj" fmla="val 10000"/>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38" name="Google Shape;538;p37"/>
            <p:cNvSpPr txBox="1"/>
            <p:nvPr/>
          </p:nvSpPr>
          <p:spPr>
            <a:xfrm>
              <a:off x="732583" y="1159385"/>
              <a:ext cx="7029617" cy="901218"/>
            </a:xfrm>
            <a:prstGeom prst="rect">
              <a:avLst/>
            </a:prstGeom>
            <a:noFill/>
            <a:ln>
              <a:noFill/>
            </a:ln>
          </p:spPr>
          <p:txBody>
            <a:bodyPr spcFirstLastPara="1" wrap="square" lIns="95250" tIns="95250" rIns="95250" bIns="95250" anchor="ctr" anchorCtr="0">
              <a:noAutofit/>
            </a:bodyPr>
            <a:lstStyle/>
            <a:p>
              <a:pPr marL="0" marR="0" lvl="0" indent="0" algn="l" defTabSz="914400" rtl="0" eaLnBrk="1" fontAlgn="auto" latinLnBrk="0" hangingPunct="1">
                <a:lnSpc>
                  <a:spcPct val="90000"/>
                </a:lnSpc>
                <a:spcBef>
                  <a:spcPts val="0"/>
                </a:spcBef>
                <a:spcAft>
                  <a:spcPts val="0"/>
                </a:spcAft>
                <a:buClr>
                  <a:srgbClr val="FFFFFF"/>
                </a:buClr>
                <a:buSzPts val="2500"/>
                <a:buFont typeface="Calibri"/>
                <a:buNone/>
                <a:tabLst/>
                <a:defRPr/>
              </a:pPr>
              <a:r>
                <a:rPr kumimoji="0" lang="en-US" sz="2500" b="0" i="0" u="none" strike="noStrike" kern="0" cap="none" spc="0" normalizeH="0" baseline="0" noProof="0">
                  <a:ln>
                    <a:noFill/>
                  </a:ln>
                  <a:solidFill>
                    <a:srgbClr val="FFFFFF"/>
                  </a:solidFill>
                  <a:effectLst/>
                  <a:uLnTx/>
                  <a:uFillTx/>
                  <a:latin typeface="Calibri"/>
                  <a:ea typeface="Calibri"/>
                  <a:cs typeface="Calibri"/>
                  <a:sym typeface="Calibri"/>
                </a:rPr>
                <a:t>Conduct a biological (or listening) check everyday that it is used</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39" name="Google Shape;539;p37"/>
            <p:cNvSpPr/>
            <p:nvPr/>
          </p:nvSpPr>
          <p:spPr>
            <a:xfrm>
              <a:off x="1398574" y="2262695"/>
              <a:ext cx="8412480" cy="957294"/>
            </a:xfrm>
            <a:prstGeom prst="roundRect">
              <a:avLst>
                <a:gd name="adj" fmla="val 10000"/>
              </a:avLst>
            </a:prstGeom>
            <a:solidFill>
              <a:srgbClr val="93C47D"/>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40" name="Google Shape;540;p37"/>
            <p:cNvSpPr txBox="1"/>
            <p:nvPr/>
          </p:nvSpPr>
          <p:spPr>
            <a:xfrm>
              <a:off x="1426600" y="2290725"/>
              <a:ext cx="7298700" cy="901200"/>
            </a:xfrm>
            <a:prstGeom prst="rect">
              <a:avLst/>
            </a:prstGeom>
            <a:noFill/>
            <a:ln>
              <a:noFill/>
            </a:ln>
          </p:spPr>
          <p:txBody>
            <a:bodyPr spcFirstLastPara="1" wrap="square" lIns="95250" tIns="95250" rIns="95250" bIns="95250" anchor="ctr" anchorCtr="0">
              <a:noAutofit/>
            </a:bodyPr>
            <a:lstStyle/>
            <a:p>
              <a:pPr marL="0" marR="0" lvl="0" indent="0" algn="l" defTabSz="914400" rtl="0" eaLnBrk="1" fontAlgn="auto" latinLnBrk="0" hangingPunct="1">
                <a:lnSpc>
                  <a:spcPct val="90000"/>
                </a:lnSpc>
                <a:spcBef>
                  <a:spcPts val="0"/>
                </a:spcBef>
                <a:spcAft>
                  <a:spcPts val="0"/>
                </a:spcAft>
                <a:buClr>
                  <a:srgbClr val="FFFFFF"/>
                </a:buClr>
                <a:buSzPts val="2500"/>
                <a:buFont typeface="Calibri"/>
                <a:buNone/>
                <a:tabLst/>
                <a:defRPr/>
              </a:pPr>
              <a:r>
                <a:rPr kumimoji="0" lang="en-US" sz="2500" b="0" i="0" u="none" strike="noStrike" kern="0" cap="none" spc="0" normalizeH="0" baseline="0" noProof="0">
                  <a:ln>
                    <a:noFill/>
                  </a:ln>
                  <a:solidFill>
                    <a:srgbClr val="FFFFFF"/>
                  </a:solidFill>
                  <a:effectLst/>
                  <a:uLnTx/>
                  <a:uFillTx/>
                  <a:latin typeface="Calibri"/>
                  <a:ea typeface="Calibri"/>
                  <a:cs typeface="Calibri"/>
                  <a:sym typeface="Calibri"/>
                </a:rPr>
                <a:t>Calibrate the audiometer on a yearly basis (see </a:t>
              </a:r>
              <a:r>
                <a:rPr kumimoji="0" lang="en-US" sz="2500" b="0" i="0" u="sng" strike="noStrike" kern="0" cap="none" spc="0" normalizeH="0" baseline="0" noProof="0">
                  <a:ln>
                    <a:noFill/>
                  </a:ln>
                  <a:solidFill>
                    <a:srgbClr val="005A9E"/>
                  </a:solidFill>
                  <a:effectLst/>
                  <a:uLnTx/>
                  <a:uFillTx/>
                  <a:latin typeface="Calibri"/>
                  <a:ea typeface="Calibri"/>
                  <a:cs typeface="Calibri"/>
                  <a:sym typeface="Calibri"/>
                  <a:hlinkClick r:id="rId3">
                    <a:extLst>
                      <a:ext uri="{A12FA001-AC4F-418D-AE19-62706E023703}">
                        <ahyp:hlinkClr xmlns:ahyp="http://schemas.microsoft.com/office/drawing/2018/hyperlinkcolor" val="tx"/>
                      </a:ext>
                    </a:extLst>
                  </a:hlinkClick>
                </a:rPr>
                <a:t>http://chs-support.weebly.com/training-packets-bmi-scoliosis-vh.html</a:t>
              </a:r>
              <a:r>
                <a:rPr kumimoji="0" lang="en-US" sz="2500" b="0" i="0" u="none" strike="noStrike" kern="0" cap="none" spc="0" normalizeH="0" baseline="0" noProof="0">
                  <a:ln>
                    <a:noFill/>
                  </a:ln>
                  <a:solidFill>
                    <a:srgbClr val="005A9E"/>
                  </a:solidFill>
                  <a:effectLst/>
                  <a:uLnTx/>
                  <a:uFillTx/>
                  <a:latin typeface="Calibri"/>
                  <a:ea typeface="Calibri"/>
                  <a:cs typeface="Calibri"/>
                  <a:sym typeface="Calibri"/>
                </a:rPr>
                <a:t> </a:t>
              </a:r>
              <a:r>
                <a:rPr kumimoji="0" lang="en-US" sz="2500" b="0" i="0" u="none" strike="noStrike" kern="0" cap="none" spc="0" normalizeH="0" baseline="0" noProof="0">
                  <a:ln>
                    <a:noFill/>
                  </a:ln>
                  <a:solidFill>
                    <a:srgbClr val="FFFFFF"/>
                  </a:solidFill>
                  <a:effectLst/>
                  <a:uLnTx/>
                  <a:uFillTx/>
                  <a:latin typeface="Calibri"/>
                  <a:ea typeface="Calibri"/>
                  <a:cs typeface="Calibri"/>
                  <a:sym typeface="Calibri"/>
                </a:rPr>
                <a:t> for sources of calibration services)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41" name="Google Shape;541;p37"/>
            <p:cNvSpPr/>
            <p:nvPr/>
          </p:nvSpPr>
          <p:spPr>
            <a:xfrm>
              <a:off x="2103119" y="3394043"/>
              <a:ext cx="8412480" cy="957294"/>
            </a:xfrm>
            <a:prstGeom prst="roundRect">
              <a:avLst>
                <a:gd name="adj" fmla="val 1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42" name="Google Shape;542;p37"/>
            <p:cNvSpPr txBox="1"/>
            <p:nvPr/>
          </p:nvSpPr>
          <p:spPr>
            <a:xfrm>
              <a:off x="2131157" y="3422081"/>
              <a:ext cx="7029617" cy="901218"/>
            </a:xfrm>
            <a:prstGeom prst="rect">
              <a:avLst/>
            </a:prstGeom>
            <a:noFill/>
            <a:ln>
              <a:noFill/>
            </a:ln>
          </p:spPr>
          <p:txBody>
            <a:bodyPr spcFirstLastPara="1" wrap="square" lIns="95250" tIns="95250" rIns="95250" bIns="95250" anchor="ctr" anchorCtr="0">
              <a:noAutofit/>
            </a:bodyPr>
            <a:lstStyle/>
            <a:p>
              <a:pPr marL="0" marR="0" lvl="0" indent="0" algn="l" defTabSz="914400" rtl="0" eaLnBrk="1" fontAlgn="auto" latinLnBrk="0" hangingPunct="1">
                <a:lnSpc>
                  <a:spcPct val="90000"/>
                </a:lnSpc>
                <a:spcBef>
                  <a:spcPts val="0"/>
                </a:spcBef>
                <a:spcAft>
                  <a:spcPts val="0"/>
                </a:spcAft>
                <a:buClr>
                  <a:srgbClr val="FFFFFF"/>
                </a:buClr>
                <a:buSzPts val="2500"/>
                <a:buFont typeface="Calibri"/>
                <a:buNone/>
                <a:tabLst/>
                <a:defRPr/>
              </a:pPr>
              <a:r>
                <a:rPr kumimoji="0" lang="en-US" sz="2500" b="0" i="0" u="none" strike="noStrike" kern="0" cap="none" spc="0" normalizeH="0" baseline="0" noProof="0">
                  <a:ln>
                    <a:noFill/>
                  </a:ln>
                  <a:solidFill>
                    <a:srgbClr val="FFFFFF"/>
                  </a:solidFill>
                  <a:effectLst/>
                  <a:uLnTx/>
                  <a:uFillTx/>
                  <a:latin typeface="Calibri"/>
                  <a:ea typeface="Calibri"/>
                  <a:cs typeface="Calibri"/>
                  <a:sym typeface="Calibri"/>
                </a:rPr>
                <a:t>Use extreme caution when moving audiometer around from school to school – be gentle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43" name="Google Shape;543;p37"/>
            <p:cNvSpPr/>
            <p:nvPr/>
          </p:nvSpPr>
          <p:spPr>
            <a:xfrm>
              <a:off x="7790238" y="733200"/>
              <a:ext cx="622241" cy="622241"/>
            </a:xfrm>
            <a:prstGeom prst="downArrow">
              <a:avLst>
                <a:gd name="adj1" fmla="val 55000"/>
                <a:gd name="adj2" fmla="val 45000"/>
              </a:avLst>
            </a:prstGeom>
            <a:solidFill>
              <a:srgbClr val="F7D5CB">
                <a:alpha val="89411"/>
              </a:srgbClr>
            </a:solidFill>
            <a:ln w="12700" cap="flat" cmpd="sng">
              <a:solidFill>
                <a:srgbClr val="F7D5CB">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44" name="Google Shape;544;p37"/>
            <p:cNvSpPr txBox="1"/>
            <p:nvPr/>
          </p:nvSpPr>
          <p:spPr>
            <a:xfrm>
              <a:off x="7930242" y="733200"/>
              <a:ext cx="342233" cy="468236"/>
            </a:xfrm>
            <a:prstGeom prst="rect">
              <a:avLst/>
            </a:prstGeom>
            <a:noFill/>
            <a:ln>
              <a:noFill/>
            </a:ln>
          </p:spPr>
          <p:txBody>
            <a:bodyPr spcFirstLastPara="1" wrap="square" lIns="35550" tIns="35550" rIns="35550" bIns="35550"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2800"/>
                <a:buFont typeface="Calibri"/>
                <a:buNone/>
                <a:tabLst/>
                <a:defRPr/>
              </a:pPr>
              <a:endParaRPr kumimoji="0" sz="2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45" name="Google Shape;545;p37"/>
            <p:cNvSpPr/>
            <p:nvPr/>
          </p:nvSpPr>
          <p:spPr>
            <a:xfrm>
              <a:off x="8494783" y="1864548"/>
              <a:ext cx="622241" cy="622241"/>
            </a:xfrm>
            <a:prstGeom prst="downArrow">
              <a:avLst>
                <a:gd name="adj1" fmla="val 55000"/>
                <a:gd name="adj2" fmla="val 45000"/>
              </a:avLst>
            </a:prstGeom>
            <a:solidFill>
              <a:srgbClr val="E0E0E0">
                <a:alpha val="89411"/>
              </a:srgbClr>
            </a:solidFill>
            <a:ln w="12700" cap="flat" cmpd="sng">
              <a:solidFill>
                <a:srgbClr val="E0E0E0">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46" name="Google Shape;546;p37"/>
            <p:cNvSpPr txBox="1"/>
            <p:nvPr/>
          </p:nvSpPr>
          <p:spPr>
            <a:xfrm>
              <a:off x="8634787" y="1864548"/>
              <a:ext cx="342233" cy="468236"/>
            </a:xfrm>
            <a:prstGeom prst="rect">
              <a:avLst/>
            </a:prstGeom>
            <a:noFill/>
            <a:ln>
              <a:noFill/>
            </a:ln>
          </p:spPr>
          <p:txBody>
            <a:bodyPr spcFirstLastPara="1" wrap="square" lIns="35550" tIns="35550" rIns="35550" bIns="35550"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2800"/>
                <a:buFont typeface="Calibri"/>
                <a:buNone/>
                <a:tabLst/>
                <a:defRPr/>
              </a:pPr>
              <a:endParaRPr kumimoji="0" sz="2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47" name="Google Shape;547;p37"/>
            <p:cNvSpPr/>
            <p:nvPr/>
          </p:nvSpPr>
          <p:spPr>
            <a:xfrm>
              <a:off x="9188813" y="2995896"/>
              <a:ext cx="622241" cy="622241"/>
            </a:xfrm>
            <a:prstGeom prst="downArrow">
              <a:avLst>
                <a:gd name="adj1" fmla="val 55000"/>
                <a:gd name="adj2" fmla="val 45000"/>
              </a:avLst>
            </a:prstGeom>
            <a:solidFill>
              <a:srgbClr val="FFE8CA">
                <a:alpha val="89411"/>
              </a:srgbClr>
            </a:solidFill>
            <a:ln w="12700" cap="flat" cmpd="sng">
              <a:solidFill>
                <a:srgbClr val="FFE8CA">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48" name="Google Shape;548;p37"/>
            <p:cNvSpPr txBox="1"/>
            <p:nvPr/>
          </p:nvSpPr>
          <p:spPr>
            <a:xfrm>
              <a:off x="9328817" y="2995896"/>
              <a:ext cx="342233" cy="468236"/>
            </a:xfrm>
            <a:prstGeom prst="rect">
              <a:avLst/>
            </a:prstGeom>
            <a:noFill/>
            <a:ln>
              <a:noFill/>
            </a:ln>
          </p:spPr>
          <p:txBody>
            <a:bodyPr spcFirstLastPara="1" wrap="square" lIns="35550" tIns="35550" rIns="35550" bIns="35550"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2800"/>
                <a:buFont typeface="Calibri"/>
                <a:buNone/>
                <a:tabLst/>
                <a:defRPr/>
              </a:pPr>
              <a:endParaRPr kumimoji="0" sz="2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553"/>
        <p:cNvGrpSpPr/>
        <p:nvPr/>
      </p:nvGrpSpPr>
      <p:grpSpPr>
        <a:xfrm>
          <a:off x="0" y="0"/>
          <a:ext cx="0" cy="0"/>
          <a:chOff x="0" y="0"/>
          <a:chExt cx="0" cy="0"/>
        </a:xfrm>
      </p:grpSpPr>
      <p:sp>
        <p:nvSpPr>
          <p:cNvPr id="554" name="Google Shape;554;p38"/>
          <p:cNvSpPr/>
          <p:nvPr/>
        </p:nvSpPr>
        <p:spPr>
          <a:xfrm>
            <a:off x="0" y="0"/>
            <a:ext cx="12188952" cy="6858000"/>
          </a:xfrm>
          <a:prstGeom prst="rect">
            <a:avLst/>
          </a:prstGeom>
          <a:solidFill>
            <a:srgbClr val="005A9E"/>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55" name="Google Shape;555;p38"/>
          <p:cNvSpPr/>
          <p:nvPr/>
        </p:nvSpPr>
        <p:spPr>
          <a:xfrm>
            <a:off x="0" y="0"/>
            <a:ext cx="12192000" cy="454706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56" name="Google Shape;556;p38"/>
          <p:cNvSpPr txBox="1">
            <a:spLocks noGrp="1"/>
          </p:cNvSpPr>
          <p:nvPr>
            <p:ph type="title"/>
          </p:nvPr>
        </p:nvSpPr>
        <p:spPr>
          <a:xfrm>
            <a:off x="594360" y="1122363"/>
            <a:ext cx="10864398" cy="307556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8000"/>
              <a:buFont typeface="Calibri"/>
              <a:buNone/>
            </a:pPr>
            <a:r>
              <a:rPr lang="en-US" sz="8000" b="1">
                <a:solidFill>
                  <a:schemeClr val="lt1"/>
                </a:solidFill>
                <a:latin typeface="Calibri"/>
                <a:ea typeface="Calibri"/>
                <a:cs typeface="Calibri"/>
                <a:sym typeface="Calibri"/>
              </a:rPr>
              <a:t>Examples of </a:t>
            </a:r>
            <a:br>
              <a:rPr lang="en-US" sz="8000" b="1">
                <a:solidFill>
                  <a:schemeClr val="lt1"/>
                </a:solidFill>
                <a:latin typeface="Calibri"/>
                <a:ea typeface="Calibri"/>
                <a:cs typeface="Calibri"/>
                <a:sym typeface="Calibri"/>
              </a:rPr>
            </a:br>
            <a:r>
              <a:rPr lang="en-US" sz="8000" b="1">
                <a:solidFill>
                  <a:schemeClr val="lt1"/>
                </a:solidFill>
                <a:latin typeface="Calibri"/>
                <a:ea typeface="Calibri"/>
                <a:cs typeface="Calibri"/>
                <a:sym typeface="Calibri"/>
              </a:rPr>
              <a:t>a</a:t>
            </a:r>
            <a:r>
              <a:rPr lang="en-US" sz="8000" b="1"/>
              <a:t>pproved</a:t>
            </a:r>
            <a:r>
              <a:rPr lang="en-US" sz="8000" b="1">
                <a:solidFill>
                  <a:schemeClr val="lt1"/>
                </a:solidFill>
                <a:latin typeface="Calibri"/>
                <a:ea typeface="Calibri"/>
                <a:cs typeface="Calibri"/>
                <a:sym typeface="Calibri"/>
              </a:rPr>
              <a:t> audiometers</a:t>
            </a:r>
            <a:endParaRPr/>
          </a:p>
        </p:txBody>
      </p:sp>
      <p:grpSp>
        <p:nvGrpSpPr>
          <p:cNvPr id="557" name="Google Shape;557;p38"/>
          <p:cNvGrpSpPr/>
          <p:nvPr/>
        </p:nvGrpSpPr>
        <p:grpSpPr>
          <a:xfrm>
            <a:off x="594359" y="73152"/>
            <a:ext cx="1178966" cy="232963"/>
            <a:chOff x="594359" y="73152"/>
            <a:chExt cx="1178966" cy="232963"/>
          </a:xfrm>
        </p:grpSpPr>
        <p:sp>
          <p:nvSpPr>
            <p:cNvPr id="558" name="Google Shape;558;p38"/>
            <p:cNvSpPr/>
            <p:nvPr/>
          </p:nvSpPr>
          <p:spPr>
            <a:xfrm>
              <a:off x="1094180" y="73152"/>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59" name="Google Shape;559;p38"/>
            <p:cNvSpPr/>
            <p:nvPr/>
          </p:nvSpPr>
          <p:spPr>
            <a:xfrm>
              <a:off x="1094180" y="24688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60" name="Google Shape;560;p38"/>
            <p:cNvSpPr/>
            <p:nvPr/>
          </p:nvSpPr>
          <p:spPr>
            <a:xfrm>
              <a:off x="969225" y="73152"/>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61" name="Google Shape;561;p38"/>
            <p:cNvSpPr/>
            <p:nvPr/>
          </p:nvSpPr>
          <p:spPr>
            <a:xfrm>
              <a:off x="969225" y="24688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62" name="Google Shape;562;p38"/>
            <p:cNvSpPr/>
            <p:nvPr/>
          </p:nvSpPr>
          <p:spPr>
            <a:xfrm>
              <a:off x="844270" y="73152"/>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63" name="Google Shape;563;p38"/>
            <p:cNvSpPr/>
            <p:nvPr/>
          </p:nvSpPr>
          <p:spPr>
            <a:xfrm>
              <a:off x="844270" y="24688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64" name="Google Shape;564;p38"/>
            <p:cNvSpPr/>
            <p:nvPr/>
          </p:nvSpPr>
          <p:spPr>
            <a:xfrm>
              <a:off x="719314" y="73152"/>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65" name="Google Shape;565;p38"/>
            <p:cNvSpPr/>
            <p:nvPr/>
          </p:nvSpPr>
          <p:spPr>
            <a:xfrm>
              <a:off x="719314" y="24688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66" name="Google Shape;566;p38"/>
            <p:cNvSpPr/>
            <p:nvPr/>
          </p:nvSpPr>
          <p:spPr>
            <a:xfrm>
              <a:off x="594359" y="73152"/>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67" name="Google Shape;567;p38"/>
            <p:cNvSpPr/>
            <p:nvPr/>
          </p:nvSpPr>
          <p:spPr>
            <a:xfrm>
              <a:off x="594359" y="24688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68" name="Google Shape;568;p38"/>
            <p:cNvSpPr/>
            <p:nvPr/>
          </p:nvSpPr>
          <p:spPr>
            <a:xfrm>
              <a:off x="1718957" y="73152"/>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69" name="Google Shape;569;p38"/>
            <p:cNvSpPr/>
            <p:nvPr/>
          </p:nvSpPr>
          <p:spPr>
            <a:xfrm>
              <a:off x="1718957" y="24688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70" name="Google Shape;570;p38"/>
            <p:cNvSpPr/>
            <p:nvPr/>
          </p:nvSpPr>
          <p:spPr>
            <a:xfrm>
              <a:off x="1594002" y="73152"/>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71" name="Google Shape;571;p38"/>
            <p:cNvSpPr/>
            <p:nvPr/>
          </p:nvSpPr>
          <p:spPr>
            <a:xfrm>
              <a:off x="1594002" y="24688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72" name="Google Shape;572;p38"/>
            <p:cNvSpPr/>
            <p:nvPr/>
          </p:nvSpPr>
          <p:spPr>
            <a:xfrm>
              <a:off x="1469047" y="73152"/>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73" name="Google Shape;573;p38"/>
            <p:cNvSpPr/>
            <p:nvPr/>
          </p:nvSpPr>
          <p:spPr>
            <a:xfrm>
              <a:off x="1469047" y="24688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74" name="Google Shape;574;p38"/>
            <p:cNvSpPr/>
            <p:nvPr/>
          </p:nvSpPr>
          <p:spPr>
            <a:xfrm>
              <a:off x="1344091" y="73152"/>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75" name="Google Shape;575;p38"/>
            <p:cNvSpPr/>
            <p:nvPr/>
          </p:nvSpPr>
          <p:spPr>
            <a:xfrm>
              <a:off x="1344091" y="24688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76" name="Google Shape;576;p38"/>
            <p:cNvSpPr/>
            <p:nvPr/>
          </p:nvSpPr>
          <p:spPr>
            <a:xfrm>
              <a:off x="1219136" y="73152"/>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77" name="Google Shape;577;p38"/>
            <p:cNvSpPr/>
            <p:nvPr/>
          </p:nvSpPr>
          <p:spPr>
            <a:xfrm>
              <a:off x="1219136" y="24688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578" name="Google Shape;578;p38"/>
          <p:cNvSpPr/>
          <p:nvPr/>
        </p:nvSpPr>
        <p:spPr>
          <a:xfrm>
            <a:off x="0" y="6501384"/>
            <a:ext cx="12192000" cy="356616"/>
          </a:xfrm>
          <a:prstGeom prst="rect">
            <a:avLst/>
          </a:prstGeom>
          <a:solidFill>
            <a:srgbClr val="FEFEFE"/>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83"/>
        <p:cNvGrpSpPr/>
        <p:nvPr/>
      </p:nvGrpSpPr>
      <p:grpSpPr>
        <a:xfrm>
          <a:off x="0" y="0"/>
          <a:ext cx="0" cy="0"/>
          <a:chOff x="0" y="0"/>
          <a:chExt cx="0" cy="0"/>
        </a:xfrm>
      </p:grpSpPr>
      <p:sp>
        <p:nvSpPr>
          <p:cNvPr id="584" name="Google Shape;584;p39"/>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585" name="Google Shape;585;p39" descr="Earscan3-ES3M_300.jpg"/>
          <p:cNvPicPr preferRelativeResize="0">
            <a:picLocks noGrp="1"/>
          </p:cNvPicPr>
          <p:nvPr>
            <p:ph type="body" idx="1"/>
          </p:nvPr>
        </p:nvPicPr>
        <p:blipFill rotWithShape="1">
          <a:blip r:embed="rId3">
            <a:alphaModFix/>
          </a:blip>
          <a:srcRect t="2651" b="18235"/>
          <a:stretch/>
        </p:blipFill>
        <p:spPr>
          <a:xfrm>
            <a:off x="3523488" y="10"/>
            <a:ext cx="8668512" cy="6857990"/>
          </a:xfrm>
          <a:prstGeom prst="rect">
            <a:avLst/>
          </a:prstGeom>
          <a:noFill/>
          <a:ln>
            <a:noFill/>
          </a:ln>
        </p:spPr>
      </p:pic>
      <p:sp>
        <p:nvSpPr>
          <p:cNvPr id="586" name="Google Shape;586;p39"/>
          <p:cNvSpPr/>
          <p:nvPr/>
        </p:nvSpPr>
        <p:spPr>
          <a:xfrm>
            <a:off x="3" y="0"/>
            <a:ext cx="9339206" cy="6858000"/>
          </a:xfrm>
          <a:prstGeom prst="rect">
            <a:avLst/>
          </a:prstGeom>
          <a:gradFill>
            <a:gsLst>
              <a:gs pos="0">
                <a:srgbClr val="000000">
                  <a:alpha val="0"/>
                </a:srgbClr>
              </a:gs>
              <a:gs pos="33000">
                <a:srgbClr val="000000">
                  <a:alpha val="63529"/>
                </a:srgbClr>
              </a:gs>
              <a:gs pos="58000">
                <a:schemeClr val="dk1"/>
              </a:gs>
              <a:gs pos="100000">
                <a:schemeClr val="dk1"/>
              </a:gs>
            </a:gsLst>
            <a:lin ang="108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87" name="Google Shape;587;p39"/>
          <p:cNvSpPr txBox="1">
            <a:spLocks noGrp="1"/>
          </p:cNvSpPr>
          <p:nvPr>
            <p:ph type="title"/>
          </p:nvPr>
        </p:nvSpPr>
        <p:spPr>
          <a:xfrm>
            <a:off x="477981" y="1122363"/>
            <a:ext cx="4023360" cy="320413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800"/>
              <a:buFont typeface="Calibri"/>
              <a:buNone/>
            </a:pPr>
            <a:r>
              <a:rPr lang="en-US" sz="4800" b="1"/>
              <a:t>Earscan 3M</a:t>
            </a:r>
            <a:endParaRPr/>
          </a:p>
        </p:txBody>
      </p:sp>
      <p:sp>
        <p:nvSpPr>
          <p:cNvPr id="588" name="Google Shape;588;p39"/>
          <p:cNvSpPr/>
          <p:nvPr/>
        </p:nvSpPr>
        <p:spPr>
          <a:xfrm rot="5400000">
            <a:off x="759921" y="346791"/>
            <a:ext cx="146304" cy="70408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89" name="Google Shape;589;p39"/>
          <p:cNvSpPr/>
          <p:nvPr/>
        </p:nvSpPr>
        <p:spPr>
          <a:xfrm>
            <a:off x="481029" y="4546920"/>
            <a:ext cx="3977640" cy="1828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94"/>
        <p:cNvGrpSpPr/>
        <p:nvPr/>
      </p:nvGrpSpPr>
      <p:grpSpPr>
        <a:xfrm>
          <a:off x="0" y="0"/>
          <a:ext cx="0" cy="0"/>
          <a:chOff x="0" y="0"/>
          <a:chExt cx="0" cy="0"/>
        </a:xfrm>
      </p:grpSpPr>
      <p:sp>
        <p:nvSpPr>
          <p:cNvPr id="595" name="Google Shape;595;p40"/>
          <p:cNvSpPr/>
          <p:nvPr/>
        </p:nvSpPr>
        <p:spPr>
          <a:xfrm>
            <a:off x="0" y="-1"/>
            <a:ext cx="12188952"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96" name="Google Shape;596;p40"/>
          <p:cNvSpPr/>
          <p:nvPr/>
        </p:nvSpPr>
        <p:spPr>
          <a:xfrm>
            <a:off x="0" y="0"/>
            <a:ext cx="12192000" cy="68580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597" name="Google Shape;597;p40" descr="Earscan3-ES3M_300.jpg"/>
          <p:cNvPicPr preferRelativeResize="0">
            <a:picLocks noGrp="1"/>
          </p:cNvPicPr>
          <p:nvPr>
            <p:ph type="body" idx="1"/>
          </p:nvPr>
        </p:nvPicPr>
        <p:blipFill rotWithShape="1">
          <a:blip r:embed="rId3">
            <a:alphaModFix amt="60000"/>
          </a:blip>
          <a:srcRect t="5838" b="9891"/>
          <a:stretch/>
        </p:blipFill>
        <p:spPr>
          <a:xfrm>
            <a:off x="23" y="-13239"/>
            <a:ext cx="12192000" cy="6858000"/>
          </a:xfrm>
          <a:prstGeom prst="rect">
            <a:avLst/>
          </a:prstGeom>
          <a:noFill/>
          <a:ln>
            <a:noFill/>
          </a:ln>
        </p:spPr>
      </p:pic>
      <p:sp>
        <p:nvSpPr>
          <p:cNvPr id="598" name="Google Shape;598;p40"/>
          <p:cNvSpPr txBox="1">
            <a:spLocks noGrp="1"/>
          </p:cNvSpPr>
          <p:nvPr>
            <p:ph type="title"/>
          </p:nvPr>
        </p:nvSpPr>
        <p:spPr>
          <a:xfrm>
            <a:off x="-347725" y="695500"/>
            <a:ext cx="4570800" cy="10605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FFFFFF"/>
              </a:buClr>
              <a:buSzPts val="5200"/>
              <a:buFont typeface="Calibri"/>
              <a:buNone/>
            </a:pPr>
            <a:r>
              <a:rPr lang="en-US" sz="5200" b="1">
                <a:solidFill>
                  <a:schemeClr val="dk1"/>
                </a:solidFill>
              </a:rPr>
              <a:t>Maico 27</a:t>
            </a:r>
            <a:endParaRPr>
              <a:solidFill>
                <a:schemeClr val="dk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5A9E"/>
        </a:solidFill>
        <a:effectLst/>
      </p:bgPr>
    </p:bg>
    <p:spTree>
      <p:nvGrpSpPr>
        <p:cNvPr id="1" name="Shape 603"/>
        <p:cNvGrpSpPr/>
        <p:nvPr/>
      </p:nvGrpSpPr>
      <p:grpSpPr>
        <a:xfrm>
          <a:off x="0" y="0"/>
          <a:ext cx="0" cy="0"/>
          <a:chOff x="0" y="0"/>
          <a:chExt cx="0" cy="0"/>
        </a:xfrm>
      </p:grpSpPr>
      <p:sp>
        <p:nvSpPr>
          <p:cNvPr id="604" name="Google Shape;604;p41"/>
          <p:cNvSpPr/>
          <p:nvPr/>
        </p:nvSpPr>
        <p:spPr>
          <a:xfrm rot="-5400000">
            <a:off x="800100" y="1491343"/>
            <a:ext cx="3333749" cy="3499103"/>
          </a:xfrm>
          <a:prstGeom prst="downArrow">
            <a:avLst>
              <a:gd name="adj1" fmla="val 100000"/>
              <a:gd name="adj2" fmla="val 15788"/>
            </a:avLst>
          </a:prstGeom>
          <a:solidFill>
            <a:srgbClr val="40404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605" name="Google Shape;605;p41"/>
          <p:cNvSpPr txBox="1">
            <a:spLocks noGrp="1"/>
          </p:cNvSpPr>
          <p:nvPr>
            <p:ph type="title"/>
          </p:nvPr>
        </p:nvSpPr>
        <p:spPr>
          <a:xfrm>
            <a:off x="1028700" y="1967266"/>
            <a:ext cx="2628900" cy="254725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FF"/>
              </a:buClr>
              <a:buSzPts val="3600"/>
              <a:buFont typeface="Calibri"/>
              <a:buNone/>
            </a:pPr>
            <a:r>
              <a:rPr lang="en-US" sz="3600" b="1">
                <a:solidFill>
                  <a:srgbClr val="FFFFFF"/>
                </a:solidFill>
                <a:latin typeface="Calibri"/>
                <a:ea typeface="Calibri"/>
                <a:cs typeface="Calibri"/>
                <a:sym typeface="Calibri"/>
              </a:rPr>
              <a:t>Maico 39</a:t>
            </a:r>
            <a:endParaRPr/>
          </a:p>
        </p:txBody>
      </p:sp>
      <p:pic>
        <p:nvPicPr>
          <p:cNvPr id="606" name="Google Shape;606;p41" descr="TABLE OF CONTENTS"/>
          <p:cNvPicPr preferRelativeResize="0"/>
          <p:nvPr/>
        </p:nvPicPr>
        <p:blipFill rotWithShape="1">
          <a:blip r:embed="rId3">
            <a:alphaModFix/>
          </a:blip>
          <a:srcRect/>
          <a:stretch/>
        </p:blipFill>
        <p:spPr>
          <a:xfrm>
            <a:off x="4777316" y="1171712"/>
            <a:ext cx="6780700" cy="451224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5A9E"/>
        </a:solidFill>
        <a:effectLst/>
      </p:bgPr>
    </p:bg>
    <p:spTree>
      <p:nvGrpSpPr>
        <p:cNvPr id="1" name="Shape 611"/>
        <p:cNvGrpSpPr/>
        <p:nvPr/>
      </p:nvGrpSpPr>
      <p:grpSpPr>
        <a:xfrm>
          <a:off x="0" y="0"/>
          <a:ext cx="0" cy="0"/>
          <a:chOff x="0" y="0"/>
          <a:chExt cx="0" cy="0"/>
        </a:xfrm>
      </p:grpSpPr>
      <p:sp>
        <p:nvSpPr>
          <p:cNvPr id="612" name="Google Shape;612;p42"/>
          <p:cNvSpPr/>
          <p:nvPr/>
        </p:nvSpPr>
        <p:spPr>
          <a:xfrm>
            <a:off x="638175" y="0"/>
            <a:ext cx="3248025" cy="3400426"/>
          </a:xfrm>
          <a:prstGeom prst="flowChartDocument">
            <a:avLst/>
          </a:prstGeom>
          <a:solidFill>
            <a:srgbClr val="41885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613" name="Google Shape;613;p42"/>
          <p:cNvSpPr txBox="1">
            <a:spLocks noGrp="1"/>
          </p:cNvSpPr>
          <p:nvPr>
            <p:ph type="title"/>
          </p:nvPr>
        </p:nvSpPr>
        <p:spPr>
          <a:xfrm>
            <a:off x="838200" y="171162"/>
            <a:ext cx="2840182" cy="237114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FF"/>
              </a:buClr>
              <a:buSzPts val="3200"/>
              <a:buFont typeface="Calibri"/>
              <a:buNone/>
            </a:pPr>
            <a:r>
              <a:rPr lang="en-US" sz="3200" b="1">
                <a:solidFill>
                  <a:srgbClr val="FFFFFF"/>
                </a:solidFill>
                <a:latin typeface="Calibri"/>
                <a:ea typeface="Calibri"/>
                <a:cs typeface="Calibri"/>
                <a:sym typeface="Calibri"/>
              </a:rPr>
              <a:t>Maico Pilot Audiometer </a:t>
            </a:r>
            <a:br>
              <a:rPr lang="en-US" sz="3200">
                <a:solidFill>
                  <a:srgbClr val="FFFFFF"/>
                </a:solidFill>
                <a:latin typeface="Calibri"/>
                <a:ea typeface="Calibri"/>
                <a:cs typeface="Calibri"/>
                <a:sym typeface="Calibri"/>
              </a:rPr>
            </a:br>
            <a:r>
              <a:rPr lang="en-US" sz="1600">
                <a:solidFill>
                  <a:srgbClr val="FFFFFF"/>
                </a:solidFill>
                <a:latin typeface="Calibri"/>
                <a:ea typeface="Calibri"/>
                <a:cs typeface="Calibri"/>
                <a:sym typeface="Calibri"/>
              </a:rPr>
              <a:t>(*this is MORE than you need)</a:t>
            </a:r>
            <a:endParaRPr/>
          </a:p>
        </p:txBody>
      </p:sp>
      <p:pic>
        <p:nvPicPr>
          <p:cNvPr id="614" name="Google Shape;614;p42" descr="Pilot Hearing Test Audiometer"/>
          <p:cNvPicPr preferRelativeResize="0"/>
          <p:nvPr/>
        </p:nvPicPr>
        <p:blipFill rotWithShape="1">
          <a:blip r:embed="rId3">
            <a:alphaModFix/>
          </a:blip>
          <a:srcRect/>
          <a:stretch/>
        </p:blipFill>
        <p:spPr>
          <a:xfrm>
            <a:off x="4207933" y="821112"/>
            <a:ext cx="7347537" cy="521675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5A9E"/>
        </a:solidFill>
        <a:effectLst/>
      </p:bgPr>
    </p:bg>
    <p:spTree>
      <p:nvGrpSpPr>
        <p:cNvPr id="1" name="Shape 619"/>
        <p:cNvGrpSpPr/>
        <p:nvPr/>
      </p:nvGrpSpPr>
      <p:grpSpPr>
        <a:xfrm>
          <a:off x="0" y="0"/>
          <a:ext cx="0" cy="0"/>
          <a:chOff x="0" y="0"/>
          <a:chExt cx="0" cy="0"/>
        </a:xfrm>
      </p:grpSpPr>
      <p:sp>
        <p:nvSpPr>
          <p:cNvPr id="620" name="Google Shape;620;p43"/>
          <p:cNvSpPr/>
          <p:nvPr/>
        </p:nvSpPr>
        <p:spPr>
          <a:xfrm>
            <a:off x="0" y="0"/>
            <a:ext cx="12191999" cy="6857365"/>
          </a:xfrm>
          <a:prstGeom prst="rect">
            <a:avLst/>
          </a:prstGeom>
          <a:solidFill>
            <a:srgbClr val="005A9E"/>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621" name="Google Shape;621;p43"/>
          <p:cNvSpPr/>
          <p:nvPr/>
        </p:nvSpPr>
        <p:spPr>
          <a:xfrm>
            <a:off x="0" y="2"/>
            <a:ext cx="12192000" cy="4412583"/>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622" name="Google Shape;622;p43"/>
          <p:cNvSpPr/>
          <p:nvPr/>
        </p:nvSpPr>
        <p:spPr>
          <a:xfrm>
            <a:off x="596464" y="551962"/>
            <a:ext cx="10999072" cy="4618549"/>
          </a:xfrm>
          <a:prstGeom prst="rect">
            <a:avLst/>
          </a:prstGeom>
          <a:solidFill>
            <a:schemeClr val="dk1"/>
          </a:solidFill>
          <a:ln>
            <a:noFill/>
          </a:ln>
          <a:effectLst>
            <a:outerShdw blurRad="139700" dist="127000" dir="5400000" algn="t" rotWithShape="0">
              <a:srgbClr val="000000">
                <a:alpha val="14509"/>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623" name="Google Shape;623;p43"/>
          <p:cNvSpPr txBox="1">
            <a:spLocks noGrp="1"/>
          </p:cNvSpPr>
          <p:nvPr>
            <p:ph type="title"/>
          </p:nvPr>
        </p:nvSpPr>
        <p:spPr>
          <a:xfrm>
            <a:off x="1524000" y="1293338"/>
            <a:ext cx="9144000" cy="327459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7200"/>
              <a:buFont typeface="Calibri"/>
              <a:buNone/>
            </a:pPr>
            <a:r>
              <a:rPr lang="en-US" sz="7200">
                <a:solidFill>
                  <a:schemeClr val="lt1"/>
                </a:solidFill>
                <a:latin typeface="Calibri"/>
                <a:ea typeface="Calibri"/>
                <a:cs typeface="Calibri"/>
                <a:sym typeface="Calibri"/>
              </a:rPr>
              <a:t>Examples of audiometers that are NOT app</a:t>
            </a:r>
            <a:r>
              <a:rPr lang="en-US" sz="7200"/>
              <a:t>roved</a:t>
            </a:r>
            <a:endParaRPr/>
          </a:p>
        </p:txBody>
      </p:sp>
      <p:cxnSp>
        <p:nvCxnSpPr>
          <p:cNvPr id="624" name="Google Shape;624;p43"/>
          <p:cNvCxnSpPr/>
          <p:nvPr/>
        </p:nvCxnSpPr>
        <p:spPr>
          <a:xfrm rot="10800000">
            <a:off x="596464" y="6354708"/>
            <a:ext cx="11000232" cy="0"/>
          </a:xfrm>
          <a:prstGeom prst="straightConnector1">
            <a:avLst/>
          </a:prstGeom>
          <a:noFill/>
          <a:ln w="101600" cap="flat" cmpd="sng">
            <a:solidFill>
              <a:schemeClr val="accent4"/>
            </a:solidFill>
            <a:prstDash val="solid"/>
            <a:miter lim="800000"/>
            <a:headEnd type="none" w="sm" len="sm"/>
            <a:tailEnd type="none" w="sm" len="sm"/>
          </a:ln>
        </p:spPr>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5A9E"/>
        </a:solidFill>
        <a:effectLst/>
      </p:bgPr>
    </p:bg>
    <p:spTree>
      <p:nvGrpSpPr>
        <p:cNvPr id="1" name="Shape 629"/>
        <p:cNvGrpSpPr/>
        <p:nvPr/>
      </p:nvGrpSpPr>
      <p:grpSpPr>
        <a:xfrm>
          <a:off x="0" y="0"/>
          <a:ext cx="0" cy="0"/>
          <a:chOff x="0" y="0"/>
          <a:chExt cx="0" cy="0"/>
        </a:xfrm>
      </p:grpSpPr>
      <p:sp>
        <p:nvSpPr>
          <p:cNvPr id="630" name="Google Shape;630;p44"/>
          <p:cNvSpPr/>
          <p:nvPr/>
        </p:nvSpPr>
        <p:spPr>
          <a:xfrm>
            <a:off x="0" y="0"/>
            <a:ext cx="12191999" cy="6857365"/>
          </a:xfrm>
          <a:prstGeom prst="rect">
            <a:avLst/>
          </a:prstGeom>
          <a:solidFill>
            <a:srgbClr val="005A9E"/>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631" name="Google Shape;631;p44"/>
          <p:cNvSpPr txBox="1">
            <a:spLocks noGrp="1"/>
          </p:cNvSpPr>
          <p:nvPr>
            <p:ph type="title"/>
          </p:nvPr>
        </p:nvSpPr>
        <p:spPr>
          <a:xfrm>
            <a:off x="9036550" y="1023875"/>
            <a:ext cx="2998800" cy="50466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2600"/>
              <a:buFont typeface="Calibri"/>
              <a:buNone/>
            </a:pPr>
            <a:r>
              <a:rPr lang="en-US" sz="3000" b="1"/>
              <a:t> </a:t>
            </a:r>
            <a:r>
              <a:rPr lang="en-US" sz="3400" b="1"/>
              <a:t>Allyn AudioScope 3 Screening Audiometer</a:t>
            </a:r>
            <a:br>
              <a:rPr lang="en-US" sz="3000"/>
            </a:br>
            <a:endParaRPr sz="4800"/>
          </a:p>
        </p:txBody>
      </p:sp>
      <p:sp>
        <p:nvSpPr>
          <p:cNvPr id="632" name="Google Shape;632;p44"/>
          <p:cNvSpPr/>
          <p:nvPr/>
        </p:nvSpPr>
        <p:spPr>
          <a:xfrm rot="-5400000">
            <a:off x="3433973" y="-827233"/>
            <a:ext cx="1715478" cy="8583421"/>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633" name="Google Shape;633;p44"/>
          <p:cNvSpPr/>
          <p:nvPr/>
        </p:nvSpPr>
        <p:spPr>
          <a:xfrm>
            <a:off x="302085" y="664308"/>
            <a:ext cx="8082632" cy="5600340"/>
          </a:xfrm>
          <a:prstGeom prst="rect">
            <a:avLst/>
          </a:prstGeom>
          <a:solidFill>
            <a:schemeClr val="dk1"/>
          </a:solidFill>
          <a:ln>
            <a:noFill/>
          </a:ln>
          <a:effectLst>
            <a:outerShdw blurRad="139700" dist="127000" dir="5400000" algn="t" rotWithShape="0">
              <a:srgbClr val="000000">
                <a:alpha val="14509"/>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634" name="Google Shape;634;p44" descr="Earscan3-ES3M_300.jpg"/>
          <p:cNvPicPr preferRelativeResize="0">
            <a:picLocks noGrp="1"/>
          </p:cNvPicPr>
          <p:nvPr>
            <p:ph type="body" idx="1"/>
          </p:nvPr>
        </p:nvPicPr>
        <p:blipFill rotWithShape="1">
          <a:blip r:embed="rId3">
            <a:alphaModFix/>
          </a:blip>
          <a:srcRect/>
          <a:stretch/>
        </p:blipFill>
        <p:spPr>
          <a:xfrm>
            <a:off x="1234619" y="858525"/>
            <a:ext cx="2306268" cy="5211906"/>
          </a:xfrm>
          <a:prstGeom prst="rect">
            <a:avLst/>
          </a:prstGeom>
          <a:noFill/>
          <a:ln>
            <a:noFill/>
          </a:ln>
        </p:spPr>
      </p:pic>
      <p:pic>
        <p:nvPicPr>
          <p:cNvPr id="635" name="Google Shape;635;p44" descr="AudioScope3_product1_MC.jpg"/>
          <p:cNvPicPr preferRelativeResize="0"/>
          <p:nvPr/>
        </p:nvPicPr>
        <p:blipFill rotWithShape="1">
          <a:blip r:embed="rId4">
            <a:alphaModFix/>
          </a:blip>
          <a:srcRect/>
          <a:stretch/>
        </p:blipFill>
        <p:spPr>
          <a:xfrm>
            <a:off x="4658472" y="858524"/>
            <a:ext cx="3283500" cy="5211906"/>
          </a:xfrm>
          <a:prstGeom prst="rect">
            <a:avLst/>
          </a:prstGeom>
          <a:noFill/>
          <a:ln>
            <a:noFill/>
          </a:ln>
        </p:spPr>
      </p:pic>
      <p:sp>
        <p:nvSpPr>
          <p:cNvPr id="636" name="Google Shape;636;p44"/>
          <p:cNvSpPr/>
          <p:nvPr/>
        </p:nvSpPr>
        <p:spPr>
          <a:xfrm rot="5400000">
            <a:off x="7950447" y="3392097"/>
            <a:ext cx="1719072" cy="15238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637" name="Google Shape;637;p44"/>
          <p:cNvSpPr txBox="1"/>
          <p:nvPr/>
        </p:nvSpPr>
        <p:spPr>
          <a:xfrm>
            <a:off x="8886175" y="5572150"/>
            <a:ext cx="3132900" cy="10467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90000"/>
              </a:lnSpc>
              <a:spcBef>
                <a:spcPts val="0"/>
              </a:spcBef>
              <a:spcAft>
                <a:spcPts val="0"/>
              </a:spcAft>
              <a:buClr>
                <a:srgbClr val="FFFFFF"/>
              </a:buClr>
              <a:buSzPts val="2600"/>
              <a:buFont typeface="Calibri"/>
              <a:buNone/>
              <a:tabLst/>
              <a:defRPr/>
            </a:pPr>
            <a:r>
              <a:rPr kumimoji="0" lang="en-US" sz="2000" b="0" i="0" u="none" strike="noStrike" kern="0" cap="none" spc="0" normalizeH="0" baseline="0" noProof="0">
                <a:ln>
                  <a:noFill/>
                </a:ln>
                <a:solidFill>
                  <a:srgbClr val="FFFFFF"/>
                </a:solidFill>
                <a:effectLst/>
                <a:uLnTx/>
                <a:uFillTx/>
                <a:latin typeface="Calibri"/>
                <a:ea typeface="Calibri"/>
                <a:cs typeface="Calibri"/>
                <a:sym typeface="Calibri"/>
              </a:rPr>
              <a:t>Not appropriate for school screening</a:t>
            </a:r>
            <a:endParaRPr kumimoji="0" sz="2000" b="0" i="0" u="none" strike="noStrike" kern="0" cap="none" spc="0" normalizeH="0" baseline="0" noProof="0">
              <a:ln>
                <a:noFill/>
              </a:ln>
              <a:solidFill>
                <a:srgbClr val="FFFFFF"/>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sz="20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5A9E"/>
        </a:solidFill>
        <a:effectLst/>
      </p:bgPr>
    </p:bg>
    <p:spTree>
      <p:nvGrpSpPr>
        <p:cNvPr id="1" name="Shape 642"/>
        <p:cNvGrpSpPr/>
        <p:nvPr/>
      </p:nvGrpSpPr>
      <p:grpSpPr>
        <a:xfrm>
          <a:off x="0" y="0"/>
          <a:ext cx="0" cy="0"/>
          <a:chOff x="0" y="0"/>
          <a:chExt cx="0" cy="0"/>
        </a:xfrm>
      </p:grpSpPr>
      <p:sp>
        <p:nvSpPr>
          <p:cNvPr id="643" name="Google Shape;643;p45"/>
          <p:cNvSpPr/>
          <p:nvPr/>
        </p:nvSpPr>
        <p:spPr>
          <a:xfrm>
            <a:off x="0" y="0"/>
            <a:ext cx="12191999" cy="6857365"/>
          </a:xfrm>
          <a:prstGeom prst="rect">
            <a:avLst/>
          </a:prstGeom>
          <a:solidFill>
            <a:srgbClr val="005A9E"/>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644" name="Google Shape;644;p45"/>
          <p:cNvSpPr txBox="1">
            <a:spLocks noGrp="1"/>
          </p:cNvSpPr>
          <p:nvPr>
            <p:ph type="title"/>
          </p:nvPr>
        </p:nvSpPr>
        <p:spPr>
          <a:xfrm>
            <a:off x="586559" y="1643744"/>
            <a:ext cx="4172100" cy="21990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4700"/>
              <a:buFont typeface="Calibri"/>
              <a:buNone/>
            </a:pPr>
            <a:r>
              <a:rPr lang="en-US" sz="5400" b="1"/>
              <a:t>OtoScreen I </a:t>
            </a:r>
            <a:endParaRPr sz="5400" b="1"/>
          </a:p>
          <a:p>
            <a:pPr marL="0" lvl="0" indent="0" algn="ctr" rtl="0">
              <a:lnSpc>
                <a:spcPct val="90000"/>
              </a:lnSpc>
              <a:spcBef>
                <a:spcPts val="0"/>
              </a:spcBef>
              <a:spcAft>
                <a:spcPts val="0"/>
              </a:spcAft>
              <a:buClr>
                <a:schemeClr val="lt1"/>
              </a:buClr>
              <a:buSzPts val="4700"/>
              <a:buFont typeface="Calibri"/>
              <a:buNone/>
            </a:pPr>
            <a:r>
              <a:rPr lang="en-US" sz="3700" b="1"/>
              <a:t>by Handtronix</a:t>
            </a:r>
            <a:endParaRPr sz="4700"/>
          </a:p>
        </p:txBody>
      </p:sp>
      <p:grpSp>
        <p:nvGrpSpPr>
          <p:cNvPr id="645" name="Google Shape;645;p45"/>
          <p:cNvGrpSpPr/>
          <p:nvPr/>
        </p:nvGrpSpPr>
        <p:grpSpPr>
          <a:xfrm>
            <a:off x="9416432" y="1"/>
            <a:ext cx="2446384" cy="5777808"/>
            <a:chOff x="329184" y="1"/>
            <a:chExt cx="524256" cy="5777808"/>
          </a:xfrm>
        </p:grpSpPr>
        <p:cxnSp>
          <p:nvCxnSpPr>
            <p:cNvPr id="646" name="Google Shape;646;p45"/>
            <p:cNvCxnSpPr/>
            <p:nvPr/>
          </p:nvCxnSpPr>
          <p:spPr>
            <a:xfrm rot="10800000">
              <a:off x="329184" y="5777809"/>
              <a:ext cx="521208" cy="0"/>
            </a:xfrm>
            <a:prstGeom prst="straightConnector1">
              <a:avLst/>
            </a:prstGeom>
            <a:noFill/>
            <a:ln w="152400" cap="flat" cmpd="sng">
              <a:solidFill>
                <a:schemeClr val="accent4"/>
              </a:solidFill>
              <a:prstDash val="solid"/>
              <a:miter lim="800000"/>
              <a:headEnd type="none" w="sm" len="sm"/>
              <a:tailEnd type="none" w="sm" len="sm"/>
            </a:ln>
          </p:spPr>
        </p:cxnSp>
        <p:sp>
          <p:nvSpPr>
            <p:cNvPr id="647" name="Google Shape;647;p45"/>
            <p:cNvSpPr/>
            <p:nvPr/>
          </p:nvSpPr>
          <p:spPr>
            <a:xfrm>
              <a:off x="329184" y="1"/>
              <a:ext cx="524256" cy="553211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648" name="Google Shape;648;p45"/>
          <p:cNvSpPr/>
          <p:nvPr/>
        </p:nvSpPr>
        <p:spPr>
          <a:xfrm>
            <a:off x="5386598" y="530074"/>
            <a:ext cx="6116700" cy="6208800"/>
          </a:xfrm>
          <a:prstGeom prst="rect">
            <a:avLst/>
          </a:prstGeom>
          <a:solidFill>
            <a:schemeClr val="dk1"/>
          </a:solidFill>
          <a:ln>
            <a:noFill/>
          </a:ln>
          <a:effectLst>
            <a:outerShdw blurRad="139700" dist="127000" dir="5400000" algn="t" rotWithShape="0">
              <a:srgbClr val="000000">
                <a:alpha val="14509"/>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649" name="Google Shape;649;p45" descr="Hearing Screeners"/>
          <p:cNvPicPr preferRelativeResize="0">
            <a:picLocks noGrp="1"/>
          </p:cNvPicPr>
          <p:nvPr>
            <p:ph type="body" idx="1"/>
          </p:nvPr>
        </p:nvPicPr>
        <p:blipFill rotWithShape="1">
          <a:blip r:embed="rId3">
            <a:alphaModFix/>
          </a:blip>
          <a:srcRect/>
          <a:stretch/>
        </p:blipFill>
        <p:spPr>
          <a:xfrm>
            <a:off x="5919174" y="791031"/>
            <a:ext cx="5051625" cy="5051625"/>
          </a:xfrm>
          <a:prstGeom prst="rect">
            <a:avLst/>
          </a:prstGeom>
          <a:noFill/>
          <a:ln>
            <a:noFill/>
          </a:ln>
        </p:spPr>
      </p:pic>
      <p:sp>
        <p:nvSpPr>
          <p:cNvPr id="650" name="Google Shape;650;p45"/>
          <p:cNvSpPr txBox="1"/>
          <p:nvPr/>
        </p:nvSpPr>
        <p:spPr>
          <a:xfrm>
            <a:off x="1105075" y="5557900"/>
            <a:ext cx="3000000" cy="10467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90000"/>
              </a:lnSpc>
              <a:spcBef>
                <a:spcPts val="0"/>
              </a:spcBef>
              <a:spcAft>
                <a:spcPts val="0"/>
              </a:spcAft>
              <a:buClr>
                <a:srgbClr val="000000"/>
              </a:buClr>
              <a:buSzPts val="2000"/>
              <a:buFont typeface="Arial"/>
              <a:buNone/>
              <a:tabLst/>
              <a:defRPr/>
            </a:pPr>
            <a:r>
              <a:rPr kumimoji="0" lang="en-US" sz="2000" b="0" i="0" u="none" strike="noStrike" kern="0" cap="none" spc="0" normalizeH="0" baseline="0" noProof="0">
                <a:ln>
                  <a:noFill/>
                </a:ln>
                <a:solidFill>
                  <a:srgbClr val="FFFFFF"/>
                </a:solidFill>
                <a:effectLst/>
                <a:uLnTx/>
                <a:uFillTx/>
                <a:latin typeface="Calibri"/>
                <a:ea typeface="Calibri"/>
                <a:cs typeface="Calibri"/>
                <a:sym typeface="Calibri"/>
              </a:rPr>
              <a:t>Not appropriate for school screening</a:t>
            </a:r>
            <a:endParaRPr kumimoji="0" sz="2000" b="0" i="0" u="none" strike="noStrike" kern="0" cap="none" spc="0" normalizeH="0" baseline="0" noProof="0">
              <a:ln>
                <a:noFill/>
              </a:ln>
              <a:solidFill>
                <a:srgbClr val="FFFFFF"/>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sz="20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6"/>
          <p:cNvSpPr/>
          <p:nvPr/>
        </p:nvSpPr>
        <p:spPr>
          <a:xfrm>
            <a:off x="0" y="0"/>
            <a:ext cx="12192000" cy="68580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38" name="Google Shape;138;p6"/>
          <p:cNvPicPr preferRelativeResize="0"/>
          <p:nvPr/>
        </p:nvPicPr>
        <p:blipFill rotWithShape="1">
          <a:blip r:embed="rId3">
            <a:alphaModFix amt="35000"/>
          </a:blip>
          <a:srcRect/>
          <a:stretch/>
        </p:blipFill>
        <p:spPr>
          <a:xfrm>
            <a:off x="20" y="1"/>
            <a:ext cx="12191980" cy="6857999"/>
          </a:xfrm>
          <a:prstGeom prst="rect">
            <a:avLst/>
          </a:prstGeom>
          <a:noFill/>
          <a:ln>
            <a:noFill/>
          </a:ln>
        </p:spPr>
      </p:pic>
      <p:sp>
        <p:nvSpPr>
          <p:cNvPr id="139" name="Google Shape;139;p6"/>
          <p:cNvSpPr txBox="1">
            <a:spLocks noGrp="1"/>
          </p:cNvSpPr>
          <p:nvPr>
            <p:ph type="title"/>
          </p:nvPr>
        </p:nvSpPr>
        <p:spPr>
          <a:xfrm>
            <a:off x="838200" y="1065862"/>
            <a:ext cx="3608065" cy="472627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FF"/>
              </a:buClr>
              <a:buSzPts val="4000"/>
              <a:buFont typeface="Calibri"/>
              <a:buNone/>
            </a:pPr>
            <a:r>
              <a:rPr lang="en-US" sz="4000" b="1">
                <a:solidFill>
                  <a:srgbClr val="FFFFFF"/>
                </a:solidFill>
                <a:latin typeface="Calibri"/>
                <a:ea typeface="Calibri"/>
                <a:cs typeface="Calibri"/>
                <a:sym typeface="Calibri"/>
              </a:rPr>
              <a:t>School Nurse will be able to </a:t>
            </a:r>
            <a:endParaRPr/>
          </a:p>
        </p:txBody>
      </p:sp>
      <p:cxnSp>
        <p:nvCxnSpPr>
          <p:cNvPr id="140" name="Google Shape;140;p6"/>
          <p:cNvCxnSpPr/>
          <p:nvPr/>
        </p:nvCxnSpPr>
        <p:spPr>
          <a:xfrm>
            <a:off x="4653372" y="2286000"/>
            <a:ext cx="0" cy="2286000"/>
          </a:xfrm>
          <a:prstGeom prst="straightConnector1">
            <a:avLst/>
          </a:prstGeom>
          <a:noFill/>
          <a:ln w="15875" cap="flat" cmpd="sng">
            <a:solidFill>
              <a:srgbClr val="FFFFFF"/>
            </a:solidFill>
            <a:prstDash val="solid"/>
            <a:miter lim="800000"/>
            <a:headEnd type="none" w="sm" len="sm"/>
            <a:tailEnd type="none" w="sm" len="sm"/>
          </a:ln>
        </p:spPr>
      </p:cxnSp>
      <p:grpSp>
        <p:nvGrpSpPr>
          <p:cNvPr id="141" name="Google Shape;141;p6"/>
          <p:cNvGrpSpPr/>
          <p:nvPr/>
        </p:nvGrpSpPr>
        <p:grpSpPr>
          <a:xfrm>
            <a:off x="5309626" y="829975"/>
            <a:ext cx="5941308" cy="5289079"/>
            <a:chOff x="542188" y="1730"/>
            <a:chExt cx="4660215" cy="4722814"/>
          </a:xfrm>
        </p:grpSpPr>
        <p:sp>
          <p:nvSpPr>
            <p:cNvPr id="142" name="Google Shape;142;p6"/>
            <p:cNvSpPr/>
            <p:nvPr/>
          </p:nvSpPr>
          <p:spPr>
            <a:xfrm>
              <a:off x="2630222" y="582932"/>
              <a:ext cx="450040" cy="91440"/>
            </a:xfrm>
            <a:custGeom>
              <a:avLst/>
              <a:gdLst/>
              <a:ahLst/>
              <a:cxnLst/>
              <a:rect l="l" t="t" r="r" b="b"/>
              <a:pathLst>
                <a:path w="120000" h="120000" extrusionOk="0">
                  <a:moveTo>
                    <a:pt x="0" y="60000"/>
                  </a:moveTo>
                  <a:lnTo>
                    <a:pt x="120000" y="60000"/>
                  </a:lnTo>
                </a:path>
              </a:pathLst>
            </a:custGeom>
            <a:noFill/>
            <a:ln w="9525" cap="flat" cmpd="sng">
              <a:solidFill>
                <a:srgbClr val="599BD5"/>
              </a:solidFill>
              <a:prstDash val="solid"/>
              <a:miter lim="800000"/>
              <a:headEnd type="none" w="sm" len="sm"/>
              <a:tailEnd type="stealth" w="med" len="med"/>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6"/>
            <p:cNvSpPr txBox="1"/>
            <p:nvPr/>
          </p:nvSpPr>
          <p:spPr>
            <a:xfrm>
              <a:off x="2843226" y="626249"/>
              <a:ext cx="24032" cy="4806"/>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lt1"/>
                </a:buClr>
                <a:buSzPts val="500"/>
                <a:buFont typeface="Calibri"/>
                <a:buNone/>
              </a:pPr>
              <a:endParaRPr sz="500" b="0" i="0" u="none" strike="noStrike" cap="none">
                <a:solidFill>
                  <a:schemeClr val="lt1"/>
                </a:solidFill>
                <a:latin typeface="Calibri"/>
                <a:ea typeface="Calibri"/>
                <a:cs typeface="Calibri"/>
                <a:sym typeface="Calibri"/>
              </a:endParaRPr>
            </a:p>
          </p:txBody>
        </p:sp>
        <p:sp>
          <p:nvSpPr>
            <p:cNvPr id="144" name="Google Shape;144;p6"/>
            <p:cNvSpPr/>
            <p:nvPr/>
          </p:nvSpPr>
          <p:spPr>
            <a:xfrm>
              <a:off x="542280" y="1730"/>
              <a:ext cx="2089741" cy="1253844"/>
            </a:xfrm>
            <a:prstGeom prst="rect">
              <a:avLst/>
            </a:prstGeom>
            <a:solidFill>
              <a:srgbClr val="599BD5"/>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6"/>
            <p:cNvSpPr txBox="1"/>
            <p:nvPr/>
          </p:nvSpPr>
          <p:spPr>
            <a:xfrm>
              <a:off x="578995" y="1855"/>
              <a:ext cx="2053200" cy="1254000"/>
            </a:xfrm>
            <a:prstGeom prst="rect">
              <a:avLst/>
            </a:prstGeom>
            <a:noFill/>
            <a:ln>
              <a:noFill/>
            </a:ln>
          </p:spPr>
          <p:txBody>
            <a:bodyPr spcFirstLastPara="1" wrap="square" lIns="102375" tIns="107475" rIns="102375" bIns="107475"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en-US" sz="2100" b="0" i="0" u="none" strike="noStrike" cap="none">
                  <a:solidFill>
                    <a:schemeClr val="lt1"/>
                  </a:solidFill>
                  <a:latin typeface="Calibri"/>
                  <a:ea typeface="Calibri"/>
                  <a:cs typeface="Calibri"/>
                  <a:sym typeface="Calibri"/>
                </a:rPr>
                <a:t>Explain the importance of hearing screening for the school-aged child</a:t>
              </a:r>
              <a:endParaRPr sz="2100" b="0" i="0" u="none" strike="noStrike" cap="none">
                <a:solidFill>
                  <a:srgbClr val="000000"/>
                </a:solidFill>
                <a:latin typeface="Arial"/>
                <a:ea typeface="Arial"/>
                <a:cs typeface="Arial"/>
                <a:sym typeface="Arial"/>
              </a:endParaRPr>
            </a:p>
          </p:txBody>
        </p:sp>
        <p:sp>
          <p:nvSpPr>
            <p:cNvPr id="146" name="Google Shape;146;p6"/>
            <p:cNvSpPr/>
            <p:nvPr/>
          </p:nvSpPr>
          <p:spPr>
            <a:xfrm>
              <a:off x="1587151" y="1253775"/>
              <a:ext cx="2570381" cy="450040"/>
            </a:xfrm>
            <a:custGeom>
              <a:avLst/>
              <a:gdLst/>
              <a:ahLst/>
              <a:cxnLst/>
              <a:rect l="l" t="t" r="r" b="b"/>
              <a:pathLst>
                <a:path w="120000" h="120000" extrusionOk="0">
                  <a:moveTo>
                    <a:pt x="120000" y="0"/>
                  </a:moveTo>
                  <a:lnTo>
                    <a:pt x="120000" y="64560"/>
                  </a:lnTo>
                  <a:lnTo>
                    <a:pt x="0" y="64560"/>
                  </a:lnTo>
                  <a:lnTo>
                    <a:pt x="0" y="120000"/>
                  </a:lnTo>
                </a:path>
              </a:pathLst>
            </a:custGeom>
            <a:noFill/>
            <a:ln w="9525" cap="flat" cmpd="sng">
              <a:solidFill>
                <a:srgbClr val="50C9B6"/>
              </a:solidFill>
              <a:prstDash val="solid"/>
              <a:miter lim="800000"/>
              <a:headEnd type="none" w="sm" len="sm"/>
              <a:tailEnd type="stealth" w="med" len="med"/>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6"/>
            <p:cNvSpPr txBox="1"/>
            <p:nvPr/>
          </p:nvSpPr>
          <p:spPr>
            <a:xfrm>
              <a:off x="2806969" y="1476392"/>
              <a:ext cx="130746" cy="4806"/>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lt1"/>
                </a:buClr>
                <a:buSzPts val="500"/>
                <a:buFont typeface="Calibri"/>
                <a:buNone/>
              </a:pPr>
              <a:endParaRPr sz="500" b="0" i="0" u="none" strike="noStrike" cap="none">
                <a:solidFill>
                  <a:schemeClr val="lt1"/>
                </a:solidFill>
                <a:latin typeface="Calibri"/>
                <a:ea typeface="Calibri"/>
                <a:cs typeface="Calibri"/>
                <a:sym typeface="Calibri"/>
              </a:endParaRPr>
            </a:p>
          </p:txBody>
        </p:sp>
        <p:sp>
          <p:nvSpPr>
            <p:cNvPr id="148" name="Google Shape;148;p6"/>
            <p:cNvSpPr/>
            <p:nvPr/>
          </p:nvSpPr>
          <p:spPr>
            <a:xfrm>
              <a:off x="3112662" y="1730"/>
              <a:ext cx="2089741" cy="1253844"/>
            </a:xfrm>
            <a:prstGeom prst="rect">
              <a:avLst/>
            </a:prstGeom>
            <a:solidFill>
              <a:srgbClr val="52CBCC"/>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6"/>
            <p:cNvSpPr txBox="1"/>
            <p:nvPr/>
          </p:nvSpPr>
          <p:spPr>
            <a:xfrm>
              <a:off x="3112662" y="1730"/>
              <a:ext cx="2089741" cy="1253844"/>
            </a:xfrm>
            <a:prstGeom prst="rect">
              <a:avLst/>
            </a:prstGeom>
            <a:noFill/>
            <a:ln>
              <a:noFill/>
            </a:ln>
          </p:spPr>
          <p:txBody>
            <a:bodyPr spcFirstLastPara="1" wrap="square" lIns="102375" tIns="107475" rIns="102375" bIns="107475"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en-US" sz="2100" b="0" i="0" u="none" strike="noStrike" cap="none">
                  <a:solidFill>
                    <a:schemeClr val="lt1"/>
                  </a:solidFill>
                  <a:latin typeface="Calibri"/>
                  <a:ea typeface="Calibri"/>
                  <a:cs typeface="Calibri"/>
                  <a:sym typeface="Calibri"/>
                </a:rPr>
                <a:t>Identify the components of a hearing screening and the pass/fail criteria for each</a:t>
              </a:r>
              <a:endParaRPr sz="2100" b="0" i="0" u="none" strike="noStrike" cap="none">
                <a:solidFill>
                  <a:srgbClr val="000000"/>
                </a:solidFill>
                <a:latin typeface="Arial"/>
                <a:ea typeface="Arial"/>
                <a:cs typeface="Arial"/>
                <a:sym typeface="Arial"/>
              </a:endParaRPr>
            </a:p>
          </p:txBody>
        </p:sp>
        <p:sp>
          <p:nvSpPr>
            <p:cNvPr id="150" name="Google Shape;150;p6"/>
            <p:cNvSpPr/>
            <p:nvPr/>
          </p:nvSpPr>
          <p:spPr>
            <a:xfrm>
              <a:off x="2630222" y="2317418"/>
              <a:ext cx="450040" cy="91440"/>
            </a:xfrm>
            <a:custGeom>
              <a:avLst/>
              <a:gdLst/>
              <a:ahLst/>
              <a:cxnLst/>
              <a:rect l="l" t="t" r="r" b="b"/>
              <a:pathLst>
                <a:path w="120000" h="120000" extrusionOk="0">
                  <a:moveTo>
                    <a:pt x="0" y="60000"/>
                  </a:moveTo>
                  <a:lnTo>
                    <a:pt x="120000" y="60000"/>
                  </a:lnTo>
                </a:path>
              </a:pathLst>
            </a:custGeom>
            <a:noFill/>
            <a:ln w="9525" cap="flat" cmpd="sng">
              <a:solidFill>
                <a:srgbClr val="48BD62"/>
              </a:solidFill>
              <a:prstDash val="solid"/>
              <a:miter lim="800000"/>
              <a:headEnd type="none" w="sm" len="sm"/>
              <a:tailEnd type="stealth" w="med" len="med"/>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6"/>
            <p:cNvSpPr txBox="1"/>
            <p:nvPr/>
          </p:nvSpPr>
          <p:spPr>
            <a:xfrm>
              <a:off x="2843226" y="2360734"/>
              <a:ext cx="24032" cy="4806"/>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lt1"/>
                </a:buClr>
                <a:buSzPts val="500"/>
                <a:buFont typeface="Calibri"/>
                <a:buNone/>
              </a:pPr>
              <a:endParaRPr sz="500" b="0" i="0" u="none" strike="noStrike" cap="none">
                <a:solidFill>
                  <a:schemeClr val="lt1"/>
                </a:solidFill>
                <a:latin typeface="Calibri"/>
                <a:ea typeface="Calibri"/>
                <a:cs typeface="Calibri"/>
                <a:sym typeface="Calibri"/>
              </a:endParaRPr>
            </a:p>
          </p:txBody>
        </p:sp>
        <p:sp>
          <p:nvSpPr>
            <p:cNvPr id="152" name="Google Shape;152;p6"/>
            <p:cNvSpPr/>
            <p:nvPr/>
          </p:nvSpPr>
          <p:spPr>
            <a:xfrm>
              <a:off x="542280" y="1736215"/>
              <a:ext cx="2089741" cy="1253844"/>
            </a:xfrm>
            <a:prstGeom prst="rect">
              <a:avLst/>
            </a:prstGeom>
            <a:solidFill>
              <a:srgbClr val="4CC38C"/>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6"/>
            <p:cNvSpPr txBox="1"/>
            <p:nvPr/>
          </p:nvSpPr>
          <p:spPr>
            <a:xfrm>
              <a:off x="542188" y="1736205"/>
              <a:ext cx="2089800" cy="1254000"/>
            </a:xfrm>
            <a:prstGeom prst="rect">
              <a:avLst/>
            </a:prstGeom>
            <a:noFill/>
            <a:ln>
              <a:noFill/>
            </a:ln>
          </p:spPr>
          <p:txBody>
            <a:bodyPr spcFirstLastPara="1" wrap="square" lIns="102375" tIns="107475" rIns="102375" bIns="107475"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en-US" sz="2000" b="0" i="0" u="none" strike="noStrike" cap="none">
                  <a:solidFill>
                    <a:schemeClr val="lt1"/>
                  </a:solidFill>
                  <a:latin typeface="Calibri"/>
                  <a:ea typeface="Calibri"/>
                  <a:cs typeface="Calibri"/>
                  <a:sym typeface="Calibri"/>
                </a:rPr>
                <a:t>Apply age appropriate screening techniques and procedures</a:t>
              </a:r>
              <a:endParaRPr sz="2000" b="0" i="0" u="none" strike="noStrike" cap="none">
                <a:solidFill>
                  <a:srgbClr val="000000"/>
                </a:solidFill>
                <a:latin typeface="Arial"/>
                <a:ea typeface="Arial"/>
                <a:cs typeface="Arial"/>
                <a:sym typeface="Arial"/>
              </a:endParaRPr>
            </a:p>
          </p:txBody>
        </p:sp>
        <p:sp>
          <p:nvSpPr>
            <p:cNvPr id="154" name="Google Shape;154;p6"/>
            <p:cNvSpPr/>
            <p:nvPr/>
          </p:nvSpPr>
          <p:spPr>
            <a:xfrm>
              <a:off x="1587151" y="2988260"/>
              <a:ext cx="2570381" cy="450040"/>
            </a:xfrm>
            <a:custGeom>
              <a:avLst/>
              <a:gdLst/>
              <a:ahLst/>
              <a:cxnLst/>
              <a:rect l="l" t="t" r="r" b="b"/>
              <a:pathLst>
                <a:path w="120000" h="120000" extrusionOk="0">
                  <a:moveTo>
                    <a:pt x="120000" y="0"/>
                  </a:moveTo>
                  <a:lnTo>
                    <a:pt x="120000" y="64560"/>
                  </a:lnTo>
                  <a:lnTo>
                    <a:pt x="0" y="64560"/>
                  </a:lnTo>
                  <a:lnTo>
                    <a:pt x="0" y="120000"/>
                  </a:lnTo>
                </a:path>
              </a:pathLst>
            </a:custGeom>
            <a:noFill/>
            <a:ln w="9525" cap="flat" cmpd="sng">
              <a:solidFill>
                <a:srgbClr val="6FAB46"/>
              </a:solidFill>
              <a:prstDash val="solid"/>
              <a:miter lim="800000"/>
              <a:headEnd type="none" w="sm" len="sm"/>
              <a:tailEnd type="stealth" w="med" len="med"/>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6"/>
            <p:cNvSpPr txBox="1"/>
            <p:nvPr/>
          </p:nvSpPr>
          <p:spPr>
            <a:xfrm>
              <a:off x="2806969" y="3210877"/>
              <a:ext cx="130746" cy="4806"/>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lt1"/>
                </a:buClr>
                <a:buSzPts val="500"/>
                <a:buFont typeface="Calibri"/>
                <a:buNone/>
              </a:pPr>
              <a:endParaRPr sz="500" b="0" i="0" u="none" strike="noStrike" cap="none">
                <a:solidFill>
                  <a:schemeClr val="lt1"/>
                </a:solidFill>
                <a:latin typeface="Calibri"/>
                <a:ea typeface="Calibri"/>
                <a:cs typeface="Calibri"/>
                <a:sym typeface="Calibri"/>
              </a:endParaRPr>
            </a:p>
          </p:txBody>
        </p:sp>
        <p:sp>
          <p:nvSpPr>
            <p:cNvPr id="156" name="Google Shape;156;p6"/>
            <p:cNvSpPr/>
            <p:nvPr/>
          </p:nvSpPr>
          <p:spPr>
            <a:xfrm>
              <a:off x="3112662" y="1736215"/>
              <a:ext cx="2089741" cy="1253844"/>
            </a:xfrm>
            <a:prstGeom prst="rect">
              <a:avLst/>
            </a:prstGeom>
            <a:solidFill>
              <a:srgbClr val="46BA4E"/>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p6"/>
            <p:cNvSpPr txBox="1"/>
            <p:nvPr/>
          </p:nvSpPr>
          <p:spPr>
            <a:xfrm>
              <a:off x="3112662" y="1736215"/>
              <a:ext cx="2089741" cy="1253844"/>
            </a:xfrm>
            <a:prstGeom prst="rect">
              <a:avLst/>
            </a:prstGeom>
            <a:noFill/>
            <a:ln>
              <a:noFill/>
            </a:ln>
          </p:spPr>
          <p:txBody>
            <a:bodyPr spcFirstLastPara="1" wrap="square" lIns="102375" tIns="107475" rIns="102375" bIns="107475"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en-US" sz="2000" b="0" i="0" u="none" strike="noStrike" cap="none">
                  <a:solidFill>
                    <a:schemeClr val="lt1"/>
                  </a:solidFill>
                  <a:latin typeface="Calibri"/>
                  <a:ea typeface="Calibri"/>
                  <a:cs typeface="Calibri"/>
                  <a:sym typeface="Calibri"/>
                </a:rPr>
                <a:t>Demonstrate the use of an audiometer</a:t>
              </a:r>
              <a:endParaRPr sz="2000" b="0" i="0" u="none" strike="noStrike" cap="none">
                <a:solidFill>
                  <a:srgbClr val="000000"/>
                </a:solidFill>
                <a:latin typeface="Arial"/>
                <a:ea typeface="Arial"/>
                <a:cs typeface="Arial"/>
                <a:sym typeface="Arial"/>
              </a:endParaRPr>
            </a:p>
          </p:txBody>
        </p:sp>
        <p:sp>
          <p:nvSpPr>
            <p:cNvPr id="158" name="Google Shape;158;p6"/>
            <p:cNvSpPr/>
            <p:nvPr/>
          </p:nvSpPr>
          <p:spPr>
            <a:xfrm>
              <a:off x="542280" y="3470700"/>
              <a:ext cx="2089741" cy="1253844"/>
            </a:xfrm>
            <a:prstGeom prst="rect">
              <a:avLst/>
            </a:prstGeom>
            <a:solidFill>
              <a:srgbClr val="6FAB46"/>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6"/>
            <p:cNvSpPr txBox="1"/>
            <p:nvPr/>
          </p:nvSpPr>
          <p:spPr>
            <a:xfrm>
              <a:off x="542280" y="3470700"/>
              <a:ext cx="2089741" cy="1253844"/>
            </a:xfrm>
            <a:prstGeom prst="rect">
              <a:avLst/>
            </a:prstGeom>
            <a:noFill/>
            <a:ln>
              <a:noFill/>
            </a:ln>
          </p:spPr>
          <p:txBody>
            <a:bodyPr spcFirstLastPara="1" wrap="square" lIns="102375" tIns="107475" rIns="102375" bIns="107475"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en-US" sz="2000" b="0" i="0" u="none" strike="noStrike" cap="none">
                  <a:solidFill>
                    <a:schemeClr val="lt1"/>
                  </a:solidFill>
                  <a:latin typeface="Calibri"/>
                  <a:ea typeface="Calibri"/>
                  <a:cs typeface="Calibri"/>
                  <a:sym typeface="Calibri"/>
                </a:rPr>
                <a:t>Identify the steps of the recording, referral and reporting process</a:t>
              </a:r>
              <a:endParaRPr sz="2000" b="0" i="0" u="none" strike="noStrike" cap="none">
                <a:solidFill>
                  <a:srgbClr val="000000"/>
                </a:solidFill>
                <a:latin typeface="Arial"/>
                <a:ea typeface="Arial"/>
                <a:cs typeface="Arial"/>
                <a:sym typeface="Arial"/>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B3B9DBC-97CC-4A18-B4A6-66E240292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4492644-1D84-449E-94E4-5FC5C873D3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27"/>
            <a:ext cx="12188952" cy="455189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7E787A5-F5CA-73E8-D6BD-7844FEFE94FB}"/>
              </a:ext>
            </a:extLst>
          </p:cNvPr>
          <p:cNvSpPr>
            <a:spLocks noGrp="1"/>
          </p:cNvSpPr>
          <p:nvPr>
            <p:ph type="title"/>
          </p:nvPr>
        </p:nvSpPr>
        <p:spPr>
          <a:xfrm>
            <a:off x="795342" y="637953"/>
            <a:ext cx="8272458" cy="3189507"/>
          </a:xfrm>
        </p:spPr>
        <p:txBody>
          <a:bodyPr vert="horz" lIns="91440" tIns="45720" rIns="91440" bIns="45720" rtlCol="0" anchor="b">
            <a:normAutofit/>
          </a:bodyPr>
          <a:lstStyle/>
          <a:p>
            <a:pPr algn="ctr">
              <a:spcBef>
                <a:spcPct val="0"/>
              </a:spcBef>
            </a:pPr>
            <a:r>
              <a:rPr lang="en-US" sz="8000" kern="1200" dirty="0">
                <a:solidFill>
                  <a:srgbClr val="FFFFFF"/>
                </a:solidFill>
                <a:latin typeface="+mj-lt"/>
                <a:ea typeface="+mj-ea"/>
                <a:cs typeface="+mj-cs"/>
              </a:rPr>
              <a:t>Screening Protocol</a:t>
            </a:r>
          </a:p>
        </p:txBody>
      </p:sp>
      <p:sp>
        <p:nvSpPr>
          <p:cNvPr id="14" name="Freeform 6">
            <a:extLst>
              <a:ext uri="{FF2B5EF4-FFF2-40B4-BE49-F238E27FC236}">
                <a16:creationId xmlns:a16="http://schemas.microsoft.com/office/drawing/2014/main" id="{94EE1A74-DEBF-434E-8B5E-7AB296ECB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7747" y="4208147"/>
            <a:ext cx="339126" cy="1938528"/>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7">
            <a:extLst>
              <a:ext uri="{FF2B5EF4-FFF2-40B4-BE49-F238E27FC236}">
                <a16:creationId xmlns:a16="http://schemas.microsoft.com/office/drawing/2014/main" id="{8C7C4D4B-92D9-4FA4-A294-749E8574FF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8739" y="4098333"/>
            <a:ext cx="201857" cy="1874520"/>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8">
            <a:extLst>
              <a:ext uri="{FF2B5EF4-FFF2-40B4-BE49-F238E27FC236}">
                <a16:creationId xmlns:a16="http://schemas.microsoft.com/office/drawing/2014/main" id="{BADA3358-2A3F-41B0-A458-6FD1DB3AF9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48" y="4098334"/>
            <a:ext cx="8933019"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Rectangle 8">
            <a:extLst>
              <a:ext uri="{FF2B5EF4-FFF2-40B4-BE49-F238E27FC236}">
                <a16:creationId xmlns:a16="http://schemas.microsoft.com/office/drawing/2014/main" id="{E4737216-37B2-43AD-AB08-05BFCCEFC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066873" y="4377267"/>
            <a:ext cx="3122079"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0628588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5A9E"/>
        </a:solidFill>
        <a:effectLst/>
      </p:bgPr>
    </p:bg>
    <p:spTree>
      <p:nvGrpSpPr>
        <p:cNvPr id="1" name="Shape 655"/>
        <p:cNvGrpSpPr/>
        <p:nvPr/>
      </p:nvGrpSpPr>
      <p:grpSpPr>
        <a:xfrm>
          <a:off x="0" y="0"/>
          <a:ext cx="0" cy="0"/>
          <a:chOff x="0" y="0"/>
          <a:chExt cx="0" cy="0"/>
        </a:xfrm>
      </p:grpSpPr>
      <p:sp>
        <p:nvSpPr>
          <p:cNvPr id="656" name="Google Shape;656;p46"/>
          <p:cNvSpPr/>
          <p:nvPr/>
        </p:nvSpPr>
        <p:spPr>
          <a:xfrm>
            <a:off x="0" y="0"/>
            <a:ext cx="12192000" cy="6858000"/>
          </a:xfrm>
          <a:prstGeom prst="rect">
            <a:avLst/>
          </a:prstGeom>
          <a:solidFill>
            <a:srgbClr val="005A9E"/>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657" name="Google Shape;657;p46"/>
          <p:cNvSpPr/>
          <p:nvPr/>
        </p:nvSpPr>
        <p:spPr>
          <a:xfrm>
            <a:off x="0" y="0"/>
            <a:ext cx="12188952" cy="6858000"/>
          </a:xfrm>
          <a:prstGeom prst="rect">
            <a:avLst/>
          </a:prstGeom>
          <a:solidFill>
            <a:srgbClr val="005A9E"/>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658" name="Google Shape;658;p46"/>
          <p:cNvSpPr/>
          <p:nvPr/>
        </p:nvSpPr>
        <p:spPr>
          <a:xfrm rot="5400000" flipH="1">
            <a:off x="-1410084" y="1410082"/>
            <a:ext cx="6858000" cy="4037836"/>
          </a:xfrm>
          <a:prstGeom prst="rect">
            <a:avLst/>
          </a:prstGeom>
          <a:gradFill>
            <a:gsLst>
              <a:gs pos="0">
                <a:srgbClr val="000000"/>
              </a:gs>
              <a:gs pos="8000">
                <a:srgbClr val="000000"/>
              </a:gs>
              <a:gs pos="100000">
                <a:srgbClr val="2F5496"/>
              </a:gs>
            </a:gsLst>
            <a:lin ang="30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659" name="Google Shape;659;p46"/>
          <p:cNvSpPr/>
          <p:nvPr/>
        </p:nvSpPr>
        <p:spPr>
          <a:xfrm rot="5400000" flipH="1">
            <a:off x="-1410085" y="1420219"/>
            <a:ext cx="6857999" cy="4037839"/>
          </a:xfrm>
          <a:prstGeom prst="rect">
            <a:avLst/>
          </a:prstGeom>
          <a:gradFill>
            <a:gsLst>
              <a:gs pos="0">
                <a:srgbClr val="000000">
                  <a:alpha val="0"/>
                </a:srgbClr>
              </a:gs>
              <a:gs pos="99000">
                <a:srgbClr val="4472C4">
                  <a:alpha val="45490"/>
                </a:srgbClr>
              </a:gs>
              <a:gs pos="100000">
                <a:srgbClr val="4472C4">
                  <a:alpha val="45490"/>
                </a:srgbClr>
              </a:gs>
            </a:gsLst>
            <a:lin ang="18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660" name="Google Shape;660;p46"/>
          <p:cNvSpPr/>
          <p:nvPr/>
        </p:nvSpPr>
        <p:spPr>
          <a:xfrm rot="5400000" flipH="1">
            <a:off x="767923" y="3588085"/>
            <a:ext cx="2501979" cy="4037841"/>
          </a:xfrm>
          <a:prstGeom prst="rect">
            <a:avLst/>
          </a:prstGeom>
          <a:gradFill>
            <a:gsLst>
              <a:gs pos="0">
                <a:srgbClr val="4472C4">
                  <a:alpha val="28235"/>
                </a:srgbClr>
              </a:gs>
              <a:gs pos="2000">
                <a:srgbClr val="4472C4">
                  <a:alpha val="28235"/>
                </a:srgbClr>
              </a:gs>
              <a:gs pos="100000">
                <a:srgbClr val="000000">
                  <a:alpha val="29411"/>
                </a:srgbClr>
              </a:gs>
            </a:gsLst>
            <a:lin ang="78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661" name="Google Shape;661;p46"/>
          <p:cNvSpPr/>
          <p:nvPr/>
        </p:nvSpPr>
        <p:spPr>
          <a:xfrm rot="-964587">
            <a:off x="-501737" y="969718"/>
            <a:ext cx="3900357" cy="4178958"/>
          </a:xfrm>
          <a:custGeom>
            <a:avLst/>
            <a:gdLst/>
            <a:ahLst/>
            <a:cxnLst/>
            <a:rect l="l" t="t" r="r" b="b"/>
            <a:pathLst>
              <a:path w="3900357" h="4178958" extrusionOk="0">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0">
                <a:srgbClr val="000000">
                  <a:alpha val="0"/>
                </a:srgbClr>
              </a:gs>
              <a:gs pos="29000">
                <a:srgbClr val="000000">
                  <a:alpha val="0"/>
                </a:srgbClr>
              </a:gs>
              <a:gs pos="100000">
                <a:srgbClr val="4472C4">
                  <a:alpha val="42352"/>
                </a:srgbClr>
              </a:gs>
            </a:gsLst>
            <a:lin ang="18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662" name="Google Shape;662;p46"/>
          <p:cNvSpPr/>
          <p:nvPr/>
        </p:nvSpPr>
        <p:spPr>
          <a:xfrm rot="5400000" flipH="1">
            <a:off x="-1410093" y="1399943"/>
            <a:ext cx="6858003" cy="4037835"/>
          </a:xfrm>
          <a:prstGeom prst="rect">
            <a:avLst/>
          </a:prstGeom>
          <a:gradFill>
            <a:gsLst>
              <a:gs pos="0">
                <a:srgbClr val="000000">
                  <a:alpha val="0"/>
                </a:srgbClr>
              </a:gs>
              <a:gs pos="99000">
                <a:srgbClr val="8DA9DB">
                  <a:alpha val="10588"/>
                </a:srgbClr>
              </a:gs>
              <a:gs pos="100000">
                <a:srgbClr val="8DA9DB">
                  <a:alpha val="10588"/>
                </a:srgbClr>
              </a:gs>
            </a:gsLst>
            <a:lin ang="72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663" name="Google Shape;663;p46"/>
          <p:cNvSpPr txBox="1">
            <a:spLocks noGrp="1"/>
          </p:cNvSpPr>
          <p:nvPr>
            <p:ph type="title"/>
          </p:nvPr>
        </p:nvSpPr>
        <p:spPr>
          <a:xfrm>
            <a:off x="466722" y="586855"/>
            <a:ext cx="3201366" cy="3387497"/>
          </a:xfrm>
          <a:prstGeom prst="rect">
            <a:avLst/>
          </a:prstGeom>
          <a:noFill/>
          <a:ln>
            <a:noFill/>
          </a:ln>
        </p:spPr>
        <p:txBody>
          <a:bodyPr spcFirstLastPara="1" wrap="square" lIns="91425" tIns="45700" rIns="91425" bIns="45700" anchor="b" anchorCtr="0">
            <a:normAutofit/>
          </a:bodyPr>
          <a:lstStyle/>
          <a:p>
            <a:pPr marL="0" lvl="0" indent="0" algn="r" rtl="0">
              <a:lnSpc>
                <a:spcPct val="90000"/>
              </a:lnSpc>
              <a:spcBef>
                <a:spcPts val="0"/>
              </a:spcBef>
              <a:spcAft>
                <a:spcPts val="0"/>
              </a:spcAft>
              <a:buClr>
                <a:srgbClr val="FFFFFF"/>
              </a:buClr>
              <a:buSzPts val="4800"/>
              <a:buFont typeface="Calibri"/>
              <a:buNone/>
            </a:pPr>
            <a:r>
              <a:rPr lang="en-US" sz="4800" b="1">
                <a:solidFill>
                  <a:srgbClr val="FFFFFF"/>
                </a:solidFill>
                <a:latin typeface="Calibri"/>
                <a:ea typeface="Calibri"/>
                <a:cs typeface="Calibri"/>
                <a:sym typeface="Calibri"/>
              </a:rPr>
              <a:t>Protocol Summary</a:t>
            </a:r>
            <a:endParaRPr/>
          </a:p>
        </p:txBody>
      </p:sp>
      <p:sp>
        <p:nvSpPr>
          <p:cNvPr id="664" name="Google Shape;664;p46"/>
          <p:cNvSpPr txBox="1">
            <a:spLocks noGrp="1"/>
          </p:cNvSpPr>
          <p:nvPr>
            <p:ph type="body" idx="1"/>
          </p:nvPr>
        </p:nvSpPr>
        <p:spPr>
          <a:xfrm>
            <a:off x="4810249" y="649475"/>
            <a:ext cx="7045800" cy="5546100"/>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1000"/>
              </a:spcBef>
              <a:spcAft>
                <a:spcPts val="0"/>
              </a:spcAft>
              <a:buClr>
                <a:schemeClr val="lt1"/>
              </a:buClr>
              <a:buSzPts val="3200"/>
              <a:buChar char="•"/>
            </a:pPr>
            <a:r>
              <a:rPr lang="en-US" sz="3200" dirty="0">
                <a:latin typeface="Calibri"/>
                <a:ea typeface="Calibri"/>
                <a:cs typeface="Calibri"/>
                <a:sym typeface="Calibri"/>
              </a:rPr>
              <a:t>Pure Tone Screening</a:t>
            </a:r>
            <a:endParaRPr dirty="0"/>
          </a:p>
          <a:p>
            <a:pPr marL="228600" lvl="0" indent="-228600" algn="l" rtl="0">
              <a:lnSpc>
                <a:spcPct val="90000"/>
              </a:lnSpc>
              <a:spcBef>
                <a:spcPts val="1000"/>
              </a:spcBef>
              <a:spcAft>
                <a:spcPts val="0"/>
              </a:spcAft>
              <a:buClr>
                <a:schemeClr val="lt1"/>
              </a:buClr>
              <a:buSzPts val="3200"/>
              <a:buChar char="•"/>
            </a:pPr>
            <a:r>
              <a:rPr lang="en-US" sz="3200" dirty="0">
                <a:latin typeface="Calibri"/>
                <a:ea typeface="Calibri"/>
                <a:cs typeface="Calibri"/>
                <a:sym typeface="Calibri"/>
              </a:rPr>
              <a:t>Rescreening (if did not pass 1</a:t>
            </a:r>
            <a:r>
              <a:rPr lang="en-US" sz="3200" baseline="30000" dirty="0">
                <a:latin typeface="Calibri"/>
                <a:ea typeface="Calibri"/>
                <a:cs typeface="Calibri"/>
                <a:sym typeface="Calibri"/>
              </a:rPr>
              <a:t>st</a:t>
            </a:r>
            <a:r>
              <a:rPr lang="en-US" sz="3200" dirty="0">
                <a:latin typeface="Calibri"/>
                <a:ea typeface="Calibri"/>
                <a:cs typeface="Calibri"/>
                <a:sym typeface="Calibri"/>
              </a:rPr>
              <a:t> screen)</a:t>
            </a:r>
            <a:endParaRPr dirty="0"/>
          </a:p>
          <a:p>
            <a:pPr marL="228600" lvl="0" indent="-228600" algn="l" rtl="0">
              <a:lnSpc>
                <a:spcPct val="90000"/>
              </a:lnSpc>
              <a:spcBef>
                <a:spcPts val="1000"/>
              </a:spcBef>
              <a:spcAft>
                <a:spcPts val="0"/>
              </a:spcAft>
              <a:buClr>
                <a:schemeClr val="lt1"/>
              </a:buClr>
              <a:buSzPts val="3200"/>
              <a:buChar char="•"/>
            </a:pPr>
            <a:r>
              <a:rPr lang="en-US" sz="3200" dirty="0">
                <a:latin typeface="Calibri"/>
                <a:ea typeface="Calibri"/>
                <a:cs typeface="Calibri"/>
                <a:sym typeface="Calibri"/>
              </a:rPr>
              <a:t>Referral</a:t>
            </a:r>
            <a:endParaRPr dirty="0"/>
          </a:p>
          <a:p>
            <a:pPr marL="228600" lvl="0" indent="-228600" algn="l" rtl="0">
              <a:lnSpc>
                <a:spcPct val="90000"/>
              </a:lnSpc>
              <a:spcBef>
                <a:spcPts val="1000"/>
              </a:spcBef>
              <a:spcAft>
                <a:spcPts val="0"/>
              </a:spcAft>
              <a:buClr>
                <a:schemeClr val="lt1"/>
              </a:buClr>
              <a:buSzPts val="3200"/>
              <a:buChar char="•"/>
            </a:pPr>
            <a:r>
              <a:rPr lang="en-US" sz="3200" dirty="0">
                <a:latin typeface="Calibri"/>
                <a:ea typeface="Calibri"/>
                <a:cs typeface="Calibri"/>
                <a:sym typeface="Calibri"/>
              </a:rPr>
              <a:t>Follow-up</a:t>
            </a:r>
            <a:endParaRPr dirty="0"/>
          </a:p>
          <a:p>
            <a:pPr marL="228600" lvl="0" indent="-228600" algn="l" rtl="0">
              <a:lnSpc>
                <a:spcPct val="90000"/>
              </a:lnSpc>
              <a:spcBef>
                <a:spcPts val="1000"/>
              </a:spcBef>
              <a:spcAft>
                <a:spcPts val="0"/>
              </a:spcAft>
              <a:buClr>
                <a:schemeClr val="lt1"/>
              </a:buClr>
              <a:buSzPts val="3200"/>
              <a:buChar char="•"/>
            </a:pPr>
            <a:r>
              <a:rPr lang="en-US" sz="3200" dirty="0">
                <a:latin typeface="Calibri"/>
                <a:ea typeface="Calibri"/>
                <a:cs typeface="Calibri"/>
                <a:sym typeface="Calibri"/>
              </a:rPr>
              <a:t>Annual summary or enter into APSCN/</a:t>
            </a:r>
            <a:r>
              <a:rPr lang="en-US" sz="3200" dirty="0" err="1">
                <a:latin typeface="Calibri"/>
                <a:ea typeface="Calibri"/>
                <a:cs typeface="Calibri"/>
                <a:sym typeface="Calibri"/>
              </a:rPr>
              <a:t>eSchool</a:t>
            </a: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669"/>
        <p:cNvGrpSpPr/>
        <p:nvPr/>
      </p:nvGrpSpPr>
      <p:grpSpPr>
        <a:xfrm>
          <a:off x="0" y="0"/>
          <a:ext cx="0" cy="0"/>
          <a:chOff x="0" y="0"/>
          <a:chExt cx="0" cy="0"/>
        </a:xfrm>
      </p:grpSpPr>
      <p:sp>
        <p:nvSpPr>
          <p:cNvPr id="670" name="Google Shape;670;p47"/>
          <p:cNvSpPr/>
          <p:nvPr/>
        </p:nvSpPr>
        <p:spPr>
          <a:xfrm>
            <a:off x="327547" y="321731"/>
            <a:ext cx="4142096" cy="6213425"/>
          </a:xfrm>
          <a:prstGeom prst="rect">
            <a:avLst/>
          </a:prstGeom>
          <a:solidFill>
            <a:schemeClr val="accent5">
              <a:alpha val="94509"/>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671" name="Google Shape;671;p47"/>
          <p:cNvSpPr txBox="1">
            <a:spLocks noGrp="1"/>
          </p:cNvSpPr>
          <p:nvPr>
            <p:ph type="title"/>
          </p:nvPr>
        </p:nvSpPr>
        <p:spPr>
          <a:xfrm>
            <a:off x="524256" y="583616"/>
            <a:ext cx="3722141" cy="552057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400"/>
              <a:buFont typeface="Calibri"/>
              <a:buNone/>
            </a:pPr>
            <a:r>
              <a:rPr lang="en-US" b="1">
                <a:solidFill>
                  <a:srgbClr val="FFFFFF"/>
                </a:solidFill>
                <a:latin typeface="Calibri"/>
                <a:ea typeface="Calibri"/>
                <a:cs typeface="Calibri"/>
                <a:sym typeface="Calibri"/>
              </a:rPr>
              <a:t>Who to screen</a:t>
            </a:r>
            <a:endParaRPr/>
          </a:p>
        </p:txBody>
      </p:sp>
      <p:sp>
        <p:nvSpPr>
          <p:cNvPr id="672" name="Google Shape;672;p47"/>
          <p:cNvSpPr/>
          <p:nvPr/>
        </p:nvSpPr>
        <p:spPr>
          <a:xfrm>
            <a:off x="4629503" y="321732"/>
            <a:ext cx="7240765" cy="6214534"/>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673" name="Google Shape;673;p47"/>
          <p:cNvGrpSpPr/>
          <p:nvPr/>
        </p:nvGrpSpPr>
        <p:grpSpPr>
          <a:xfrm>
            <a:off x="4933950" y="589799"/>
            <a:ext cx="6594475" cy="5508539"/>
            <a:chOff x="0" y="5599"/>
            <a:chExt cx="6594475" cy="5508539"/>
          </a:xfrm>
        </p:grpSpPr>
        <p:sp>
          <p:nvSpPr>
            <p:cNvPr id="674" name="Google Shape;674;p47"/>
            <p:cNvSpPr/>
            <p:nvPr/>
          </p:nvSpPr>
          <p:spPr>
            <a:xfrm>
              <a:off x="0" y="5599"/>
              <a:ext cx="6594475" cy="2685149"/>
            </a:xfrm>
            <a:prstGeom prst="roundRect">
              <a:avLst>
                <a:gd name="adj" fmla="val 16667"/>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75" name="Google Shape;675;p47"/>
            <p:cNvSpPr txBox="1"/>
            <p:nvPr/>
          </p:nvSpPr>
          <p:spPr>
            <a:xfrm>
              <a:off x="131078" y="136677"/>
              <a:ext cx="6332319" cy="2422993"/>
            </a:xfrm>
            <a:prstGeom prst="rect">
              <a:avLst/>
            </a:prstGeom>
            <a:noFill/>
            <a:ln>
              <a:noFill/>
            </a:ln>
          </p:spPr>
          <p:txBody>
            <a:bodyPr spcFirstLastPara="1" wrap="square" lIns="182875" tIns="182875" rIns="182875" bIns="182875" anchor="ctr" anchorCtr="0">
              <a:noAutofit/>
            </a:bodyPr>
            <a:lstStyle/>
            <a:p>
              <a:pPr marL="0" marR="0" lvl="0" indent="0" algn="l" defTabSz="914400" rtl="0" eaLnBrk="1" fontAlgn="auto" latinLnBrk="0" hangingPunct="1">
                <a:lnSpc>
                  <a:spcPct val="90000"/>
                </a:lnSpc>
                <a:spcBef>
                  <a:spcPts val="0"/>
                </a:spcBef>
                <a:spcAft>
                  <a:spcPts val="0"/>
                </a:spcAft>
                <a:buClr>
                  <a:srgbClr val="FFFFFF"/>
                </a:buClr>
                <a:buSzPts val="4800"/>
                <a:buFont typeface="Calibri"/>
                <a:buNone/>
                <a:tabLst/>
                <a:defRPr/>
              </a:pPr>
              <a:r>
                <a:rPr kumimoji="0" lang="en-US" sz="4800" b="0" i="0" u="none" strike="noStrike" kern="0" cap="none" spc="0" normalizeH="0" baseline="0" noProof="0">
                  <a:ln>
                    <a:noFill/>
                  </a:ln>
                  <a:solidFill>
                    <a:srgbClr val="FFFFFF"/>
                  </a:solidFill>
                  <a:effectLst/>
                  <a:uLnTx/>
                  <a:uFillTx/>
                  <a:latin typeface="Calibri"/>
                  <a:ea typeface="Calibri"/>
                  <a:cs typeface="Calibri"/>
                  <a:sym typeface="Calibri"/>
                </a:rPr>
                <a:t>Pre-K, K, 1, 2, 4, 6, 8 &amp; transfer students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76" name="Google Shape;676;p47"/>
            <p:cNvSpPr/>
            <p:nvPr/>
          </p:nvSpPr>
          <p:spPr>
            <a:xfrm>
              <a:off x="0" y="2828989"/>
              <a:ext cx="6594475" cy="2685149"/>
            </a:xfrm>
            <a:prstGeom prst="roundRect">
              <a:avLst>
                <a:gd name="adj" fmla="val 16667"/>
              </a:avLst>
            </a:prstGeom>
            <a:solidFill>
              <a:srgbClr val="A4A4A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77" name="Google Shape;677;p47"/>
            <p:cNvSpPr txBox="1"/>
            <p:nvPr/>
          </p:nvSpPr>
          <p:spPr>
            <a:xfrm>
              <a:off x="131078" y="2960067"/>
              <a:ext cx="6332319" cy="2422993"/>
            </a:xfrm>
            <a:prstGeom prst="rect">
              <a:avLst/>
            </a:prstGeom>
            <a:noFill/>
            <a:ln>
              <a:noFill/>
            </a:ln>
          </p:spPr>
          <p:txBody>
            <a:bodyPr spcFirstLastPara="1" wrap="square" lIns="182875" tIns="182875" rIns="182875" bIns="182875" anchor="ctr" anchorCtr="0">
              <a:noAutofit/>
            </a:bodyPr>
            <a:lstStyle/>
            <a:p>
              <a:pPr marL="0" marR="0" lvl="0" indent="0" algn="l" defTabSz="914400" rtl="0" eaLnBrk="1" fontAlgn="auto" latinLnBrk="0" hangingPunct="1">
                <a:lnSpc>
                  <a:spcPct val="90000"/>
                </a:lnSpc>
                <a:spcBef>
                  <a:spcPts val="0"/>
                </a:spcBef>
                <a:spcAft>
                  <a:spcPts val="0"/>
                </a:spcAft>
                <a:buClr>
                  <a:srgbClr val="FFFFFF"/>
                </a:buClr>
                <a:buSzPts val="4800"/>
                <a:buFont typeface="Calibri"/>
                <a:buNone/>
                <a:tabLst/>
                <a:defRPr/>
              </a:pPr>
              <a:r>
                <a:rPr kumimoji="0" lang="en-US" sz="4800" b="0" i="0" u="none" strike="noStrike" kern="0" cap="none" spc="0" normalizeH="0" baseline="0" noProof="0">
                  <a:ln>
                    <a:noFill/>
                  </a:ln>
                  <a:solidFill>
                    <a:srgbClr val="FFFFFF"/>
                  </a:solidFill>
                  <a:effectLst/>
                  <a:uLnTx/>
                  <a:uFillTx/>
                  <a:latin typeface="Calibri"/>
                  <a:ea typeface="Calibri"/>
                  <a:cs typeface="Calibri"/>
                  <a:sym typeface="Calibri"/>
                </a:rPr>
                <a:t>Special education students &amp; teacher referrals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5A9E"/>
        </a:solidFill>
        <a:effectLst/>
      </p:bgPr>
    </p:bg>
    <p:spTree>
      <p:nvGrpSpPr>
        <p:cNvPr id="1" name="Shape 682"/>
        <p:cNvGrpSpPr/>
        <p:nvPr/>
      </p:nvGrpSpPr>
      <p:grpSpPr>
        <a:xfrm>
          <a:off x="0" y="0"/>
          <a:ext cx="0" cy="0"/>
          <a:chOff x="0" y="0"/>
          <a:chExt cx="0" cy="0"/>
        </a:xfrm>
      </p:grpSpPr>
      <p:sp>
        <p:nvSpPr>
          <p:cNvPr id="683" name="Google Shape;683;p48"/>
          <p:cNvSpPr/>
          <p:nvPr/>
        </p:nvSpPr>
        <p:spPr>
          <a:xfrm>
            <a:off x="3048" y="0"/>
            <a:ext cx="12188952" cy="6858000"/>
          </a:xfrm>
          <a:prstGeom prst="rect">
            <a:avLst/>
          </a:prstGeom>
          <a:solidFill>
            <a:srgbClr val="005A9E"/>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684" name="Google Shape;684;p48"/>
          <p:cNvSpPr/>
          <p:nvPr/>
        </p:nvSpPr>
        <p:spPr>
          <a:xfrm>
            <a:off x="1" y="0"/>
            <a:ext cx="4167271" cy="6858000"/>
          </a:xfrm>
          <a:custGeom>
            <a:avLst/>
            <a:gdLst/>
            <a:ahLst/>
            <a:cxnLst/>
            <a:rect l="l" t="t" r="r" b="b"/>
            <a:pathLst>
              <a:path w="4167271" h="6858000" extrusionOk="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685" name="Google Shape;685;p48"/>
          <p:cNvSpPr txBox="1">
            <a:spLocks noGrp="1"/>
          </p:cNvSpPr>
          <p:nvPr>
            <p:ph type="title"/>
          </p:nvPr>
        </p:nvSpPr>
        <p:spPr>
          <a:xfrm>
            <a:off x="686834" y="1153572"/>
            <a:ext cx="3200400" cy="44611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FF"/>
              </a:buClr>
              <a:buSzPts val="4400"/>
              <a:buFont typeface="Calibri"/>
              <a:buNone/>
            </a:pPr>
            <a:r>
              <a:rPr lang="en-US" b="1">
                <a:solidFill>
                  <a:srgbClr val="FFFFFF"/>
                </a:solidFill>
                <a:latin typeface="Calibri"/>
                <a:ea typeface="Calibri"/>
                <a:cs typeface="Calibri"/>
                <a:sym typeface="Calibri"/>
              </a:rPr>
              <a:t>Who NOT to screen</a:t>
            </a:r>
            <a:endParaRPr/>
          </a:p>
        </p:txBody>
      </p:sp>
      <p:sp>
        <p:nvSpPr>
          <p:cNvPr id="686" name="Google Shape;686;p48"/>
          <p:cNvSpPr/>
          <p:nvPr/>
        </p:nvSpPr>
        <p:spPr>
          <a:xfrm rot="10800000" flipH="1">
            <a:off x="7550402" y="2455479"/>
            <a:ext cx="4083433" cy="4083433"/>
          </a:xfrm>
          <a:prstGeom prst="arc">
            <a:avLst>
              <a:gd name="adj1" fmla="val 16200000"/>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687" name="Google Shape;687;p48"/>
          <p:cNvSpPr txBox="1">
            <a:spLocks noGrp="1"/>
          </p:cNvSpPr>
          <p:nvPr>
            <p:ph type="body" idx="1"/>
          </p:nvPr>
        </p:nvSpPr>
        <p:spPr>
          <a:xfrm>
            <a:off x="4447308" y="591344"/>
            <a:ext cx="6906491" cy="5585619"/>
          </a:xfrm>
          <a:prstGeom prst="rect">
            <a:avLst/>
          </a:prstGeom>
          <a:noFill/>
          <a:ln>
            <a:noFill/>
          </a:ln>
        </p:spPr>
        <p:txBody>
          <a:bodyPr spcFirstLastPara="1" wrap="square" lIns="91425" tIns="45700" rIns="91425" bIns="45700" anchor="ctr" anchorCtr="0">
            <a:normAutofit/>
          </a:bodyPr>
          <a:lstStyle/>
          <a:p>
            <a:pPr marL="457200" lvl="0" indent="-368300" algn="l" rtl="0">
              <a:lnSpc>
                <a:spcPct val="90000"/>
              </a:lnSpc>
              <a:spcBef>
                <a:spcPts val="0"/>
              </a:spcBef>
              <a:spcAft>
                <a:spcPts val="0"/>
              </a:spcAft>
              <a:buSzPts val="2200"/>
              <a:buChar char="•"/>
            </a:pPr>
            <a:r>
              <a:rPr lang="en-US" sz="3200"/>
              <a:t>Students who wear hearing aids</a:t>
            </a:r>
            <a:endParaRPr sz="3200"/>
          </a:p>
          <a:p>
            <a:pPr marL="0" lvl="0" indent="0" algn="l" rtl="0">
              <a:lnSpc>
                <a:spcPct val="90000"/>
              </a:lnSpc>
              <a:spcBef>
                <a:spcPts val="0"/>
              </a:spcBef>
              <a:spcAft>
                <a:spcPts val="0"/>
              </a:spcAft>
              <a:buSzPts val="1800"/>
              <a:buNone/>
            </a:pPr>
            <a:endParaRPr sz="3200"/>
          </a:p>
          <a:p>
            <a:pPr marL="457200" lvl="0" indent="-368300" algn="l" rtl="0">
              <a:lnSpc>
                <a:spcPct val="90000"/>
              </a:lnSpc>
              <a:spcBef>
                <a:spcPts val="0"/>
              </a:spcBef>
              <a:spcAft>
                <a:spcPts val="0"/>
              </a:spcAft>
              <a:buSzPts val="2200"/>
              <a:buChar char="•"/>
            </a:pPr>
            <a:r>
              <a:rPr lang="en-US" sz="3200"/>
              <a:t>Students who have cochlear implants </a:t>
            </a:r>
            <a:endParaRPr sz="3200"/>
          </a:p>
          <a:p>
            <a:pPr marL="0" lvl="0" indent="0" algn="l" rtl="0">
              <a:lnSpc>
                <a:spcPct val="90000"/>
              </a:lnSpc>
              <a:spcBef>
                <a:spcPts val="0"/>
              </a:spcBef>
              <a:spcAft>
                <a:spcPts val="0"/>
              </a:spcAft>
              <a:buSzPts val="1800"/>
              <a:buNone/>
            </a:pPr>
            <a:endParaRPr sz="3200"/>
          </a:p>
          <a:p>
            <a:pPr marL="457200" lvl="0" indent="-368300" algn="l" rtl="0">
              <a:lnSpc>
                <a:spcPct val="90000"/>
              </a:lnSpc>
              <a:spcBef>
                <a:spcPts val="0"/>
              </a:spcBef>
              <a:spcAft>
                <a:spcPts val="0"/>
              </a:spcAft>
              <a:buSzPts val="2200"/>
              <a:buChar char="•"/>
            </a:pPr>
            <a:r>
              <a:rPr lang="en-US" sz="3200"/>
              <a:t>Students with documented hearing loss (by an audiologist/MD) </a:t>
            </a:r>
            <a:endParaRPr sz="32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692"/>
        <p:cNvGrpSpPr/>
        <p:nvPr/>
      </p:nvGrpSpPr>
      <p:grpSpPr>
        <a:xfrm>
          <a:off x="0" y="0"/>
          <a:ext cx="0" cy="0"/>
          <a:chOff x="0" y="0"/>
          <a:chExt cx="0" cy="0"/>
        </a:xfrm>
      </p:grpSpPr>
      <p:sp>
        <p:nvSpPr>
          <p:cNvPr id="693" name="Google Shape;693;p49"/>
          <p:cNvSpPr/>
          <p:nvPr/>
        </p:nvSpPr>
        <p:spPr>
          <a:xfrm>
            <a:off x="7827522" y="450222"/>
            <a:ext cx="3902420" cy="4235636"/>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694" name="Google Shape;694;p49"/>
          <p:cNvSpPr txBox="1">
            <a:spLocks noGrp="1"/>
          </p:cNvSpPr>
          <p:nvPr>
            <p:ph type="title"/>
          </p:nvPr>
        </p:nvSpPr>
        <p:spPr>
          <a:xfrm>
            <a:off x="8100127" y="932688"/>
            <a:ext cx="3361677" cy="327355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5000"/>
              <a:buFont typeface="Calibri"/>
              <a:buNone/>
            </a:pPr>
            <a:r>
              <a:rPr lang="en-US" sz="5000" b="1">
                <a:solidFill>
                  <a:srgbClr val="FFFFFF"/>
                </a:solidFill>
              </a:rPr>
              <a:t>Example of Hearing Aids</a:t>
            </a:r>
            <a:endParaRPr/>
          </a:p>
        </p:txBody>
      </p:sp>
      <p:sp>
        <p:nvSpPr>
          <p:cNvPr id="695" name="Google Shape;695;p49"/>
          <p:cNvSpPr/>
          <p:nvPr/>
        </p:nvSpPr>
        <p:spPr>
          <a:xfrm>
            <a:off x="7827521" y="4843002"/>
            <a:ext cx="2391411" cy="1564776"/>
          </a:xfrm>
          <a:prstGeom prst="rect">
            <a:avLst/>
          </a:prstGeom>
          <a:solidFill>
            <a:schemeClr val="accent5">
              <a:alpha val="94509"/>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696" name="Google Shape;696;p49" descr="acurislife_hearingaids_en.jpg"/>
          <p:cNvPicPr preferRelativeResize="0">
            <a:picLocks noGrp="1"/>
          </p:cNvPicPr>
          <p:nvPr>
            <p:ph type="body" idx="1"/>
          </p:nvPr>
        </p:nvPicPr>
        <p:blipFill rotWithShape="1">
          <a:blip r:embed="rId3">
            <a:alphaModFix/>
          </a:blip>
          <a:srcRect t="8386" r="1"/>
          <a:stretch/>
        </p:blipFill>
        <p:spPr>
          <a:xfrm>
            <a:off x="466344" y="450221"/>
            <a:ext cx="7205515" cy="5957557"/>
          </a:xfrm>
          <a:prstGeom prst="rect">
            <a:avLst/>
          </a:prstGeom>
          <a:noFill/>
          <a:ln>
            <a:noFill/>
          </a:ln>
        </p:spPr>
      </p:pic>
      <p:sp>
        <p:nvSpPr>
          <p:cNvPr id="697" name="Google Shape;697;p49"/>
          <p:cNvSpPr/>
          <p:nvPr/>
        </p:nvSpPr>
        <p:spPr>
          <a:xfrm>
            <a:off x="10374594" y="4843002"/>
            <a:ext cx="1351062" cy="1568472"/>
          </a:xfrm>
          <a:prstGeom prst="rect">
            <a:avLst/>
          </a:prstGeom>
          <a:solidFill>
            <a:srgbClr val="584935"/>
          </a:solidFill>
          <a:ln w="25400" cap="flat" cmpd="sng">
            <a:solidFill>
              <a:srgbClr val="58493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5A9E"/>
        </a:solidFill>
        <a:effectLst/>
      </p:bgPr>
    </p:bg>
    <p:spTree>
      <p:nvGrpSpPr>
        <p:cNvPr id="1" name="Shape 702"/>
        <p:cNvGrpSpPr/>
        <p:nvPr/>
      </p:nvGrpSpPr>
      <p:grpSpPr>
        <a:xfrm>
          <a:off x="0" y="0"/>
          <a:ext cx="0" cy="0"/>
          <a:chOff x="0" y="0"/>
          <a:chExt cx="0" cy="0"/>
        </a:xfrm>
      </p:grpSpPr>
      <p:sp>
        <p:nvSpPr>
          <p:cNvPr id="703" name="Google Shape;703;p50"/>
          <p:cNvSpPr/>
          <p:nvPr/>
        </p:nvSpPr>
        <p:spPr>
          <a:xfrm>
            <a:off x="0" y="0"/>
            <a:ext cx="12192000" cy="6858000"/>
          </a:xfrm>
          <a:prstGeom prst="rect">
            <a:avLst/>
          </a:prstGeom>
          <a:solidFill>
            <a:srgbClr val="005A9E"/>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04" name="Google Shape;704;p50"/>
          <p:cNvSpPr txBox="1">
            <a:spLocks noGrp="1"/>
          </p:cNvSpPr>
          <p:nvPr>
            <p:ph type="title"/>
          </p:nvPr>
        </p:nvSpPr>
        <p:spPr>
          <a:xfrm>
            <a:off x="838201" y="345810"/>
            <a:ext cx="5120561"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Calibri"/>
              <a:buNone/>
            </a:pPr>
            <a:r>
              <a:rPr lang="en-US" b="1">
                <a:solidFill>
                  <a:schemeClr val="lt1"/>
                </a:solidFill>
                <a:latin typeface="Calibri"/>
                <a:ea typeface="Calibri"/>
                <a:cs typeface="Calibri"/>
                <a:sym typeface="Calibri"/>
              </a:rPr>
              <a:t>Bone Anchored Implant</a:t>
            </a:r>
            <a:endParaRPr/>
          </a:p>
        </p:txBody>
      </p:sp>
      <p:sp>
        <p:nvSpPr>
          <p:cNvPr id="705" name="Google Shape;705;p50"/>
          <p:cNvSpPr txBox="1">
            <a:spLocks noGrp="1"/>
          </p:cNvSpPr>
          <p:nvPr>
            <p:ph type="body" idx="1"/>
          </p:nvPr>
        </p:nvSpPr>
        <p:spPr>
          <a:xfrm>
            <a:off x="866550" y="1671375"/>
            <a:ext cx="5092200" cy="46185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SzPts val="1800"/>
              <a:buNone/>
            </a:pPr>
            <a:endParaRPr sz="2100"/>
          </a:p>
          <a:p>
            <a:pPr marL="228600" lvl="0" indent="-228600" algn="l" rtl="0">
              <a:lnSpc>
                <a:spcPct val="100000"/>
              </a:lnSpc>
              <a:spcBef>
                <a:spcPts val="0"/>
              </a:spcBef>
              <a:spcAft>
                <a:spcPts val="0"/>
              </a:spcAft>
              <a:buClr>
                <a:schemeClr val="lt1"/>
              </a:buClr>
              <a:buSzPts val="2200"/>
              <a:buChar char="•"/>
            </a:pPr>
            <a:r>
              <a:rPr lang="en-US" sz="2200"/>
              <a:t>A BAI uses a titanium implant, which is placed in the skull bone behind the ear </a:t>
            </a:r>
            <a:endParaRPr sz="3200"/>
          </a:p>
          <a:p>
            <a:pPr marL="228600" lvl="0" indent="-114300" algn="l" rtl="0">
              <a:lnSpc>
                <a:spcPct val="100000"/>
              </a:lnSpc>
              <a:spcBef>
                <a:spcPts val="1000"/>
              </a:spcBef>
              <a:spcAft>
                <a:spcPts val="0"/>
              </a:spcAft>
              <a:buClr>
                <a:schemeClr val="lt1"/>
              </a:buClr>
              <a:buSzPts val="1800"/>
              <a:buNone/>
            </a:pPr>
            <a:endParaRPr sz="1000"/>
          </a:p>
          <a:p>
            <a:pPr marL="228600" lvl="0" indent="-228600" algn="l" rtl="0">
              <a:lnSpc>
                <a:spcPct val="100000"/>
              </a:lnSpc>
              <a:spcBef>
                <a:spcPts val="1000"/>
              </a:spcBef>
              <a:spcAft>
                <a:spcPts val="0"/>
              </a:spcAft>
              <a:buClr>
                <a:schemeClr val="lt1"/>
              </a:buClr>
              <a:buSzPts val="2200"/>
              <a:buChar char="•"/>
            </a:pPr>
            <a:r>
              <a:rPr lang="en-US" sz="2200"/>
              <a:t>An abutment connects the sound processor with the implant in the bone, creating direct bone conduction </a:t>
            </a:r>
            <a:endParaRPr sz="3200"/>
          </a:p>
          <a:p>
            <a:pPr marL="228600" lvl="0" indent="-114300" algn="l" rtl="0">
              <a:lnSpc>
                <a:spcPct val="100000"/>
              </a:lnSpc>
              <a:spcBef>
                <a:spcPts val="1000"/>
              </a:spcBef>
              <a:spcAft>
                <a:spcPts val="0"/>
              </a:spcAft>
              <a:buClr>
                <a:schemeClr val="lt1"/>
              </a:buClr>
              <a:buSzPts val="1800"/>
              <a:buNone/>
            </a:pPr>
            <a:endParaRPr sz="1000"/>
          </a:p>
          <a:p>
            <a:pPr marL="228600" lvl="0" indent="-228600" algn="l" rtl="0">
              <a:lnSpc>
                <a:spcPct val="100000"/>
              </a:lnSpc>
              <a:spcBef>
                <a:spcPts val="1000"/>
              </a:spcBef>
              <a:spcAft>
                <a:spcPts val="0"/>
              </a:spcAft>
              <a:buClr>
                <a:schemeClr val="lt1"/>
              </a:buClr>
              <a:buSzPts val="2200"/>
              <a:buChar char="•"/>
            </a:pPr>
            <a:r>
              <a:rPr lang="en-US" sz="2200"/>
              <a:t>Direct bone conduction, provided by a BAI, gives improved access to sound when compared to traditional bone conductors since sound is not weakened when passing through the skin</a:t>
            </a:r>
            <a:br>
              <a:rPr lang="en-US" sz="2200"/>
            </a:br>
            <a:endParaRPr sz="1000"/>
          </a:p>
          <a:p>
            <a:pPr marL="228600" lvl="0" indent="-228600" algn="l" rtl="0">
              <a:lnSpc>
                <a:spcPct val="100000"/>
              </a:lnSpc>
              <a:spcBef>
                <a:spcPts val="1000"/>
              </a:spcBef>
              <a:spcAft>
                <a:spcPts val="0"/>
              </a:spcAft>
              <a:buClr>
                <a:schemeClr val="lt1"/>
              </a:buClr>
              <a:buSzPts val="2200"/>
              <a:buChar char="•"/>
            </a:pPr>
            <a:r>
              <a:rPr lang="en-US" sz="2200"/>
              <a:t>Can be worn on a headband</a:t>
            </a:r>
            <a:endParaRPr sz="3200"/>
          </a:p>
        </p:txBody>
      </p:sp>
      <p:sp>
        <p:nvSpPr>
          <p:cNvPr id="706" name="Google Shape;706;p50"/>
          <p:cNvSpPr/>
          <p:nvPr/>
        </p:nvSpPr>
        <p:spPr>
          <a:xfrm>
            <a:off x="10420569" y="1364732"/>
            <a:ext cx="947488" cy="921785"/>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707" name="Google Shape;707;p50" descr="Baha diagram">
            <a:hlinkClick r:id="rId3"/>
          </p:cNvPr>
          <p:cNvPicPr preferRelativeResize="0"/>
          <p:nvPr/>
        </p:nvPicPr>
        <p:blipFill rotWithShape="1">
          <a:blip r:embed="rId4">
            <a:alphaModFix/>
          </a:blip>
          <a:srcRect l="19001" r="21524" b="-1"/>
          <a:stretch/>
        </p:blipFill>
        <p:spPr>
          <a:xfrm>
            <a:off x="7901259" y="2727729"/>
            <a:ext cx="4290741" cy="4130271"/>
          </a:xfrm>
          <a:custGeom>
            <a:avLst/>
            <a:gdLst/>
            <a:ahLst/>
            <a:cxnLst/>
            <a:rect l="l" t="t" r="r" b="b"/>
            <a:pathLst>
              <a:path w="4290741" h="4130271" extrusionOk="0">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a:ln>
            <a:noFill/>
          </a:ln>
        </p:spPr>
      </p:pic>
      <p:sp>
        <p:nvSpPr>
          <p:cNvPr id="708" name="Google Shape;708;p50"/>
          <p:cNvSpPr/>
          <p:nvPr/>
        </p:nvSpPr>
        <p:spPr>
          <a:xfrm rot="-6040930" flipH="1">
            <a:off x="6034138" y="-673140"/>
            <a:ext cx="4021193" cy="4021193"/>
          </a:xfrm>
          <a:prstGeom prst="arc">
            <a:avLst>
              <a:gd name="adj1" fmla="val 16200000"/>
              <a:gd name="adj2" fmla="val 20093138"/>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709" name="Google Shape;709;p50" descr="3lv_child_softband"/>
          <p:cNvPicPr preferRelativeResize="0"/>
          <p:nvPr/>
        </p:nvPicPr>
        <p:blipFill rotWithShape="1">
          <a:blip r:embed="rId5">
            <a:alphaModFix/>
          </a:blip>
          <a:srcRect l="25852" r="1261" b="1"/>
          <a:stretch/>
        </p:blipFill>
        <p:spPr>
          <a:xfrm>
            <a:off x="6261607" y="1"/>
            <a:ext cx="3519312" cy="3007909"/>
          </a:xfrm>
          <a:custGeom>
            <a:avLst/>
            <a:gdLst/>
            <a:ahLst/>
            <a:cxnLst/>
            <a:rect l="l" t="t" r="r" b="b"/>
            <a:pathLst>
              <a:path w="3519312" h="3007909" extrusionOk="0">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pic>
        <p:nvPicPr>
          <p:cNvPr id="715" name="Google Shape;715;p51" descr="Blue Aria+on"/>
          <p:cNvPicPr preferRelativeResize="0"/>
          <p:nvPr/>
        </p:nvPicPr>
        <p:blipFill rotWithShape="1">
          <a:blip r:embed="rId3">
            <a:alphaModFix/>
          </a:blip>
          <a:srcRect r="2124"/>
          <a:stretch/>
        </p:blipFill>
        <p:spPr>
          <a:xfrm>
            <a:off x="4290407" y="1751012"/>
            <a:ext cx="5459413" cy="4116388"/>
          </a:xfrm>
          <a:prstGeom prst="rect">
            <a:avLst/>
          </a:prstGeom>
          <a:noFill/>
          <a:ln>
            <a:noFill/>
          </a:ln>
        </p:spPr>
      </p:pic>
      <p:sp>
        <p:nvSpPr>
          <p:cNvPr id="716" name="Google Shape;716;p51"/>
          <p:cNvSpPr/>
          <p:nvPr/>
        </p:nvSpPr>
        <p:spPr>
          <a:xfrm>
            <a:off x="8669750" y="1109600"/>
            <a:ext cx="2180700" cy="55890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5216" y="0"/>
                </a:moveTo>
                <a:close/>
              </a:path>
              <a:path w="120000" h="120000" fill="none" extrusionOk="0">
                <a:moveTo>
                  <a:pt x="-5216" y="24545"/>
                </a:moveTo>
                <a:lnTo>
                  <a:pt x="-39425" y="281557"/>
                </a:lnTo>
              </a:path>
            </a:pathLst>
          </a:custGeom>
          <a:noFill/>
          <a:ln w="15875" cap="flat" cmpd="sng">
            <a:solidFill>
              <a:srgbClr val="5B724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FFFFFF"/>
                </a:solidFill>
                <a:effectLst/>
                <a:uLnTx/>
                <a:uFillTx/>
                <a:latin typeface="Century Gothic"/>
                <a:ea typeface="Century Gothic"/>
                <a:cs typeface="Century Gothic"/>
                <a:sym typeface="Century Gothic"/>
              </a:rPr>
              <a:t>Head piece/coil</a:t>
            </a:r>
            <a:endParaRPr kumimoji="0" sz="18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17" name="Google Shape;717;p51"/>
          <p:cNvSpPr/>
          <p:nvPr/>
        </p:nvSpPr>
        <p:spPr>
          <a:xfrm>
            <a:off x="2223475" y="1027100"/>
            <a:ext cx="2371200" cy="72390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24422" y="0"/>
                </a:moveTo>
                <a:close/>
              </a:path>
              <a:path w="120000" h="120000" fill="none" extrusionOk="0">
                <a:moveTo>
                  <a:pt x="124422" y="18950"/>
                </a:moveTo>
                <a:lnTo>
                  <a:pt x="199817" y="175000"/>
                </a:lnTo>
              </a:path>
            </a:pathLst>
          </a:custGeom>
          <a:noFill/>
          <a:ln w="15875" cap="flat" cmpd="sng">
            <a:solidFill>
              <a:schemeClr val="lt1"/>
            </a:solidFill>
            <a:prstDash val="solid"/>
            <a:miter lim="800000"/>
            <a:headEnd type="none" w="sm" len="sm"/>
            <a:tailEnd type="none" w="sm" len="sm"/>
          </a:ln>
          <a:effectLst>
            <a:outerShdw blurRad="57150" dist="19050" dir="5400000" algn="bl" rotWithShape="0">
              <a:schemeClr val="accent6">
                <a:alpha val="49803"/>
              </a:schemeClr>
            </a:outerShdw>
          </a:effectLst>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700"/>
              <a:buFont typeface="Arial"/>
              <a:buNone/>
              <a:tabLst/>
              <a:defRPr/>
            </a:pPr>
            <a:r>
              <a:rPr kumimoji="0" lang="en-US" sz="1700" b="1" i="0" u="none" strike="noStrike" kern="0" cap="none" spc="0" normalizeH="0" baseline="0" noProof="0">
                <a:ln>
                  <a:noFill/>
                </a:ln>
                <a:solidFill>
                  <a:srgbClr val="FFFFFF"/>
                </a:solidFill>
                <a:effectLst/>
                <a:uLnTx/>
                <a:uFillTx/>
                <a:latin typeface="Century Gothic"/>
                <a:ea typeface="Century Gothic"/>
                <a:cs typeface="Century Gothic"/>
                <a:sym typeface="Century Gothic"/>
              </a:rPr>
              <a:t>Built-in multi-function LED status indicator</a:t>
            </a:r>
            <a:endParaRPr kumimoji="0" sz="17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718" name="Google Shape;718;p51"/>
          <p:cNvSpPr/>
          <p:nvPr/>
        </p:nvSpPr>
        <p:spPr>
          <a:xfrm>
            <a:off x="1171200" y="2305126"/>
            <a:ext cx="2895600" cy="157290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23156" y="0"/>
                </a:moveTo>
                <a:close/>
              </a:path>
              <a:path w="120000" h="120000" fill="none" extrusionOk="0">
                <a:moveTo>
                  <a:pt x="123156" y="9784"/>
                </a:moveTo>
                <a:lnTo>
                  <a:pt x="174845" y="39670"/>
                </a:lnTo>
              </a:path>
            </a:pathLst>
          </a:custGeom>
          <a:noFill/>
          <a:ln w="15875" cap="flat" cmpd="sng">
            <a:solidFill>
              <a:srgbClr val="5B724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FFFFFF"/>
                </a:solidFill>
                <a:effectLst/>
                <a:uLnTx/>
                <a:uFillTx/>
                <a:latin typeface="Century Gothic"/>
                <a:ea typeface="Century Gothic"/>
                <a:cs typeface="Century Gothic"/>
                <a:sym typeface="Century Gothic"/>
              </a:rPr>
              <a:t>Processor: holds 3 listening programs that can be used for FM and/or different listening environments</a:t>
            </a: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719" name="Google Shape;719;p51"/>
          <p:cNvGrpSpPr/>
          <p:nvPr/>
        </p:nvGrpSpPr>
        <p:grpSpPr>
          <a:xfrm>
            <a:off x="1621700" y="4188150"/>
            <a:ext cx="2262666" cy="1572900"/>
            <a:chOff x="1490" y="2834"/>
            <a:chExt cx="902" cy="601"/>
          </a:xfrm>
        </p:grpSpPr>
        <p:sp>
          <p:nvSpPr>
            <p:cNvPr id="720" name="Google Shape;720;p51"/>
            <p:cNvSpPr/>
            <p:nvPr/>
          </p:nvSpPr>
          <p:spPr>
            <a:xfrm>
              <a:off x="1490" y="2834"/>
              <a:ext cx="900" cy="60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25728" y="0"/>
                  </a:moveTo>
                  <a:close/>
                </a:path>
                <a:path w="120000" h="120000" fill="none" extrusionOk="0">
                  <a:moveTo>
                    <a:pt x="125728" y="18906"/>
                  </a:moveTo>
                  <a:lnTo>
                    <a:pt x="186562" y="-13394"/>
                  </a:lnTo>
                </a:path>
              </a:pathLst>
            </a:custGeom>
            <a:noFill/>
            <a:ln w="15875" cap="flat" cmpd="sng">
              <a:solidFill>
                <a:srgbClr val="5B724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700"/>
                <a:buFont typeface="Arial"/>
                <a:buNone/>
                <a:tabLst/>
                <a:defRPr/>
              </a:pPr>
              <a:r>
                <a:rPr kumimoji="0" lang="en-US" sz="1700" b="1" i="0" u="none" strike="noStrike" kern="0" cap="none" spc="0" normalizeH="0" baseline="0" noProof="0">
                  <a:ln>
                    <a:noFill/>
                  </a:ln>
                  <a:solidFill>
                    <a:srgbClr val="FFFFFF"/>
                  </a:solidFill>
                  <a:effectLst/>
                  <a:uLnTx/>
                  <a:uFillTx/>
                  <a:latin typeface="Century Gothic"/>
                  <a:ea typeface="Century Gothic"/>
                  <a:cs typeface="Century Gothic"/>
                  <a:sym typeface="Century Gothic"/>
                </a:rPr>
                <a:t>Additional external</a:t>
              </a:r>
              <a:endParaRPr kumimoji="0" sz="17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700"/>
                <a:buFont typeface="Arial"/>
                <a:buNone/>
                <a:tabLst/>
                <a:defRPr/>
              </a:pPr>
              <a:r>
                <a:rPr kumimoji="0" lang="en-US" sz="1700" b="1" i="0" u="none" strike="noStrike" kern="0" cap="none" spc="0" normalizeH="0" baseline="0" noProof="0">
                  <a:ln>
                    <a:noFill/>
                  </a:ln>
                  <a:solidFill>
                    <a:srgbClr val="FFFFFF"/>
                  </a:solidFill>
                  <a:effectLst/>
                  <a:uLnTx/>
                  <a:uFillTx/>
                  <a:latin typeface="Century Gothic"/>
                  <a:ea typeface="Century Gothic"/>
                  <a:cs typeface="Century Gothic"/>
                  <a:sym typeface="Century Gothic"/>
                </a:rPr>
                <a:t>microphone </a:t>
              </a:r>
              <a:endParaRPr kumimoji="0" sz="17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700"/>
                <a:buFont typeface="Arial"/>
                <a:buNone/>
                <a:tabLst/>
                <a:defRPr/>
              </a:pPr>
              <a:r>
                <a:rPr kumimoji="0" lang="en-US" sz="1700" b="1" i="0" u="none" strike="noStrike" kern="0" cap="none" spc="0" normalizeH="0" baseline="0" noProof="0">
                  <a:ln>
                    <a:noFill/>
                  </a:ln>
                  <a:solidFill>
                    <a:srgbClr val="FFFFFF"/>
                  </a:solidFill>
                  <a:effectLst/>
                  <a:uLnTx/>
                  <a:uFillTx/>
                  <a:latin typeface="Century Gothic"/>
                  <a:ea typeface="Century Gothic"/>
                  <a:cs typeface="Century Gothic"/>
                  <a:sym typeface="Century Gothic"/>
                </a:rPr>
                <a:t>&amp;</a:t>
              </a:r>
              <a:endParaRPr kumimoji="0" sz="17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700"/>
                <a:buFont typeface="Arial"/>
                <a:buNone/>
                <a:tabLst/>
                <a:defRPr/>
              </a:pPr>
              <a:r>
                <a:rPr kumimoji="0" lang="en-US" sz="1700" b="1" i="0" u="none" strike="noStrike" kern="0" cap="none" spc="0" normalizeH="0" baseline="0" noProof="0">
                  <a:ln>
                    <a:noFill/>
                  </a:ln>
                  <a:solidFill>
                    <a:srgbClr val="FFFFFF"/>
                  </a:solidFill>
                  <a:effectLst/>
                  <a:uLnTx/>
                  <a:uFillTx/>
                  <a:latin typeface="Century Gothic"/>
                  <a:ea typeface="Century Gothic"/>
                  <a:cs typeface="Century Gothic"/>
                  <a:sym typeface="Century Gothic"/>
                </a:rPr>
                <a:t>Rechargeable Battery</a:t>
              </a:r>
              <a:endParaRPr kumimoji="0" sz="1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21" name="Google Shape;721;p51"/>
            <p:cNvSpPr/>
            <p:nvPr/>
          </p:nvSpPr>
          <p:spPr>
            <a:xfrm>
              <a:off x="1492" y="2835"/>
              <a:ext cx="900" cy="60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25728" y="0"/>
                  </a:moveTo>
                  <a:close/>
                </a:path>
                <a:path w="120000" h="120000" fill="none" extrusionOk="0">
                  <a:moveTo>
                    <a:pt x="125728" y="18906"/>
                  </a:moveTo>
                  <a:lnTo>
                    <a:pt x="277694" y="6038"/>
                  </a:lnTo>
                </a:path>
              </a:pathLst>
            </a:custGeom>
            <a:noFill/>
            <a:ln w="15875" cap="flat" cmpd="sng">
              <a:solidFill>
                <a:srgbClr val="5B724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ED7D31"/>
                </a:solidFill>
                <a:effectLst/>
                <a:uLnTx/>
                <a:uFillTx/>
                <a:latin typeface="Tahoma"/>
                <a:ea typeface="Tahoma"/>
                <a:cs typeface="Tahoma"/>
                <a:sym typeface="Tahoma"/>
              </a:endParaRPr>
            </a:p>
          </p:txBody>
        </p:sp>
      </p:grpSp>
      <p:sp>
        <p:nvSpPr>
          <p:cNvPr id="722" name="Google Shape;722;p51"/>
          <p:cNvSpPr/>
          <p:nvPr/>
        </p:nvSpPr>
        <p:spPr>
          <a:xfrm>
            <a:off x="8151150" y="5912225"/>
            <a:ext cx="2942700" cy="64140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3750" y="0"/>
                </a:moveTo>
                <a:close/>
              </a:path>
              <a:path w="120000" h="120000" fill="none" extrusionOk="0">
                <a:moveTo>
                  <a:pt x="-3750" y="25044"/>
                </a:moveTo>
                <a:lnTo>
                  <a:pt x="-57344" y="-514088"/>
                </a:lnTo>
              </a:path>
            </a:pathLst>
          </a:custGeom>
          <a:noFill/>
          <a:ln w="15875" cap="flat" cmpd="sng">
            <a:solidFill>
              <a:srgbClr val="5B724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FFFFFF"/>
                </a:solidFill>
                <a:effectLst/>
                <a:uLnTx/>
                <a:uFillTx/>
                <a:latin typeface="Century Gothic"/>
                <a:ea typeface="Century Gothic"/>
                <a:cs typeface="Century Gothic"/>
                <a:sym typeface="Century Gothic"/>
              </a:rPr>
              <a:t>Designed withstand rain, sweat and moisture</a:t>
            </a: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23" name="Google Shape;723;p51"/>
          <p:cNvSpPr txBox="1"/>
          <p:nvPr/>
        </p:nvSpPr>
        <p:spPr>
          <a:xfrm>
            <a:off x="1925757" y="178074"/>
            <a:ext cx="8709600" cy="641400"/>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3200"/>
              <a:buFont typeface="Arial"/>
              <a:buNone/>
              <a:tabLst/>
              <a:defRPr/>
            </a:pPr>
            <a:endParaRPr kumimoji="0" sz="3200" b="1" i="0" u="none" strike="noStrike" kern="0" cap="none" spc="0" normalizeH="0" baseline="0" noProof="0">
              <a:ln>
                <a:noFill/>
              </a:ln>
              <a:solidFill>
                <a:srgbClr val="FFFFFF"/>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3600" b="1" i="0" u="none" strike="noStrike" kern="0" cap="none" spc="0" normalizeH="0" baseline="0" noProof="0">
                <a:ln>
                  <a:noFill/>
                </a:ln>
                <a:solidFill>
                  <a:srgbClr val="FFFFFF"/>
                </a:solidFill>
                <a:effectLst/>
                <a:uLnTx/>
                <a:uFillTx/>
                <a:latin typeface="Calibri"/>
                <a:ea typeface="Calibri"/>
                <a:cs typeface="Calibri"/>
                <a:sym typeface="Calibri"/>
              </a:rPr>
              <a:t>Cochlear Implant-(Advanced Bionics)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3600" b="1" i="0" u="none" strike="noStrike" kern="0" cap="none" spc="0" normalizeH="0" baseline="0" noProof="0">
                <a:ln>
                  <a:noFill/>
                </a:ln>
                <a:solidFill>
                  <a:srgbClr val="FFFFFF"/>
                </a:solidFill>
                <a:effectLst/>
                <a:uLnTx/>
                <a:uFillTx/>
                <a:latin typeface="Calibri"/>
                <a:ea typeface="Calibri"/>
                <a:cs typeface="Calibri"/>
                <a:sym typeface="Calibri"/>
              </a:rPr>
              <a:t> </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5A9E"/>
        </a:solidFill>
        <a:effectLst/>
      </p:bgPr>
    </p:bg>
    <p:spTree>
      <p:nvGrpSpPr>
        <p:cNvPr id="1" name="Shape 728"/>
        <p:cNvGrpSpPr/>
        <p:nvPr/>
      </p:nvGrpSpPr>
      <p:grpSpPr>
        <a:xfrm>
          <a:off x="0" y="0"/>
          <a:ext cx="0" cy="0"/>
          <a:chOff x="0" y="0"/>
          <a:chExt cx="0" cy="0"/>
        </a:xfrm>
      </p:grpSpPr>
      <p:sp>
        <p:nvSpPr>
          <p:cNvPr id="729" name="Google Shape;729;p52"/>
          <p:cNvSpPr/>
          <p:nvPr/>
        </p:nvSpPr>
        <p:spPr>
          <a:xfrm>
            <a:off x="91250" y="313"/>
            <a:ext cx="12192000" cy="6857400"/>
          </a:xfrm>
          <a:prstGeom prst="rect">
            <a:avLst/>
          </a:prstGeom>
          <a:solidFill>
            <a:srgbClr val="005A9E"/>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30" name="Google Shape;730;p52"/>
          <p:cNvSpPr txBox="1">
            <a:spLocks noGrp="1"/>
          </p:cNvSpPr>
          <p:nvPr>
            <p:ph type="title"/>
          </p:nvPr>
        </p:nvSpPr>
        <p:spPr>
          <a:xfrm>
            <a:off x="1073313" y="406230"/>
            <a:ext cx="9236700" cy="11889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5400"/>
              <a:buFont typeface="Calibri"/>
              <a:buNone/>
            </a:pPr>
            <a:r>
              <a:rPr lang="en-US" sz="5400" b="1">
                <a:latin typeface="Calibri"/>
                <a:ea typeface="Calibri"/>
                <a:cs typeface="Calibri"/>
                <a:sym typeface="Calibri"/>
              </a:rPr>
              <a:t>When to Screen</a:t>
            </a:r>
            <a:endParaRPr/>
          </a:p>
        </p:txBody>
      </p:sp>
      <p:grpSp>
        <p:nvGrpSpPr>
          <p:cNvPr id="731" name="Google Shape;731;p52"/>
          <p:cNvGrpSpPr/>
          <p:nvPr/>
        </p:nvGrpSpPr>
        <p:grpSpPr>
          <a:xfrm>
            <a:off x="-2" y="1998368"/>
            <a:ext cx="11695084" cy="782176"/>
            <a:chOff x="-2" y="1998368"/>
            <a:chExt cx="11695084" cy="782176"/>
          </a:xfrm>
        </p:grpSpPr>
        <p:sp>
          <p:nvSpPr>
            <p:cNvPr id="732" name="Google Shape;732;p52"/>
            <p:cNvSpPr/>
            <p:nvPr/>
          </p:nvSpPr>
          <p:spPr>
            <a:xfrm rot="5400000">
              <a:off x="11228040" y="2313027"/>
              <a:ext cx="781700" cy="15238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33" name="Google Shape;733;p52"/>
            <p:cNvSpPr/>
            <p:nvPr/>
          </p:nvSpPr>
          <p:spPr>
            <a:xfrm rot="10800000">
              <a:off x="-2" y="1998845"/>
              <a:ext cx="11454595" cy="78169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734" name="Google Shape;734;p52"/>
          <p:cNvSpPr/>
          <p:nvPr/>
        </p:nvSpPr>
        <p:spPr>
          <a:xfrm>
            <a:off x="0" y="2203079"/>
            <a:ext cx="11383362" cy="4147845"/>
          </a:xfrm>
          <a:prstGeom prst="rect">
            <a:avLst/>
          </a:prstGeom>
          <a:solidFill>
            <a:schemeClr val="dk1"/>
          </a:solidFill>
          <a:ln>
            <a:noFill/>
          </a:ln>
          <a:effectLst>
            <a:outerShdw blurRad="139700" dist="127000" dir="5400000" algn="t" rotWithShape="0">
              <a:srgbClr val="000000">
                <a:alpha val="14509"/>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35" name="Google Shape;735;p52"/>
          <p:cNvSpPr txBox="1">
            <a:spLocks noGrp="1"/>
          </p:cNvSpPr>
          <p:nvPr>
            <p:ph type="body" idx="1"/>
          </p:nvPr>
        </p:nvSpPr>
        <p:spPr>
          <a:xfrm>
            <a:off x="793650" y="2477225"/>
            <a:ext cx="10143600" cy="3557700"/>
          </a:xfrm>
          <a:prstGeom prst="rect">
            <a:avLst/>
          </a:prstGeom>
          <a:noFill/>
          <a:ln>
            <a:noFill/>
          </a:ln>
        </p:spPr>
        <p:txBody>
          <a:bodyPr spcFirstLastPara="1" wrap="square" lIns="91425" tIns="45700" rIns="91425" bIns="45700" anchor="ctr" anchorCtr="0">
            <a:noAutofit/>
          </a:bodyPr>
          <a:lstStyle/>
          <a:p>
            <a:pPr marL="228600" lvl="0" indent="-76200" algn="l" rtl="0">
              <a:lnSpc>
                <a:spcPct val="70000"/>
              </a:lnSpc>
              <a:spcBef>
                <a:spcPts val="0"/>
              </a:spcBef>
              <a:spcAft>
                <a:spcPts val="0"/>
              </a:spcAft>
              <a:buClr>
                <a:schemeClr val="lt1"/>
              </a:buClr>
              <a:buSzPts val="2040"/>
              <a:buNone/>
            </a:pPr>
            <a:endParaRPr sz="2540" b="1">
              <a:latin typeface="Calibri"/>
              <a:ea typeface="Calibri"/>
              <a:cs typeface="Calibri"/>
              <a:sym typeface="Calibri"/>
            </a:endParaRPr>
          </a:p>
          <a:p>
            <a:pPr marL="228600" lvl="0" indent="-228600" algn="l" rtl="0">
              <a:lnSpc>
                <a:spcPct val="115000"/>
              </a:lnSpc>
              <a:spcBef>
                <a:spcPts val="1000"/>
              </a:spcBef>
              <a:spcAft>
                <a:spcPts val="0"/>
              </a:spcAft>
              <a:buClr>
                <a:schemeClr val="lt1"/>
              </a:buClr>
              <a:buSzPts val="3140"/>
              <a:buChar char="•"/>
            </a:pPr>
            <a:r>
              <a:rPr lang="en-US" sz="3140" b="1">
                <a:latin typeface="Calibri"/>
                <a:ea typeface="Calibri"/>
                <a:cs typeface="Calibri"/>
                <a:sym typeface="Calibri"/>
              </a:rPr>
              <a:t>NOT</a:t>
            </a:r>
            <a:r>
              <a:rPr lang="en-US" sz="3140">
                <a:latin typeface="Calibri"/>
                <a:ea typeface="Calibri"/>
                <a:cs typeface="Calibri"/>
                <a:sym typeface="Calibri"/>
              </a:rPr>
              <a:t> the first week of school </a:t>
            </a:r>
            <a:endParaRPr sz="3140">
              <a:latin typeface="Calibri"/>
              <a:ea typeface="Calibri"/>
              <a:cs typeface="Calibri"/>
              <a:sym typeface="Calibri"/>
            </a:endParaRPr>
          </a:p>
          <a:p>
            <a:pPr marL="228600" lvl="0" indent="-228600" algn="l" rtl="0">
              <a:lnSpc>
                <a:spcPct val="115000"/>
              </a:lnSpc>
              <a:spcBef>
                <a:spcPts val="1000"/>
              </a:spcBef>
              <a:spcAft>
                <a:spcPts val="0"/>
              </a:spcAft>
              <a:buSzPts val="3140"/>
              <a:buChar char="•"/>
            </a:pPr>
            <a:r>
              <a:rPr lang="en-US" sz="3140"/>
              <a:t>Choose the older students first, if possible</a:t>
            </a:r>
            <a:endParaRPr sz="3140"/>
          </a:p>
          <a:p>
            <a:pPr marL="228600" lvl="0" indent="-228600" algn="l" rtl="0">
              <a:lnSpc>
                <a:spcPct val="115000"/>
              </a:lnSpc>
              <a:spcBef>
                <a:spcPts val="1000"/>
              </a:spcBef>
              <a:spcAft>
                <a:spcPts val="0"/>
              </a:spcAft>
              <a:buClr>
                <a:schemeClr val="lt1"/>
              </a:buClr>
              <a:buSzPts val="3140"/>
              <a:buChar char="•"/>
            </a:pPr>
            <a:r>
              <a:rPr lang="en-US" sz="3140"/>
              <a:t>Usually in September or October</a:t>
            </a:r>
            <a:endParaRPr sz="3140"/>
          </a:p>
          <a:p>
            <a:pPr marL="685800" lvl="1" indent="-313690" algn="l" rtl="0">
              <a:lnSpc>
                <a:spcPct val="70000"/>
              </a:lnSpc>
              <a:spcBef>
                <a:spcPts val="1000"/>
              </a:spcBef>
              <a:spcAft>
                <a:spcPts val="0"/>
              </a:spcAft>
              <a:buClr>
                <a:schemeClr val="lt1"/>
              </a:buClr>
              <a:buSzPts val="3140"/>
              <a:buChar char="•"/>
            </a:pPr>
            <a:r>
              <a:rPr lang="en-US" sz="3140">
                <a:latin typeface="Calibri"/>
                <a:ea typeface="Calibri"/>
                <a:cs typeface="Calibri"/>
                <a:sym typeface="Calibri"/>
              </a:rPr>
              <a:t>Don’t wait too long- Student may have hearing loss</a:t>
            </a:r>
            <a:endParaRPr sz="3480"/>
          </a:p>
          <a:p>
            <a:pPr marL="685800" lvl="1" indent="-275590" algn="l" rtl="0">
              <a:lnSpc>
                <a:spcPct val="70000"/>
              </a:lnSpc>
              <a:spcBef>
                <a:spcPts val="500"/>
              </a:spcBef>
              <a:spcAft>
                <a:spcPts val="0"/>
              </a:spcAft>
              <a:buClr>
                <a:schemeClr val="lt1"/>
              </a:buClr>
              <a:buSzPts val="3140"/>
              <a:buChar char="•"/>
            </a:pPr>
            <a:r>
              <a:rPr lang="en-US" sz="3140">
                <a:latin typeface="Calibri"/>
                <a:ea typeface="Calibri"/>
                <a:cs typeface="Calibri"/>
                <a:sym typeface="Calibri"/>
              </a:rPr>
              <a:t>Cold and Flu season- Hard to sc</a:t>
            </a:r>
            <a:r>
              <a:rPr lang="en-US" sz="3140"/>
              <a:t>reen sick students</a:t>
            </a:r>
            <a:endParaRPr sz="3140"/>
          </a:p>
          <a:p>
            <a:pPr marL="685800" lvl="1" indent="-275590" algn="l" rtl="0">
              <a:lnSpc>
                <a:spcPct val="70000"/>
              </a:lnSpc>
              <a:spcBef>
                <a:spcPts val="500"/>
              </a:spcBef>
              <a:spcAft>
                <a:spcPts val="0"/>
              </a:spcAft>
              <a:buClr>
                <a:schemeClr val="lt1"/>
              </a:buClr>
              <a:buSzPts val="3140"/>
              <a:buChar char="•"/>
            </a:pPr>
            <a:r>
              <a:rPr lang="en-US" sz="3140">
                <a:latin typeface="Calibri"/>
                <a:ea typeface="Calibri"/>
                <a:cs typeface="Calibri"/>
                <a:sym typeface="Calibri"/>
              </a:rPr>
              <a:t>Need time for follow-up</a:t>
            </a:r>
            <a:endParaRPr sz="3140"/>
          </a:p>
          <a:p>
            <a:pPr marL="685800" lvl="1" indent="-76200" algn="l" rtl="0">
              <a:lnSpc>
                <a:spcPct val="70000"/>
              </a:lnSpc>
              <a:spcBef>
                <a:spcPts val="500"/>
              </a:spcBef>
              <a:spcAft>
                <a:spcPts val="0"/>
              </a:spcAft>
              <a:buClr>
                <a:schemeClr val="lt1"/>
              </a:buClr>
              <a:buSzPts val="2040"/>
              <a:buNone/>
            </a:pPr>
            <a:endParaRPr sz="2540" b="1">
              <a:latin typeface="Calibri"/>
              <a:ea typeface="Calibri"/>
              <a:cs typeface="Calibri"/>
              <a:sym typeface="Calibri"/>
            </a:endParaRPr>
          </a:p>
          <a:p>
            <a:pPr marL="685800" lvl="1" indent="-76200" algn="l" rtl="0">
              <a:lnSpc>
                <a:spcPct val="70000"/>
              </a:lnSpc>
              <a:spcBef>
                <a:spcPts val="500"/>
              </a:spcBef>
              <a:spcAft>
                <a:spcPts val="0"/>
              </a:spcAft>
              <a:buClr>
                <a:schemeClr val="lt1"/>
              </a:buClr>
              <a:buSzPts val="2040"/>
              <a:buNone/>
            </a:pPr>
            <a:endParaRPr sz="2540">
              <a:latin typeface="Calibri"/>
              <a:ea typeface="Calibri"/>
              <a:cs typeface="Calibri"/>
              <a:sym typeface="Calibri"/>
            </a:endParaRPr>
          </a:p>
          <a:p>
            <a:pPr marL="228600" lvl="0" indent="-76200" algn="l" rtl="0">
              <a:lnSpc>
                <a:spcPct val="70000"/>
              </a:lnSpc>
              <a:spcBef>
                <a:spcPts val="1000"/>
              </a:spcBef>
              <a:spcAft>
                <a:spcPts val="0"/>
              </a:spcAft>
              <a:buClr>
                <a:schemeClr val="lt1"/>
              </a:buClr>
              <a:buSzPts val="2040"/>
              <a:buNone/>
            </a:pPr>
            <a:endParaRPr sz="2540">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5A9E"/>
        </a:solidFill>
        <a:effectLst/>
      </p:bgPr>
    </p:bg>
    <p:spTree>
      <p:nvGrpSpPr>
        <p:cNvPr id="1" name="Shape 740"/>
        <p:cNvGrpSpPr/>
        <p:nvPr/>
      </p:nvGrpSpPr>
      <p:grpSpPr>
        <a:xfrm>
          <a:off x="0" y="0"/>
          <a:ext cx="0" cy="0"/>
          <a:chOff x="0" y="0"/>
          <a:chExt cx="0" cy="0"/>
        </a:xfrm>
      </p:grpSpPr>
      <p:sp>
        <p:nvSpPr>
          <p:cNvPr id="741" name="Google Shape;741;p53"/>
          <p:cNvSpPr/>
          <p:nvPr/>
        </p:nvSpPr>
        <p:spPr>
          <a:xfrm>
            <a:off x="0" y="0"/>
            <a:ext cx="12188949" cy="6858000"/>
          </a:xfrm>
          <a:prstGeom prst="rect">
            <a:avLst/>
          </a:prstGeom>
          <a:solidFill>
            <a:srgbClr val="005A9E"/>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42" name="Google Shape;742;p53"/>
          <p:cNvSpPr/>
          <p:nvPr/>
        </p:nvSpPr>
        <p:spPr>
          <a:xfrm>
            <a:off x="0" y="0"/>
            <a:ext cx="12188949"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743" name="Google Shape;743;p53"/>
          <p:cNvGrpSpPr/>
          <p:nvPr/>
        </p:nvGrpSpPr>
        <p:grpSpPr>
          <a:xfrm>
            <a:off x="0" y="0"/>
            <a:ext cx="4707053" cy="6858000"/>
            <a:chOff x="651279" y="598259"/>
            <a:chExt cx="10889442" cy="5680742"/>
          </a:xfrm>
        </p:grpSpPr>
        <p:sp>
          <p:nvSpPr>
            <p:cNvPr id="744" name="Google Shape;744;p53"/>
            <p:cNvSpPr/>
            <p:nvPr/>
          </p:nvSpPr>
          <p:spPr>
            <a:xfrm>
              <a:off x="651279" y="598259"/>
              <a:ext cx="10889442" cy="5680742"/>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45" name="Google Shape;745;p53"/>
            <p:cNvSpPr/>
            <p:nvPr/>
          </p:nvSpPr>
          <p:spPr>
            <a:xfrm>
              <a:off x="651279" y="598259"/>
              <a:ext cx="10889442" cy="5680742"/>
            </a:xfrm>
            <a:prstGeom prst="rect">
              <a:avLst/>
            </a:prstGeom>
            <a:solidFill>
              <a:schemeClr val="accent6">
                <a:alpha val="29411"/>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grpSp>
        <p:nvGrpSpPr>
          <p:cNvPr id="746" name="Google Shape;746;p53"/>
          <p:cNvGrpSpPr/>
          <p:nvPr/>
        </p:nvGrpSpPr>
        <p:grpSpPr>
          <a:xfrm>
            <a:off x="1524" y="0"/>
            <a:ext cx="12188952" cy="6858000"/>
            <a:chOff x="0" y="0"/>
            <a:chExt cx="12188952" cy="6858000"/>
          </a:xfrm>
        </p:grpSpPr>
        <p:sp>
          <p:nvSpPr>
            <p:cNvPr id="747" name="Google Shape;747;p53"/>
            <p:cNvSpPr/>
            <p:nvPr/>
          </p:nvSpPr>
          <p:spPr>
            <a:xfrm>
              <a:off x="26122" y="6015669"/>
              <a:ext cx="2605762" cy="842331"/>
            </a:xfrm>
            <a:custGeom>
              <a:avLst/>
              <a:gdLst/>
              <a:ahLst/>
              <a:cxnLst/>
              <a:rect l="l" t="t" r="r" b="b"/>
              <a:pathLst>
                <a:path w="3180577" h="1033951" extrusionOk="0">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dk1">
                <a:alpha val="9411"/>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48" name="Google Shape;748;p53"/>
            <p:cNvSpPr/>
            <p:nvPr/>
          </p:nvSpPr>
          <p:spPr>
            <a:xfrm>
              <a:off x="655184" y="5798001"/>
              <a:ext cx="2485581" cy="1059999"/>
            </a:xfrm>
            <a:custGeom>
              <a:avLst/>
              <a:gdLst/>
              <a:ahLst/>
              <a:cxnLst/>
              <a:rect l="l" t="t" r="r" b="b"/>
              <a:pathLst>
                <a:path w="2449768" h="1050628" extrusionOk="0">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dk1">
                <a:alpha val="29411"/>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49" name="Google Shape;749;p53"/>
            <p:cNvSpPr/>
            <p:nvPr/>
          </p:nvSpPr>
          <p:spPr>
            <a:xfrm>
              <a:off x="3474720" y="0"/>
              <a:ext cx="6177282" cy="1778750"/>
            </a:xfrm>
            <a:custGeom>
              <a:avLst/>
              <a:gdLst/>
              <a:ahLst/>
              <a:cxnLst/>
              <a:rect l="l" t="t" r="r" b="b"/>
              <a:pathLst>
                <a:path w="6386648" h="1849426" extrusionOk="0">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dk1">
                <a:alpha val="4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50" name="Google Shape;750;p53"/>
            <p:cNvSpPr/>
            <p:nvPr/>
          </p:nvSpPr>
          <p:spPr>
            <a:xfrm>
              <a:off x="0" y="2390523"/>
              <a:ext cx="611491" cy="1421482"/>
            </a:xfrm>
            <a:custGeom>
              <a:avLst/>
              <a:gdLst/>
              <a:ahLst/>
              <a:cxnLst/>
              <a:rect l="l" t="t" r="r" b="b"/>
              <a:pathLst>
                <a:path w="611491" h="1429512" extrusionOk="0">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dk1">
                <a:alpha val="2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51" name="Google Shape;751;p53"/>
            <p:cNvSpPr/>
            <p:nvPr/>
          </p:nvSpPr>
          <p:spPr>
            <a:xfrm>
              <a:off x="3792772" y="0"/>
              <a:ext cx="2423863" cy="1343767"/>
            </a:xfrm>
            <a:custGeom>
              <a:avLst/>
              <a:gdLst/>
              <a:ahLst/>
              <a:cxnLst/>
              <a:rect l="l" t="t" r="r" b="b"/>
              <a:pathLst>
                <a:path w="3015964" h="1681468" extrusionOk="0">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dk1">
                <a:alpha val="9411"/>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52" name="Google Shape;752;p53"/>
            <p:cNvSpPr/>
            <p:nvPr/>
          </p:nvSpPr>
          <p:spPr>
            <a:xfrm>
              <a:off x="10946850" y="0"/>
              <a:ext cx="1242102" cy="2620884"/>
            </a:xfrm>
            <a:custGeom>
              <a:avLst/>
              <a:gdLst/>
              <a:ahLst/>
              <a:cxnLst/>
              <a:rect l="l" t="t" r="r" b="b"/>
              <a:pathLst>
                <a:path w="1242102" h="2635689" extrusionOk="0">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dk1">
                <a:alpha val="9411"/>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53" name="Google Shape;753;p53"/>
            <p:cNvSpPr/>
            <p:nvPr/>
          </p:nvSpPr>
          <p:spPr>
            <a:xfrm>
              <a:off x="0" y="0"/>
              <a:ext cx="1577788" cy="980141"/>
            </a:xfrm>
            <a:custGeom>
              <a:avLst/>
              <a:gdLst/>
              <a:ahLst/>
              <a:cxnLst/>
              <a:rect l="l" t="t" r="r" b="b"/>
              <a:pathLst>
                <a:path w="1471018" h="795676" extrusionOk="0">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dk1">
                <a:alpha val="6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754" name="Google Shape;754;p53"/>
          <p:cNvSpPr txBox="1">
            <a:spLocks noGrp="1"/>
          </p:cNvSpPr>
          <p:nvPr>
            <p:ph type="title"/>
          </p:nvPr>
        </p:nvSpPr>
        <p:spPr>
          <a:xfrm>
            <a:off x="786385" y="841248"/>
            <a:ext cx="3515244" cy="534009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800"/>
              <a:buFont typeface="Calibri"/>
              <a:buNone/>
            </a:pPr>
            <a:r>
              <a:rPr lang="en-US" sz="4800" b="1">
                <a:solidFill>
                  <a:schemeClr val="dk1"/>
                </a:solidFill>
                <a:latin typeface="Calibri"/>
                <a:ea typeface="Calibri"/>
                <a:cs typeface="Calibri"/>
                <a:sym typeface="Calibri"/>
              </a:rPr>
              <a:t>Audiometer Controls</a:t>
            </a:r>
            <a:endParaRPr/>
          </a:p>
        </p:txBody>
      </p:sp>
      <p:grpSp>
        <p:nvGrpSpPr>
          <p:cNvPr id="755" name="Google Shape;755;p53"/>
          <p:cNvGrpSpPr/>
          <p:nvPr/>
        </p:nvGrpSpPr>
        <p:grpSpPr>
          <a:xfrm>
            <a:off x="4985886" y="274425"/>
            <a:ext cx="6367912" cy="6318773"/>
            <a:chOff x="0" y="43419"/>
            <a:chExt cx="6367912" cy="6318773"/>
          </a:xfrm>
        </p:grpSpPr>
        <p:sp>
          <p:nvSpPr>
            <p:cNvPr id="756" name="Google Shape;756;p53"/>
            <p:cNvSpPr/>
            <p:nvPr/>
          </p:nvSpPr>
          <p:spPr>
            <a:xfrm>
              <a:off x="0" y="43419"/>
              <a:ext cx="6367912" cy="993128"/>
            </a:xfrm>
            <a:prstGeom prst="roundRect">
              <a:avLst>
                <a:gd name="adj" fmla="val 16667"/>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57" name="Google Shape;757;p53"/>
            <p:cNvSpPr txBox="1"/>
            <p:nvPr/>
          </p:nvSpPr>
          <p:spPr>
            <a:xfrm>
              <a:off x="48481" y="91900"/>
              <a:ext cx="6270950" cy="896166"/>
            </a:xfrm>
            <a:prstGeom prst="rect">
              <a:avLst/>
            </a:prstGeom>
            <a:noFill/>
            <a:ln>
              <a:noFill/>
            </a:ln>
          </p:spPr>
          <p:txBody>
            <a:bodyPr spcFirstLastPara="1" wrap="square" lIns="95250" tIns="95250" rIns="95250" bIns="95250" anchor="ctr" anchorCtr="0">
              <a:noAutofit/>
            </a:bodyPr>
            <a:lstStyle/>
            <a:p>
              <a:pPr marL="0" marR="0" lvl="0" indent="0" algn="l" defTabSz="914400" rtl="0" eaLnBrk="1" fontAlgn="auto" latinLnBrk="0" hangingPunct="1">
                <a:lnSpc>
                  <a:spcPct val="90000"/>
                </a:lnSpc>
                <a:spcBef>
                  <a:spcPts val="0"/>
                </a:spcBef>
                <a:spcAft>
                  <a:spcPts val="0"/>
                </a:spcAft>
                <a:buClr>
                  <a:srgbClr val="FFFFFF"/>
                </a:buClr>
                <a:buSzPts val="2500"/>
                <a:buFont typeface="Calibri"/>
                <a:buNone/>
                <a:tabLst/>
                <a:defRPr/>
              </a:pPr>
              <a:r>
                <a:rPr kumimoji="0" lang="en-US" sz="2500" b="0" i="0" u="none" strike="noStrike" kern="0" cap="none" spc="0" normalizeH="0" baseline="0" noProof="0">
                  <a:ln>
                    <a:noFill/>
                  </a:ln>
                  <a:solidFill>
                    <a:srgbClr val="FFFFFF"/>
                  </a:solidFill>
                  <a:effectLst/>
                  <a:uLnTx/>
                  <a:uFillTx/>
                  <a:latin typeface="Calibri"/>
                  <a:ea typeface="Calibri"/>
                  <a:cs typeface="Calibri"/>
                  <a:sym typeface="Calibri"/>
                </a:rPr>
                <a:t>Power (on/off)</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58" name="Google Shape;758;p53"/>
            <p:cNvSpPr/>
            <p:nvPr/>
          </p:nvSpPr>
          <p:spPr>
            <a:xfrm>
              <a:off x="0" y="1108548"/>
              <a:ext cx="6367912" cy="993128"/>
            </a:xfrm>
            <a:prstGeom prst="roundRect">
              <a:avLst>
                <a:gd name="adj" fmla="val 16667"/>
              </a:avLst>
            </a:prstGeom>
            <a:solidFill>
              <a:srgbClr val="53C1C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59" name="Google Shape;759;p53"/>
            <p:cNvSpPr txBox="1"/>
            <p:nvPr/>
          </p:nvSpPr>
          <p:spPr>
            <a:xfrm>
              <a:off x="48481" y="1157029"/>
              <a:ext cx="6270950" cy="896166"/>
            </a:xfrm>
            <a:prstGeom prst="rect">
              <a:avLst/>
            </a:prstGeom>
            <a:noFill/>
            <a:ln>
              <a:noFill/>
            </a:ln>
          </p:spPr>
          <p:txBody>
            <a:bodyPr spcFirstLastPara="1" wrap="square" lIns="95250" tIns="95250" rIns="95250" bIns="95250" anchor="ctr" anchorCtr="0">
              <a:noAutofit/>
            </a:bodyPr>
            <a:lstStyle/>
            <a:p>
              <a:pPr marL="0" marR="0" lvl="0" indent="0" algn="l" defTabSz="914400" rtl="0" eaLnBrk="1" fontAlgn="auto" latinLnBrk="0" hangingPunct="1">
                <a:lnSpc>
                  <a:spcPct val="90000"/>
                </a:lnSpc>
                <a:spcBef>
                  <a:spcPts val="0"/>
                </a:spcBef>
                <a:spcAft>
                  <a:spcPts val="0"/>
                </a:spcAft>
                <a:buClr>
                  <a:srgbClr val="FFFFFF"/>
                </a:buClr>
                <a:buSzPts val="2500"/>
                <a:buFont typeface="Calibri"/>
                <a:buNone/>
                <a:tabLst/>
                <a:defRPr/>
              </a:pPr>
              <a:r>
                <a:rPr kumimoji="0" lang="en-US" sz="2500" b="0" i="0" u="none" strike="noStrike" kern="0" cap="none" spc="0" normalizeH="0" baseline="0" noProof="0">
                  <a:ln>
                    <a:noFill/>
                  </a:ln>
                  <a:solidFill>
                    <a:srgbClr val="FFFFFF"/>
                  </a:solidFill>
                  <a:effectLst/>
                  <a:uLnTx/>
                  <a:uFillTx/>
                  <a:latin typeface="Calibri"/>
                  <a:ea typeface="Calibri"/>
                  <a:cs typeface="Calibri"/>
                  <a:sym typeface="Calibri"/>
                </a:rPr>
                <a:t>Ear indicator (right/left)</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60" name="Google Shape;760;p53"/>
            <p:cNvSpPr/>
            <p:nvPr/>
          </p:nvSpPr>
          <p:spPr>
            <a:xfrm>
              <a:off x="0" y="2173677"/>
              <a:ext cx="6367912" cy="993128"/>
            </a:xfrm>
            <a:prstGeom prst="roundRect">
              <a:avLst>
                <a:gd name="adj" fmla="val 16667"/>
              </a:avLst>
            </a:prstGeom>
            <a:solidFill>
              <a:srgbClr val="4EC7A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61" name="Google Shape;761;p53"/>
            <p:cNvSpPr txBox="1"/>
            <p:nvPr/>
          </p:nvSpPr>
          <p:spPr>
            <a:xfrm>
              <a:off x="48481" y="2222158"/>
              <a:ext cx="6270950" cy="896166"/>
            </a:xfrm>
            <a:prstGeom prst="rect">
              <a:avLst/>
            </a:prstGeom>
            <a:noFill/>
            <a:ln>
              <a:noFill/>
            </a:ln>
          </p:spPr>
          <p:txBody>
            <a:bodyPr spcFirstLastPara="1" wrap="square" lIns="95250" tIns="95250" rIns="95250" bIns="95250" anchor="ctr" anchorCtr="0">
              <a:noAutofit/>
            </a:bodyPr>
            <a:lstStyle/>
            <a:p>
              <a:pPr marL="0" marR="0" lvl="0" indent="0" algn="l" defTabSz="914400" rtl="0" eaLnBrk="1" fontAlgn="auto" latinLnBrk="0" hangingPunct="1">
                <a:lnSpc>
                  <a:spcPct val="90000"/>
                </a:lnSpc>
                <a:spcBef>
                  <a:spcPts val="0"/>
                </a:spcBef>
                <a:spcAft>
                  <a:spcPts val="0"/>
                </a:spcAft>
                <a:buClr>
                  <a:srgbClr val="FFFFFF"/>
                </a:buClr>
                <a:buSzPts val="2500"/>
                <a:buFont typeface="Calibri"/>
                <a:buNone/>
                <a:tabLst/>
                <a:defRPr/>
              </a:pPr>
              <a:r>
                <a:rPr kumimoji="0" lang="en-US" sz="2500" b="0" i="0" u="none" strike="noStrike" kern="0" cap="none" spc="0" normalizeH="0" baseline="0" noProof="0">
                  <a:ln>
                    <a:noFill/>
                  </a:ln>
                  <a:solidFill>
                    <a:srgbClr val="FFFFFF"/>
                  </a:solidFill>
                  <a:effectLst/>
                  <a:uLnTx/>
                  <a:uFillTx/>
                  <a:latin typeface="Calibri"/>
                  <a:ea typeface="Calibri"/>
                  <a:cs typeface="Calibri"/>
                  <a:sym typeface="Calibri"/>
                </a:rPr>
                <a:t>Intensity selector (dB; e.g. 20 dB HL)</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62" name="Google Shape;762;p53"/>
            <p:cNvSpPr/>
            <p:nvPr/>
          </p:nvSpPr>
          <p:spPr>
            <a:xfrm>
              <a:off x="0" y="3238806"/>
              <a:ext cx="6367912" cy="993128"/>
            </a:xfrm>
            <a:prstGeom prst="roundRect">
              <a:avLst>
                <a:gd name="adj" fmla="val 16667"/>
              </a:avLst>
            </a:prstGeom>
            <a:solidFill>
              <a:srgbClr val="49C07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63" name="Google Shape;763;p53"/>
            <p:cNvSpPr txBox="1"/>
            <p:nvPr/>
          </p:nvSpPr>
          <p:spPr>
            <a:xfrm>
              <a:off x="48481" y="3287287"/>
              <a:ext cx="6270950" cy="896166"/>
            </a:xfrm>
            <a:prstGeom prst="rect">
              <a:avLst/>
            </a:prstGeom>
            <a:noFill/>
            <a:ln>
              <a:noFill/>
            </a:ln>
          </p:spPr>
          <p:txBody>
            <a:bodyPr spcFirstLastPara="1" wrap="square" lIns="95250" tIns="95250" rIns="95250" bIns="95250" anchor="ctr" anchorCtr="0">
              <a:noAutofit/>
            </a:bodyPr>
            <a:lstStyle/>
            <a:p>
              <a:pPr marL="0" marR="0" lvl="0" indent="0" algn="l" defTabSz="914400" rtl="0" eaLnBrk="1" fontAlgn="auto" latinLnBrk="0" hangingPunct="1">
                <a:lnSpc>
                  <a:spcPct val="90000"/>
                </a:lnSpc>
                <a:spcBef>
                  <a:spcPts val="0"/>
                </a:spcBef>
                <a:spcAft>
                  <a:spcPts val="0"/>
                </a:spcAft>
                <a:buClr>
                  <a:srgbClr val="FFFFFF"/>
                </a:buClr>
                <a:buSzPts val="2500"/>
                <a:buFont typeface="Calibri"/>
                <a:buNone/>
                <a:tabLst/>
                <a:defRPr/>
              </a:pPr>
              <a:r>
                <a:rPr kumimoji="0" lang="en-US" sz="2500" b="0" i="0" u="none" strike="noStrike" kern="0" cap="none" spc="0" normalizeH="0" baseline="0" noProof="0">
                  <a:ln>
                    <a:noFill/>
                  </a:ln>
                  <a:solidFill>
                    <a:srgbClr val="FFFFFF"/>
                  </a:solidFill>
                  <a:effectLst/>
                  <a:uLnTx/>
                  <a:uFillTx/>
                  <a:latin typeface="Calibri"/>
                  <a:ea typeface="Calibri"/>
                  <a:cs typeface="Calibri"/>
                  <a:sym typeface="Calibri"/>
                </a:rPr>
                <a:t>Frequency selector (Hz; e.g. 4000 Hz)</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64" name="Google Shape;764;p53"/>
            <p:cNvSpPr/>
            <p:nvPr/>
          </p:nvSpPr>
          <p:spPr>
            <a:xfrm>
              <a:off x="0" y="4303935"/>
              <a:ext cx="6367912" cy="993128"/>
            </a:xfrm>
            <a:prstGeom prst="roundRect">
              <a:avLst>
                <a:gd name="adj" fmla="val 16667"/>
              </a:avLst>
            </a:prstGeom>
            <a:solidFill>
              <a:srgbClr val="49B84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65" name="Google Shape;765;p53"/>
            <p:cNvSpPr txBox="1"/>
            <p:nvPr/>
          </p:nvSpPr>
          <p:spPr>
            <a:xfrm>
              <a:off x="48481" y="4352416"/>
              <a:ext cx="6270950" cy="896166"/>
            </a:xfrm>
            <a:prstGeom prst="rect">
              <a:avLst/>
            </a:prstGeom>
            <a:noFill/>
            <a:ln>
              <a:noFill/>
            </a:ln>
          </p:spPr>
          <p:txBody>
            <a:bodyPr spcFirstLastPara="1" wrap="square" lIns="95250" tIns="95250" rIns="95250" bIns="95250" anchor="ctr" anchorCtr="0">
              <a:noAutofit/>
            </a:bodyPr>
            <a:lstStyle/>
            <a:p>
              <a:pPr marL="0" marR="0" lvl="0" indent="0" algn="l" defTabSz="914400" rtl="0" eaLnBrk="1" fontAlgn="auto" latinLnBrk="0" hangingPunct="1">
                <a:lnSpc>
                  <a:spcPct val="90000"/>
                </a:lnSpc>
                <a:spcBef>
                  <a:spcPts val="0"/>
                </a:spcBef>
                <a:spcAft>
                  <a:spcPts val="0"/>
                </a:spcAft>
                <a:buClr>
                  <a:srgbClr val="FFFFFF"/>
                </a:buClr>
                <a:buSzPts val="2500"/>
                <a:buFont typeface="Calibri"/>
                <a:buNone/>
                <a:tabLst/>
                <a:defRPr/>
              </a:pPr>
              <a:r>
                <a:rPr kumimoji="0" lang="en-US" sz="2500" b="0" i="0" u="none" strike="noStrike" kern="0" cap="none" spc="0" normalizeH="0" baseline="0" noProof="0">
                  <a:ln>
                    <a:noFill/>
                  </a:ln>
                  <a:solidFill>
                    <a:srgbClr val="FFFFFF"/>
                  </a:solidFill>
                  <a:effectLst/>
                  <a:uLnTx/>
                  <a:uFillTx/>
                  <a:latin typeface="Calibri"/>
                  <a:ea typeface="Calibri"/>
                  <a:cs typeface="Calibri"/>
                  <a:sym typeface="Calibri"/>
                </a:rPr>
                <a:t>Signal selector </a:t>
              </a:r>
              <a:endParaRPr kumimoji="0" sz="2500" b="0" i="0" u="none" strike="noStrike" kern="0" cap="none" spc="0" normalizeH="0" baseline="0" noProof="0">
                <a:ln>
                  <a:noFill/>
                </a:ln>
                <a:solidFill>
                  <a:srgbClr val="FFFFFF"/>
                </a:solidFill>
                <a:effectLst/>
                <a:uLnTx/>
                <a:uFillTx/>
                <a:latin typeface="Calibri"/>
                <a:ea typeface="Calibri"/>
                <a:cs typeface="Calibri"/>
                <a:sym typeface="Calibri"/>
              </a:endParaRPr>
            </a:p>
            <a:p>
              <a:pPr marL="0" marR="0" lvl="0" indent="0" algn="l" defTabSz="914400" rtl="0" eaLnBrk="1" fontAlgn="auto" latinLnBrk="0" hangingPunct="1">
                <a:lnSpc>
                  <a:spcPct val="90000"/>
                </a:lnSpc>
                <a:spcBef>
                  <a:spcPts val="0"/>
                </a:spcBef>
                <a:spcAft>
                  <a:spcPts val="0"/>
                </a:spcAft>
                <a:buClr>
                  <a:srgbClr val="FFFFFF"/>
                </a:buClr>
                <a:buSzPts val="2500"/>
                <a:buFont typeface="Calibri"/>
                <a:buNone/>
                <a:tabLst/>
                <a:defRPr/>
              </a:pPr>
              <a:r>
                <a:rPr kumimoji="0" lang="en-US" sz="2500" b="0" i="0" u="none" strike="noStrike" kern="0" cap="none" spc="0" normalizeH="0" baseline="0" noProof="0">
                  <a:ln>
                    <a:noFill/>
                  </a:ln>
                  <a:solidFill>
                    <a:srgbClr val="FFFFFF"/>
                  </a:solidFill>
                  <a:effectLst/>
                  <a:uLnTx/>
                  <a:uFillTx/>
                  <a:latin typeface="Calibri"/>
                  <a:ea typeface="Calibri"/>
                  <a:cs typeface="Calibri"/>
                  <a:sym typeface="Calibri"/>
                </a:rPr>
                <a:t>(use continuous or pulsed tone only)</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66" name="Google Shape;766;p53"/>
            <p:cNvSpPr/>
            <p:nvPr/>
          </p:nvSpPr>
          <p:spPr>
            <a:xfrm>
              <a:off x="0" y="5369064"/>
              <a:ext cx="6367912" cy="993128"/>
            </a:xfrm>
            <a:prstGeom prst="roundRect">
              <a:avLst>
                <a:gd name="adj" fmla="val 16667"/>
              </a:avLst>
            </a:prstGeom>
            <a:solidFill>
              <a:srgbClr val="6FAB4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67" name="Google Shape;767;p53"/>
            <p:cNvSpPr txBox="1"/>
            <p:nvPr/>
          </p:nvSpPr>
          <p:spPr>
            <a:xfrm>
              <a:off x="48481" y="5417545"/>
              <a:ext cx="6270950" cy="896166"/>
            </a:xfrm>
            <a:prstGeom prst="rect">
              <a:avLst/>
            </a:prstGeom>
            <a:noFill/>
            <a:ln>
              <a:noFill/>
            </a:ln>
          </p:spPr>
          <p:txBody>
            <a:bodyPr spcFirstLastPara="1" wrap="square" lIns="95250" tIns="95250" rIns="95250" bIns="95250" anchor="ctr" anchorCtr="0">
              <a:noAutofit/>
            </a:bodyPr>
            <a:lstStyle/>
            <a:p>
              <a:pPr marL="0" marR="0" lvl="0" indent="0" algn="l" defTabSz="914400" rtl="0" eaLnBrk="1" fontAlgn="auto" latinLnBrk="0" hangingPunct="1">
                <a:lnSpc>
                  <a:spcPct val="90000"/>
                </a:lnSpc>
                <a:spcBef>
                  <a:spcPts val="0"/>
                </a:spcBef>
                <a:spcAft>
                  <a:spcPts val="0"/>
                </a:spcAft>
                <a:buClr>
                  <a:srgbClr val="FFFFFF"/>
                </a:buClr>
                <a:buSzPts val="2500"/>
                <a:buFont typeface="Calibri"/>
                <a:buNone/>
                <a:tabLst/>
                <a:defRPr/>
              </a:pPr>
              <a:r>
                <a:rPr kumimoji="0" lang="en-US" sz="2500" b="0" i="0" u="none" strike="noStrike" kern="0" cap="none" spc="0" normalizeH="0" baseline="0" noProof="0">
                  <a:ln>
                    <a:noFill/>
                  </a:ln>
                  <a:solidFill>
                    <a:srgbClr val="FFFFFF"/>
                  </a:solidFill>
                  <a:effectLst/>
                  <a:uLnTx/>
                  <a:uFillTx/>
                  <a:latin typeface="Calibri"/>
                  <a:ea typeface="Calibri"/>
                  <a:cs typeface="Calibri"/>
                  <a:sym typeface="Calibri"/>
                </a:rPr>
                <a:t>Presentation function </a:t>
              </a:r>
              <a:endParaRPr kumimoji="0" sz="2500" b="0" i="0" u="none" strike="noStrike" kern="0" cap="none" spc="0" normalizeH="0" baseline="0" noProof="0">
                <a:ln>
                  <a:noFill/>
                </a:ln>
                <a:solidFill>
                  <a:srgbClr val="FFFFFF"/>
                </a:solidFill>
                <a:effectLst/>
                <a:uLnTx/>
                <a:uFillTx/>
                <a:latin typeface="Calibri"/>
                <a:ea typeface="Calibri"/>
                <a:cs typeface="Calibri"/>
                <a:sym typeface="Calibri"/>
              </a:endParaRPr>
            </a:p>
            <a:p>
              <a:pPr marL="0" marR="0" lvl="0" indent="0" algn="l" defTabSz="914400" rtl="0" eaLnBrk="1" fontAlgn="auto" latinLnBrk="0" hangingPunct="1">
                <a:lnSpc>
                  <a:spcPct val="90000"/>
                </a:lnSpc>
                <a:spcBef>
                  <a:spcPts val="0"/>
                </a:spcBef>
                <a:spcAft>
                  <a:spcPts val="0"/>
                </a:spcAft>
                <a:buClr>
                  <a:srgbClr val="FFFFFF"/>
                </a:buClr>
                <a:buSzPts val="2500"/>
                <a:buFont typeface="Calibri"/>
                <a:buNone/>
                <a:tabLst/>
                <a:defRPr/>
              </a:pPr>
              <a:r>
                <a:rPr kumimoji="0" lang="en-US" sz="2500" b="0" i="0" u="none" strike="noStrike" kern="0" cap="none" spc="0" normalizeH="0" baseline="0" noProof="0">
                  <a:ln>
                    <a:noFill/>
                  </a:ln>
                  <a:solidFill>
                    <a:srgbClr val="FFFFFF"/>
                  </a:solidFill>
                  <a:effectLst/>
                  <a:uLnTx/>
                  <a:uFillTx/>
                  <a:latin typeface="Calibri"/>
                  <a:ea typeface="Calibri"/>
                  <a:cs typeface="Calibri"/>
                  <a:sym typeface="Calibri"/>
                </a:rPr>
                <a:t>(how you present the tone)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5A9E"/>
        </a:solidFill>
        <a:effectLst/>
      </p:bgPr>
    </p:bg>
    <p:spTree>
      <p:nvGrpSpPr>
        <p:cNvPr id="1" name="Shape 772"/>
        <p:cNvGrpSpPr/>
        <p:nvPr/>
      </p:nvGrpSpPr>
      <p:grpSpPr>
        <a:xfrm>
          <a:off x="0" y="0"/>
          <a:ext cx="0" cy="0"/>
          <a:chOff x="0" y="0"/>
          <a:chExt cx="0" cy="0"/>
        </a:xfrm>
      </p:grpSpPr>
      <p:sp>
        <p:nvSpPr>
          <p:cNvPr id="773" name="Google Shape;773;p54"/>
          <p:cNvSpPr/>
          <p:nvPr/>
        </p:nvSpPr>
        <p:spPr>
          <a:xfrm>
            <a:off x="0" y="0"/>
            <a:ext cx="12192000" cy="6858000"/>
          </a:xfrm>
          <a:prstGeom prst="rect">
            <a:avLst/>
          </a:prstGeom>
          <a:solidFill>
            <a:srgbClr val="005A9E"/>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74" name="Google Shape;774;p54"/>
          <p:cNvSpPr/>
          <p:nvPr/>
        </p:nvSpPr>
        <p:spPr>
          <a:xfrm>
            <a:off x="0" y="0"/>
            <a:ext cx="12188952" cy="6858000"/>
          </a:xfrm>
          <a:prstGeom prst="rect">
            <a:avLst/>
          </a:prstGeom>
          <a:solidFill>
            <a:srgbClr val="005A9E"/>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75" name="Google Shape;775;p54"/>
          <p:cNvSpPr/>
          <p:nvPr/>
        </p:nvSpPr>
        <p:spPr>
          <a:xfrm rot="5400000" flipH="1">
            <a:off x="-1410084" y="1410082"/>
            <a:ext cx="6858000" cy="4037836"/>
          </a:xfrm>
          <a:prstGeom prst="rect">
            <a:avLst/>
          </a:prstGeom>
          <a:gradFill>
            <a:gsLst>
              <a:gs pos="0">
                <a:srgbClr val="000000"/>
              </a:gs>
              <a:gs pos="8000">
                <a:srgbClr val="000000"/>
              </a:gs>
              <a:gs pos="100000">
                <a:srgbClr val="2F5496"/>
              </a:gs>
            </a:gsLst>
            <a:lin ang="30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76" name="Google Shape;776;p54"/>
          <p:cNvSpPr/>
          <p:nvPr/>
        </p:nvSpPr>
        <p:spPr>
          <a:xfrm rot="5400000" flipH="1">
            <a:off x="-1410085" y="1420219"/>
            <a:ext cx="6857999" cy="4037839"/>
          </a:xfrm>
          <a:prstGeom prst="rect">
            <a:avLst/>
          </a:prstGeom>
          <a:gradFill>
            <a:gsLst>
              <a:gs pos="0">
                <a:srgbClr val="000000">
                  <a:alpha val="0"/>
                </a:srgbClr>
              </a:gs>
              <a:gs pos="99000">
                <a:srgbClr val="4472C4">
                  <a:alpha val="45490"/>
                </a:srgbClr>
              </a:gs>
              <a:gs pos="100000">
                <a:srgbClr val="4472C4">
                  <a:alpha val="45490"/>
                </a:srgbClr>
              </a:gs>
            </a:gsLst>
            <a:lin ang="18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77" name="Google Shape;777;p54"/>
          <p:cNvSpPr/>
          <p:nvPr/>
        </p:nvSpPr>
        <p:spPr>
          <a:xfrm rot="5400000" flipH="1">
            <a:off x="767923" y="3588085"/>
            <a:ext cx="2501979" cy="4037841"/>
          </a:xfrm>
          <a:prstGeom prst="rect">
            <a:avLst/>
          </a:prstGeom>
          <a:gradFill>
            <a:gsLst>
              <a:gs pos="0">
                <a:srgbClr val="4472C4">
                  <a:alpha val="28235"/>
                </a:srgbClr>
              </a:gs>
              <a:gs pos="2000">
                <a:srgbClr val="4472C4">
                  <a:alpha val="28235"/>
                </a:srgbClr>
              </a:gs>
              <a:gs pos="100000">
                <a:srgbClr val="000000">
                  <a:alpha val="29411"/>
                </a:srgbClr>
              </a:gs>
            </a:gsLst>
            <a:lin ang="78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78" name="Google Shape;778;p54"/>
          <p:cNvSpPr/>
          <p:nvPr/>
        </p:nvSpPr>
        <p:spPr>
          <a:xfrm rot="-964587">
            <a:off x="-501737" y="969718"/>
            <a:ext cx="3900357" cy="4178958"/>
          </a:xfrm>
          <a:custGeom>
            <a:avLst/>
            <a:gdLst/>
            <a:ahLst/>
            <a:cxnLst/>
            <a:rect l="l" t="t" r="r" b="b"/>
            <a:pathLst>
              <a:path w="3900357" h="4178958" extrusionOk="0">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0">
                <a:srgbClr val="000000">
                  <a:alpha val="0"/>
                </a:srgbClr>
              </a:gs>
              <a:gs pos="29000">
                <a:srgbClr val="000000">
                  <a:alpha val="0"/>
                </a:srgbClr>
              </a:gs>
              <a:gs pos="100000">
                <a:srgbClr val="4472C4">
                  <a:alpha val="42352"/>
                </a:srgbClr>
              </a:gs>
            </a:gsLst>
            <a:lin ang="18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79" name="Google Shape;779;p54"/>
          <p:cNvSpPr/>
          <p:nvPr/>
        </p:nvSpPr>
        <p:spPr>
          <a:xfrm rot="5400000" flipH="1">
            <a:off x="-1410093" y="1399943"/>
            <a:ext cx="6858003" cy="4037835"/>
          </a:xfrm>
          <a:prstGeom prst="rect">
            <a:avLst/>
          </a:prstGeom>
          <a:gradFill>
            <a:gsLst>
              <a:gs pos="0">
                <a:srgbClr val="000000">
                  <a:alpha val="0"/>
                </a:srgbClr>
              </a:gs>
              <a:gs pos="99000">
                <a:srgbClr val="8DA9DB">
                  <a:alpha val="10588"/>
                </a:srgbClr>
              </a:gs>
              <a:gs pos="100000">
                <a:srgbClr val="8DA9DB">
                  <a:alpha val="10588"/>
                </a:srgbClr>
              </a:gs>
            </a:gsLst>
            <a:lin ang="72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80" name="Google Shape;780;p54"/>
          <p:cNvSpPr txBox="1">
            <a:spLocks noGrp="1"/>
          </p:cNvSpPr>
          <p:nvPr>
            <p:ph type="title"/>
          </p:nvPr>
        </p:nvSpPr>
        <p:spPr>
          <a:xfrm>
            <a:off x="466722" y="586855"/>
            <a:ext cx="3201366" cy="3387497"/>
          </a:xfrm>
          <a:prstGeom prst="rect">
            <a:avLst/>
          </a:prstGeom>
          <a:noFill/>
          <a:ln>
            <a:noFill/>
          </a:ln>
        </p:spPr>
        <p:txBody>
          <a:bodyPr spcFirstLastPara="1" wrap="square" lIns="91425" tIns="45700" rIns="91425" bIns="45700" anchor="b" anchorCtr="0">
            <a:normAutofit/>
          </a:bodyPr>
          <a:lstStyle/>
          <a:p>
            <a:pPr marL="0" lvl="0" indent="0" algn="r" rtl="0">
              <a:lnSpc>
                <a:spcPct val="90000"/>
              </a:lnSpc>
              <a:spcBef>
                <a:spcPts val="0"/>
              </a:spcBef>
              <a:spcAft>
                <a:spcPts val="0"/>
              </a:spcAft>
              <a:buClr>
                <a:srgbClr val="FFFFFF"/>
              </a:buClr>
              <a:buSzPts val="4000"/>
              <a:buFont typeface="Calibri"/>
              <a:buNone/>
            </a:pPr>
            <a:r>
              <a:rPr lang="en-US" sz="4000" b="1">
                <a:solidFill>
                  <a:srgbClr val="FFFFFF"/>
                </a:solidFill>
                <a:latin typeface="Calibri"/>
                <a:ea typeface="Calibri"/>
                <a:cs typeface="Calibri"/>
                <a:sym typeface="Calibri"/>
              </a:rPr>
              <a:t>Headphone Placement</a:t>
            </a:r>
            <a:endParaRPr/>
          </a:p>
        </p:txBody>
      </p:sp>
      <p:sp>
        <p:nvSpPr>
          <p:cNvPr id="781" name="Google Shape;781;p54"/>
          <p:cNvSpPr txBox="1">
            <a:spLocks noGrp="1"/>
          </p:cNvSpPr>
          <p:nvPr>
            <p:ph type="body" idx="1"/>
          </p:nvPr>
        </p:nvSpPr>
        <p:spPr>
          <a:xfrm>
            <a:off x="4810259" y="649480"/>
            <a:ext cx="6555347" cy="5546047"/>
          </a:xfrm>
          <a:prstGeom prst="rect">
            <a:avLst/>
          </a:prstGeom>
          <a:noFill/>
          <a:ln>
            <a:noFill/>
          </a:ln>
        </p:spPr>
        <p:txBody>
          <a:bodyPr spcFirstLastPara="1" wrap="square" lIns="91425" tIns="45700" rIns="91425" bIns="45700" anchor="ctr" anchorCtr="0">
            <a:normAutofit lnSpcReduction="10000"/>
          </a:bodyPr>
          <a:lstStyle/>
          <a:p>
            <a:pPr marL="228600" lvl="0" indent="-101600" algn="l" rtl="0">
              <a:lnSpc>
                <a:spcPct val="90000"/>
              </a:lnSpc>
              <a:spcBef>
                <a:spcPts val="0"/>
              </a:spcBef>
              <a:spcAft>
                <a:spcPts val="0"/>
              </a:spcAft>
              <a:buClr>
                <a:schemeClr val="lt1"/>
              </a:buClr>
              <a:buSzPct val="68965"/>
              <a:buNone/>
            </a:pPr>
            <a:endParaRPr sz="2900"/>
          </a:p>
          <a:p>
            <a:pPr marL="228600" lvl="0" indent="-228631" algn="l" rtl="0">
              <a:lnSpc>
                <a:spcPct val="115000"/>
              </a:lnSpc>
              <a:spcBef>
                <a:spcPts val="1000"/>
              </a:spcBef>
              <a:spcAft>
                <a:spcPts val="0"/>
              </a:spcAft>
              <a:buClr>
                <a:schemeClr val="lt1"/>
              </a:buClr>
              <a:buSzPct val="100000"/>
              <a:buChar char="•"/>
            </a:pPr>
            <a:r>
              <a:rPr lang="en-US" sz="2900"/>
              <a:t>Place the headphones on student (red on right ear; blue on left ear)</a:t>
            </a:r>
            <a:endParaRPr sz="3700"/>
          </a:p>
          <a:p>
            <a:pPr marL="228600" lvl="0" indent="-228631" algn="l" rtl="0">
              <a:lnSpc>
                <a:spcPct val="115000"/>
              </a:lnSpc>
              <a:spcBef>
                <a:spcPts val="1000"/>
              </a:spcBef>
              <a:spcAft>
                <a:spcPts val="0"/>
              </a:spcAft>
              <a:buClr>
                <a:schemeClr val="lt1"/>
              </a:buClr>
              <a:buSzPct val="100000"/>
              <a:buChar char="•"/>
            </a:pPr>
            <a:r>
              <a:rPr lang="en-US" sz="2900"/>
              <a:t>Hair behind ears</a:t>
            </a:r>
            <a:endParaRPr sz="3700"/>
          </a:p>
          <a:p>
            <a:pPr marL="228600" lvl="0" indent="-228631" algn="l" rtl="0">
              <a:lnSpc>
                <a:spcPct val="115000"/>
              </a:lnSpc>
              <a:spcBef>
                <a:spcPts val="1000"/>
              </a:spcBef>
              <a:spcAft>
                <a:spcPts val="0"/>
              </a:spcAft>
              <a:buClr>
                <a:schemeClr val="lt1"/>
              </a:buClr>
              <a:buSzPct val="100000"/>
              <a:buChar char="•"/>
            </a:pPr>
            <a:r>
              <a:rPr lang="en-US" sz="2900"/>
              <a:t>Remove large earrings</a:t>
            </a:r>
            <a:endParaRPr sz="3700"/>
          </a:p>
          <a:p>
            <a:pPr marL="228600" lvl="0" indent="-228631" algn="l" rtl="0">
              <a:lnSpc>
                <a:spcPct val="115000"/>
              </a:lnSpc>
              <a:spcBef>
                <a:spcPts val="1000"/>
              </a:spcBef>
              <a:spcAft>
                <a:spcPts val="0"/>
              </a:spcAft>
              <a:buClr>
                <a:schemeClr val="lt1"/>
              </a:buClr>
              <a:buSzPct val="100000"/>
              <a:buChar char="•"/>
            </a:pPr>
            <a:r>
              <a:rPr lang="en-US" sz="2900"/>
              <a:t>May want to remove glasses</a:t>
            </a:r>
            <a:endParaRPr sz="3700"/>
          </a:p>
          <a:p>
            <a:pPr marL="228600" lvl="0" indent="-228631" algn="l" rtl="0">
              <a:lnSpc>
                <a:spcPct val="115000"/>
              </a:lnSpc>
              <a:spcBef>
                <a:spcPts val="1000"/>
              </a:spcBef>
              <a:spcAft>
                <a:spcPts val="0"/>
              </a:spcAft>
              <a:buClr>
                <a:schemeClr val="lt1"/>
              </a:buClr>
              <a:buSzPct val="100000"/>
              <a:buChar char="•"/>
            </a:pPr>
            <a:r>
              <a:rPr lang="en-US" sz="2900"/>
              <a:t>Diaphragm of headphones over ear canal</a:t>
            </a:r>
            <a:endParaRPr sz="3700"/>
          </a:p>
          <a:p>
            <a:pPr marL="228600" lvl="0" indent="-228631" algn="l" rtl="0">
              <a:lnSpc>
                <a:spcPct val="115000"/>
              </a:lnSpc>
              <a:spcBef>
                <a:spcPts val="1000"/>
              </a:spcBef>
              <a:spcAft>
                <a:spcPts val="0"/>
              </a:spcAft>
              <a:buClr>
                <a:schemeClr val="lt1"/>
              </a:buClr>
              <a:buSzPct val="100000"/>
              <a:buChar char="•"/>
            </a:pPr>
            <a:r>
              <a:rPr lang="en-US" sz="2900"/>
              <a:t>Adjust head band for snug, </a:t>
            </a:r>
            <a:r>
              <a:rPr lang="en-US" sz="2900" b="1" i="1"/>
              <a:t>even</a:t>
            </a:r>
            <a:r>
              <a:rPr lang="en-US" sz="2900"/>
              <a:t> fit</a:t>
            </a:r>
            <a:endParaRPr sz="3700"/>
          </a:p>
          <a:p>
            <a:pPr marL="228600" lvl="0" indent="-228631" algn="l" rtl="0">
              <a:lnSpc>
                <a:spcPct val="115000"/>
              </a:lnSpc>
              <a:spcBef>
                <a:spcPts val="1000"/>
              </a:spcBef>
              <a:spcAft>
                <a:spcPts val="0"/>
              </a:spcAft>
              <a:buClr>
                <a:schemeClr val="lt1"/>
              </a:buClr>
              <a:buSzPct val="100000"/>
              <a:buChar char="•"/>
            </a:pPr>
            <a:r>
              <a:rPr lang="en-US" sz="2900"/>
              <a:t>Head band on top of head is preferred</a:t>
            </a:r>
            <a:endParaRPr sz="3700"/>
          </a:p>
          <a:p>
            <a:pPr marL="228600" lvl="0" indent="-101600" algn="l" rtl="0">
              <a:lnSpc>
                <a:spcPct val="90000"/>
              </a:lnSpc>
              <a:spcBef>
                <a:spcPts val="1000"/>
              </a:spcBef>
              <a:spcAft>
                <a:spcPts val="0"/>
              </a:spcAft>
              <a:buClr>
                <a:schemeClr val="lt1"/>
              </a:buClr>
              <a:buSzPct val="68965"/>
              <a:buNone/>
            </a:pPr>
            <a:endParaRPr sz="29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164"/>
        <p:cNvGrpSpPr/>
        <p:nvPr/>
      </p:nvGrpSpPr>
      <p:grpSpPr>
        <a:xfrm>
          <a:off x="0" y="0"/>
          <a:ext cx="0" cy="0"/>
          <a:chOff x="0" y="0"/>
          <a:chExt cx="0" cy="0"/>
        </a:xfrm>
      </p:grpSpPr>
      <p:sp>
        <p:nvSpPr>
          <p:cNvPr id="165" name="Google Shape;165;p7"/>
          <p:cNvSpPr/>
          <p:nvPr/>
        </p:nvSpPr>
        <p:spPr>
          <a:xfrm>
            <a:off x="0" y="0"/>
            <a:ext cx="12188952" cy="6858000"/>
          </a:xfrm>
          <a:prstGeom prst="rect">
            <a:avLst/>
          </a:prstGeom>
          <a:solidFill>
            <a:srgbClr val="005A9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6" name="Google Shape;166;p7"/>
          <p:cNvSpPr txBox="1">
            <a:spLocks noGrp="1"/>
          </p:cNvSpPr>
          <p:nvPr>
            <p:ph type="title"/>
          </p:nvPr>
        </p:nvSpPr>
        <p:spPr>
          <a:xfrm>
            <a:off x="943277" y="712269"/>
            <a:ext cx="3370998" cy="550226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US" b="1">
                <a:latin typeface="Calibri"/>
                <a:ea typeface="Calibri"/>
                <a:cs typeface="Calibri"/>
                <a:sym typeface="Calibri"/>
              </a:rPr>
              <a:t>Outline for Training</a:t>
            </a:r>
            <a:endParaRPr/>
          </a:p>
        </p:txBody>
      </p:sp>
      <p:cxnSp>
        <p:nvCxnSpPr>
          <p:cNvPr id="167" name="Google Shape;167;p7"/>
          <p:cNvCxnSpPr/>
          <p:nvPr/>
        </p:nvCxnSpPr>
        <p:spPr>
          <a:xfrm>
            <a:off x="585304" y="2395983"/>
            <a:ext cx="0" cy="2228850"/>
          </a:xfrm>
          <a:prstGeom prst="straightConnector1">
            <a:avLst/>
          </a:prstGeom>
          <a:noFill/>
          <a:ln w="19050" cap="flat" cmpd="sng">
            <a:solidFill>
              <a:schemeClr val="lt1">
                <a:alpha val="60000"/>
              </a:schemeClr>
            </a:solidFill>
            <a:prstDash val="solid"/>
            <a:miter lim="800000"/>
            <a:headEnd type="none" w="sm" len="sm"/>
            <a:tailEnd type="none" w="sm" len="sm"/>
          </a:ln>
        </p:spPr>
      </p:cxnSp>
      <p:grpSp>
        <p:nvGrpSpPr>
          <p:cNvPr id="168" name="Google Shape;168;p7"/>
          <p:cNvGrpSpPr/>
          <p:nvPr/>
        </p:nvGrpSpPr>
        <p:grpSpPr>
          <a:xfrm>
            <a:off x="5280025" y="647291"/>
            <a:ext cx="6269038" cy="5563418"/>
            <a:chOff x="0" y="4353"/>
            <a:chExt cx="6269038" cy="5563418"/>
          </a:xfrm>
        </p:grpSpPr>
        <p:sp>
          <p:nvSpPr>
            <p:cNvPr id="169" name="Google Shape;169;p7"/>
            <p:cNvSpPr/>
            <p:nvPr/>
          </p:nvSpPr>
          <p:spPr>
            <a:xfrm>
              <a:off x="0" y="4353"/>
              <a:ext cx="6269038" cy="927236"/>
            </a:xfrm>
            <a:prstGeom prst="roundRect">
              <a:avLst>
                <a:gd name="adj" fmla="val 10000"/>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p7"/>
            <p:cNvSpPr/>
            <p:nvPr/>
          </p:nvSpPr>
          <p:spPr>
            <a:xfrm>
              <a:off x="280489" y="212981"/>
              <a:ext cx="509980" cy="50998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p7"/>
            <p:cNvSpPr/>
            <p:nvPr/>
          </p:nvSpPr>
          <p:spPr>
            <a:xfrm>
              <a:off x="1070958" y="4353"/>
              <a:ext cx="5198079" cy="927236"/>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7"/>
            <p:cNvSpPr txBox="1"/>
            <p:nvPr/>
          </p:nvSpPr>
          <p:spPr>
            <a:xfrm>
              <a:off x="1070958" y="4353"/>
              <a:ext cx="5198079" cy="927236"/>
            </a:xfrm>
            <a:prstGeom prst="rect">
              <a:avLst/>
            </a:prstGeom>
            <a:noFill/>
            <a:ln>
              <a:noFill/>
            </a:ln>
          </p:spPr>
          <p:txBody>
            <a:bodyPr spcFirstLastPara="1" wrap="square" lIns="98125" tIns="98125" rIns="98125" bIns="98125" anchor="ctr" anchorCtr="0">
              <a:noAutofit/>
            </a:bodyPr>
            <a:lstStyle/>
            <a:p>
              <a:pPr marL="0" marR="0" lvl="0" indent="0" algn="l" rtl="0">
                <a:lnSpc>
                  <a:spcPct val="90000"/>
                </a:lnSpc>
                <a:spcBef>
                  <a:spcPts val="0"/>
                </a:spcBef>
                <a:spcAft>
                  <a:spcPts val="0"/>
                </a:spcAft>
                <a:buClr>
                  <a:schemeClr val="lt1"/>
                </a:buClr>
                <a:buSzPts val="1900"/>
                <a:buFont typeface="Calibri"/>
                <a:buNone/>
              </a:pPr>
              <a:r>
                <a:rPr lang="en-US" sz="2100" b="0" i="0" u="none" strike="noStrike" cap="none">
                  <a:solidFill>
                    <a:schemeClr val="lt1"/>
                  </a:solidFill>
                  <a:latin typeface="Calibri"/>
                  <a:ea typeface="Calibri"/>
                  <a:cs typeface="Calibri"/>
                  <a:sym typeface="Calibri"/>
                </a:rPr>
                <a:t>Why are hearing screenings performed in Arkansas schools?</a:t>
              </a:r>
              <a:endParaRPr sz="1600" b="0" i="0" u="none" strike="noStrike" cap="none">
                <a:solidFill>
                  <a:srgbClr val="000000"/>
                </a:solidFill>
                <a:latin typeface="Arial"/>
                <a:ea typeface="Arial"/>
                <a:cs typeface="Arial"/>
                <a:sym typeface="Arial"/>
              </a:endParaRPr>
            </a:p>
          </p:txBody>
        </p:sp>
        <p:sp>
          <p:nvSpPr>
            <p:cNvPr id="173" name="Google Shape;173;p7"/>
            <p:cNvSpPr/>
            <p:nvPr/>
          </p:nvSpPr>
          <p:spPr>
            <a:xfrm>
              <a:off x="0" y="1163398"/>
              <a:ext cx="6269038" cy="927236"/>
            </a:xfrm>
            <a:prstGeom prst="roundRect">
              <a:avLst>
                <a:gd name="adj" fmla="val 10000"/>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7"/>
            <p:cNvSpPr/>
            <p:nvPr/>
          </p:nvSpPr>
          <p:spPr>
            <a:xfrm>
              <a:off x="280489" y="1372026"/>
              <a:ext cx="509980" cy="509980"/>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7"/>
            <p:cNvSpPr/>
            <p:nvPr/>
          </p:nvSpPr>
          <p:spPr>
            <a:xfrm>
              <a:off x="1070958" y="1163398"/>
              <a:ext cx="5198079" cy="927236"/>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7"/>
            <p:cNvSpPr txBox="1"/>
            <p:nvPr/>
          </p:nvSpPr>
          <p:spPr>
            <a:xfrm>
              <a:off x="1070958" y="1163398"/>
              <a:ext cx="5198079" cy="927236"/>
            </a:xfrm>
            <a:prstGeom prst="rect">
              <a:avLst/>
            </a:prstGeom>
            <a:noFill/>
            <a:ln>
              <a:noFill/>
            </a:ln>
          </p:spPr>
          <p:txBody>
            <a:bodyPr spcFirstLastPara="1" wrap="square" lIns="98125" tIns="98125" rIns="98125" bIns="98125" anchor="ctr" anchorCtr="0">
              <a:noAutofit/>
            </a:bodyPr>
            <a:lstStyle/>
            <a:p>
              <a:pPr marL="0" marR="0" lvl="0" indent="0" algn="l" rtl="0">
                <a:lnSpc>
                  <a:spcPct val="90000"/>
                </a:lnSpc>
                <a:spcBef>
                  <a:spcPts val="0"/>
                </a:spcBef>
                <a:spcAft>
                  <a:spcPts val="0"/>
                </a:spcAft>
                <a:buClr>
                  <a:schemeClr val="lt1"/>
                </a:buClr>
                <a:buSzPts val="1900"/>
                <a:buFont typeface="Calibri"/>
                <a:buNone/>
              </a:pPr>
              <a:r>
                <a:rPr lang="en-US" sz="2100" b="0" i="0" u="none" strike="noStrike" cap="none">
                  <a:solidFill>
                    <a:schemeClr val="lt1"/>
                  </a:solidFill>
                  <a:latin typeface="Calibri"/>
                  <a:ea typeface="Calibri"/>
                  <a:cs typeface="Calibri"/>
                  <a:sym typeface="Calibri"/>
                </a:rPr>
                <a:t>What is needed to perform appropriate hearing screenings?</a:t>
              </a:r>
              <a:endParaRPr sz="1600" b="0" i="0" u="none" strike="noStrike" cap="none">
                <a:solidFill>
                  <a:srgbClr val="000000"/>
                </a:solidFill>
                <a:latin typeface="Arial"/>
                <a:ea typeface="Arial"/>
                <a:cs typeface="Arial"/>
                <a:sym typeface="Arial"/>
              </a:endParaRPr>
            </a:p>
          </p:txBody>
        </p:sp>
        <p:sp>
          <p:nvSpPr>
            <p:cNvPr id="177" name="Google Shape;177;p7"/>
            <p:cNvSpPr/>
            <p:nvPr/>
          </p:nvSpPr>
          <p:spPr>
            <a:xfrm>
              <a:off x="0" y="2322444"/>
              <a:ext cx="6269038" cy="927236"/>
            </a:xfrm>
            <a:prstGeom prst="roundRect">
              <a:avLst>
                <a:gd name="adj" fmla="val 10000"/>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7"/>
            <p:cNvSpPr/>
            <p:nvPr/>
          </p:nvSpPr>
          <p:spPr>
            <a:xfrm>
              <a:off x="280489" y="2531072"/>
              <a:ext cx="509980" cy="509980"/>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7"/>
            <p:cNvSpPr/>
            <p:nvPr/>
          </p:nvSpPr>
          <p:spPr>
            <a:xfrm>
              <a:off x="1070958" y="2322444"/>
              <a:ext cx="5198079" cy="927236"/>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7"/>
            <p:cNvSpPr txBox="1"/>
            <p:nvPr/>
          </p:nvSpPr>
          <p:spPr>
            <a:xfrm>
              <a:off x="1070958" y="2322444"/>
              <a:ext cx="5198079" cy="927236"/>
            </a:xfrm>
            <a:prstGeom prst="rect">
              <a:avLst/>
            </a:prstGeom>
            <a:noFill/>
            <a:ln>
              <a:noFill/>
            </a:ln>
          </p:spPr>
          <p:txBody>
            <a:bodyPr spcFirstLastPara="1" wrap="square" lIns="98125" tIns="98125" rIns="98125" bIns="98125" anchor="ctr" anchorCtr="0">
              <a:noAutofit/>
            </a:bodyPr>
            <a:lstStyle/>
            <a:p>
              <a:pPr marL="0" marR="0" lvl="0" indent="0" algn="l" rtl="0">
                <a:lnSpc>
                  <a:spcPct val="90000"/>
                </a:lnSpc>
                <a:spcBef>
                  <a:spcPts val="0"/>
                </a:spcBef>
                <a:spcAft>
                  <a:spcPts val="0"/>
                </a:spcAft>
                <a:buClr>
                  <a:schemeClr val="lt1"/>
                </a:buClr>
                <a:buSzPts val="1900"/>
                <a:buFont typeface="Calibri"/>
                <a:buNone/>
              </a:pPr>
              <a:r>
                <a:rPr lang="en-US" sz="2100" b="0" i="0" u="none" strike="noStrike" cap="none">
                  <a:solidFill>
                    <a:schemeClr val="lt1"/>
                  </a:solidFill>
                  <a:latin typeface="Calibri"/>
                  <a:ea typeface="Calibri"/>
                  <a:cs typeface="Calibri"/>
                  <a:sym typeface="Calibri"/>
                </a:rPr>
                <a:t>How is a pure-tone hearing screening performed?</a:t>
              </a:r>
              <a:endParaRPr sz="1600" b="0" i="0" u="none" strike="noStrike" cap="none">
                <a:solidFill>
                  <a:srgbClr val="000000"/>
                </a:solidFill>
                <a:latin typeface="Arial"/>
                <a:ea typeface="Arial"/>
                <a:cs typeface="Arial"/>
                <a:sym typeface="Arial"/>
              </a:endParaRPr>
            </a:p>
          </p:txBody>
        </p:sp>
        <p:sp>
          <p:nvSpPr>
            <p:cNvPr id="181" name="Google Shape;181;p7"/>
            <p:cNvSpPr/>
            <p:nvPr/>
          </p:nvSpPr>
          <p:spPr>
            <a:xfrm>
              <a:off x="0" y="3481489"/>
              <a:ext cx="6269038" cy="927236"/>
            </a:xfrm>
            <a:prstGeom prst="roundRect">
              <a:avLst>
                <a:gd name="adj" fmla="val 10000"/>
              </a:avLst>
            </a:prstGeom>
            <a:solidFill>
              <a:srgbClr val="599BD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7"/>
            <p:cNvSpPr/>
            <p:nvPr/>
          </p:nvSpPr>
          <p:spPr>
            <a:xfrm>
              <a:off x="280489" y="3690118"/>
              <a:ext cx="509980" cy="509980"/>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p7"/>
            <p:cNvSpPr/>
            <p:nvPr/>
          </p:nvSpPr>
          <p:spPr>
            <a:xfrm>
              <a:off x="1070958" y="3481489"/>
              <a:ext cx="5198079" cy="927236"/>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7"/>
            <p:cNvSpPr txBox="1"/>
            <p:nvPr/>
          </p:nvSpPr>
          <p:spPr>
            <a:xfrm>
              <a:off x="1070958" y="3481489"/>
              <a:ext cx="5198079" cy="927236"/>
            </a:xfrm>
            <a:prstGeom prst="rect">
              <a:avLst/>
            </a:prstGeom>
            <a:noFill/>
            <a:ln>
              <a:noFill/>
            </a:ln>
          </p:spPr>
          <p:txBody>
            <a:bodyPr spcFirstLastPara="1" wrap="square" lIns="98125" tIns="98125" rIns="98125" bIns="98125" anchor="ctr" anchorCtr="0">
              <a:noAutofit/>
            </a:bodyPr>
            <a:lstStyle/>
            <a:p>
              <a:pPr marL="0" marR="0" lvl="0" indent="0" algn="l" rtl="0">
                <a:lnSpc>
                  <a:spcPct val="90000"/>
                </a:lnSpc>
                <a:spcBef>
                  <a:spcPts val="0"/>
                </a:spcBef>
                <a:spcAft>
                  <a:spcPts val="0"/>
                </a:spcAft>
                <a:buClr>
                  <a:schemeClr val="lt1"/>
                </a:buClr>
                <a:buSzPts val="1900"/>
                <a:buFont typeface="Calibri"/>
                <a:buNone/>
              </a:pPr>
              <a:r>
                <a:rPr lang="en-US" sz="2100" b="0" i="0" u="none" strike="noStrike" cap="none">
                  <a:solidFill>
                    <a:schemeClr val="lt1"/>
                  </a:solidFill>
                  <a:latin typeface="Calibri"/>
                  <a:ea typeface="Calibri"/>
                  <a:cs typeface="Calibri"/>
                  <a:sym typeface="Calibri"/>
                </a:rPr>
                <a:t>What should happen when a student doesn’t pass the hearing screening protocol?</a:t>
              </a:r>
              <a:endParaRPr sz="1600" b="0" i="0" u="none" strike="noStrike" cap="none">
                <a:solidFill>
                  <a:srgbClr val="000000"/>
                </a:solidFill>
                <a:latin typeface="Arial"/>
                <a:ea typeface="Arial"/>
                <a:cs typeface="Arial"/>
                <a:sym typeface="Arial"/>
              </a:endParaRPr>
            </a:p>
          </p:txBody>
        </p:sp>
        <p:sp>
          <p:nvSpPr>
            <p:cNvPr id="185" name="Google Shape;185;p7"/>
            <p:cNvSpPr/>
            <p:nvPr/>
          </p:nvSpPr>
          <p:spPr>
            <a:xfrm>
              <a:off x="0" y="4640535"/>
              <a:ext cx="6269038" cy="927236"/>
            </a:xfrm>
            <a:prstGeom prst="roundRect">
              <a:avLst>
                <a:gd name="adj" fmla="val 10000"/>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7"/>
            <p:cNvSpPr/>
            <p:nvPr/>
          </p:nvSpPr>
          <p:spPr>
            <a:xfrm>
              <a:off x="280489" y="4849163"/>
              <a:ext cx="509980" cy="509980"/>
            </a:xfrm>
            <a:prstGeom prst="rect">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p7"/>
            <p:cNvSpPr/>
            <p:nvPr/>
          </p:nvSpPr>
          <p:spPr>
            <a:xfrm>
              <a:off x="1070958" y="4640535"/>
              <a:ext cx="5198079" cy="927236"/>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7"/>
            <p:cNvSpPr txBox="1"/>
            <p:nvPr/>
          </p:nvSpPr>
          <p:spPr>
            <a:xfrm>
              <a:off x="1070958" y="4640535"/>
              <a:ext cx="5198079" cy="927236"/>
            </a:xfrm>
            <a:prstGeom prst="rect">
              <a:avLst/>
            </a:prstGeom>
            <a:noFill/>
            <a:ln>
              <a:noFill/>
            </a:ln>
          </p:spPr>
          <p:txBody>
            <a:bodyPr spcFirstLastPara="1" wrap="square" lIns="98125" tIns="98125" rIns="98125" bIns="98125" anchor="ctr" anchorCtr="0">
              <a:noAutofit/>
            </a:bodyPr>
            <a:lstStyle/>
            <a:p>
              <a:pPr marL="0" marR="0" lvl="0" indent="0" algn="l" rtl="0">
                <a:lnSpc>
                  <a:spcPct val="90000"/>
                </a:lnSpc>
                <a:spcBef>
                  <a:spcPts val="0"/>
                </a:spcBef>
                <a:spcAft>
                  <a:spcPts val="0"/>
                </a:spcAft>
                <a:buClr>
                  <a:schemeClr val="lt1"/>
                </a:buClr>
                <a:buSzPts val="1900"/>
                <a:buFont typeface="Calibri"/>
                <a:buNone/>
              </a:pPr>
              <a:r>
                <a:rPr lang="en-US" sz="2200" b="0" i="0" u="none" strike="noStrike" cap="none">
                  <a:solidFill>
                    <a:schemeClr val="lt1"/>
                  </a:solidFill>
                  <a:latin typeface="Calibri"/>
                  <a:ea typeface="Calibri"/>
                  <a:cs typeface="Calibri"/>
                  <a:sym typeface="Calibri"/>
                </a:rPr>
                <a:t>Do’s and Don’ts of hearing screenings </a:t>
              </a:r>
              <a:endParaRPr sz="1700" b="0" i="0" u="none" strike="noStrike" cap="none">
                <a:solidFill>
                  <a:srgbClr val="000000"/>
                </a:solidFill>
                <a:latin typeface="Arial"/>
                <a:ea typeface="Arial"/>
                <a:cs typeface="Arial"/>
                <a:sym typeface="Arial"/>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5A9E"/>
        </a:solidFill>
        <a:effectLst/>
      </p:bgPr>
    </p:bg>
    <p:spTree>
      <p:nvGrpSpPr>
        <p:cNvPr id="1" name="Shape 786"/>
        <p:cNvGrpSpPr/>
        <p:nvPr/>
      </p:nvGrpSpPr>
      <p:grpSpPr>
        <a:xfrm>
          <a:off x="0" y="0"/>
          <a:ext cx="0" cy="0"/>
          <a:chOff x="0" y="0"/>
          <a:chExt cx="0" cy="0"/>
        </a:xfrm>
      </p:grpSpPr>
      <p:sp>
        <p:nvSpPr>
          <p:cNvPr id="787" name="Google Shape;787;p55"/>
          <p:cNvSpPr/>
          <p:nvPr/>
        </p:nvSpPr>
        <p:spPr>
          <a:xfrm>
            <a:off x="0" y="0"/>
            <a:ext cx="12188952" cy="6858000"/>
          </a:xfrm>
          <a:prstGeom prst="rect">
            <a:avLst/>
          </a:prstGeom>
          <a:solidFill>
            <a:srgbClr val="005A9E"/>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88" name="Google Shape;788;p55"/>
          <p:cNvSpPr/>
          <p:nvPr/>
        </p:nvSpPr>
        <p:spPr>
          <a:xfrm flipH="1">
            <a:off x="521144" y="911116"/>
            <a:ext cx="687754" cy="5710965"/>
          </a:xfrm>
          <a:custGeom>
            <a:avLst/>
            <a:gdLst/>
            <a:ahLst/>
            <a:cxnLst/>
            <a:rect l="l" t="t" r="r" b="b"/>
            <a:pathLst>
              <a:path w="414" h="2447" extrusionOk="0">
                <a:moveTo>
                  <a:pt x="414" y="2447"/>
                </a:moveTo>
                <a:lnTo>
                  <a:pt x="0" y="2247"/>
                </a:lnTo>
                <a:lnTo>
                  <a:pt x="0" y="0"/>
                </a:lnTo>
                <a:lnTo>
                  <a:pt x="414" y="200"/>
                </a:lnTo>
                <a:lnTo>
                  <a:pt x="414" y="2447"/>
                </a:lnTo>
                <a:close/>
              </a:path>
            </a:pathLst>
          </a:custGeom>
          <a:solidFill>
            <a:srgbClr val="2F5496"/>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89" name="Google Shape;789;p55"/>
          <p:cNvSpPr/>
          <p:nvPr/>
        </p:nvSpPr>
        <p:spPr>
          <a:xfrm flipH="1">
            <a:off x="800164" y="643467"/>
            <a:ext cx="409371" cy="5521414"/>
          </a:xfrm>
          <a:custGeom>
            <a:avLst/>
            <a:gdLst/>
            <a:ahLst/>
            <a:cxnLst/>
            <a:rect l="l" t="t" r="r" b="b"/>
            <a:pathLst>
              <a:path w="209" h="2358" extrusionOk="0">
                <a:moveTo>
                  <a:pt x="209" y="2246"/>
                </a:moveTo>
                <a:lnTo>
                  <a:pt x="0" y="2358"/>
                </a:lnTo>
                <a:lnTo>
                  <a:pt x="0" y="111"/>
                </a:lnTo>
                <a:lnTo>
                  <a:pt x="209" y="0"/>
                </a:lnTo>
                <a:lnTo>
                  <a:pt x="209" y="2246"/>
                </a:lnTo>
                <a:close/>
              </a:path>
            </a:pathLst>
          </a:custGeom>
          <a:solidFill>
            <a:srgbClr val="1F3864"/>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90" name="Google Shape;790;p55"/>
          <p:cNvSpPr/>
          <p:nvPr/>
        </p:nvSpPr>
        <p:spPr>
          <a:xfrm>
            <a:off x="795529" y="644382"/>
            <a:ext cx="3856024" cy="5251646"/>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91" name="Google Shape;791;p55"/>
          <p:cNvSpPr txBox="1">
            <a:spLocks noGrp="1"/>
          </p:cNvSpPr>
          <p:nvPr>
            <p:ph type="title"/>
          </p:nvPr>
        </p:nvSpPr>
        <p:spPr>
          <a:xfrm>
            <a:off x="1322754" y="1522820"/>
            <a:ext cx="2748041" cy="360191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FF"/>
              </a:buClr>
              <a:buSzPts val="5400"/>
              <a:buFont typeface="Calibri"/>
              <a:buNone/>
            </a:pPr>
            <a:r>
              <a:rPr lang="en-US" sz="5400" b="1">
                <a:solidFill>
                  <a:schemeClr val="dk1"/>
                </a:solidFill>
                <a:latin typeface="Calibri"/>
                <a:ea typeface="Calibri"/>
                <a:cs typeface="Calibri"/>
                <a:sym typeface="Calibri"/>
              </a:rPr>
              <a:t>How to screen</a:t>
            </a:r>
            <a:endParaRPr>
              <a:solidFill>
                <a:schemeClr val="dk1"/>
              </a:solidFill>
            </a:endParaRPr>
          </a:p>
        </p:txBody>
      </p:sp>
      <p:grpSp>
        <p:nvGrpSpPr>
          <p:cNvPr id="792" name="Google Shape;792;p55"/>
          <p:cNvGrpSpPr/>
          <p:nvPr/>
        </p:nvGrpSpPr>
        <p:grpSpPr>
          <a:xfrm>
            <a:off x="5042850" y="1013175"/>
            <a:ext cx="6547914" cy="4513128"/>
            <a:chOff x="0" y="369716"/>
            <a:chExt cx="6489509" cy="4513128"/>
          </a:xfrm>
        </p:grpSpPr>
        <p:sp>
          <p:nvSpPr>
            <p:cNvPr id="793" name="Google Shape;793;p55"/>
            <p:cNvSpPr/>
            <p:nvPr/>
          </p:nvSpPr>
          <p:spPr>
            <a:xfrm>
              <a:off x="0" y="369716"/>
              <a:ext cx="6489509" cy="1454456"/>
            </a:xfrm>
            <a:prstGeom prst="roundRect">
              <a:avLst>
                <a:gd name="adj" fmla="val 16667"/>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94" name="Google Shape;794;p55"/>
            <p:cNvSpPr txBox="1"/>
            <p:nvPr/>
          </p:nvSpPr>
          <p:spPr>
            <a:xfrm>
              <a:off x="71001" y="440717"/>
              <a:ext cx="6347507" cy="1312454"/>
            </a:xfrm>
            <a:prstGeom prst="rect">
              <a:avLst/>
            </a:prstGeom>
            <a:noFill/>
            <a:ln>
              <a:noFill/>
            </a:ln>
          </p:spPr>
          <p:txBody>
            <a:bodyPr spcFirstLastPara="1" wrap="square" lIns="99050" tIns="99050" rIns="99050" bIns="99050" anchor="ctr" anchorCtr="0">
              <a:noAutofit/>
            </a:bodyPr>
            <a:lstStyle/>
            <a:p>
              <a:pPr marL="0" marR="0" lvl="0" indent="0" algn="l" defTabSz="914400" rtl="0" eaLnBrk="1" fontAlgn="auto" latinLnBrk="0" hangingPunct="1">
                <a:lnSpc>
                  <a:spcPct val="90000"/>
                </a:lnSpc>
                <a:spcBef>
                  <a:spcPts val="0"/>
                </a:spcBef>
                <a:spcAft>
                  <a:spcPts val="0"/>
                </a:spcAft>
                <a:buClr>
                  <a:srgbClr val="FFFFFF"/>
                </a:buClr>
                <a:buSzPts val="2600"/>
                <a:buFont typeface="Calibri"/>
                <a:buNone/>
                <a:tabLst/>
                <a:defRPr/>
              </a:pPr>
              <a:r>
                <a:rPr kumimoji="0" lang="en-US" sz="2600" b="0" i="0" u="none" strike="noStrike" kern="0" cap="none" spc="0" normalizeH="0" baseline="0" noProof="0">
                  <a:ln>
                    <a:noFill/>
                  </a:ln>
                  <a:solidFill>
                    <a:srgbClr val="000000"/>
                  </a:solidFill>
                  <a:effectLst/>
                  <a:uLnTx/>
                  <a:uFillTx/>
                  <a:latin typeface="Calibri"/>
                  <a:ea typeface="Calibri"/>
                  <a:cs typeface="Calibri"/>
                  <a:sym typeface="Calibri"/>
                </a:rPr>
                <a:t>Instruct student for the task (e.g. raise hand when they hear the beep)</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95" name="Google Shape;795;p55"/>
            <p:cNvSpPr/>
            <p:nvPr/>
          </p:nvSpPr>
          <p:spPr>
            <a:xfrm>
              <a:off x="0" y="1899052"/>
              <a:ext cx="6489509" cy="1454456"/>
            </a:xfrm>
            <a:prstGeom prst="roundRect">
              <a:avLst>
                <a:gd name="adj" fmla="val 16667"/>
              </a:avLst>
            </a:prstGeom>
            <a:solidFill>
              <a:srgbClr val="C47F6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96" name="Google Shape;796;p55"/>
            <p:cNvSpPr txBox="1"/>
            <p:nvPr/>
          </p:nvSpPr>
          <p:spPr>
            <a:xfrm>
              <a:off x="71001" y="1970053"/>
              <a:ext cx="6347507" cy="1312454"/>
            </a:xfrm>
            <a:prstGeom prst="rect">
              <a:avLst/>
            </a:prstGeom>
            <a:noFill/>
            <a:ln>
              <a:noFill/>
            </a:ln>
          </p:spPr>
          <p:txBody>
            <a:bodyPr spcFirstLastPara="1" wrap="square" lIns="99050" tIns="99050" rIns="99050" bIns="99050" anchor="ctr" anchorCtr="0">
              <a:noAutofit/>
            </a:bodyPr>
            <a:lstStyle/>
            <a:p>
              <a:pPr marL="0" marR="0" lvl="0" indent="0" algn="l" defTabSz="914400" rtl="0" eaLnBrk="1" fontAlgn="auto" latinLnBrk="0" hangingPunct="1">
                <a:lnSpc>
                  <a:spcPct val="90000"/>
                </a:lnSpc>
                <a:spcBef>
                  <a:spcPts val="0"/>
                </a:spcBef>
                <a:spcAft>
                  <a:spcPts val="0"/>
                </a:spcAft>
                <a:buClr>
                  <a:srgbClr val="FFFFFF"/>
                </a:buClr>
                <a:buSzPts val="2600"/>
                <a:buFont typeface="Calibri"/>
                <a:buNone/>
                <a:tabLst/>
                <a:defRPr/>
              </a:pPr>
              <a:r>
                <a:rPr kumimoji="0" lang="en-US" sz="2600" b="0" i="0" u="none" strike="noStrike" kern="0" cap="none" spc="0" normalizeH="0" baseline="0" noProof="0">
                  <a:ln>
                    <a:noFill/>
                  </a:ln>
                  <a:solidFill>
                    <a:srgbClr val="000000"/>
                  </a:solidFill>
                  <a:effectLst/>
                  <a:uLnTx/>
                  <a:uFillTx/>
                  <a:latin typeface="Calibri"/>
                  <a:ea typeface="Calibri"/>
                  <a:cs typeface="Calibri"/>
                  <a:sym typeface="Calibri"/>
                </a:rPr>
                <a:t>Condition the student to the task (i.e. present a tone in one ear at one frequency ABOVE the screening level – example:  50 dB)</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97" name="Google Shape;797;p55"/>
            <p:cNvSpPr/>
            <p:nvPr/>
          </p:nvSpPr>
          <p:spPr>
            <a:xfrm>
              <a:off x="0" y="3428388"/>
              <a:ext cx="6489509" cy="1454456"/>
            </a:xfrm>
            <a:prstGeom prst="roundRect">
              <a:avLst>
                <a:gd name="adj" fmla="val 16667"/>
              </a:avLst>
            </a:prstGeom>
            <a:solidFill>
              <a:srgbClr val="A4A4A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98" name="Google Shape;798;p55"/>
            <p:cNvSpPr txBox="1"/>
            <p:nvPr/>
          </p:nvSpPr>
          <p:spPr>
            <a:xfrm>
              <a:off x="71001" y="3499389"/>
              <a:ext cx="6347507" cy="1312454"/>
            </a:xfrm>
            <a:prstGeom prst="rect">
              <a:avLst/>
            </a:prstGeom>
            <a:noFill/>
            <a:ln>
              <a:noFill/>
            </a:ln>
          </p:spPr>
          <p:txBody>
            <a:bodyPr spcFirstLastPara="1" wrap="square" lIns="99050" tIns="99050" rIns="99050" bIns="99050" anchor="ctr" anchorCtr="0">
              <a:noAutofit/>
            </a:bodyPr>
            <a:lstStyle/>
            <a:p>
              <a:pPr marL="0" marR="0" lvl="0" indent="0" algn="l" defTabSz="914400" rtl="0" eaLnBrk="1" fontAlgn="auto" latinLnBrk="0" hangingPunct="1">
                <a:lnSpc>
                  <a:spcPct val="90000"/>
                </a:lnSpc>
                <a:spcBef>
                  <a:spcPts val="0"/>
                </a:spcBef>
                <a:spcAft>
                  <a:spcPts val="0"/>
                </a:spcAft>
                <a:buClr>
                  <a:srgbClr val="FFFFFF"/>
                </a:buClr>
                <a:buSzPts val="2600"/>
                <a:buFont typeface="Calibri"/>
                <a:buNone/>
                <a:tabLst/>
                <a:defRPr/>
              </a:pPr>
              <a:r>
                <a:rPr kumimoji="0" lang="en-US" sz="2600" b="0" i="0" u="none" strike="noStrike" kern="0" cap="none" spc="0" normalizeH="0" baseline="0" noProof="0">
                  <a:ln>
                    <a:noFill/>
                  </a:ln>
                  <a:solidFill>
                    <a:srgbClr val="000000"/>
                  </a:solidFill>
                  <a:effectLst/>
                  <a:uLnTx/>
                  <a:uFillTx/>
                  <a:latin typeface="Calibri"/>
                  <a:ea typeface="Calibri"/>
                  <a:cs typeface="Calibri"/>
                  <a:sym typeface="Calibri"/>
                </a:rPr>
                <a:t>Once the student is conditioned – start the screening protocol @ 20 dB </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03"/>
        <p:cNvGrpSpPr/>
        <p:nvPr/>
      </p:nvGrpSpPr>
      <p:grpSpPr>
        <a:xfrm>
          <a:off x="0" y="0"/>
          <a:ext cx="0" cy="0"/>
          <a:chOff x="0" y="0"/>
          <a:chExt cx="0" cy="0"/>
        </a:xfrm>
      </p:grpSpPr>
      <p:sp>
        <p:nvSpPr>
          <p:cNvPr id="804" name="Google Shape;804;p56"/>
          <p:cNvSpPr/>
          <p:nvPr/>
        </p:nvSpPr>
        <p:spPr>
          <a:xfrm>
            <a:off x="0" y="0"/>
            <a:ext cx="12188949"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05" name="Google Shape;805;p56"/>
          <p:cNvSpPr/>
          <p:nvPr/>
        </p:nvSpPr>
        <p:spPr>
          <a:xfrm>
            <a:off x="0" y="0"/>
            <a:ext cx="12188949"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806" name="Google Shape;806;p56"/>
          <p:cNvGrpSpPr/>
          <p:nvPr/>
        </p:nvGrpSpPr>
        <p:grpSpPr>
          <a:xfrm>
            <a:off x="0" y="0"/>
            <a:ext cx="6064235" cy="6858000"/>
            <a:chOff x="651279" y="598259"/>
            <a:chExt cx="10889442" cy="5680742"/>
          </a:xfrm>
        </p:grpSpPr>
        <p:sp>
          <p:nvSpPr>
            <p:cNvPr id="807" name="Google Shape;807;p56"/>
            <p:cNvSpPr/>
            <p:nvPr/>
          </p:nvSpPr>
          <p:spPr>
            <a:xfrm>
              <a:off x="651279" y="598259"/>
              <a:ext cx="10889442" cy="5680742"/>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08" name="Google Shape;808;p56"/>
            <p:cNvSpPr/>
            <p:nvPr/>
          </p:nvSpPr>
          <p:spPr>
            <a:xfrm>
              <a:off x="651279" y="598259"/>
              <a:ext cx="10889442" cy="5680742"/>
            </a:xfrm>
            <a:prstGeom prst="rect">
              <a:avLst/>
            </a:prstGeom>
            <a:solidFill>
              <a:schemeClr val="accent6">
                <a:alpha val="29411"/>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grpSp>
        <p:nvGrpSpPr>
          <p:cNvPr id="809" name="Google Shape;809;p56"/>
          <p:cNvGrpSpPr/>
          <p:nvPr/>
        </p:nvGrpSpPr>
        <p:grpSpPr>
          <a:xfrm>
            <a:off x="1524" y="0"/>
            <a:ext cx="12188952" cy="6858000"/>
            <a:chOff x="0" y="0"/>
            <a:chExt cx="12188952" cy="6858000"/>
          </a:xfrm>
        </p:grpSpPr>
        <p:sp>
          <p:nvSpPr>
            <p:cNvPr id="810" name="Google Shape;810;p56"/>
            <p:cNvSpPr/>
            <p:nvPr/>
          </p:nvSpPr>
          <p:spPr>
            <a:xfrm>
              <a:off x="26122" y="6015669"/>
              <a:ext cx="2605762" cy="842331"/>
            </a:xfrm>
            <a:custGeom>
              <a:avLst/>
              <a:gdLst/>
              <a:ahLst/>
              <a:cxnLst/>
              <a:rect l="l" t="t" r="r" b="b"/>
              <a:pathLst>
                <a:path w="3180577" h="1033951" extrusionOk="0">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dk1">
                <a:alpha val="9411"/>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11" name="Google Shape;811;p56"/>
            <p:cNvSpPr/>
            <p:nvPr/>
          </p:nvSpPr>
          <p:spPr>
            <a:xfrm>
              <a:off x="655184" y="5798001"/>
              <a:ext cx="2485581" cy="1059999"/>
            </a:xfrm>
            <a:custGeom>
              <a:avLst/>
              <a:gdLst/>
              <a:ahLst/>
              <a:cxnLst/>
              <a:rect l="l" t="t" r="r" b="b"/>
              <a:pathLst>
                <a:path w="2449768" h="1050628" extrusionOk="0">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dk1">
                <a:alpha val="29411"/>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12" name="Google Shape;812;p56"/>
            <p:cNvSpPr/>
            <p:nvPr/>
          </p:nvSpPr>
          <p:spPr>
            <a:xfrm>
              <a:off x="3474720" y="0"/>
              <a:ext cx="6177282" cy="1778750"/>
            </a:xfrm>
            <a:custGeom>
              <a:avLst/>
              <a:gdLst/>
              <a:ahLst/>
              <a:cxnLst/>
              <a:rect l="l" t="t" r="r" b="b"/>
              <a:pathLst>
                <a:path w="6386648" h="1849426" extrusionOk="0">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dk1">
                <a:alpha val="4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13" name="Google Shape;813;p56"/>
            <p:cNvSpPr/>
            <p:nvPr/>
          </p:nvSpPr>
          <p:spPr>
            <a:xfrm>
              <a:off x="0" y="2390523"/>
              <a:ext cx="611491" cy="1421482"/>
            </a:xfrm>
            <a:custGeom>
              <a:avLst/>
              <a:gdLst/>
              <a:ahLst/>
              <a:cxnLst/>
              <a:rect l="l" t="t" r="r" b="b"/>
              <a:pathLst>
                <a:path w="611491" h="1429512" extrusionOk="0">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dk1">
                <a:alpha val="2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14" name="Google Shape;814;p56"/>
            <p:cNvSpPr/>
            <p:nvPr/>
          </p:nvSpPr>
          <p:spPr>
            <a:xfrm>
              <a:off x="3792772" y="0"/>
              <a:ext cx="2423863" cy="1343767"/>
            </a:xfrm>
            <a:custGeom>
              <a:avLst/>
              <a:gdLst/>
              <a:ahLst/>
              <a:cxnLst/>
              <a:rect l="l" t="t" r="r" b="b"/>
              <a:pathLst>
                <a:path w="3015964" h="1681468" extrusionOk="0">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dk1">
                <a:alpha val="9411"/>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15" name="Google Shape;815;p56"/>
            <p:cNvSpPr/>
            <p:nvPr/>
          </p:nvSpPr>
          <p:spPr>
            <a:xfrm>
              <a:off x="10946850" y="0"/>
              <a:ext cx="1242102" cy="2620884"/>
            </a:xfrm>
            <a:custGeom>
              <a:avLst/>
              <a:gdLst/>
              <a:ahLst/>
              <a:cxnLst/>
              <a:rect l="l" t="t" r="r" b="b"/>
              <a:pathLst>
                <a:path w="1242102" h="2635689" extrusionOk="0">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dk1">
                <a:alpha val="9411"/>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16" name="Google Shape;816;p56"/>
            <p:cNvSpPr/>
            <p:nvPr/>
          </p:nvSpPr>
          <p:spPr>
            <a:xfrm>
              <a:off x="0" y="0"/>
              <a:ext cx="1577788" cy="980141"/>
            </a:xfrm>
            <a:custGeom>
              <a:avLst/>
              <a:gdLst/>
              <a:ahLst/>
              <a:cxnLst/>
              <a:rect l="l" t="t" r="r" b="b"/>
              <a:pathLst>
                <a:path w="1471018" h="795676" extrusionOk="0">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dk1">
                <a:alpha val="6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817" name="Google Shape;817;p56"/>
          <p:cNvSpPr txBox="1">
            <a:spLocks noGrp="1"/>
          </p:cNvSpPr>
          <p:nvPr>
            <p:ph type="title"/>
          </p:nvPr>
        </p:nvSpPr>
        <p:spPr>
          <a:xfrm>
            <a:off x="786385" y="841248"/>
            <a:ext cx="5129600" cy="534009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800"/>
              <a:buFont typeface="Calibri"/>
              <a:buNone/>
            </a:pPr>
            <a:r>
              <a:rPr lang="en-US" sz="4800" b="1" dirty="0">
                <a:solidFill>
                  <a:schemeClr val="dk1"/>
                </a:solidFill>
                <a:latin typeface="Calibri"/>
                <a:ea typeface="Calibri"/>
                <a:cs typeface="Calibri"/>
                <a:sym typeface="Calibri"/>
              </a:rPr>
              <a:t>Screening  Protocol</a:t>
            </a:r>
            <a:endParaRPr dirty="0"/>
          </a:p>
        </p:txBody>
      </p:sp>
      <p:sp>
        <p:nvSpPr>
          <p:cNvPr id="818" name="Google Shape;818;p56"/>
          <p:cNvSpPr txBox="1">
            <a:spLocks noGrp="1"/>
          </p:cNvSpPr>
          <p:nvPr>
            <p:ph type="body" idx="1"/>
          </p:nvPr>
        </p:nvSpPr>
        <p:spPr>
          <a:xfrm>
            <a:off x="6464410" y="841247"/>
            <a:ext cx="5308490" cy="5340097"/>
          </a:xfrm>
          <a:prstGeom prst="rect">
            <a:avLst/>
          </a:prstGeom>
          <a:noFill/>
          <a:ln>
            <a:noFill/>
          </a:ln>
        </p:spPr>
        <p:txBody>
          <a:bodyPr spcFirstLastPara="1" wrap="square" lIns="91425" tIns="45700" rIns="91425" bIns="45700" anchor="ctr" anchorCtr="0">
            <a:normAutofit fontScale="85000" lnSpcReduction="10000"/>
          </a:bodyPr>
          <a:lstStyle/>
          <a:p>
            <a:pPr marL="228600" lvl="0" indent="-228600" algn="l" rtl="0">
              <a:lnSpc>
                <a:spcPct val="90000"/>
              </a:lnSpc>
              <a:spcBef>
                <a:spcPts val="0"/>
              </a:spcBef>
              <a:spcAft>
                <a:spcPts val="0"/>
              </a:spcAft>
              <a:buClr>
                <a:schemeClr val="lt1"/>
              </a:buClr>
              <a:buSzPts val="1800"/>
              <a:buNone/>
            </a:pPr>
            <a:endParaRPr sz="2500" dirty="0">
              <a:solidFill>
                <a:schemeClr val="lt2"/>
              </a:solidFill>
            </a:endParaRPr>
          </a:p>
          <a:p>
            <a:pPr marL="228600" lvl="0" indent="-228600" algn="l" rtl="0">
              <a:lnSpc>
                <a:spcPct val="90000"/>
              </a:lnSpc>
              <a:spcBef>
                <a:spcPts val="1000"/>
              </a:spcBef>
              <a:spcAft>
                <a:spcPts val="0"/>
              </a:spcAft>
              <a:buClr>
                <a:schemeClr val="lt2"/>
              </a:buClr>
              <a:buSzPts val="1800"/>
              <a:buNone/>
            </a:pPr>
            <a:r>
              <a:rPr lang="en-US" sz="2500" dirty="0">
                <a:solidFill>
                  <a:schemeClr val="lt2"/>
                </a:solidFill>
              </a:rPr>
              <a:t>Right Ear		1000 Hz	20 dB</a:t>
            </a:r>
            <a:endParaRPr sz="3500" dirty="0"/>
          </a:p>
          <a:p>
            <a:pPr marL="228600" lvl="0" indent="-228600" algn="l" rtl="0">
              <a:lnSpc>
                <a:spcPct val="90000"/>
              </a:lnSpc>
              <a:spcBef>
                <a:spcPts val="1000"/>
              </a:spcBef>
              <a:spcAft>
                <a:spcPts val="0"/>
              </a:spcAft>
              <a:buClr>
                <a:schemeClr val="lt2"/>
              </a:buClr>
              <a:buSzPts val="1800"/>
              <a:buNone/>
            </a:pPr>
            <a:r>
              <a:rPr lang="en-US" sz="2500" dirty="0">
                <a:solidFill>
                  <a:schemeClr val="lt2"/>
                </a:solidFill>
              </a:rPr>
              <a:t>                      		2000 Hz	20 dB</a:t>
            </a:r>
            <a:endParaRPr sz="3500" dirty="0"/>
          </a:p>
          <a:p>
            <a:pPr marL="228600" lvl="0" indent="-228600" algn="l" rtl="0">
              <a:lnSpc>
                <a:spcPct val="90000"/>
              </a:lnSpc>
              <a:spcBef>
                <a:spcPts val="1000"/>
              </a:spcBef>
              <a:spcAft>
                <a:spcPts val="0"/>
              </a:spcAft>
              <a:buClr>
                <a:schemeClr val="lt2"/>
              </a:buClr>
              <a:buSzPts val="1800"/>
              <a:buNone/>
            </a:pPr>
            <a:r>
              <a:rPr lang="en-US" sz="2500" dirty="0">
                <a:solidFill>
                  <a:schemeClr val="lt2"/>
                </a:solidFill>
              </a:rPr>
              <a:t>                      		4000 Hz	20 dB</a:t>
            </a:r>
            <a:endParaRPr sz="2500" dirty="0">
              <a:solidFill>
                <a:schemeClr val="lt2"/>
              </a:solidFill>
            </a:endParaRPr>
          </a:p>
          <a:p>
            <a:pPr marL="228600" lvl="0" indent="-228600" algn="l" rtl="0">
              <a:lnSpc>
                <a:spcPct val="90000"/>
              </a:lnSpc>
              <a:spcBef>
                <a:spcPts val="1000"/>
              </a:spcBef>
              <a:spcAft>
                <a:spcPts val="0"/>
              </a:spcAft>
              <a:buClr>
                <a:schemeClr val="lt2"/>
              </a:buClr>
              <a:buSzPts val="1800"/>
              <a:buNone/>
            </a:pPr>
            <a:endParaRPr sz="2500" dirty="0">
              <a:solidFill>
                <a:schemeClr val="lt2"/>
              </a:solidFill>
            </a:endParaRPr>
          </a:p>
          <a:p>
            <a:pPr marL="228600" lvl="0" indent="-228600" algn="l" rtl="0">
              <a:lnSpc>
                <a:spcPct val="90000"/>
              </a:lnSpc>
              <a:spcBef>
                <a:spcPts val="1000"/>
              </a:spcBef>
              <a:spcAft>
                <a:spcPts val="0"/>
              </a:spcAft>
              <a:buClr>
                <a:schemeClr val="lt2"/>
              </a:buClr>
              <a:buSzPts val="1800"/>
              <a:buNone/>
            </a:pPr>
            <a:r>
              <a:rPr lang="en-US" sz="2500" dirty="0">
                <a:solidFill>
                  <a:schemeClr val="lt2"/>
                </a:solidFill>
              </a:rPr>
              <a:t>Left Ear			1000 Hz	20 dB</a:t>
            </a:r>
            <a:endParaRPr sz="3500" dirty="0"/>
          </a:p>
          <a:p>
            <a:pPr marL="228600" lvl="0" indent="-228600" algn="l" rtl="0">
              <a:lnSpc>
                <a:spcPct val="90000"/>
              </a:lnSpc>
              <a:spcBef>
                <a:spcPts val="1000"/>
              </a:spcBef>
              <a:spcAft>
                <a:spcPts val="0"/>
              </a:spcAft>
              <a:buClr>
                <a:schemeClr val="lt2"/>
              </a:buClr>
              <a:buSzPts val="1800"/>
              <a:buNone/>
            </a:pPr>
            <a:r>
              <a:rPr lang="en-US" sz="2500" dirty="0">
                <a:solidFill>
                  <a:schemeClr val="lt2"/>
                </a:solidFill>
              </a:rPr>
              <a:t>                    	 	2000 Hz	20 dB</a:t>
            </a:r>
            <a:endParaRPr sz="3500" dirty="0"/>
          </a:p>
          <a:p>
            <a:pPr marL="228600" lvl="0" indent="-228600" algn="l" rtl="0">
              <a:lnSpc>
                <a:spcPct val="90000"/>
              </a:lnSpc>
              <a:spcBef>
                <a:spcPts val="1000"/>
              </a:spcBef>
              <a:spcAft>
                <a:spcPts val="0"/>
              </a:spcAft>
              <a:buClr>
                <a:schemeClr val="lt2"/>
              </a:buClr>
              <a:buSzPts val="1800"/>
              <a:buNone/>
            </a:pPr>
            <a:r>
              <a:rPr lang="en-US" sz="2500" dirty="0">
                <a:solidFill>
                  <a:schemeClr val="lt2"/>
                </a:solidFill>
              </a:rPr>
              <a:t>                     		4000 Hz	20 dB</a:t>
            </a:r>
            <a:endParaRPr sz="2500" dirty="0">
              <a:solidFill>
                <a:schemeClr val="lt2"/>
              </a:solidFill>
            </a:endParaRPr>
          </a:p>
          <a:p>
            <a:pPr marL="228600" lvl="0" indent="-228600" algn="l" rtl="0">
              <a:lnSpc>
                <a:spcPct val="90000"/>
              </a:lnSpc>
              <a:spcBef>
                <a:spcPts val="1000"/>
              </a:spcBef>
              <a:spcAft>
                <a:spcPts val="0"/>
              </a:spcAft>
              <a:buClr>
                <a:schemeClr val="lt2"/>
              </a:buClr>
              <a:buSzPts val="1800"/>
              <a:buNone/>
            </a:pPr>
            <a:r>
              <a:rPr lang="en-US" sz="2500" dirty="0">
                <a:solidFill>
                  <a:schemeClr val="lt2"/>
                </a:solidFill>
              </a:rPr>
              <a:t>Repeat</a:t>
            </a:r>
            <a:endParaRPr sz="2500" dirty="0">
              <a:solidFill>
                <a:schemeClr val="lt2"/>
              </a:solidFill>
            </a:endParaRPr>
          </a:p>
          <a:p>
            <a:pPr marL="228600" lvl="0" indent="-228600" algn="l" rtl="0">
              <a:lnSpc>
                <a:spcPct val="90000"/>
              </a:lnSpc>
              <a:spcBef>
                <a:spcPts val="1000"/>
              </a:spcBef>
              <a:spcAft>
                <a:spcPts val="0"/>
              </a:spcAft>
              <a:buClr>
                <a:schemeClr val="lt1"/>
              </a:buClr>
              <a:buSzPts val="1800"/>
              <a:buNone/>
            </a:pPr>
            <a:endParaRPr sz="2500" dirty="0">
              <a:solidFill>
                <a:schemeClr val="lt2"/>
              </a:solidFill>
            </a:endParaRPr>
          </a:p>
          <a:p>
            <a:pPr marL="228600" lvl="0" indent="-228600" algn="l" rtl="0">
              <a:lnSpc>
                <a:spcPct val="90000"/>
              </a:lnSpc>
              <a:spcBef>
                <a:spcPts val="1000"/>
              </a:spcBef>
              <a:spcAft>
                <a:spcPts val="0"/>
              </a:spcAft>
              <a:buClr>
                <a:schemeClr val="lt2"/>
              </a:buClr>
              <a:buSzPts val="1800"/>
              <a:buNone/>
            </a:pPr>
            <a:r>
              <a:rPr lang="en-US" sz="2500" dirty="0">
                <a:solidFill>
                  <a:schemeClr val="lt2"/>
                </a:solidFill>
              </a:rPr>
              <a:t>NOTE:  Need to obtain 2 responses in each ear              at each frequency for a pass</a:t>
            </a:r>
            <a:endParaRPr sz="35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23"/>
        <p:cNvGrpSpPr/>
        <p:nvPr/>
      </p:nvGrpSpPr>
      <p:grpSpPr>
        <a:xfrm>
          <a:off x="0" y="0"/>
          <a:ext cx="0" cy="0"/>
          <a:chOff x="0" y="0"/>
          <a:chExt cx="0" cy="0"/>
        </a:xfrm>
      </p:grpSpPr>
      <p:sp>
        <p:nvSpPr>
          <p:cNvPr id="824" name="Google Shape;824;p57"/>
          <p:cNvSpPr/>
          <p:nvPr/>
        </p:nvSpPr>
        <p:spPr>
          <a:xfrm>
            <a:off x="-1" y="0"/>
            <a:ext cx="6031924"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25" name="Google Shape;825;p57"/>
          <p:cNvSpPr txBox="1">
            <a:spLocks noGrp="1"/>
          </p:cNvSpPr>
          <p:nvPr>
            <p:ph type="title"/>
          </p:nvPr>
        </p:nvSpPr>
        <p:spPr>
          <a:xfrm>
            <a:off x="519545" y="621792"/>
            <a:ext cx="5181503" cy="55046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800"/>
              <a:buFont typeface="Calibri"/>
              <a:buNone/>
            </a:pPr>
            <a:r>
              <a:rPr lang="en-US" sz="4800" b="1">
                <a:solidFill>
                  <a:schemeClr val="dk1"/>
                </a:solidFill>
                <a:latin typeface="Calibri"/>
                <a:ea typeface="Calibri"/>
                <a:cs typeface="Calibri"/>
                <a:sym typeface="Calibri"/>
              </a:rPr>
              <a:t>Pass/Fail Criteria</a:t>
            </a:r>
            <a:endParaRPr/>
          </a:p>
        </p:txBody>
      </p:sp>
      <p:grpSp>
        <p:nvGrpSpPr>
          <p:cNvPr id="826" name="Google Shape;826;p57"/>
          <p:cNvGrpSpPr/>
          <p:nvPr/>
        </p:nvGrpSpPr>
        <p:grpSpPr>
          <a:xfrm>
            <a:off x="6488709" y="699695"/>
            <a:ext cx="5257800" cy="5348880"/>
            <a:chOff x="0" y="77903"/>
            <a:chExt cx="5257800" cy="5348880"/>
          </a:xfrm>
        </p:grpSpPr>
        <p:sp>
          <p:nvSpPr>
            <p:cNvPr id="827" name="Google Shape;827;p57"/>
            <p:cNvSpPr/>
            <p:nvPr/>
          </p:nvSpPr>
          <p:spPr>
            <a:xfrm>
              <a:off x="0" y="77903"/>
              <a:ext cx="5257800" cy="2625480"/>
            </a:xfrm>
            <a:prstGeom prst="roundRect">
              <a:avLst>
                <a:gd name="adj" fmla="val 16667"/>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28" name="Google Shape;828;p57"/>
            <p:cNvSpPr txBox="1"/>
            <p:nvPr/>
          </p:nvSpPr>
          <p:spPr>
            <a:xfrm>
              <a:off x="128165" y="206068"/>
              <a:ext cx="5001470" cy="2369150"/>
            </a:xfrm>
            <a:prstGeom prst="rect">
              <a:avLst/>
            </a:prstGeom>
            <a:noFill/>
            <a:ln>
              <a:noFill/>
            </a:ln>
          </p:spPr>
          <p:txBody>
            <a:bodyPr spcFirstLastPara="1" wrap="square" lIns="129525" tIns="129525" rIns="129525" bIns="129525" anchor="ctr" anchorCtr="0">
              <a:noAutofit/>
            </a:bodyPr>
            <a:lstStyle/>
            <a:p>
              <a:pPr marL="0" marR="0" lvl="0" indent="0" algn="l" defTabSz="914400" rtl="0" eaLnBrk="1" fontAlgn="auto" latinLnBrk="0" hangingPunct="1">
                <a:lnSpc>
                  <a:spcPct val="90000"/>
                </a:lnSpc>
                <a:spcBef>
                  <a:spcPts val="0"/>
                </a:spcBef>
                <a:spcAft>
                  <a:spcPts val="0"/>
                </a:spcAft>
                <a:buClr>
                  <a:srgbClr val="FFFFFF"/>
                </a:buClr>
                <a:buSzPts val="3400"/>
                <a:buFont typeface="Calibri"/>
                <a:buNone/>
                <a:tabLst/>
                <a:defRPr/>
              </a:pPr>
              <a:r>
                <a:rPr kumimoji="0" lang="en-US" sz="3400" b="0" i="0" u="none" strike="noStrike" kern="0" cap="none" spc="0" normalizeH="0" baseline="0" noProof="0">
                  <a:ln>
                    <a:noFill/>
                  </a:ln>
                  <a:solidFill>
                    <a:srgbClr val="FFFFFF"/>
                  </a:solidFill>
                  <a:effectLst/>
                  <a:uLnTx/>
                  <a:uFillTx/>
                  <a:latin typeface="Calibri"/>
                  <a:ea typeface="Calibri"/>
                  <a:cs typeface="Calibri"/>
                  <a:sym typeface="Calibri"/>
                </a:rPr>
                <a:t>Student must pass all frequencies in an ear for that ear to be classified as a “pass”</a:t>
              </a:r>
              <a:endParaRPr kumimoji="0" sz="3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29" name="Google Shape;829;p57"/>
            <p:cNvSpPr/>
            <p:nvPr/>
          </p:nvSpPr>
          <p:spPr>
            <a:xfrm>
              <a:off x="0" y="2801303"/>
              <a:ext cx="5257800" cy="2625480"/>
            </a:xfrm>
            <a:prstGeom prst="roundRect">
              <a:avLst>
                <a:gd name="adj" fmla="val 16667"/>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30" name="Google Shape;830;p57"/>
            <p:cNvSpPr txBox="1"/>
            <p:nvPr/>
          </p:nvSpPr>
          <p:spPr>
            <a:xfrm>
              <a:off x="128165" y="2929468"/>
              <a:ext cx="5001470" cy="2369150"/>
            </a:xfrm>
            <a:prstGeom prst="rect">
              <a:avLst/>
            </a:prstGeom>
            <a:noFill/>
            <a:ln>
              <a:noFill/>
            </a:ln>
          </p:spPr>
          <p:txBody>
            <a:bodyPr spcFirstLastPara="1" wrap="square" lIns="129525" tIns="129525" rIns="129525" bIns="129525" anchor="ctr" anchorCtr="0">
              <a:noAutofit/>
            </a:bodyPr>
            <a:lstStyle/>
            <a:p>
              <a:pPr marL="0" marR="0" lvl="0" indent="0" algn="l" defTabSz="914400" rtl="0" eaLnBrk="1" fontAlgn="auto" latinLnBrk="0" hangingPunct="1">
                <a:lnSpc>
                  <a:spcPct val="90000"/>
                </a:lnSpc>
                <a:spcBef>
                  <a:spcPts val="0"/>
                </a:spcBef>
                <a:spcAft>
                  <a:spcPts val="0"/>
                </a:spcAft>
                <a:buClr>
                  <a:srgbClr val="FFFFFF"/>
                </a:buClr>
                <a:buSzPts val="3400"/>
                <a:buFont typeface="Calibri"/>
                <a:buNone/>
                <a:tabLst/>
                <a:defRPr/>
              </a:pPr>
              <a:r>
                <a:rPr kumimoji="0" lang="en-US" sz="3400" b="0" i="0" u="none" strike="noStrike" kern="0" cap="none" spc="0" normalizeH="0" baseline="0" noProof="0">
                  <a:ln>
                    <a:noFill/>
                  </a:ln>
                  <a:solidFill>
                    <a:srgbClr val="FFFFFF"/>
                  </a:solidFill>
                  <a:effectLst/>
                  <a:uLnTx/>
                  <a:uFillTx/>
                  <a:latin typeface="Calibri"/>
                  <a:ea typeface="Calibri"/>
                  <a:cs typeface="Calibri"/>
                  <a:sym typeface="Calibri"/>
                </a:rPr>
                <a:t>If a student does not pass ALL frequencies in each ear, he/she should be re-screened in 2-4 weeks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05A9E"/>
        </a:solidFill>
        <a:effectLst/>
      </p:bgPr>
    </p:bg>
    <p:spTree>
      <p:nvGrpSpPr>
        <p:cNvPr id="1" name="Shape 835"/>
        <p:cNvGrpSpPr/>
        <p:nvPr/>
      </p:nvGrpSpPr>
      <p:grpSpPr>
        <a:xfrm>
          <a:off x="0" y="0"/>
          <a:ext cx="0" cy="0"/>
          <a:chOff x="0" y="0"/>
          <a:chExt cx="0" cy="0"/>
        </a:xfrm>
      </p:grpSpPr>
      <p:sp>
        <p:nvSpPr>
          <p:cNvPr id="836" name="Google Shape;836;p58"/>
          <p:cNvSpPr/>
          <p:nvPr/>
        </p:nvSpPr>
        <p:spPr>
          <a:xfrm>
            <a:off x="3048" y="0"/>
            <a:ext cx="12188952" cy="6858000"/>
          </a:xfrm>
          <a:prstGeom prst="rect">
            <a:avLst/>
          </a:prstGeom>
          <a:solidFill>
            <a:srgbClr val="005A9E"/>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37" name="Google Shape;837;p58"/>
          <p:cNvSpPr/>
          <p:nvPr/>
        </p:nvSpPr>
        <p:spPr>
          <a:xfrm>
            <a:off x="1" y="0"/>
            <a:ext cx="4167271" cy="6858000"/>
          </a:xfrm>
          <a:custGeom>
            <a:avLst/>
            <a:gdLst/>
            <a:ahLst/>
            <a:cxnLst/>
            <a:rect l="l" t="t" r="r" b="b"/>
            <a:pathLst>
              <a:path w="4167271" h="6858000" extrusionOk="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38" name="Google Shape;838;p58"/>
          <p:cNvSpPr txBox="1">
            <a:spLocks noGrp="1"/>
          </p:cNvSpPr>
          <p:nvPr>
            <p:ph type="title"/>
          </p:nvPr>
        </p:nvSpPr>
        <p:spPr>
          <a:xfrm>
            <a:off x="686834" y="1153572"/>
            <a:ext cx="3200400" cy="44611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FF"/>
              </a:buClr>
              <a:buSzPts val="4400"/>
              <a:buFont typeface="Calibri"/>
              <a:buNone/>
            </a:pPr>
            <a:r>
              <a:rPr lang="en-US">
                <a:solidFill>
                  <a:srgbClr val="FFFFFF"/>
                </a:solidFill>
                <a:latin typeface="Calibri"/>
                <a:ea typeface="Calibri"/>
                <a:cs typeface="Calibri"/>
                <a:sym typeface="Calibri"/>
              </a:rPr>
              <a:t> </a:t>
            </a:r>
            <a:r>
              <a:rPr lang="en-US" b="1">
                <a:solidFill>
                  <a:srgbClr val="FFFFFF"/>
                </a:solidFill>
                <a:latin typeface="Calibri"/>
                <a:ea typeface="Calibri"/>
                <a:cs typeface="Calibri"/>
                <a:sym typeface="Calibri"/>
              </a:rPr>
              <a:t>Rescreening Protocol</a:t>
            </a:r>
            <a:endParaRPr/>
          </a:p>
        </p:txBody>
      </p:sp>
      <p:sp>
        <p:nvSpPr>
          <p:cNvPr id="839" name="Google Shape;839;p58"/>
          <p:cNvSpPr/>
          <p:nvPr/>
        </p:nvSpPr>
        <p:spPr>
          <a:xfrm rot="10800000" flipH="1">
            <a:off x="7550402" y="2455479"/>
            <a:ext cx="4083433" cy="4083433"/>
          </a:xfrm>
          <a:prstGeom prst="arc">
            <a:avLst>
              <a:gd name="adj1" fmla="val 16200000"/>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40" name="Google Shape;840;p58"/>
          <p:cNvSpPr txBox="1">
            <a:spLocks noGrp="1"/>
          </p:cNvSpPr>
          <p:nvPr>
            <p:ph type="body" idx="1"/>
          </p:nvPr>
        </p:nvSpPr>
        <p:spPr>
          <a:xfrm>
            <a:off x="5199650" y="591350"/>
            <a:ext cx="6154200" cy="5585700"/>
          </a:xfrm>
          <a:prstGeom prst="rect">
            <a:avLst/>
          </a:prstGeom>
          <a:noFill/>
          <a:ln>
            <a:noFill/>
          </a:ln>
        </p:spPr>
        <p:txBody>
          <a:bodyPr spcFirstLastPara="1" wrap="square" lIns="91425" tIns="45700" rIns="91425" bIns="45700" anchor="ctr" anchorCtr="0">
            <a:normAutofit lnSpcReduction="10000"/>
          </a:bodyPr>
          <a:lstStyle/>
          <a:p>
            <a:pPr marL="228600" lvl="0" indent="-228600" algn="l" rtl="0">
              <a:lnSpc>
                <a:spcPct val="90000"/>
              </a:lnSpc>
              <a:spcBef>
                <a:spcPts val="0"/>
              </a:spcBef>
              <a:spcAft>
                <a:spcPts val="0"/>
              </a:spcAft>
              <a:buClr>
                <a:schemeClr val="lt1"/>
              </a:buClr>
              <a:buSzPts val="2800"/>
              <a:buFont typeface="Calibri"/>
              <a:buNone/>
            </a:pPr>
            <a:endParaRPr dirty="0">
              <a:latin typeface="Calibri"/>
              <a:ea typeface="Calibri"/>
              <a:cs typeface="Calibri"/>
              <a:sym typeface="Calibri"/>
            </a:endParaRPr>
          </a:p>
          <a:p>
            <a:pPr marL="228600" lvl="0" indent="-228600" algn="l" rtl="0">
              <a:lnSpc>
                <a:spcPct val="90000"/>
              </a:lnSpc>
              <a:spcBef>
                <a:spcPts val="1000"/>
              </a:spcBef>
              <a:spcAft>
                <a:spcPts val="0"/>
              </a:spcAft>
              <a:buClr>
                <a:schemeClr val="lt1"/>
              </a:buClr>
              <a:buSzPts val="2800"/>
              <a:buFont typeface="Calibri"/>
              <a:buNone/>
            </a:pPr>
            <a:r>
              <a:rPr lang="en-US" dirty="0">
                <a:latin typeface="Calibri"/>
                <a:ea typeface="Calibri"/>
                <a:cs typeface="Calibri"/>
                <a:sym typeface="Calibri"/>
              </a:rPr>
              <a:t>Right Ear	1000 Hz	20 dB</a:t>
            </a:r>
            <a:endParaRPr dirty="0"/>
          </a:p>
          <a:p>
            <a:pPr marL="114300" lvl="0" indent="-114300" algn="l" rtl="0">
              <a:lnSpc>
                <a:spcPct val="90000"/>
              </a:lnSpc>
              <a:spcBef>
                <a:spcPts val="1000"/>
              </a:spcBef>
              <a:spcAft>
                <a:spcPts val="0"/>
              </a:spcAft>
              <a:buClr>
                <a:schemeClr val="lt1"/>
              </a:buClr>
              <a:buSzPts val="2800"/>
              <a:buFont typeface="Calibri"/>
              <a:buNone/>
            </a:pPr>
            <a:r>
              <a:rPr lang="en-US" dirty="0">
                <a:latin typeface="Calibri"/>
                <a:ea typeface="Calibri"/>
                <a:cs typeface="Calibri"/>
                <a:sym typeface="Calibri"/>
              </a:rPr>
              <a:t>                    	2000 Hz	20 dB</a:t>
            </a:r>
            <a:endParaRPr dirty="0"/>
          </a:p>
          <a:p>
            <a:pPr marL="228600" lvl="0" indent="-228600" algn="l" rtl="0">
              <a:lnSpc>
                <a:spcPct val="90000"/>
              </a:lnSpc>
              <a:spcBef>
                <a:spcPts val="1000"/>
              </a:spcBef>
              <a:spcAft>
                <a:spcPts val="0"/>
              </a:spcAft>
              <a:buClr>
                <a:schemeClr val="lt1"/>
              </a:buClr>
              <a:buSzPts val="2800"/>
              <a:buFont typeface="Calibri"/>
              <a:buNone/>
            </a:pPr>
            <a:r>
              <a:rPr lang="en-US" dirty="0">
                <a:latin typeface="Calibri"/>
                <a:ea typeface="Calibri"/>
                <a:cs typeface="Calibri"/>
                <a:sym typeface="Calibri"/>
              </a:rPr>
              <a:t>                      	4000 Hz	20 dB</a:t>
            </a:r>
            <a:endParaRPr dirty="0">
              <a:latin typeface="Calibri"/>
              <a:ea typeface="Calibri"/>
              <a:cs typeface="Calibri"/>
              <a:sym typeface="Calibri"/>
            </a:endParaRPr>
          </a:p>
          <a:p>
            <a:pPr marL="228600" lvl="0" indent="-228600" algn="l" rtl="0">
              <a:lnSpc>
                <a:spcPct val="90000"/>
              </a:lnSpc>
              <a:spcBef>
                <a:spcPts val="1000"/>
              </a:spcBef>
              <a:spcAft>
                <a:spcPts val="0"/>
              </a:spcAft>
              <a:buClr>
                <a:schemeClr val="lt1"/>
              </a:buClr>
              <a:buSzPts val="2800"/>
              <a:buFont typeface="Calibri"/>
              <a:buNone/>
            </a:pPr>
            <a:endParaRPr dirty="0"/>
          </a:p>
          <a:p>
            <a:pPr marL="228600" lvl="0" indent="-228600" algn="l" rtl="0">
              <a:lnSpc>
                <a:spcPct val="90000"/>
              </a:lnSpc>
              <a:spcBef>
                <a:spcPts val="1000"/>
              </a:spcBef>
              <a:spcAft>
                <a:spcPts val="0"/>
              </a:spcAft>
              <a:buClr>
                <a:schemeClr val="lt1"/>
              </a:buClr>
              <a:buSzPts val="2800"/>
              <a:buFont typeface="Calibri"/>
              <a:buNone/>
            </a:pPr>
            <a:r>
              <a:rPr lang="en-US" dirty="0">
                <a:latin typeface="Calibri"/>
                <a:ea typeface="Calibri"/>
                <a:cs typeface="Calibri"/>
                <a:sym typeface="Calibri"/>
              </a:rPr>
              <a:t>Left Ear	1000 Hz	20 dB</a:t>
            </a:r>
            <a:endParaRPr dirty="0"/>
          </a:p>
          <a:p>
            <a:pPr marL="228600" lvl="0" indent="-228600" algn="l" rtl="0">
              <a:lnSpc>
                <a:spcPct val="90000"/>
              </a:lnSpc>
              <a:spcBef>
                <a:spcPts val="1000"/>
              </a:spcBef>
              <a:spcAft>
                <a:spcPts val="0"/>
              </a:spcAft>
              <a:buClr>
                <a:schemeClr val="lt1"/>
              </a:buClr>
              <a:buSzPts val="2800"/>
              <a:buFont typeface="Calibri"/>
              <a:buNone/>
            </a:pPr>
            <a:r>
              <a:rPr lang="en-US" dirty="0">
                <a:latin typeface="Calibri"/>
                <a:ea typeface="Calibri"/>
                <a:cs typeface="Calibri"/>
                <a:sym typeface="Calibri"/>
              </a:rPr>
              <a:t>                     	2000 Hz	20 dB</a:t>
            </a:r>
            <a:endParaRPr dirty="0"/>
          </a:p>
          <a:p>
            <a:pPr marL="228600" lvl="0" indent="-228600" algn="l" rtl="0">
              <a:lnSpc>
                <a:spcPct val="90000"/>
              </a:lnSpc>
              <a:spcBef>
                <a:spcPts val="1000"/>
              </a:spcBef>
              <a:spcAft>
                <a:spcPts val="0"/>
              </a:spcAft>
              <a:buClr>
                <a:schemeClr val="lt1"/>
              </a:buClr>
              <a:buSzPts val="2800"/>
              <a:buFont typeface="Calibri"/>
              <a:buNone/>
            </a:pPr>
            <a:r>
              <a:rPr lang="en-US" dirty="0">
                <a:latin typeface="Calibri"/>
                <a:ea typeface="Calibri"/>
                <a:cs typeface="Calibri"/>
                <a:sym typeface="Calibri"/>
              </a:rPr>
              <a:t>                     	4000 Hz	20 dB</a:t>
            </a:r>
            <a:endParaRPr dirty="0"/>
          </a:p>
          <a:p>
            <a:pPr marL="228600" lvl="0" indent="-228600" algn="l" rtl="0">
              <a:lnSpc>
                <a:spcPct val="90000"/>
              </a:lnSpc>
              <a:spcBef>
                <a:spcPts val="1000"/>
              </a:spcBef>
              <a:spcAft>
                <a:spcPts val="0"/>
              </a:spcAft>
              <a:buClr>
                <a:schemeClr val="lt1"/>
              </a:buClr>
              <a:buSzPts val="2800"/>
              <a:buFont typeface="Calibri"/>
              <a:buNone/>
            </a:pPr>
            <a:r>
              <a:rPr lang="en-US" dirty="0"/>
              <a:t>Repeat</a:t>
            </a:r>
            <a:endParaRPr dirty="0"/>
          </a:p>
          <a:p>
            <a:pPr marL="228600" lvl="0" indent="-228600" algn="l" rtl="0">
              <a:lnSpc>
                <a:spcPct val="90000"/>
              </a:lnSpc>
              <a:spcBef>
                <a:spcPts val="1000"/>
              </a:spcBef>
              <a:spcAft>
                <a:spcPts val="0"/>
              </a:spcAft>
              <a:buClr>
                <a:schemeClr val="lt1"/>
              </a:buClr>
              <a:buSzPts val="2800"/>
              <a:buFont typeface="Calibri"/>
              <a:buNone/>
            </a:pPr>
            <a:endParaRPr dirty="0"/>
          </a:p>
          <a:p>
            <a:pPr marL="228600" lvl="0" indent="-228600" algn="l" rtl="0">
              <a:lnSpc>
                <a:spcPct val="90000"/>
              </a:lnSpc>
              <a:spcBef>
                <a:spcPts val="1000"/>
              </a:spcBef>
              <a:spcAft>
                <a:spcPts val="0"/>
              </a:spcAft>
              <a:buClr>
                <a:schemeClr val="lt1"/>
              </a:buClr>
              <a:buSzPts val="2800"/>
              <a:buNone/>
            </a:pPr>
            <a:r>
              <a:rPr lang="en-US" dirty="0"/>
              <a:t>NOTE:  Need to obtain 2 responses in each ear at each frequency for a pass</a:t>
            </a:r>
            <a:endParaRPr dirty="0"/>
          </a:p>
          <a:p>
            <a:pPr marL="228600" lvl="0" indent="-228600" algn="l" rtl="0">
              <a:lnSpc>
                <a:spcPct val="90000"/>
              </a:lnSpc>
              <a:spcBef>
                <a:spcPts val="1000"/>
              </a:spcBef>
              <a:spcAft>
                <a:spcPts val="0"/>
              </a:spcAft>
              <a:buClr>
                <a:schemeClr val="lt1"/>
              </a:buClr>
              <a:buSzPts val="2800"/>
              <a:buFont typeface="Calibri"/>
              <a:buNone/>
            </a:pPr>
            <a:endParaRPr dirty="0">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005A9E"/>
        </a:solidFill>
        <a:effectLst/>
      </p:bgPr>
    </p:bg>
    <p:spTree>
      <p:nvGrpSpPr>
        <p:cNvPr id="1" name="Shape 908"/>
        <p:cNvGrpSpPr/>
        <p:nvPr/>
      </p:nvGrpSpPr>
      <p:grpSpPr>
        <a:xfrm>
          <a:off x="0" y="0"/>
          <a:ext cx="0" cy="0"/>
          <a:chOff x="0" y="0"/>
          <a:chExt cx="0" cy="0"/>
        </a:xfrm>
      </p:grpSpPr>
      <p:sp>
        <p:nvSpPr>
          <p:cNvPr id="909" name="Google Shape;909;p65"/>
          <p:cNvSpPr/>
          <p:nvPr/>
        </p:nvSpPr>
        <p:spPr>
          <a:xfrm>
            <a:off x="3048" y="0"/>
            <a:ext cx="12188952" cy="6858000"/>
          </a:xfrm>
          <a:prstGeom prst="rect">
            <a:avLst/>
          </a:prstGeom>
          <a:solidFill>
            <a:srgbClr val="005A9E"/>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10" name="Google Shape;910;p65"/>
          <p:cNvSpPr/>
          <p:nvPr/>
        </p:nvSpPr>
        <p:spPr>
          <a:xfrm>
            <a:off x="1" y="0"/>
            <a:ext cx="4167271" cy="6858000"/>
          </a:xfrm>
          <a:custGeom>
            <a:avLst/>
            <a:gdLst/>
            <a:ahLst/>
            <a:cxnLst/>
            <a:rect l="l" t="t" r="r" b="b"/>
            <a:pathLst>
              <a:path w="4167271" h="6858000" extrusionOk="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11" name="Google Shape;911;p65"/>
          <p:cNvSpPr txBox="1">
            <a:spLocks noGrp="1"/>
          </p:cNvSpPr>
          <p:nvPr>
            <p:ph type="title"/>
          </p:nvPr>
        </p:nvSpPr>
        <p:spPr>
          <a:xfrm>
            <a:off x="686834" y="1153572"/>
            <a:ext cx="3200400" cy="44611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400"/>
              <a:buFont typeface="Calibri"/>
              <a:buNone/>
            </a:pPr>
            <a:r>
              <a:rPr lang="en-US" b="1">
                <a:solidFill>
                  <a:srgbClr val="FFFFFF"/>
                </a:solidFill>
                <a:latin typeface="Calibri"/>
                <a:ea typeface="Calibri"/>
                <a:cs typeface="Calibri"/>
                <a:sym typeface="Calibri"/>
              </a:rPr>
              <a:t>Referral</a:t>
            </a:r>
            <a:endParaRPr/>
          </a:p>
        </p:txBody>
      </p:sp>
      <p:sp>
        <p:nvSpPr>
          <p:cNvPr id="912" name="Google Shape;912;p65"/>
          <p:cNvSpPr/>
          <p:nvPr/>
        </p:nvSpPr>
        <p:spPr>
          <a:xfrm rot="10800000" flipH="1">
            <a:off x="7550402" y="2455479"/>
            <a:ext cx="4083433" cy="4083433"/>
          </a:xfrm>
          <a:prstGeom prst="arc">
            <a:avLst>
              <a:gd name="adj1" fmla="val 16200000"/>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13" name="Google Shape;913;p65"/>
          <p:cNvSpPr txBox="1">
            <a:spLocks noGrp="1"/>
          </p:cNvSpPr>
          <p:nvPr>
            <p:ph type="body" idx="1"/>
          </p:nvPr>
        </p:nvSpPr>
        <p:spPr>
          <a:xfrm>
            <a:off x="4447308" y="591344"/>
            <a:ext cx="6906491" cy="5585619"/>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chemeClr val="lt1"/>
              </a:buClr>
              <a:buSzPts val="3000"/>
              <a:buChar char="•"/>
            </a:pPr>
            <a:r>
              <a:rPr lang="en-US" sz="3000" dirty="0">
                <a:latin typeface="Calibri"/>
                <a:ea typeface="Calibri"/>
                <a:cs typeface="Calibri"/>
                <a:sym typeface="Calibri"/>
              </a:rPr>
              <a:t>Refer immediately if you observe physical abnormalities that are not documented in the student’s file</a:t>
            </a:r>
            <a:endParaRPr sz="3000" dirty="0"/>
          </a:p>
          <a:p>
            <a:pPr marL="228600" lvl="0" indent="-228600" algn="l" rtl="0">
              <a:lnSpc>
                <a:spcPct val="90000"/>
              </a:lnSpc>
              <a:spcBef>
                <a:spcPts val="1000"/>
              </a:spcBef>
              <a:spcAft>
                <a:spcPts val="0"/>
              </a:spcAft>
              <a:buClr>
                <a:schemeClr val="lt1"/>
              </a:buClr>
              <a:buSzPts val="3000"/>
              <a:buChar char="•"/>
            </a:pPr>
            <a:r>
              <a:rPr lang="en-US" sz="3000" dirty="0">
                <a:latin typeface="Calibri"/>
                <a:ea typeface="Calibri"/>
                <a:cs typeface="Calibri"/>
                <a:sym typeface="Calibri"/>
              </a:rPr>
              <a:t>Refer immediately if child does not pass and there is serious concern regarding hearing or speech/language development</a:t>
            </a:r>
            <a:endParaRPr sz="3000" dirty="0"/>
          </a:p>
          <a:p>
            <a:pPr marL="228600" lvl="0" indent="-228600" algn="l" rtl="0">
              <a:lnSpc>
                <a:spcPct val="90000"/>
              </a:lnSpc>
              <a:spcBef>
                <a:spcPts val="1000"/>
              </a:spcBef>
              <a:spcAft>
                <a:spcPts val="0"/>
              </a:spcAft>
              <a:buClr>
                <a:schemeClr val="lt1"/>
              </a:buClr>
              <a:buSzPts val="3000"/>
              <a:buChar char="•"/>
            </a:pPr>
            <a:r>
              <a:rPr lang="en-US" sz="3000" dirty="0">
                <a:latin typeface="Calibri"/>
                <a:ea typeface="Calibri"/>
                <a:cs typeface="Calibri"/>
                <a:sym typeface="Calibri"/>
              </a:rPr>
              <a:t>Refer to MD or Audiologist if child fails rescreen</a:t>
            </a:r>
            <a:endParaRPr sz="3000" dirty="0"/>
          </a:p>
          <a:p>
            <a:pPr marL="228600" lvl="0" indent="-228600" algn="l" rtl="0">
              <a:lnSpc>
                <a:spcPct val="90000"/>
              </a:lnSpc>
              <a:spcBef>
                <a:spcPts val="1000"/>
              </a:spcBef>
              <a:spcAft>
                <a:spcPts val="0"/>
              </a:spcAft>
              <a:buClr>
                <a:schemeClr val="lt1"/>
              </a:buClr>
              <a:buSzPts val="3000"/>
              <a:buChar char="•"/>
            </a:pPr>
            <a:r>
              <a:rPr lang="en-US" sz="3000" dirty="0">
                <a:latin typeface="Calibri"/>
                <a:ea typeface="Calibri"/>
                <a:cs typeface="Calibri"/>
                <a:sym typeface="Calibri"/>
              </a:rPr>
              <a:t>Refer to MD or Audiologist if child passes, but there is concern regarding hearing</a:t>
            </a:r>
            <a:endParaRPr sz="3000" dirty="0"/>
          </a:p>
          <a:p>
            <a:pPr marL="228600" lvl="0" indent="-50800" algn="l" rtl="0">
              <a:lnSpc>
                <a:spcPct val="90000"/>
              </a:lnSpc>
              <a:spcBef>
                <a:spcPts val="1000"/>
              </a:spcBef>
              <a:spcAft>
                <a:spcPts val="0"/>
              </a:spcAft>
              <a:buClr>
                <a:schemeClr val="lt1"/>
              </a:buClr>
              <a:buSzPts val="2800"/>
              <a:buNone/>
            </a:pPr>
            <a:endParaRPr dirty="0">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05A9E"/>
        </a:solidFill>
        <a:effectLst/>
      </p:bgPr>
    </p:bg>
    <p:spTree>
      <p:nvGrpSpPr>
        <p:cNvPr id="1" name="Shape 918"/>
        <p:cNvGrpSpPr/>
        <p:nvPr/>
      </p:nvGrpSpPr>
      <p:grpSpPr>
        <a:xfrm>
          <a:off x="0" y="0"/>
          <a:ext cx="0" cy="0"/>
          <a:chOff x="0" y="0"/>
          <a:chExt cx="0" cy="0"/>
        </a:xfrm>
      </p:grpSpPr>
      <p:sp>
        <p:nvSpPr>
          <p:cNvPr id="919" name="Google Shape;919;p66"/>
          <p:cNvSpPr/>
          <p:nvPr/>
        </p:nvSpPr>
        <p:spPr>
          <a:xfrm>
            <a:off x="0" y="0"/>
            <a:ext cx="12192000" cy="6858000"/>
          </a:xfrm>
          <a:prstGeom prst="rect">
            <a:avLst/>
          </a:prstGeom>
          <a:solidFill>
            <a:srgbClr val="005A9E"/>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20" name="Google Shape;920;p66"/>
          <p:cNvSpPr txBox="1">
            <a:spLocks noGrp="1"/>
          </p:cNvSpPr>
          <p:nvPr>
            <p:ph type="title"/>
          </p:nvPr>
        </p:nvSpPr>
        <p:spPr>
          <a:xfrm>
            <a:off x="841248" y="334644"/>
            <a:ext cx="10509504" cy="107691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Calibri"/>
              <a:buNone/>
            </a:pPr>
            <a:r>
              <a:rPr lang="en-US" sz="4000" b="1">
                <a:latin typeface="Calibri"/>
                <a:ea typeface="Calibri"/>
                <a:cs typeface="Calibri"/>
                <a:sym typeface="Calibri"/>
              </a:rPr>
              <a:t>Follow-up</a:t>
            </a:r>
            <a:endParaRPr/>
          </a:p>
        </p:txBody>
      </p:sp>
      <p:sp>
        <p:nvSpPr>
          <p:cNvPr id="921" name="Google Shape;921;p66"/>
          <p:cNvSpPr/>
          <p:nvPr/>
        </p:nvSpPr>
        <p:spPr>
          <a:xfrm>
            <a:off x="842772" y="0"/>
            <a:ext cx="10506456" cy="19138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22" name="Google Shape;922;p66"/>
          <p:cNvSpPr/>
          <p:nvPr/>
        </p:nvSpPr>
        <p:spPr>
          <a:xfrm>
            <a:off x="841248" y="1512994"/>
            <a:ext cx="10506456" cy="18288"/>
          </a:xfrm>
          <a:prstGeom prst="rect">
            <a:avLst/>
          </a:prstGeom>
          <a:solidFill>
            <a:srgbClr val="D5D5D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923" name="Google Shape;923;p66"/>
          <p:cNvGrpSpPr/>
          <p:nvPr/>
        </p:nvGrpSpPr>
        <p:grpSpPr>
          <a:xfrm>
            <a:off x="838200" y="2474366"/>
            <a:ext cx="10506456" cy="3061411"/>
            <a:chOff x="0" y="737006"/>
            <a:chExt cx="10506456" cy="3061411"/>
          </a:xfrm>
        </p:grpSpPr>
        <p:sp>
          <p:nvSpPr>
            <p:cNvPr id="924" name="Google Shape;924;p66"/>
            <p:cNvSpPr/>
            <p:nvPr/>
          </p:nvSpPr>
          <p:spPr>
            <a:xfrm>
              <a:off x="0" y="737006"/>
              <a:ext cx="10506456" cy="1360627"/>
            </a:xfrm>
            <a:prstGeom prst="roundRect">
              <a:avLst>
                <a:gd name="adj" fmla="val 10000"/>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25" name="Google Shape;925;p66"/>
            <p:cNvSpPr/>
            <p:nvPr/>
          </p:nvSpPr>
          <p:spPr>
            <a:xfrm>
              <a:off x="411589" y="1043147"/>
              <a:ext cx="748344" cy="748344"/>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26" name="Google Shape;926;p66"/>
            <p:cNvSpPr/>
            <p:nvPr/>
          </p:nvSpPr>
          <p:spPr>
            <a:xfrm>
              <a:off x="1571524" y="737006"/>
              <a:ext cx="8934931" cy="1360627"/>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27" name="Google Shape;927;p66"/>
            <p:cNvSpPr txBox="1"/>
            <p:nvPr/>
          </p:nvSpPr>
          <p:spPr>
            <a:xfrm>
              <a:off x="1571524" y="737006"/>
              <a:ext cx="8934931" cy="1360627"/>
            </a:xfrm>
            <a:prstGeom prst="rect">
              <a:avLst/>
            </a:prstGeom>
            <a:noFill/>
            <a:ln>
              <a:noFill/>
            </a:ln>
          </p:spPr>
          <p:txBody>
            <a:bodyPr spcFirstLastPara="1" wrap="square" lIns="144000" tIns="144000" rIns="144000" bIns="144000" anchor="ctr" anchorCtr="0">
              <a:noAutofit/>
            </a:bodyPr>
            <a:lstStyle/>
            <a:p>
              <a:pPr marL="0" marR="0" lvl="0" indent="0" algn="l" defTabSz="914400" rtl="0" eaLnBrk="1" fontAlgn="auto" latinLnBrk="0" hangingPunct="1">
                <a:lnSpc>
                  <a:spcPct val="90000"/>
                </a:lnSpc>
                <a:spcBef>
                  <a:spcPts val="0"/>
                </a:spcBef>
                <a:spcAft>
                  <a:spcPts val="0"/>
                </a:spcAft>
                <a:buClr>
                  <a:srgbClr val="FFFFFF"/>
                </a:buClr>
                <a:buSzPts val="2500"/>
                <a:buFont typeface="Calibri"/>
                <a:buNone/>
                <a:tabLst/>
                <a:defRPr/>
              </a:pPr>
              <a:r>
                <a:rPr kumimoji="0" lang="en-US" sz="2500" b="0" i="0" u="none" strike="noStrike" kern="0" cap="none" spc="0" normalizeH="0" baseline="0" noProof="0">
                  <a:ln>
                    <a:noFill/>
                  </a:ln>
                  <a:solidFill>
                    <a:srgbClr val="FFFFFF"/>
                  </a:solidFill>
                  <a:effectLst/>
                  <a:uLnTx/>
                  <a:uFillTx/>
                  <a:latin typeface="Calibri"/>
                  <a:ea typeface="Calibri"/>
                  <a:cs typeface="Calibri"/>
                  <a:sym typeface="Calibri"/>
                </a:rPr>
                <a:t>Send letter, referral form, financial assistance information and list of appropriate professionals to the parent/guardian </a:t>
              </a:r>
              <a:endParaRPr kumimoji="0" sz="2500" b="0" i="0" u="none" strike="noStrike" kern="0" cap="none" spc="0" normalizeH="0" baseline="0" noProof="0">
                <a:ln>
                  <a:noFill/>
                </a:ln>
                <a:solidFill>
                  <a:srgbClr val="FFFFFF"/>
                </a:solidFill>
                <a:effectLst/>
                <a:uLnTx/>
                <a:uFillTx/>
                <a:latin typeface="Calibri"/>
                <a:ea typeface="Calibri"/>
                <a:cs typeface="Calibri"/>
                <a:sym typeface="Calibri"/>
              </a:endParaRPr>
            </a:p>
            <a:p>
              <a:pPr marL="0" marR="0" lvl="0" indent="0" algn="l" defTabSz="914400" rtl="0" eaLnBrk="1" fontAlgn="auto" latinLnBrk="0" hangingPunct="1">
                <a:lnSpc>
                  <a:spcPct val="90000"/>
                </a:lnSpc>
                <a:spcBef>
                  <a:spcPts val="0"/>
                </a:spcBef>
                <a:spcAft>
                  <a:spcPts val="0"/>
                </a:spcAft>
                <a:buClr>
                  <a:srgbClr val="FFFFFF"/>
                </a:buClr>
                <a:buSzPts val="2500"/>
                <a:buFont typeface="Calibri"/>
                <a:buNone/>
                <a:tabLst/>
                <a:defRPr/>
              </a:pPr>
              <a:r>
                <a:rPr kumimoji="0" lang="en-US" sz="2500" b="0" i="0" u="none" strike="noStrike" kern="0" cap="none" spc="0" normalizeH="0" baseline="0" noProof="0">
                  <a:ln>
                    <a:noFill/>
                  </a:ln>
                  <a:solidFill>
                    <a:srgbClr val="FFFFFF"/>
                  </a:solidFill>
                  <a:effectLst/>
                  <a:uLnTx/>
                  <a:uFillTx/>
                  <a:latin typeface="Calibri"/>
                  <a:ea typeface="Calibri"/>
                  <a:cs typeface="Calibri"/>
                  <a:sym typeface="Calibri"/>
                </a:rPr>
                <a:t>(School nurse contact info must be on referral form)</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28" name="Google Shape;928;p66"/>
            <p:cNvSpPr/>
            <p:nvPr/>
          </p:nvSpPr>
          <p:spPr>
            <a:xfrm>
              <a:off x="0" y="2437790"/>
              <a:ext cx="10506456" cy="1360627"/>
            </a:xfrm>
            <a:prstGeom prst="roundRect">
              <a:avLst>
                <a:gd name="adj" fmla="val 10000"/>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29" name="Google Shape;929;p66"/>
            <p:cNvSpPr/>
            <p:nvPr/>
          </p:nvSpPr>
          <p:spPr>
            <a:xfrm>
              <a:off x="411589" y="2743931"/>
              <a:ext cx="748344" cy="748344"/>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30" name="Google Shape;930;p66"/>
            <p:cNvSpPr/>
            <p:nvPr/>
          </p:nvSpPr>
          <p:spPr>
            <a:xfrm>
              <a:off x="1571524" y="2437790"/>
              <a:ext cx="8934931" cy="1360627"/>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31" name="Google Shape;931;p66"/>
            <p:cNvSpPr txBox="1"/>
            <p:nvPr/>
          </p:nvSpPr>
          <p:spPr>
            <a:xfrm>
              <a:off x="1571524" y="2437790"/>
              <a:ext cx="8934931" cy="1360627"/>
            </a:xfrm>
            <a:prstGeom prst="rect">
              <a:avLst/>
            </a:prstGeom>
            <a:noFill/>
            <a:ln>
              <a:noFill/>
            </a:ln>
          </p:spPr>
          <p:txBody>
            <a:bodyPr spcFirstLastPara="1" wrap="square" lIns="144000" tIns="144000" rIns="144000" bIns="144000" anchor="ctr" anchorCtr="0">
              <a:noAutofit/>
            </a:bodyPr>
            <a:lstStyle/>
            <a:p>
              <a:pPr marL="0" marR="0" lvl="0" indent="0" algn="l" defTabSz="914400" rtl="0" eaLnBrk="1" fontAlgn="auto" latinLnBrk="0" hangingPunct="1">
                <a:lnSpc>
                  <a:spcPct val="90000"/>
                </a:lnSpc>
                <a:spcBef>
                  <a:spcPts val="0"/>
                </a:spcBef>
                <a:spcAft>
                  <a:spcPts val="0"/>
                </a:spcAft>
                <a:buClr>
                  <a:srgbClr val="FFFFFF"/>
                </a:buClr>
                <a:buSzPts val="2500"/>
                <a:buFont typeface="Calibri"/>
                <a:buNone/>
                <a:tabLst/>
                <a:defRPr/>
              </a:pPr>
              <a:r>
                <a:rPr kumimoji="0" lang="en-US" sz="2500" b="0" i="0" u="none" strike="noStrike" kern="0" cap="none" spc="0" normalizeH="0" baseline="0" noProof="0">
                  <a:ln>
                    <a:noFill/>
                  </a:ln>
                  <a:solidFill>
                    <a:srgbClr val="FFFFFF"/>
                  </a:solidFill>
                  <a:effectLst/>
                  <a:uLnTx/>
                  <a:uFillTx/>
                  <a:latin typeface="Calibri"/>
                  <a:ea typeface="Calibri"/>
                  <a:cs typeface="Calibri"/>
                  <a:sym typeface="Calibri"/>
                </a:rPr>
                <a:t>If no response from parent/guardian in 2 weeks, follow-up with a phone call or personal contact</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005A9E"/>
        </a:solidFill>
        <a:effectLst/>
      </p:bgPr>
    </p:bg>
    <p:spTree>
      <p:nvGrpSpPr>
        <p:cNvPr id="1" name="Shape 935"/>
        <p:cNvGrpSpPr/>
        <p:nvPr/>
      </p:nvGrpSpPr>
      <p:grpSpPr>
        <a:xfrm>
          <a:off x="0" y="0"/>
          <a:ext cx="0" cy="0"/>
          <a:chOff x="0" y="0"/>
          <a:chExt cx="0" cy="0"/>
        </a:xfrm>
      </p:grpSpPr>
      <p:sp>
        <p:nvSpPr>
          <p:cNvPr id="936" name="Google Shape;936;p67"/>
          <p:cNvSpPr/>
          <p:nvPr/>
        </p:nvSpPr>
        <p:spPr>
          <a:xfrm>
            <a:off x="0" y="0"/>
            <a:ext cx="12188949" cy="6858000"/>
          </a:xfrm>
          <a:prstGeom prst="rect">
            <a:avLst/>
          </a:prstGeom>
          <a:solidFill>
            <a:srgbClr val="005A9E"/>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37" name="Google Shape;937;p67"/>
          <p:cNvSpPr/>
          <p:nvPr/>
        </p:nvSpPr>
        <p:spPr>
          <a:xfrm>
            <a:off x="-3075"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938" name="Google Shape;938;p67"/>
          <p:cNvGrpSpPr/>
          <p:nvPr/>
        </p:nvGrpSpPr>
        <p:grpSpPr>
          <a:xfrm>
            <a:off x="251175" y="99"/>
            <a:ext cx="3940889" cy="6857792"/>
            <a:chOff x="651279" y="598259"/>
            <a:chExt cx="10889442" cy="5680742"/>
          </a:xfrm>
        </p:grpSpPr>
        <p:sp>
          <p:nvSpPr>
            <p:cNvPr id="939" name="Google Shape;939;p67"/>
            <p:cNvSpPr/>
            <p:nvPr/>
          </p:nvSpPr>
          <p:spPr>
            <a:xfrm>
              <a:off x="651279" y="598259"/>
              <a:ext cx="10889442" cy="5680742"/>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40" name="Google Shape;940;p67"/>
            <p:cNvSpPr/>
            <p:nvPr/>
          </p:nvSpPr>
          <p:spPr>
            <a:xfrm>
              <a:off x="651279" y="598259"/>
              <a:ext cx="10889442" cy="5680742"/>
            </a:xfrm>
            <a:prstGeom prst="rect">
              <a:avLst/>
            </a:prstGeom>
            <a:solidFill>
              <a:schemeClr val="accent6">
                <a:alpha val="29411"/>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grpSp>
        <p:nvGrpSpPr>
          <p:cNvPr id="941" name="Google Shape;941;p67"/>
          <p:cNvGrpSpPr/>
          <p:nvPr/>
        </p:nvGrpSpPr>
        <p:grpSpPr>
          <a:xfrm>
            <a:off x="1524" y="0"/>
            <a:ext cx="12188952" cy="6858000"/>
            <a:chOff x="0" y="0"/>
            <a:chExt cx="12188952" cy="6858000"/>
          </a:xfrm>
        </p:grpSpPr>
        <p:sp>
          <p:nvSpPr>
            <p:cNvPr id="942" name="Google Shape;942;p67"/>
            <p:cNvSpPr/>
            <p:nvPr/>
          </p:nvSpPr>
          <p:spPr>
            <a:xfrm>
              <a:off x="26122" y="6015669"/>
              <a:ext cx="2605762" cy="842331"/>
            </a:xfrm>
            <a:custGeom>
              <a:avLst/>
              <a:gdLst/>
              <a:ahLst/>
              <a:cxnLst/>
              <a:rect l="l" t="t" r="r" b="b"/>
              <a:pathLst>
                <a:path w="3180577" h="1033951" extrusionOk="0">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dk1">
                <a:alpha val="9411"/>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43" name="Google Shape;943;p67"/>
            <p:cNvSpPr/>
            <p:nvPr/>
          </p:nvSpPr>
          <p:spPr>
            <a:xfrm>
              <a:off x="655184" y="5798001"/>
              <a:ext cx="2485581" cy="1059999"/>
            </a:xfrm>
            <a:custGeom>
              <a:avLst/>
              <a:gdLst/>
              <a:ahLst/>
              <a:cxnLst/>
              <a:rect l="l" t="t" r="r" b="b"/>
              <a:pathLst>
                <a:path w="2449768" h="1050628" extrusionOk="0">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dk1">
                <a:alpha val="29411"/>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44" name="Google Shape;944;p67"/>
            <p:cNvSpPr/>
            <p:nvPr/>
          </p:nvSpPr>
          <p:spPr>
            <a:xfrm>
              <a:off x="3474720" y="0"/>
              <a:ext cx="6177282" cy="1778750"/>
            </a:xfrm>
            <a:custGeom>
              <a:avLst/>
              <a:gdLst/>
              <a:ahLst/>
              <a:cxnLst/>
              <a:rect l="l" t="t" r="r" b="b"/>
              <a:pathLst>
                <a:path w="6386648" h="1849426" extrusionOk="0">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dk1">
                <a:alpha val="4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45" name="Google Shape;945;p67"/>
            <p:cNvSpPr/>
            <p:nvPr/>
          </p:nvSpPr>
          <p:spPr>
            <a:xfrm>
              <a:off x="0" y="2390523"/>
              <a:ext cx="611491" cy="1421482"/>
            </a:xfrm>
            <a:custGeom>
              <a:avLst/>
              <a:gdLst/>
              <a:ahLst/>
              <a:cxnLst/>
              <a:rect l="l" t="t" r="r" b="b"/>
              <a:pathLst>
                <a:path w="611491" h="1429512" extrusionOk="0">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dk1">
                <a:alpha val="2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46" name="Google Shape;946;p67"/>
            <p:cNvSpPr/>
            <p:nvPr/>
          </p:nvSpPr>
          <p:spPr>
            <a:xfrm>
              <a:off x="3792772" y="0"/>
              <a:ext cx="2423863" cy="1343767"/>
            </a:xfrm>
            <a:custGeom>
              <a:avLst/>
              <a:gdLst/>
              <a:ahLst/>
              <a:cxnLst/>
              <a:rect l="l" t="t" r="r" b="b"/>
              <a:pathLst>
                <a:path w="3015964" h="1681468" extrusionOk="0">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dk1">
                <a:alpha val="9411"/>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47" name="Google Shape;947;p67"/>
            <p:cNvSpPr/>
            <p:nvPr/>
          </p:nvSpPr>
          <p:spPr>
            <a:xfrm>
              <a:off x="10946850" y="0"/>
              <a:ext cx="1242102" cy="2620884"/>
            </a:xfrm>
            <a:custGeom>
              <a:avLst/>
              <a:gdLst/>
              <a:ahLst/>
              <a:cxnLst/>
              <a:rect l="l" t="t" r="r" b="b"/>
              <a:pathLst>
                <a:path w="1242102" h="2635689" extrusionOk="0">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dk1">
                <a:alpha val="9411"/>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48" name="Google Shape;948;p67"/>
            <p:cNvSpPr/>
            <p:nvPr/>
          </p:nvSpPr>
          <p:spPr>
            <a:xfrm>
              <a:off x="0" y="0"/>
              <a:ext cx="1577788" cy="980141"/>
            </a:xfrm>
            <a:custGeom>
              <a:avLst/>
              <a:gdLst/>
              <a:ahLst/>
              <a:cxnLst/>
              <a:rect l="l" t="t" r="r" b="b"/>
              <a:pathLst>
                <a:path w="1471018" h="795676" extrusionOk="0">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dk1">
                <a:alpha val="6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949" name="Google Shape;949;p67"/>
          <p:cNvSpPr txBox="1">
            <a:spLocks noGrp="1"/>
          </p:cNvSpPr>
          <p:nvPr>
            <p:ph type="title"/>
          </p:nvPr>
        </p:nvSpPr>
        <p:spPr>
          <a:xfrm>
            <a:off x="535235" y="758873"/>
            <a:ext cx="3515100" cy="5340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800"/>
              <a:buFont typeface="Calibri"/>
              <a:buNone/>
            </a:pPr>
            <a:r>
              <a:rPr lang="en-US" sz="4800" b="1">
                <a:solidFill>
                  <a:schemeClr val="dk1"/>
                </a:solidFill>
                <a:latin typeface="Calibri"/>
                <a:ea typeface="Calibri"/>
                <a:cs typeface="Calibri"/>
                <a:sym typeface="Calibri"/>
              </a:rPr>
              <a:t>Follow-up Continued</a:t>
            </a:r>
            <a:endParaRPr/>
          </a:p>
        </p:txBody>
      </p:sp>
      <p:grpSp>
        <p:nvGrpSpPr>
          <p:cNvPr id="950" name="Google Shape;950;p67"/>
          <p:cNvGrpSpPr/>
          <p:nvPr/>
        </p:nvGrpSpPr>
        <p:grpSpPr>
          <a:xfrm>
            <a:off x="4539800" y="228075"/>
            <a:ext cx="7413524" cy="6401609"/>
            <a:chOff x="-1" y="2001"/>
            <a:chExt cx="6367913" cy="6401609"/>
          </a:xfrm>
        </p:grpSpPr>
        <p:sp>
          <p:nvSpPr>
            <p:cNvPr id="951" name="Google Shape;951;p67"/>
            <p:cNvSpPr/>
            <p:nvPr/>
          </p:nvSpPr>
          <p:spPr>
            <a:xfrm>
              <a:off x="1273582" y="2001"/>
              <a:ext cx="5094330" cy="2051797"/>
            </a:xfrm>
            <a:prstGeom prst="rect">
              <a:avLst/>
            </a:prstGeom>
            <a:solidFill>
              <a:srgbClr val="CFDEEF">
                <a:alpha val="89411"/>
              </a:srgbClr>
            </a:solidFill>
            <a:ln w="12700" cap="flat" cmpd="sng">
              <a:solidFill>
                <a:srgbClr val="CFDEEF">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52" name="Google Shape;952;p67"/>
            <p:cNvSpPr txBox="1"/>
            <p:nvPr/>
          </p:nvSpPr>
          <p:spPr>
            <a:xfrm>
              <a:off x="1273582" y="2001"/>
              <a:ext cx="5094330" cy="2051797"/>
            </a:xfrm>
            <a:prstGeom prst="rect">
              <a:avLst/>
            </a:prstGeom>
            <a:noFill/>
            <a:ln>
              <a:noFill/>
            </a:ln>
          </p:spPr>
          <p:txBody>
            <a:bodyPr spcFirstLastPara="1" wrap="square" lIns="98825" tIns="521150" rIns="98825" bIns="521150" anchor="ctr" anchorCtr="0">
              <a:noAutofit/>
            </a:bodyPr>
            <a:lstStyle/>
            <a:p>
              <a:pPr marL="0" marR="0" lvl="0" indent="0" algn="l" defTabSz="914400" rtl="0" eaLnBrk="1" fontAlgn="auto" latinLnBrk="0" hangingPunct="1">
                <a:lnSpc>
                  <a:spcPct val="90000"/>
                </a:lnSpc>
                <a:spcBef>
                  <a:spcPts val="0"/>
                </a:spcBef>
                <a:spcAft>
                  <a:spcPts val="0"/>
                </a:spcAft>
                <a:buClr>
                  <a:srgbClr val="FFFFFF"/>
                </a:buClr>
                <a:buSzPts val="1600"/>
                <a:buFont typeface="Calibri"/>
                <a:buNone/>
                <a:tabLst/>
                <a:defRPr/>
              </a:pPr>
              <a:r>
                <a:rPr kumimoji="0" lang="en-US" sz="2700" b="0" i="0" u="none" strike="noStrike" kern="0" cap="none" spc="0" normalizeH="0" baseline="0" noProof="0">
                  <a:ln>
                    <a:noFill/>
                  </a:ln>
                  <a:solidFill>
                    <a:srgbClr val="000000"/>
                  </a:solidFill>
                  <a:effectLst/>
                  <a:uLnTx/>
                  <a:uFillTx/>
                  <a:latin typeface="Calibri"/>
                  <a:ea typeface="Calibri"/>
                  <a:cs typeface="Calibri"/>
                  <a:sym typeface="Calibri"/>
                </a:rPr>
                <a:t>Review information received from examining professional</a:t>
              </a:r>
              <a:endParaRPr kumimoji="0" sz="25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53" name="Google Shape;953;p67"/>
            <p:cNvSpPr/>
            <p:nvPr/>
          </p:nvSpPr>
          <p:spPr>
            <a:xfrm>
              <a:off x="0" y="2001"/>
              <a:ext cx="1273582" cy="2051797"/>
            </a:xfrm>
            <a:prstGeom prst="rect">
              <a:avLst/>
            </a:prstGeom>
            <a:solidFill>
              <a:srgbClr val="599BD5"/>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54" name="Google Shape;954;p67"/>
            <p:cNvSpPr txBox="1"/>
            <p:nvPr/>
          </p:nvSpPr>
          <p:spPr>
            <a:xfrm>
              <a:off x="0" y="2001"/>
              <a:ext cx="1273582" cy="2051797"/>
            </a:xfrm>
            <a:prstGeom prst="rect">
              <a:avLst/>
            </a:prstGeom>
            <a:noFill/>
            <a:ln>
              <a:noFill/>
            </a:ln>
          </p:spPr>
          <p:txBody>
            <a:bodyPr spcFirstLastPara="1" wrap="square" lIns="67375" tIns="202650" rIns="67375" bIns="202650"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1900"/>
                <a:buFont typeface="Calibri"/>
                <a:buNone/>
                <a:tabLst/>
                <a:defRPr/>
              </a:pPr>
              <a:r>
                <a:rPr kumimoji="0" lang="en-US" sz="2700" b="0" i="0" u="none" strike="noStrike" kern="0" cap="none" spc="0" normalizeH="0" baseline="0" noProof="0">
                  <a:ln>
                    <a:noFill/>
                  </a:ln>
                  <a:solidFill>
                    <a:srgbClr val="000000"/>
                  </a:solidFill>
                  <a:effectLst/>
                  <a:uLnTx/>
                  <a:uFillTx/>
                  <a:latin typeface="Calibri"/>
                  <a:ea typeface="Calibri"/>
                  <a:cs typeface="Calibri"/>
                  <a:sym typeface="Calibri"/>
                </a:rPr>
                <a:t>Review</a:t>
              </a:r>
              <a:endParaRPr kumimoji="0" sz="2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55" name="Google Shape;955;p67"/>
            <p:cNvSpPr/>
            <p:nvPr/>
          </p:nvSpPr>
          <p:spPr>
            <a:xfrm>
              <a:off x="1273582" y="2176907"/>
              <a:ext cx="5094330" cy="2051797"/>
            </a:xfrm>
            <a:prstGeom prst="rect">
              <a:avLst/>
            </a:prstGeom>
            <a:solidFill>
              <a:srgbClr val="CCE8DD">
                <a:alpha val="89411"/>
              </a:srgbClr>
            </a:solidFill>
            <a:ln w="12700" cap="flat" cmpd="sng">
              <a:solidFill>
                <a:srgbClr val="CCE8DD">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56" name="Google Shape;956;p67"/>
            <p:cNvSpPr txBox="1"/>
            <p:nvPr/>
          </p:nvSpPr>
          <p:spPr>
            <a:xfrm>
              <a:off x="1273582" y="2176907"/>
              <a:ext cx="5094330" cy="2051797"/>
            </a:xfrm>
            <a:prstGeom prst="rect">
              <a:avLst/>
            </a:prstGeom>
            <a:noFill/>
            <a:ln>
              <a:noFill/>
            </a:ln>
          </p:spPr>
          <p:txBody>
            <a:bodyPr spcFirstLastPara="1" wrap="square" lIns="98825" tIns="521150" rIns="98825" bIns="521150" anchor="ctr" anchorCtr="0">
              <a:noAutofit/>
            </a:bodyPr>
            <a:lstStyle/>
            <a:p>
              <a:pPr marL="0" marR="0" lvl="0" indent="0" algn="l" defTabSz="914400" rtl="0" eaLnBrk="1" fontAlgn="auto" latinLnBrk="0" hangingPunct="1">
                <a:lnSpc>
                  <a:spcPct val="90000"/>
                </a:lnSpc>
                <a:spcBef>
                  <a:spcPts val="0"/>
                </a:spcBef>
                <a:spcAft>
                  <a:spcPts val="0"/>
                </a:spcAft>
                <a:buClr>
                  <a:srgbClr val="FFFFFF"/>
                </a:buClr>
                <a:buSzPts val="1600"/>
                <a:buFont typeface="Calibri"/>
                <a:buNone/>
                <a:tabLst/>
                <a:defRPr/>
              </a:pPr>
              <a:r>
                <a:rPr kumimoji="0" lang="en-US" sz="2700" b="0" i="0" u="none" strike="noStrike" kern="0" cap="none" spc="0" normalizeH="0" baseline="0" noProof="0">
                  <a:ln>
                    <a:noFill/>
                  </a:ln>
                  <a:solidFill>
                    <a:srgbClr val="000000"/>
                  </a:solidFill>
                  <a:effectLst/>
                  <a:uLnTx/>
                  <a:uFillTx/>
                  <a:latin typeface="Calibri"/>
                  <a:ea typeface="Calibri"/>
                  <a:cs typeface="Calibri"/>
                  <a:sym typeface="Calibri"/>
                </a:rPr>
                <a:t>Rescreen after medical treatment </a:t>
              </a:r>
              <a:endParaRPr kumimoji="0" sz="25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57" name="Google Shape;957;p67"/>
            <p:cNvSpPr/>
            <p:nvPr/>
          </p:nvSpPr>
          <p:spPr>
            <a:xfrm>
              <a:off x="0" y="2176907"/>
              <a:ext cx="1273582" cy="2051797"/>
            </a:xfrm>
            <a:prstGeom prst="rect">
              <a:avLst/>
            </a:prstGeom>
            <a:solidFill>
              <a:srgbClr val="4CC38C"/>
            </a:solidFill>
            <a:ln w="12700" cap="flat" cmpd="sng">
              <a:solidFill>
                <a:srgbClr val="4CC38C"/>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58" name="Google Shape;958;p67"/>
            <p:cNvSpPr txBox="1"/>
            <p:nvPr/>
          </p:nvSpPr>
          <p:spPr>
            <a:xfrm>
              <a:off x="-1" y="2176901"/>
              <a:ext cx="1273500" cy="2051700"/>
            </a:xfrm>
            <a:prstGeom prst="rect">
              <a:avLst/>
            </a:prstGeom>
            <a:noFill/>
            <a:ln>
              <a:noFill/>
            </a:ln>
          </p:spPr>
          <p:txBody>
            <a:bodyPr spcFirstLastPara="1" wrap="square" lIns="67375" tIns="202650" rIns="67375" bIns="202650"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1900"/>
                <a:buFont typeface="Calibri"/>
                <a:buNone/>
                <a:tabLst/>
                <a:defRPr/>
              </a:pPr>
              <a:r>
                <a:rPr kumimoji="0" lang="en-US" sz="2700" b="0" i="0" u="none" strike="noStrike" kern="0" cap="none" spc="0" normalizeH="0" baseline="0" noProof="0">
                  <a:ln>
                    <a:noFill/>
                  </a:ln>
                  <a:solidFill>
                    <a:srgbClr val="000000"/>
                  </a:solidFill>
                  <a:effectLst/>
                  <a:uLnTx/>
                  <a:uFillTx/>
                  <a:latin typeface="Calibri"/>
                  <a:ea typeface="Calibri"/>
                  <a:cs typeface="Calibri"/>
                  <a:sym typeface="Calibri"/>
                </a:rPr>
                <a:t>Rescreen</a:t>
              </a:r>
              <a:endParaRPr kumimoji="0" sz="2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59" name="Google Shape;959;p67"/>
            <p:cNvSpPr/>
            <p:nvPr/>
          </p:nvSpPr>
          <p:spPr>
            <a:xfrm>
              <a:off x="1273582" y="4351813"/>
              <a:ext cx="5094330" cy="2051797"/>
            </a:xfrm>
            <a:prstGeom prst="rect">
              <a:avLst/>
            </a:prstGeom>
            <a:solidFill>
              <a:srgbClr val="D3E1CC">
                <a:alpha val="89411"/>
              </a:srgbClr>
            </a:solidFill>
            <a:ln w="12700" cap="flat" cmpd="sng">
              <a:solidFill>
                <a:srgbClr val="D3E1CC">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60" name="Google Shape;960;p67"/>
            <p:cNvSpPr txBox="1"/>
            <p:nvPr/>
          </p:nvSpPr>
          <p:spPr>
            <a:xfrm>
              <a:off x="1273582" y="4351813"/>
              <a:ext cx="5094330" cy="2051797"/>
            </a:xfrm>
            <a:prstGeom prst="rect">
              <a:avLst/>
            </a:prstGeom>
            <a:noFill/>
            <a:ln>
              <a:noFill/>
            </a:ln>
          </p:spPr>
          <p:txBody>
            <a:bodyPr spcFirstLastPara="1" wrap="square" lIns="98825" tIns="521150" rIns="98825" bIns="521150" anchor="ctr" anchorCtr="0">
              <a:noAutofit/>
            </a:bodyPr>
            <a:lstStyle/>
            <a:p>
              <a:pPr marL="0" marR="0" lvl="0" indent="0" algn="l" defTabSz="914400" rtl="0" eaLnBrk="1" fontAlgn="auto" latinLnBrk="0" hangingPunct="1">
                <a:lnSpc>
                  <a:spcPct val="90000"/>
                </a:lnSpc>
                <a:spcBef>
                  <a:spcPts val="0"/>
                </a:spcBef>
                <a:spcAft>
                  <a:spcPts val="0"/>
                </a:spcAft>
                <a:buClr>
                  <a:srgbClr val="FFFFFF"/>
                </a:buClr>
                <a:buSzPts val="1600"/>
                <a:buFont typeface="Calibri"/>
                <a:buNone/>
                <a:tabLst/>
                <a:defRPr/>
              </a:pPr>
              <a:r>
                <a:rPr kumimoji="0" lang="en-US" sz="2700" b="0" i="0" u="none" strike="noStrike" kern="0" cap="none" spc="0" normalizeH="0" baseline="0" noProof="0">
                  <a:ln>
                    <a:noFill/>
                  </a:ln>
                  <a:solidFill>
                    <a:srgbClr val="000000"/>
                  </a:solidFill>
                  <a:effectLst/>
                  <a:uLnTx/>
                  <a:uFillTx/>
                  <a:latin typeface="Calibri"/>
                  <a:ea typeface="Calibri"/>
                  <a:cs typeface="Calibri"/>
                  <a:sym typeface="Calibri"/>
                </a:rPr>
                <a:t>Collaborate with special education personnel if indicated</a:t>
              </a:r>
              <a:endParaRPr kumimoji="0" sz="25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61" name="Google Shape;961;p67"/>
            <p:cNvSpPr/>
            <p:nvPr/>
          </p:nvSpPr>
          <p:spPr>
            <a:xfrm>
              <a:off x="0" y="4351813"/>
              <a:ext cx="1273582" cy="2051797"/>
            </a:xfrm>
            <a:prstGeom prst="rect">
              <a:avLst/>
            </a:prstGeom>
            <a:solidFill>
              <a:srgbClr val="6FAB46"/>
            </a:solidFill>
            <a:ln w="12700" cap="flat" cmpd="sng">
              <a:solidFill>
                <a:srgbClr val="6FAB46"/>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62" name="Google Shape;962;p67"/>
            <p:cNvSpPr txBox="1"/>
            <p:nvPr/>
          </p:nvSpPr>
          <p:spPr>
            <a:xfrm>
              <a:off x="0" y="4351813"/>
              <a:ext cx="1273582" cy="2051797"/>
            </a:xfrm>
            <a:prstGeom prst="rect">
              <a:avLst/>
            </a:prstGeom>
            <a:noFill/>
            <a:ln>
              <a:noFill/>
            </a:ln>
          </p:spPr>
          <p:txBody>
            <a:bodyPr spcFirstLastPara="1" wrap="square" lIns="67375" tIns="202650" rIns="67375" bIns="202650"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1900"/>
                <a:buFont typeface="Calibri"/>
                <a:buNone/>
                <a:tabLst/>
                <a:defRPr/>
              </a:pPr>
              <a:r>
                <a:rPr kumimoji="0" lang="en-US" sz="2200" b="0" i="0" u="none" strike="noStrike" kern="0" cap="none" spc="0" normalizeH="0" baseline="0" noProof="0">
                  <a:ln>
                    <a:noFill/>
                  </a:ln>
                  <a:solidFill>
                    <a:srgbClr val="000000"/>
                  </a:solidFill>
                  <a:effectLst/>
                  <a:uLnTx/>
                  <a:uFillTx/>
                  <a:latin typeface="Calibri"/>
                  <a:ea typeface="Calibri"/>
                  <a:cs typeface="Calibri"/>
                  <a:sym typeface="Calibri"/>
                </a:rPr>
                <a:t>Collaborate</a:t>
              </a:r>
              <a:endParaRPr kumimoji="0" sz="2200" b="0" i="0" u="none" strike="noStrike" kern="0" cap="none" spc="0" normalizeH="0" baseline="0" noProof="0">
                <a:ln>
                  <a:noFill/>
                </a:ln>
                <a:solidFill>
                  <a:srgbClr val="000000"/>
                </a:solidFill>
                <a:effectLst/>
                <a:uLnTx/>
                <a:uFillTx/>
                <a:latin typeface="Arial"/>
                <a:ea typeface="Arial"/>
                <a:cs typeface="Arial"/>
                <a:sym typeface="Arial"/>
              </a:endParaRPr>
            </a:p>
          </p:txBody>
        </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845"/>
        <p:cNvGrpSpPr/>
        <p:nvPr/>
      </p:nvGrpSpPr>
      <p:grpSpPr>
        <a:xfrm>
          <a:off x="0" y="0"/>
          <a:ext cx="0" cy="0"/>
          <a:chOff x="0" y="0"/>
          <a:chExt cx="0" cy="0"/>
        </a:xfrm>
      </p:grpSpPr>
      <p:sp useBgFill="1">
        <p:nvSpPr>
          <p:cNvPr id="851" name="Rectangle 850">
            <a:extLst>
              <a:ext uri="{FF2B5EF4-FFF2-40B4-BE49-F238E27FC236}">
                <a16:creationId xmlns:a16="http://schemas.microsoft.com/office/drawing/2014/main" id="{0B3B9DBC-97CC-4A18-B4A6-66E240292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3" name="Rectangle 852">
            <a:extLst>
              <a:ext uri="{FF2B5EF4-FFF2-40B4-BE49-F238E27FC236}">
                <a16:creationId xmlns:a16="http://schemas.microsoft.com/office/drawing/2014/main" id="{F4492644-1D84-449E-94E4-5FC5C873D3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27"/>
            <a:ext cx="12188952" cy="455189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EEC7DA-2731-33CE-92E6-7E081C6F60CB}"/>
              </a:ext>
            </a:extLst>
          </p:cNvPr>
          <p:cNvSpPr>
            <a:spLocks noGrp="1"/>
          </p:cNvSpPr>
          <p:nvPr>
            <p:ph type="title"/>
          </p:nvPr>
        </p:nvSpPr>
        <p:spPr>
          <a:xfrm>
            <a:off x="795342" y="637953"/>
            <a:ext cx="8272458" cy="3189507"/>
          </a:xfrm>
        </p:spPr>
        <p:txBody>
          <a:bodyPr vert="horz" lIns="91440" tIns="45720" rIns="91440" bIns="45720" rtlCol="0" anchor="b">
            <a:normAutofit/>
          </a:bodyPr>
          <a:lstStyle/>
          <a:p>
            <a:pPr algn="ctr">
              <a:spcBef>
                <a:spcPct val="0"/>
              </a:spcBef>
            </a:pPr>
            <a:r>
              <a:rPr lang="en-US" sz="7400" kern="1200" dirty="0">
                <a:solidFill>
                  <a:srgbClr val="FFFFFF"/>
                </a:solidFill>
                <a:latin typeface="+mj-lt"/>
                <a:ea typeface="+mj-ea"/>
                <a:cs typeface="+mj-cs"/>
              </a:rPr>
              <a:t>Tips and Tricks to Perform Hearing Screenings</a:t>
            </a:r>
          </a:p>
        </p:txBody>
      </p:sp>
      <p:sp>
        <p:nvSpPr>
          <p:cNvPr id="855" name="Freeform 6">
            <a:extLst>
              <a:ext uri="{FF2B5EF4-FFF2-40B4-BE49-F238E27FC236}">
                <a16:creationId xmlns:a16="http://schemas.microsoft.com/office/drawing/2014/main" id="{94EE1A74-DEBF-434E-8B5E-7AB296ECB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7747" y="4208147"/>
            <a:ext cx="339126" cy="1938528"/>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7" name="Freeform 7">
            <a:extLst>
              <a:ext uri="{FF2B5EF4-FFF2-40B4-BE49-F238E27FC236}">
                <a16:creationId xmlns:a16="http://schemas.microsoft.com/office/drawing/2014/main" id="{8C7C4D4B-92D9-4FA4-A294-749E8574FF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8739" y="4098333"/>
            <a:ext cx="201857" cy="1874520"/>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9" name="Rectangle 8">
            <a:extLst>
              <a:ext uri="{FF2B5EF4-FFF2-40B4-BE49-F238E27FC236}">
                <a16:creationId xmlns:a16="http://schemas.microsoft.com/office/drawing/2014/main" id="{BADA3358-2A3F-41B0-A458-6FD1DB3AF9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48" y="4098334"/>
            <a:ext cx="8933019"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861" name="Rectangle 8">
            <a:extLst>
              <a:ext uri="{FF2B5EF4-FFF2-40B4-BE49-F238E27FC236}">
                <a16:creationId xmlns:a16="http://schemas.microsoft.com/office/drawing/2014/main" id="{E4737216-37B2-43AD-AB08-05BFCCEFC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066873" y="4377267"/>
            <a:ext cx="3122079"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51"/>
        <p:cNvGrpSpPr/>
        <p:nvPr/>
      </p:nvGrpSpPr>
      <p:grpSpPr>
        <a:xfrm>
          <a:off x="0" y="0"/>
          <a:ext cx="0" cy="0"/>
          <a:chOff x="0" y="0"/>
          <a:chExt cx="0" cy="0"/>
        </a:xfrm>
      </p:grpSpPr>
      <p:sp>
        <p:nvSpPr>
          <p:cNvPr id="852" name="Google Shape;852;p60"/>
          <p:cNvSpPr/>
          <p:nvPr/>
        </p:nvSpPr>
        <p:spPr>
          <a:xfrm>
            <a:off x="0" y="0"/>
            <a:ext cx="12188949"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53" name="Google Shape;853;p60"/>
          <p:cNvSpPr/>
          <p:nvPr/>
        </p:nvSpPr>
        <p:spPr>
          <a:xfrm>
            <a:off x="0" y="0"/>
            <a:ext cx="12188949"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854" name="Google Shape;854;p60"/>
          <p:cNvGrpSpPr/>
          <p:nvPr/>
        </p:nvGrpSpPr>
        <p:grpSpPr>
          <a:xfrm>
            <a:off x="0" y="0"/>
            <a:ext cx="4707053" cy="6858000"/>
            <a:chOff x="651279" y="598259"/>
            <a:chExt cx="10889442" cy="5680742"/>
          </a:xfrm>
        </p:grpSpPr>
        <p:sp>
          <p:nvSpPr>
            <p:cNvPr id="855" name="Google Shape;855;p60"/>
            <p:cNvSpPr/>
            <p:nvPr/>
          </p:nvSpPr>
          <p:spPr>
            <a:xfrm>
              <a:off x="651279" y="598259"/>
              <a:ext cx="10889442" cy="5680742"/>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56" name="Google Shape;856;p60"/>
            <p:cNvSpPr/>
            <p:nvPr/>
          </p:nvSpPr>
          <p:spPr>
            <a:xfrm>
              <a:off x="651279" y="598259"/>
              <a:ext cx="10889442" cy="5680742"/>
            </a:xfrm>
            <a:prstGeom prst="rect">
              <a:avLst/>
            </a:prstGeom>
            <a:solidFill>
              <a:schemeClr val="accent6">
                <a:alpha val="29411"/>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grpSp>
        <p:nvGrpSpPr>
          <p:cNvPr id="857" name="Google Shape;857;p60"/>
          <p:cNvGrpSpPr/>
          <p:nvPr/>
        </p:nvGrpSpPr>
        <p:grpSpPr>
          <a:xfrm>
            <a:off x="1524" y="0"/>
            <a:ext cx="12188952" cy="6858000"/>
            <a:chOff x="0" y="0"/>
            <a:chExt cx="12188952" cy="6858000"/>
          </a:xfrm>
        </p:grpSpPr>
        <p:sp>
          <p:nvSpPr>
            <p:cNvPr id="858" name="Google Shape;858;p60"/>
            <p:cNvSpPr/>
            <p:nvPr/>
          </p:nvSpPr>
          <p:spPr>
            <a:xfrm>
              <a:off x="26122" y="6015669"/>
              <a:ext cx="2605762" cy="842331"/>
            </a:xfrm>
            <a:custGeom>
              <a:avLst/>
              <a:gdLst/>
              <a:ahLst/>
              <a:cxnLst/>
              <a:rect l="l" t="t" r="r" b="b"/>
              <a:pathLst>
                <a:path w="3180577" h="1033951" extrusionOk="0">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dk1">
                <a:alpha val="9411"/>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59" name="Google Shape;859;p60"/>
            <p:cNvSpPr/>
            <p:nvPr/>
          </p:nvSpPr>
          <p:spPr>
            <a:xfrm>
              <a:off x="655184" y="5798001"/>
              <a:ext cx="2485581" cy="1059999"/>
            </a:xfrm>
            <a:custGeom>
              <a:avLst/>
              <a:gdLst/>
              <a:ahLst/>
              <a:cxnLst/>
              <a:rect l="l" t="t" r="r" b="b"/>
              <a:pathLst>
                <a:path w="2449768" h="1050628" extrusionOk="0">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dk1">
                <a:alpha val="29411"/>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60" name="Google Shape;860;p60"/>
            <p:cNvSpPr/>
            <p:nvPr/>
          </p:nvSpPr>
          <p:spPr>
            <a:xfrm>
              <a:off x="3474720" y="0"/>
              <a:ext cx="6177282" cy="1778750"/>
            </a:xfrm>
            <a:custGeom>
              <a:avLst/>
              <a:gdLst/>
              <a:ahLst/>
              <a:cxnLst/>
              <a:rect l="l" t="t" r="r" b="b"/>
              <a:pathLst>
                <a:path w="6386648" h="1849426" extrusionOk="0">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dk1">
                <a:alpha val="4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61" name="Google Shape;861;p60"/>
            <p:cNvSpPr/>
            <p:nvPr/>
          </p:nvSpPr>
          <p:spPr>
            <a:xfrm>
              <a:off x="0" y="2390523"/>
              <a:ext cx="611491" cy="1421482"/>
            </a:xfrm>
            <a:custGeom>
              <a:avLst/>
              <a:gdLst/>
              <a:ahLst/>
              <a:cxnLst/>
              <a:rect l="l" t="t" r="r" b="b"/>
              <a:pathLst>
                <a:path w="611491" h="1429512" extrusionOk="0">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dk1">
                <a:alpha val="2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62" name="Google Shape;862;p60"/>
            <p:cNvSpPr/>
            <p:nvPr/>
          </p:nvSpPr>
          <p:spPr>
            <a:xfrm>
              <a:off x="3792772" y="0"/>
              <a:ext cx="2423863" cy="1343767"/>
            </a:xfrm>
            <a:custGeom>
              <a:avLst/>
              <a:gdLst/>
              <a:ahLst/>
              <a:cxnLst/>
              <a:rect l="l" t="t" r="r" b="b"/>
              <a:pathLst>
                <a:path w="3015964" h="1681468" extrusionOk="0">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dk1">
                <a:alpha val="9411"/>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63" name="Google Shape;863;p60"/>
            <p:cNvSpPr/>
            <p:nvPr/>
          </p:nvSpPr>
          <p:spPr>
            <a:xfrm>
              <a:off x="10946850" y="0"/>
              <a:ext cx="1242102" cy="2620884"/>
            </a:xfrm>
            <a:custGeom>
              <a:avLst/>
              <a:gdLst/>
              <a:ahLst/>
              <a:cxnLst/>
              <a:rect l="l" t="t" r="r" b="b"/>
              <a:pathLst>
                <a:path w="1242102" h="2635689" extrusionOk="0">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dk1">
                <a:alpha val="9411"/>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64" name="Google Shape;864;p60"/>
            <p:cNvSpPr/>
            <p:nvPr/>
          </p:nvSpPr>
          <p:spPr>
            <a:xfrm>
              <a:off x="0" y="0"/>
              <a:ext cx="1577788" cy="980141"/>
            </a:xfrm>
            <a:custGeom>
              <a:avLst/>
              <a:gdLst/>
              <a:ahLst/>
              <a:cxnLst/>
              <a:rect l="l" t="t" r="r" b="b"/>
              <a:pathLst>
                <a:path w="1471018" h="795676" extrusionOk="0">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dk1">
                <a:alpha val="6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865" name="Google Shape;865;p60"/>
          <p:cNvSpPr txBox="1">
            <a:spLocks noGrp="1"/>
          </p:cNvSpPr>
          <p:nvPr>
            <p:ph type="title"/>
          </p:nvPr>
        </p:nvSpPr>
        <p:spPr>
          <a:xfrm>
            <a:off x="786385" y="841248"/>
            <a:ext cx="3515244" cy="534009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800"/>
              <a:buFont typeface="Calibri"/>
              <a:buNone/>
            </a:pPr>
            <a:r>
              <a:rPr lang="en-US" sz="4800" b="1">
                <a:solidFill>
                  <a:schemeClr val="dk1"/>
                </a:solidFill>
                <a:latin typeface="Calibri"/>
                <a:ea typeface="Calibri"/>
                <a:cs typeface="Calibri"/>
                <a:sym typeface="Calibri"/>
              </a:rPr>
              <a:t>Play Audiometry</a:t>
            </a:r>
            <a:endParaRPr/>
          </a:p>
        </p:txBody>
      </p:sp>
      <p:grpSp>
        <p:nvGrpSpPr>
          <p:cNvPr id="866" name="Google Shape;866;p60"/>
          <p:cNvGrpSpPr/>
          <p:nvPr/>
        </p:nvGrpSpPr>
        <p:grpSpPr>
          <a:xfrm>
            <a:off x="4985886" y="233961"/>
            <a:ext cx="6367912" cy="6399702"/>
            <a:chOff x="0" y="2955"/>
            <a:chExt cx="6367912" cy="6399702"/>
          </a:xfrm>
        </p:grpSpPr>
        <p:sp>
          <p:nvSpPr>
            <p:cNvPr id="867" name="Google Shape;867;p60"/>
            <p:cNvSpPr/>
            <p:nvPr/>
          </p:nvSpPr>
          <p:spPr>
            <a:xfrm>
              <a:off x="1273582" y="2955"/>
              <a:ext cx="5094330" cy="1531029"/>
            </a:xfrm>
            <a:prstGeom prst="rect">
              <a:avLst/>
            </a:prstGeom>
            <a:solidFill>
              <a:srgbClr val="CFDEEF">
                <a:alpha val="89411"/>
              </a:srgbClr>
            </a:solidFill>
            <a:ln w="12700" cap="flat" cmpd="sng">
              <a:solidFill>
                <a:srgbClr val="CFDEEF">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68" name="Google Shape;868;p60"/>
            <p:cNvSpPr txBox="1"/>
            <p:nvPr/>
          </p:nvSpPr>
          <p:spPr>
            <a:xfrm>
              <a:off x="1273582" y="2955"/>
              <a:ext cx="5094330" cy="1531029"/>
            </a:xfrm>
            <a:prstGeom prst="rect">
              <a:avLst/>
            </a:prstGeom>
            <a:noFill/>
            <a:ln>
              <a:noFill/>
            </a:ln>
          </p:spPr>
          <p:txBody>
            <a:bodyPr spcFirstLastPara="1" wrap="square" lIns="98825" tIns="388875" rIns="98825" bIns="388875" anchor="ctr" anchorCtr="0">
              <a:noAutofit/>
            </a:bodyPr>
            <a:lstStyle/>
            <a:p>
              <a:pPr marL="0" marR="0" lvl="0" indent="0" algn="l" defTabSz="914400" rtl="0" eaLnBrk="1" fontAlgn="auto" latinLnBrk="0" hangingPunct="1">
                <a:lnSpc>
                  <a:spcPct val="90000"/>
                </a:lnSpc>
                <a:spcBef>
                  <a:spcPts val="0"/>
                </a:spcBef>
                <a:spcAft>
                  <a:spcPts val="0"/>
                </a:spcAft>
                <a:buClr>
                  <a:srgbClr val="FFFFFF"/>
                </a:buClr>
                <a:buSzPts val="1700"/>
                <a:buFont typeface="Calibri"/>
                <a:buNone/>
                <a:tabLst/>
                <a:defRPr/>
              </a:pPr>
              <a:r>
                <a:rPr kumimoji="0" lang="en-US" sz="2200" b="0" i="0" u="none" strike="noStrike" kern="0" cap="none" spc="0" normalizeH="0" baseline="0" noProof="0">
                  <a:ln>
                    <a:noFill/>
                  </a:ln>
                  <a:solidFill>
                    <a:srgbClr val="000000"/>
                  </a:solidFill>
                  <a:effectLst/>
                  <a:uLnTx/>
                  <a:uFillTx/>
                  <a:latin typeface="Calibri"/>
                  <a:ea typeface="Calibri"/>
                  <a:cs typeface="Calibri"/>
                  <a:sym typeface="Calibri"/>
                </a:rPr>
                <a:t>Students who are difficult-to-test, who are developmentally delayed, or who are non-English speaking</a:t>
              </a:r>
              <a:endParaRPr kumimoji="0" sz="19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69" name="Google Shape;869;p60"/>
            <p:cNvSpPr/>
            <p:nvPr/>
          </p:nvSpPr>
          <p:spPr>
            <a:xfrm>
              <a:off x="0" y="2955"/>
              <a:ext cx="1273582" cy="1531029"/>
            </a:xfrm>
            <a:prstGeom prst="rect">
              <a:avLst/>
            </a:prstGeom>
            <a:solidFill>
              <a:srgbClr val="599BD5"/>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70" name="Google Shape;870;p60"/>
            <p:cNvSpPr/>
            <p:nvPr/>
          </p:nvSpPr>
          <p:spPr>
            <a:xfrm>
              <a:off x="1273582" y="1625846"/>
              <a:ext cx="5094330" cy="1531029"/>
            </a:xfrm>
            <a:prstGeom prst="rect">
              <a:avLst/>
            </a:prstGeom>
            <a:solidFill>
              <a:srgbClr val="CDEAE8">
                <a:alpha val="89411"/>
              </a:srgbClr>
            </a:solidFill>
            <a:ln w="12700" cap="flat" cmpd="sng">
              <a:solidFill>
                <a:srgbClr val="CDEAE8">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71" name="Google Shape;871;p60"/>
            <p:cNvSpPr txBox="1"/>
            <p:nvPr/>
          </p:nvSpPr>
          <p:spPr>
            <a:xfrm>
              <a:off x="1273582" y="1625846"/>
              <a:ext cx="5094330" cy="1531029"/>
            </a:xfrm>
            <a:prstGeom prst="rect">
              <a:avLst/>
            </a:prstGeom>
            <a:noFill/>
            <a:ln>
              <a:noFill/>
            </a:ln>
          </p:spPr>
          <p:txBody>
            <a:bodyPr spcFirstLastPara="1" wrap="square" lIns="98825" tIns="388875" rIns="98825" bIns="388875" anchor="ctr" anchorCtr="0">
              <a:noAutofit/>
            </a:bodyPr>
            <a:lstStyle/>
            <a:p>
              <a:pPr marL="0" marR="0" lvl="0" indent="0" algn="l" defTabSz="914400" rtl="0" eaLnBrk="1" fontAlgn="auto" latinLnBrk="0" hangingPunct="1">
                <a:lnSpc>
                  <a:spcPct val="90000"/>
                </a:lnSpc>
                <a:spcBef>
                  <a:spcPts val="0"/>
                </a:spcBef>
                <a:spcAft>
                  <a:spcPts val="0"/>
                </a:spcAft>
                <a:buClr>
                  <a:srgbClr val="FFFFFF"/>
                </a:buClr>
                <a:buSzPts val="1700"/>
                <a:buFont typeface="Calibri"/>
                <a:buNone/>
                <a:tabLst/>
                <a:defRPr/>
              </a:pPr>
              <a:r>
                <a:rPr kumimoji="0" lang="en-US" sz="2200" b="0" i="0" u="none" strike="noStrike" kern="0" cap="none" spc="0" normalizeH="0" baseline="0" noProof="0">
                  <a:ln>
                    <a:noFill/>
                  </a:ln>
                  <a:solidFill>
                    <a:srgbClr val="000000"/>
                  </a:solidFill>
                  <a:effectLst/>
                  <a:uLnTx/>
                  <a:uFillTx/>
                  <a:latin typeface="Calibri"/>
                  <a:ea typeface="Calibri"/>
                  <a:cs typeface="Calibri"/>
                  <a:sym typeface="Calibri"/>
                </a:rPr>
                <a:t>Use play task (drop blocks in a bucket)</a:t>
              </a:r>
              <a:endParaRPr kumimoji="0" sz="19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72" name="Google Shape;872;p60"/>
            <p:cNvSpPr/>
            <p:nvPr/>
          </p:nvSpPr>
          <p:spPr>
            <a:xfrm>
              <a:off x="0" y="1625846"/>
              <a:ext cx="1273582" cy="1531029"/>
            </a:xfrm>
            <a:prstGeom prst="rect">
              <a:avLst/>
            </a:prstGeom>
            <a:solidFill>
              <a:srgbClr val="50C9B6"/>
            </a:solidFill>
            <a:ln w="12700" cap="flat" cmpd="sng">
              <a:solidFill>
                <a:srgbClr val="50C9B6"/>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73" name="Google Shape;873;p60"/>
            <p:cNvSpPr/>
            <p:nvPr/>
          </p:nvSpPr>
          <p:spPr>
            <a:xfrm>
              <a:off x="1273582" y="3248737"/>
              <a:ext cx="5094330" cy="1531029"/>
            </a:xfrm>
            <a:prstGeom prst="rect">
              <a:avLst/>
            </a:prstGeom>
            <a:solidFill>
              <a:srgbClr val="CCE6D4">
                <a:alpha val="89411"/>
              </a:srgbClr>
            </a:solidFill>
            <a:ln w="12700" cap="flat" cmpd="sng">
              <a:solidFill>
                <a:srgbClr val="CCE6D4">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74" name="Google Shape;874;p60"/>
            <p:cNvSpPr txBox="1"/>
            <p:nvPr/>
          </p:nvSpPr>
          <p:spPr>
            <a:xfrm>
              <a:off x="1273582" y="3248737"/>
              <a:ext cx="5094330" cy="1531029"/>
            </a:xfrm>
            <a:prstGeom prst="rect">
              <a:avLst/>
            </a:prstGeom>
            <a:noFill/>
            <a:ln>
              <a:noFill/>
            </a:ln>
          </p:spPr>
          <p:txBody>
            <a:bodyPr spcFirstLastPara="1" wrap="square" lIns="98825" tIns="388875" rIns="98825" bIns="388875" anchor="ctr" anchorCtr="0">
              <a:noAutofit/>
            </a:bodyPr>
            <a:lstStyle/>
            <a:p>
              <a:pPr marL="0" marR="0" lvl="0" indent="0" algn="l" defTabSz="914400" rtl="0" eaLnBrk="1" fontAlgn="auto" latinLnBrk="0" hangingPunct="1">
                <a:lnSpc>
                  <a:spcPct val="90000"/>
                </a:lnSpc>
                <a:spcBef>
                  <a:spcPts val="0"/>
                </a:spcBef>
                <a:spcAft>
                  <a:spcPts val="0"/>
                </a:spcAft>
                <a:buClr>
                  <a:srgbClr val="FFFFFF"/>
                </a:buClr>
                <a:buSzPts val="1700"/>
                <a:buFont typeface="Calibri"/>
                <a:buNone/>
                <a:tabLst/>
                <a:defRPr/>
              </a:pPr>
              <a:r>
                <a:rPr kumimoji="0" lang="en-US" sz="2200" b="0" i="0" u="none" strike="noStrike" kern="0" cap="none" spc="0" normalizeH="0" baseline="0" noProof="0">
                  <a:ln>
                    <a:noFill/>
                  </a:ln>
                  <a:solidFill>
                    <a:srgbClr val="000000"/>
                  </a:solidFill>
                  <a:effectLst/>
                  <a:uLnTx/>
                  <a:uFillTx/>
                  <a:latin typeface="Calibri"/>
                  <a:ea typeface="Calibri"/>
                  <a:cs typeface="Calibri"/>
                  <a:sym typeface="Calibri"/>
                </a:rPr>
                <a:t>Teach student the task at an elevated intensity level (e.g. 50 dB)</a:t>
              </a:r>
              <a:endParaRPr kumimoji="0" sz="19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75" name="Google Shape;875;p60"/>
            <p:cNvSpPr/>
            <p:nvPr/>
          </p:nvSpPr>
          <p:spPr>
            <a:xfrm>
              <a:off x="0" y="3248737"/>
              <a:ext cx="1273582" cy="1531029"/>
            </a:xfrm>
            <a:prstGeom prst="rect">
              <a:avLst/>
            </a:prstGeom>
            <a:solidFill>
              <a:srgbClr val="48BD62"/>
            </a:solidFill>
            <a:ln w="12700" cap="flat" cmpd="sng">
              <a:solidFill>
                <a:srgbClr val="48BD6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76" name="Google Shape;876;p60"/>
            <p:cNvSpPr/>
            <p:nvPr/>
          </p:nvSpPr>
          <p:spPr>
            <a:xfrm>
              <a:off x="1273582" y="4871628"/>
              <a:ext cx="5094330" cy="1531029"/>
            </a:xfrm>
            <a:prstGeom prst="rect">
              <a:avLst/>
            </a:prstGeom>
            <a:solidFill>
              <a:srgbClr val="D3E1CC">
                <a:alpha val="89411"/>
              </a:srgbClr>
            </a:solidFill>
            <a:ln w="12700" cap="flat" cmpd="sng">
              <a:solidFill>
                <a:srgbClr val="D3E1CC">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77" name="Google Shape;877;p60"/>
            <p:cNvSpPr txBox="1"/>
            <p:nvPr/>
          </p:nvSpPr>
          <p:spPr>
            <a:xfrm>
              <a:off x="1273582" y="4871628"/>
              <a:ext cx="5094330" cy="1531029"/>
            </a:xfrm>
            <a:prstGeom prst="rect">
              <a:avLst/>
            </a:prstGeom>
            <a:noFill/>
            <a:ln>
              <a:noFill/>
            </a:ln>
          </p:spPr>
          <p:txBody>
            <a:bodyPr spcFirstLastPara="1" wrap="square" lIns="98825" tIns="388875" rIns="98825" bIns="388875" anchor="ctr" anchorCtr="0">
              <a:noAutofit/>
            </a:bodyPr>
            <a:lstStyle/>
            <a:p>
              <a:pPr marL="0" marR="0" lvl="0" indent="0" algn="l" defTabSz="914400" rtl="0" eaLnBrk="1" fontAlgn="auto" latinLnBrk="0" hangingPunct="1">
                <a:lnSpc>
                  <a:spcPct val="90000"/>
                </a:lnSpc>
                <a:spcBef>
                  <a:spcPts val="0"/>
                </a:spcBef>
                <a:spcAft>
                  <a:spcPts val="0"/>
                </a:spcAft>
                <a:buClr>
                  <a:srgbClr val="FFFFFF"/>
                </a:buClr>
                <a:buSzPts val="1700"/>
                <a:buFont typeface="Calibri"/>
                <a:buNone/>
                <a:tabLst/>
                <a:defRPr/>
              </a:pPr>
              <a:r>
                <a:rPr kumimoji="0" lang="en-US" sz="2200" b="0" i="0" u="none" strike="noStrike" kern="0" cap="none" spc="0" normalizeH="0" baseline="0" noProof="0">
                  <a:ln>
                    <a:noFill/>
                  </a:ln>
                  <a:solidFill>
                    <a:srgbClr val="000000"/>
                  </a:solidFill>
                  <a:effectLst/>
                  <a:uLnTx/>
                  <a:uFillTx/>
                  <a:latin typeface="Calibri"/>
                  <a:ea typeface="Calibri"/>
                  <a:cs typeface="Calibri"/>
                  <a:sym typeface="Calibri"/>
                </a:rPr>
                <a:t>Make sure student can do on his own before you attempt screening at 20 dB</a:t>
              </a:r>
              <a:r>
                <a:rPr kumimoji="0" lang="en-US" sz="2000" b="0" i="0" u="none" strike="noStrike" kern="0" cap="none" spc="0" normalizeH="0" baseline="0" noProof="0">
                  <a:ln>
                    <a:noFill/>
                  </a:ln>
                  <a:solidFill>
                    <a:srgbClr val="000000"/>
                  </a:solidFill>
                  <a:effectLst/>
                  <a:uLnTx/>
                  <a:uFillTx/>
                  <a:latin typeface="Calibri"/>
                  <a:ea typeface="Calibri"/>
                  <a:cs typeface="Calibri"/>
                  <a:sym typeface="Calibri"/>
                </a:rPr>
                <a:t> </a:t>
              </a:r>
              <a:endParaRPr kumimoji="0" sz="17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78" name="Google Shape;878;p60"/>
            <p:cNvSpPr/>
            <p:nvPr/>
          </p:nvSpPr>
          <p:spPr>
            <a:xfrm>
              <a:off x="0" y="4871628"/>
              <a:ext cx="1273582" cy="1531029"/>
            </a:xfrm>
            <a:prstGeom prst="rect">
              <a:avLst/>
            </a:prstGeom>
            <a:solidFill>
              <a:srgbClr val="6FAB46"/>
            </a:solidFill>
            <a:ln w="12700" cap="flat" cmpd="sng">
              <a:solidFill>
                <a:srgbClr val="6FAB46"/>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83"/>
        <p:cNvGrpSpPr/>
        <p:nvPr/>
      </p:nvGrpSpPr>
      <p:grpSpPr>
        <a:xfrm>
          <a:off x="0" y="0"/>
          <a:ext cx="0" cy="0"/>
          <a:chOff x="0" y="0"/>
          <a:chExt cx="0" cy="0"/>
        </a:xfrm>
      </p:grpSpPr>
      <p:sp>
        <p:nvSpPr>
          <p:cNvPr id="884" name="Google Shape;884;p61"/>
          <p:cNvSpPr/>
          <p:nvPr/>
        </p:nvSpPr>
        <p:spPr>
          <a:xfrm>
            <a:off x="0" y="0"/>
            <a:ext cx="12192000" cy="6858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85" name="Google Shape;885;p61"/>
          <p:cNvSpPr/>
          <p:nvPr/>
        </p:nvSpPr>
        <p:spPr>
          <a:xfrm>
            <a:off x="477012" y="480060"/>
            <a:ext cx="11237976" cy="5897880"/>
          </a:xfrm>
          <a:prstGeom prst="rect">
            <a:avLst/>
          </a:prstGeom>
          <a:no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886" name="Google Shape;886;p61"/>
          <p:cNvPicPr preferRelativeResize="0"/>
          <p:nvPr/>
        </p:nvPicPr>
        <p:blipFill rotWithShape="1">
          <a:blip r:embed="rId3">
            <a:alphaModFix/>
          </a:blip>
          <a:srcRect/>
          <a:stretch/>
        </p:blipFill>
        <p:spPr>
          <a:xfrm>
            <a:off x="477000" y="480050"/>
            <a:ext cx="5560700" cy="3038625"/>
          </a:xfrm>
          <a:prstGeom prst="rect">
            <a:avLst/>
          </a:prstGeom>
          <a:noFill/>
          <a:ln w="12700" cap="flat" cmpd="sng">
            <a:solidFill>
              <a:srgbClr val="FFFFFF"/>
            </a:solidFill>
            <a:prstDash val="solid"/>
            <a:miter lim="8000"/>
            <a:headEnd type="none" w="sm" len="sm"/>
            <a:tailEnd type="none" w="sm" len="sm"/>
          </a:ln>
        </p:spPr>
      </p:pic>
      <p:pic>
        <p:nvPicPr>
          <p:cNvPr id="887" name="Google Shape;887;p61"/>
          <p:cNvPicPr preferRelativeResize="0"/>
          <p:nvPr/>
        </p:nvPicPr>
        <p:blipFill rotWithShape="1">
          <a:blip r:embed="rId4">
            <a:alphaModFix/>
          </a:blip>
          <a:srcRect/>
          <a:stretch/>
        </p:blipFill>
        <p:spPr>
          <a:xfrm>
            <a:off x="477000" y="3518675"/>
            <a:ext cx="5560701" cy="2859275"/>
          </a:xfrm>
          <a:prstGeom prst="rect">
            <a:avLst/>
          </a:prstGeom>
          <a:noFill/>
          <a:ln w="12700" cap="flat" cmpd="sng">
            <a:solidFill>
              <a:srgbClr val="FFFFFF"/>
            </a:solidFill>
            <a:prstDash val="solid"/>
            <a:miter lim="8000"/>
            <a:headEnd type="none" w="sm" len="sm"/>
            <a:tailEnd type="none" w="sm" len="sm"/>
          </a:ln>
        </p:spPr>
      </p:pic>
      <p:pic>
        <p:nvPicPr>
          <p:cNvPr id="888" name="Google Shape;888;p61"/>
          <p:cNvPicPr preferRelativeResize="0"/>
          <p:nvPr/>
        </p:nvPicPr>
        <p:blipFill rotWithShape="1">
          <a:blip r:embed="rId5">
            <a:alphaModFix/>
          </a:blip>
          <a:srcRect/>
          <a:stretch/>
        </p:blipFill>
        <p:spPr>
          <a:xfrm>
            <a:off x="6037700" y="1417650"/>
            <a:ext cx="5677299" cy="4169100"/>
          </a:xfrm>
          <a:prstGeom prst="rect">
            <a:avLst/>
          </a:prstGeom>
          <a:noFill/>
          <a:ln w="12700" cap="flat" cmpd="sng">
            <a:solidFill>
              <a:srgbClr val="FFFFFF"/>
            </a:solidFill>
            <a:prstDash val="solid"/>
            <a:miter lim="8000"/>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193"/>
        <p:cNvGrpSpPr/>
        <p:nvPr/>
      </p:nvGrpSpPr>
      <p:grpSpPr>
        <a:xfrm>
          <a:off x="0" y="0"/>
          <a:ext cx="0" cy="0"/>
          <a:chOff x="0" y="0"/>
          <a:chExt cx="0" cy="0"/>
        </a:xfrm>
      </p:grpSpPr>
      <p:sp>
        <p:nvSpPr>
          <p:cNvPr id="194" name="Google Shape;194;p8"/>
          <p:cNvSpPr/>
          <p:nvPr/>
        </p:nvSpPr>
        <p:spPr>
          <a:xfrm>
            <a:off x="321564" y="320040"/>
            <a:ext cx="11548872" cy="6217920"/>
          </a:xfrm>
          <a:prstGeom prst="rect">
            <a:avLst/>
          </a:prstGeom>
          <a:solidFill>
            <a:schemeClr val="lt1">
              <a:alpha val="745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5" name="Google Shape;195;p8"/>
          <p:cNvSpPr txBox="1">
            <a:spLocks noGrp="1"/>
          </p:cNvSpPr>
          <p:nvPr>
            <p:ph type="title"/>
          </p:nvPr>
        </p:nvSpPr>
        <p:spPr>
          <a:xfrm>
            <a:off x="838200" y="963877"/>
            <a:ext cx="3494362" cy="4930246"/>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lt1"/>
              </a:buClr>
              <a:buSzPts val="4400"/>
              <a:buFont typeface="Calibri"/>
              <a:buNone/>
            </a:pPr>
            <a:r>
              <a:rPr lang="en-US">
                <a:latin typeface="Calibri"/>
                <a:ea typeface="Calibri"/>
                <a:cs typeface="Calibri"/>
                <a:sym typeface="Calibri"/>
              </a:rPr>
              <a:t>Arkansas Code Annotated 6-18-701</a:t>
            </a:r>
            <a:endParaRPr b="1">
              <a:latin typeface="Calibri"/>
              <a:ea typeface="Calibri"/>
              <a:cs typeface="Calibri"/>
              <a:sym typeface="Calibri"/>
            </a:endParaRPr>
          </a:p>
        </p:txBody>
      </p:sp>
      <p:cxnSp>
        <p:nvCxnSpPr>
          <p:cNvPr id="196" name="Google Shape;196;p8"/>
          <p:cNvCxnSpPr/>
          <p:nvPr/>
        </p:nvCxnSpPr>
        <p:spPr>
          <a:xfrm>
            <a:off x="4654296" y="2057400"/>
            <a:ext cx="0" cy="2743200"/>
          </a:xfrm>
          <a:prstGeom prst="straightConnector1">
            <a:avLst/>
          </a:prstGeom>
          <a:noFill/>
          <a:ln w="19050" cap="flat" cmpd="sng">
            <a:solidFill>
              <a:srgbClr val="FEFEFE"/>
            </a:solidFill>
            <a:prstDash val="solid"/>
            <a:miter lim="800000"/>
            <a:headEnd type="none" w="sm" len="sm"/>
            <a:tailEnd type="none" w="sm" len="sm"/>
          </a:ln>
        </p:spPr>
      </p:cxnSp>
      <p:sp>
        <p:nvSpPr>
          <p:cNvPr id="197" name="Google Shape;197;p8"/>
          <p:cNvSpPr txBox="1">
            <a:spLocks noGrp="1"/>
          </p:cNvSpPr>
          <p:nvPr>
            <p:ph type="body" idx="1"/>
          </p:nvPr>
        </p:nvSpPr>
        <p:spPr>
          <a:xfrm>
            <a:off x="4976031" y="963877"/>
            <a:ext cx="6377769" cy="4930246"/>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chemeClr val="lt1"/>
              </a:buClr>
              <a:buSzPts val="2400"/>
              <a:buFont typeface="Calibri"/>
              <a:buNone/>
            </a:pPr>
            <a:r>
              <a:rPr lang="en-US" sz="2400">
                <a:latin typeface="Calibri"/>
                <a:ea typeface="Calibri"/>
                <a:cs typeface="Calibri"/>
                <a:sym typeface="Calibri"/>
              </a:rPr>
              <a:t>	Arkansas Code Annotated 6-18-701 states that each school district shall employ a physician or nurse to make such physical examinations. The exam shall be only such as to detect contagious or infectious diseases or any defect of sight, hearing or condition that would prevent a pupil from the benefits of school work.</a:t>
            </a:r>
            <a:endParaRPr sz="2400">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005A9E"/>
        </a:solidFill>
        <a:effectLst/>
      </p:bgPr>
    </p:bg>
    <p:spTree>
      <p:nvGrpSpPr>
        <p:cNvPr id="1" name="Shape 967"/>
        <p:cNvGrpSpPr/>
        <p:nvPr/>
      </p:nvGrpSpPr>
      <p:grpSpPr>
        <a:xfrm>
          <a:off x="0" y="0"/>
          <a:ext cx="0" cy="0"/>
          <a:chOff x="0" y="0"/>
          <a:chExt cx="0" cy="0"/>
        </a:xfrm>
      </p:grpSpPr>
      <p:sp>
        <p:nvSpPr>
          <p:cNvPr id="968" name="Google Shape;968;p68"/>
          <p:cNvSpPr/>
          <p:nvPr/>
        </p:nvSpPr>
        <p:spPr>
          <a:xfrm>
            <a:off x="0" y="0"/>
            <a:ext cx="12192000" cy="6858000"/>
          </a:xfrm>
          <a:prstGeom prst="rect">
            <a:avLst/>
          </a:prstGeom>
          <a:solidFill>
            <a:srgbClr val="005A9E"/>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69" name="Google Shape;969;p68"/>
          <p:cNvSpPr txBox="1">
            <a:spLocks noGrp="1"/>
          </p:cNvSpPr>
          <p:nvPr>
            <p:ph type="title"/>
          </p:nvPr>
        </p:nvSpPr>
        <p:spPr>
          <a:xfrm>
            <a:off x="841248" y="251312"/>
            <a:ext cx="10506456" cy="101026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US" b="1">
                <a:latin typeface="Calibri"/>
                <a:ea typeface="Calibri"/>
                <a:cs typeface="Calibri"/>
                <a:sym typeface="Calibri"/>
              </a:rPr>
              <a:t>Do’s</a:t>
            </a:r>
            <a:endParaRPr b="1">
              <a:latin typeface="Calibri"/>
              <a:ea typeface="Calibri"/>
              <a:cs typeface="Calibri"/>
              <a:sym typeface="Calibri"/>
            </a:endParaRPr>
          </a:p>
        </p:txBody>
      </p:sp>
      <p:sp>
        <p:nvSpPr>
          <p:cNvPr id="970" name="Google Shape;970;p68"/>
          <p:cNvSpPr/>
          <p:nvPr/>
        </p:nvSpPr>
        <p:spPr>
          <a:xfrm>
            <a:off x="0" y="417618"/>
            <a:ext cx="128016" cy="631415"/>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71" name="Google Shape;971;p68"/>
          <p:cNvSpPr/>
          <p:nvPr/>
        </p:nvSpPr>
        <p:spPr>
          <a:xfrm>
            <a:off x="841248" y="1380864"/>
            <a:ext cx="10506456" cy="18288"/>
          </a:xfrm>
          <a:prstGeom prst="rect">
            <a:avLst/>
          </a:prstGeom>
          <a:solidFill>
            <a:srgbClr val="D5D5D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972" name="Google Shape;972;p68"/>
          <p:cNvGrpSpPr/>
          <p:nvPr/>
        </p:nvGrpSpPr>
        <p:grpSpPr>
          <a:xfrm>
            <a:off x="845375" y="1603379"/>
            <a:ext cx="10491851" cy="4211265"/>
            <a:chOff x="7166" y="1260878"/>
            <a:chExt cx="10491851" cy="2407125"/>
          </a:xfrm>
        </p:grpSpPr>
        <p:sp>
          <p:nvSpPr>
            <p:cNvPr id="973" name="Google Shape;973;p68"/>
            <p:cNvSpPr/>
            <p:nvPr/>
          </p:nvSpPr>
          <p:spPr>
            <a:xfrm>
              <a:off x="7291" y="1679603"/>
              <a:ext cx="2541900" cy="1988400"/>
            </a:xfrm>
            <a:prstGeom prst="rect">
              <a:avLst/>
            </a:prstGeom>
            <a:solidFill>
              <a:srgbClr val="F7D5CB">
                <a:alpha val="89411"/>
              </a:srgbClr>
            </a:solidFill>
            <a:ln w="12700" cap="flat" cmpd="sng">
              <a:solidFill>
                <a:srgbClr val="F7D5CB">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74" name="Google Shape;974;p68"/>
            <p:cNvSpPr txBox="1"/>
            <p:nvPr/>
          </p:nvSpPr>
          <p:spPr>
            <a:xfrm>
              <a:off x="7166" y="1260878"/>
              <a:ext cx="2542200" cy="1540200"/>
            </a:xfrm>
            <a:prstGeom prst="rect">
              <a:avLst/>
            </a:prstGeom>
            <a:noFill/>
            <a:ln>
              <a:noFill/>
            </a:ln>
          </p:spPr>
          <p:txBody>
            <a:bodyPr spcFirstLastPara="1" wrap="square" lIns="251075" tIns="251075" rIns="251075" bIns="251075" anchor="t" anchorCtr="0">
              <a:noAutofit/>
            </a:bodyPr>
            <a:lstStyle/>
            <a:p>
              <a:pPr marL="0" marR="0" lvl="0" indent="0" algn="l" defTabSz="914400" rtl="0" eaLnBrk="1" fontAlgn="auto" latinLnBrk="0" hangingPunct="1">
                <a:lnSpc>
                  <a:spcPct val="90000"/>
                </a:lnSpc>
                <a:spcBef>
                  <a:spcPts val="0"/>
                </a:spcBef>
                <a:spcAft>
                  <a:spcPts val="0"/>
                </a:spcAft>
                <a:buClr>
                  <a:srgbClr val="FFFFFF"/>
                </a:buClr>
                <a:buSzPts val="1900"/>
                <a:buFont typeface="Calibri"/>
                <a:buNone/>
                <a:tabLst/>
                <a:defRPr/>
              </a:pPr>
              <a:endParaRPr kumimoji="0" sz="41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90000"/>
                </a:lnSpc>
                <a:spcBef>
                  <a:spcPts val="0"/>
                </a:spcBef>
                <a:spcAft>
                  <a:spcPts val="0"/>
                </a:spcAft>
                <a:buClr>
                  <a:srgbClr val="FFFFFF"/>
                </a:buClr>
                <a:buSzPts val="1900"/>
                <a:buFont typeface="Calibri"/>
                <a:buNone/>
                <a:tabLst/>
                <a:defRPr/>
              </a:pPr>
              <a:r>
                <a:rPr kumimoji="0" lang="en-US" sz="4100" b="0" i="0" u="none" strike="noStrike" kern="0" cap="none" spc="0" normalizeH="0" baseline="0" noProof="0">
                  <a:ln>
                    <a:noFill/>
                  </a:ln>
                  <a:solidFill>
                    <a:srgbClr val="000000"/>
                  </a:solidFill>
                  <a:effectLst/>
                  <a:uLnTx/>
                  <a:uFillTx/>
                  <a:latin typeface="Calibri"/>
                  <a:ea typeface="Calibri"/>
                  <a:cs typeface="Calibri"/>
                  <a:sym typeface="Calibri"/>
                </a:rPr>
                <a:t> </a:t>
              </a:r>
              <a:r>
                <a:rPr kumimoji="0" lang="en-US" sz="4800" b="0" i="0" u="none" strike="noStrike" kern="0" cap="none" spc="0" normalizeH="0" baseline="0" noProof="0">
                  <a:ln>
                    <a:noFill/>
                  </a:ln>
                  <a:solidFill>
                    <a:srgbClr val="000000"/>
                  </a:solidFill>
                  <a:effectLst/>
                  <a:uLnTx/>
                  <a:uFillTx/>
                  <a:latin typeface="Calibri"/>
                  <a:ea typeface="Calibri"/>
                  <a:cs typeface="Calibri"/>
                  <a:sym typeface="Calibri"/>
                </a:rPr>
                <a:t>Locate a quiet room</a:t>
              </a:r>
              <a:endParaRPr kumimoji="0" sz="4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75" name="Google Shape;975;p68"/>
            <p:cNvSpPr/>
            <p:nvPr/>
          </p:nvSpPr>
          <p:spPr>
            <a:xfrm>
              <a:off x="2657233" y="1679603"/>
              <a:ext cx="2541900" cy="1988400"/>
            </a:xfrm>
            <a:prstGeom prst="rect">
              <a:avLst/>
            </a:prstGeom>
            <a:solidFill>
              <a:srgbClr val="E0E0E0">
                <a:alpha val="89411"/>
              </a:srgbClr>
            </a:solidFill>
            <a:ln w="12700" cap="flat" cmpd="sng">
              <a:solidFill>
                <a:srgbClr val="E0E0E0">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76" name="Google Shape;976;p68"/>
            <p:cNvSpPr txBox="1"/>
            <p:nvPr/>
          </p:nvSpPr>
          <p:spPr>
            <a:xfrm>
              <a:off x="2657233" y="1679603"/>
              <a:ext cx="2541900" cy="1988400"/>
            </a:xfrm>
            <a:prstGeom prst="rect">
              <a:avLst/>
            </a:prstGeom>
            <a:noFill/>
            <a:ln>
              <a:noFill/>
            </a:ln>
          </p:spPr>
          <p:txBody>
            <a:bodyPr spcFirstLastPara="1" wrap="square" lIns="251075" tIns="251075" rIns="251075" bIns="251075" anchor="t"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1900"/>
                <a:buFont typeface="Calibri"/>
                <a:buNone/>
                <a:tabLst/>
                <a:defRPr/>
              </a:pPr>
              <a:r>
                <a:rPr kumimoji="0" lang="en-US" sz="4800" b="0" i="0" u="none" strike="noStrike" kern="0" cap="none" spc="0" normalizeH="0" baseline="0" noProof="0">
                  <a:ln>
                    <a:noFill/>
                  </a:ln>
                  <a:solidFill>
                    <a:srgbClr val="000000"/>
                  </a:solidFill>
                  <a:effectLst/>
                  <a:uLnTx/>
                  <a:uFillTx/>
                  <a:latin typeface="Calibri"/>
                  <a:ea typeface="Calibri"/>
                  <a:cs typeface="Calibri"/>
                  <a:sym typeface="Calibri"/>
                </a:rPr>
                <a:t>Screen at 20 dB </a:t>
              </a:r>
              <a:endParaRPr kumimoji="0" sz="4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77" name="Google Shape;977;p68"/>
            <p:cNvSpPr/>
            <p:nvPr/>
          </p:nvSpPr>
          <p:spPr>
            <a:xfrm>
              <a:off x="5307175" y="1679603"/>
              <a:ext cx="2541900" cy="1988400"/>
            </a:xfrm>
            <a:prstGeom prst="rect">
              <a:avLst/>
            </a:prstGeom>
            <a:solidFill>
              <a:srgbClr val="FFE8CA">
                <a:alpha val="89411"/>
              </a:srgbClr>
            </a:solidFill>
            <a:ln w="12700" cap="flat" cmpd="sng">
              <a:solidFill>
                <a:srgbClr val="FFE8CA">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78" name="Google Shape;978;p68"/>
            <p:cNvSpPr txBox="1"/>
            <p:nvPr/>
          </p:nvSpPr>
          <p:spPr>
            <a:xfrm>
              <a:off x="5199291" y="1679602"/>
              <a:ext cx="2848800" cy="1988400"/>
            </a:xfrm>
            <a:prstGeom prst="rect">
              <a:avLst/>
            </a:prstGeom>
            <a:noFill/>
            <a:ln>
              <a:noFill/>
            </a:ln>
          </p:spPr>
          <p:txBody>
            <a:bodyPr spcFirstLastPara="1" wrap="square" lIns="251075" tIns="251075" rIns="251075" bIns="251075" anchor="t"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1900"/>
                <a:buFont typeface="Calibri"/>
                <a:buNone/>
                <a:tabLst/>
                <a:defRPr/>
              </a:pPr>
              <a:r>
                <a:rPr kumimoji="0" lang="en-US" sz="4800" b="0" i="0" u="none" strike="noStrike" kern="0" cap="none" spc="0" normalizeH="0" baseline="0" noProof="0">
                  <a:ln>
                    <a:noFill/>
                  </a:ln>
                  <a:solidFill>
                    <a:srgbClr val="000000"/>
                  </a:solidFill>
                  <a:effectLst/>
                  <a:uLnTx/>
                  <a:uFillTx/>
                  <a:latin typeface="Calibri"/>
                  <a:ea typeface="Calibri"/>
                  <a:cs typeface="Calibri"/>
                  <a:sym typeface="Calibri"/>
                </a:rPr>
                <a:t>Present tone for at least 3 seconds</a:t>
              </a:r>
              <a:endParaRPr kumimoji="0" sz="4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79" name="Google Shape;979;p68"/>
            <p:cNvSpPr/>
            <p:nvPr/>
          </p:nvSpPr>
          <p:spPr>
            <a:xfrm>
              <a:off x="7957117" y="1679603"/>
              <a:ext cx="2541900" cy="1988400"/>
            </a:xfrm>
            <a:prstGeom prst="rect">
              <a:avLst/>
            </a:prstGeom>
            <a:solidFill>
              <a:srgbClr val="CFDEEF">
                <a:alpha val="89411"/>
              </a:srgbClr>
            </a:solidFill>
            <a:ln w="12700" cap="flat" cmpd="sng">
              <a:solidFill>
                <a:srgbClr val="CFDEEF">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80" name="Google Shape;980;p68"/>
            <p:cNvSpPr txBox="1"/>
            <p:nvPr/>
          </p:nvSpPr>
          <p:spPr>
            <a:xfrm>
              <a:off x="7957117" y="1679603"/>
              <a:ext cx="2541900" cy="1988400"/>
            </a:xfrm>
            <a:prstGeom prst="rect">
              <a:avLst/>
            </a:prstGeom>
            <a:noFill/>
            <a:ln>
              <a:noFill/>
            </a:ln>
          </p:spPr>
          <p:txBody>
            <a:bodyPr spcFirstLastPara="1" wrap="square" lIns="251075" tIns="251075" rIns="251075" bIns="251075" anchor="t"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1900"/>
                <a:buFont typeface="Calibri"/>
                <a:buNone/>
                <a:tabLst/>
                <a:defRPr/>
              </a:pPr>
              <a:r>
                <a:rPr kumimoji="0" lang="en-US" sz="4800" b="0" i="0" u="none" strike="noStrike" kern="0" cap="none" spc="0" normalizeH="0" baseline="0" noProof="0">
                  <a:ln>
                    <a:noFill/>
                  </a:ln>
                  <a:solidFill>
                    <a:srgbClr val="000000"/>
                  </a:solidFill>
                  <a:effectLst/>
                  <a:uLnTx/>
                  <a:uFillTx/>
                  <a:latin typeface="Calibri"/>
                  <a:ea typeface="Calibri"/>
                  <a:cs typeface="Calibri"/>
                  <a:sym typeface="Calibri"/>
                </a:rPr>
                <a:t>Use pure tone</a:t>
              </a:r>
              <a:endParaRPr kumimoji="0" sz="4800" b="0" i="0" u="none" strike="noStrike" kern="0" cap="none" spc="0" normalizeH="0" baseline="0" noProof="0">
                <a:ln>
                  <a:noFill/>
                </a:ln>
                <a:solidFill>
                  <a:srgbClr val="000000"/>
                </a:solidFill>
                <a:effectLst/>
                <a:uLnTx/>
                <a:uFillTx/>
                <a:latin typeface="Arial"/>
                <a:ea typeface="Arial"/>
                <a:cs typeface="Arial"/>
                <a:sym typeface="Arial"/>
              </a:endParaRPr>
            </a:p>
          </p:txBody>
        </p:sp>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005A9E"/>
        </a:solidFill>
        <a:effectLst/>
      </p:bgPr>
    </p:bg>
    <p:spTree>
      <p:nvGrpSpPr>
        <p:cNvPr id="1" name="Shape 985"/>
        <p:cNvGrpSpPr/>
        <p:nvPr/>
      </p:nvGrpSpPr>
      <p:grpSpPr>
        <a:xfrm>
          <a:off x="0" y="0"/>
          <a:ext cx="0" cy="0"/>
          <a:chOff x="0" y="0"/>
          <a:chExt cx="0" cy="0"/>
        </a:xfrm>
      </p:grpSpPr>
      <p:sp>
        <p:nvSpPr>
          <p:cNvPr id="986" name="Google Shape;986;p69"/>
          <p:cNvSpPr/>
          <p:nvPr/>
        </p:nvSpPr>
        <p:spPr>
          <a:xfrm>
            <a:off x="0" y="0"/>
            <a:ext cx="12188949" cy="6858000"/>
          </a:xfrm>
          <a:prstGeom prst="rect">
            <a:avLst/>
          </a:prstGeom>
          <a:solidFill>
            <a:srgbClr val="005A9E"/>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87" name="Google Shape;987;p69"/>
          <p:cNvSpPr/>
          <p:nvPr/>
        </p:nvSpPr>
        <p:spPr>
          <a:xfrm>
            <a:off x="0" y="0"/>
            <a:ext cx="12189001"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988" name="Google Shape;988;p69"/>
          <p:cNvGrpSpPr/>
          <p:nvPr/>
        </p:nvGrpSpPr>
        <p:grpSpPr>
          <a:xfrm>
            <a:off x="48" y="-26"/>
            <a:ext cx="3670831" cy="6857792"/>
            <a:chOff x="651279" y="598259"/>
            <a:chExt cx="10889442" cy="5680742"/>
          </a:xfrm>
        </p:grpSpPr>
        <p:sp>
          <p:nvSpPr>
            <p:cNvPr id="989" name="Google Shape;989;p69"/>
            <p:cNvSpPr/>
            <p:nvPr/>
          </p:nvSpPr>
          <p:spPr>
            <a:xfrm>
              <a:off x="651279" y="598259"/>
              <a:ext cx="10889442" cy="5680742"/>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90" name="Google Shape;990;p69"/>
            <p:cNvSpPr/>
            <p:nvPr/>
          </p:nvSpPr>
          <p:spPr>
            <a:xfrm>
              <a:off x="651279" y="598259"/>
              <a:ext cx="10889442" cy="5680742"/>
            </a:xfrm>
            <a:prstGeom prst="rect">
              <a:avLst/>
            </a:prstGeom>
            <a:solidFill>
              <a:schemeClr val="accent6">
                <a:alpha val="29411"/>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grpSp>
        <p:nvGrpSpPr>
          <p:cNvPr id="991" name="Google Shape;991;p69"/>
          <p:cNvGrpSpPr/>
          <p:nvPr/>
        </p:nvGrpSpPr>
        <p:grpSpPr>
          <a:xfrm>
            <a:off x="1524" y="0"/>
            <a:ext cx="12188952" cy="6858000"/>
            <a:chOff x="0" y="0"/>
            <a:chExt cx="12188952" cy="6858000"/>
          </a:xfrm>
        </p:grpSpPr>
        <p:sp>
          <p:nvSpPr>
            <p:cNvPr id="992" name="Google Shape;992;p69"/>
            <p:cNvSpPr/>
            <p:nvPr/>
          </p:nvSpPr>
          <p:spPr>
            <a:xfrm>
              <a:off x="26122" y="6015669"/>
              <a:ext cx="2605762" cy="842331"/>
            </a:xfrm>
            <a:custGeom>
              <a:avLst/>
              <a:gdLst/>
              <a:ahLst/>
              <a:cxnLst/>
              <a:rect l="l" t="t" r="r" b="b"/>
              <a:pathLst>
                <a:path w="3180577" h="1033951" extrusionOk="0">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dk1">
                <a:alpha val="9411"/>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93" name="Google Shape;993;p69"/>
            <p:cNvSpPr/>
            <p:nvPr/>
          </p:nvSpPr>
          <p:spPr>
            <a:xfrm>
              <a:off x="655184" y="5798001"/>
              <a:ext cx="2485581" cy="1059999"/>
            </a:xfrm>
            <a:custGeom>
              <a:avLst/>
              <a:gdLst/>
              <a:ahLst/>
              <a:cxnLst/>
              <a:rect l="l" t="t" r="r" b="b"/>
              <a:pathLst>
                <a:path w="2449768" h="1050628" extrusionOk="0">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dk1">
                <a:alpha val="29411"/>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94" name="Google Shape;994;p69"/>
            <p:cNvSpPr/>
            <p:nvPr/>
          </p:nvSpPr>
          <p:spPr>
            <a:xfrm>
              <a:off x="3474720" y="0"/>
              <a:ext cx="6177282" cy="1778750"/>
            </a:xfrm>
            <a:custGeom>
              <a:avLst/>
              <a:gdLst/>
              <a:ahLst/>
              <a:cxnLst/>
              <a:rect l="l" t="t" r="r" b="b"/>
              <a:pathLst>
                <a:path w="6386648" h="1849426" extrusionOk="0">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dk1">
                <a:alpha val="4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95" name="Google Shape;995;p69"/>
            <p:cNvSpPr/>
            <p:nvPr/>
          </p:nvSpPr>
          <p:spPr>
            <a:xfrm>
              <a:off x="0" y="2390523"/>
              <a:ext cx="611491" cy="1421482"/>
            </a:xfrm>
            <a:custGeom>
              <a:avLst/>
              <a:gdLst/>
              <a:ahLst/>
              <a:cxnLst/>
              <a:rect l="l" t="t" r="r" b="b"/>
              <a:pathLst>
                <a:path w="611491" h="1429512" extrusionOk="0">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dk1">
                <a:alpha val="2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96" name="Google Shape;996;p69"/>
            <p:cNvSpPr/>
            <p:nvPr/>
          </p:nvSpPr>
          <p:spPr>
            <a:xfrm>
              <a:off x="3792772" y="0"/>
              <a:ext cx="2423863" cy="1343767"/>
            </a:xfrm>
            <a:custGeom>
              <a:avLst/>
              <a:gdLst/>
              <a:ahLst/>
              <a:cxnLst/>
              <a:rect l="l" t="t" r="r" b="b"/>
              <a:pathLst>
                <a:path w="3015964" h="1681468" extrusionOk="0">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dk1">
                <a:alpha val="9411"/>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97" name="Google Shape;997;p69"/>
            <p:cNvSpPr/>
            <p:nvPr/>
          </p:nvSpPr>
          <p:spPr>
            <a:xfrm>
              <a:off x="10946850" y="0"/>
              <a:ext cx="1242102" cy="2620884"/>
            </a:xfrm>
            <a:custGeom>
              <a:avLst/>
              <a:gdLst/>
              <a:ahLst/>
              <a:cxnLst/>
              <a:rect l="l" t="t" r="r" b="b"/>
              <a:pathLst>
                <a:path w="1242102" h="2635689" extrusionOk="0">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dk1">
                <a:alpha val="9411"/>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98" name="Google Shape;998;p69"/>
            <p:cNvSpPr/>
            <p:nvPr/>
          </p:nvSpPr>
          <p:spPr>
            <a:xfrm>
              <a:off x="0" y="0"/>
              <a:ext cx="1577788" cy="980141"/>
            </a:xfrm>
            <a:custGeom>
              <a:avLst/>
              <a:gdLst/>
              <a:ahLst/>
              <a:cxnLst/>
              <a:rect l="l" t="t" r="r" b="b"/>
              <a:pathLst>
                <a:path w="1471018" h="795676" extrusionOk="0">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dk1">
                <a:alpha val="6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999" name="Google Shape;999;p69"/>
          <p:cNvSpPr txBox="1">
            <a:spLocks noGrp="1"/>
          </p:cNvSpPr>
          <p:nvPr>
            <p:ph type="title"/>
          </p:nvPr>
        </p:nvSpPr>
        <p:spPr>
          <a:xfrm>
            <a:off x="786375" y="841250"/>
            <a:ext cx="3515400" cy="4381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800"/>
              <a:buFont typeface="Calibri"/>
              <a:buNone/>
            </a:pPr>
            <a:r>
              <a:rPr lang="en-US" sz="4800" b="1">
                <a:solidFill>
                  <a:schemeClr val="dk1"/>
                </a:solidFill>
                <a:latin typeface="Calibri"/>
                <a:ea typeface="Calibri"/>
                <a:cs typeface="Calibri"/>
                <a:sym typeface="Calibri"/>
              </a:rPr>
              <a:t>Do Not</a:t>
            </a:r>
            <a:endParaRPr/>
          </a:p>
        </p:txBody>
      </p:sp>
      <p:grpSp>
        <p:nvGrpSpPr>
          <p:cNvPr id="1000" name="Google Shape;1000;p69"/>
          <p:cNvGrpSpPr/>
          <p:nvPr/>
        </p:nvGrpSpPr>
        <p:grpSpPr>
          <a:xfrm>
            <a:off x="4301774" y="1423964"/>
            <a:ext cx="7051826" cy="4680682"/>
            <a:chOff x="0" y="1809825"/>
            <a:chExt cx="6367912" cy="3058470"/>
          </a:xfrm>
        </p:grpSpPr>
        <p:sp>
          <p:nvSpPr>
            <p:cNvPr id="1001" name="Google Shape;1001;p69"/>
            <p:cNvSpPr/>
            <p:nvPr/>
          </p:nvSpPr>
          <p:spPr>
            <a:xfrm>
              <a:off x="0" y="1809825"/>
              <a:ext cx="1989972" cy="2785961"/>
            </a:xfrm>
            <a:prstGeom prst="rect">
              <a:avLst/>
            </a:prstGeom>
            <a:solidFill>
              <a:srgbClr val="CFDEEF">
                <a:alpha val="89411"/>
              </a:srgbClr>
            </a:solidFill>
            <a:ln w="12700" cap="flat" cmpd="sng">
              <a:solidFill>
                <a:srgbClr val="CFDEEF">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02" name="Google Shape;1002;p69"/>
            <p:cNvSpPr txBox="1"/>
            <p:nvPr/>
          </p:nvSpPr>
          <p:spPr>
            <a:xfrm>
              <a:off x="0" y="2924202"/>
              <a:ext cx="1989900" cy="1615800"/>
            </a:xfrm>
            <a:prstGeom prst="rect">
              <a:avLst/>
            </a:prstGeom>
            <a:noFill/>
            <a:ln>
              <a:noFill/>
            </a:ln>
          </p:spPr>
          <p:txBody>
            <a:bodyPr spcFirstLastPara="1" wrap="square" lIns="155125" tIns="330200" rIns="155125" bIns="330200" anchor="t"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1600"/>
                <a:buFont typeface="Calibri"/>
                <a:buNone/>
                <a:tabLst/>
                <a:defRPr/>
              </a:pPr>
              <a:r>
                <a:rPr kumimoji="0" lang="en-US" sz="2400" b="0" i="0" u="none" strike="noStrike" kern="0" cap="none" spc="0" normalizeH="0" baseline="0" noProof="0">
                  <a:ln>
                    <a:noFill/>
                  </a:ln>
                  <a:solidFill>
                    <a:srgbClr val="000000"/>
                  </a:solidFill>
                  <a:effectLst/>
                  <a:uLnTx/>
                  <a:uFillTx/>
                  <a:latin typeface="Calibri"/>
                  <a:ea typeface="Calibri"/>
                  <a:cs typeface="Calibri"/>
                  <a:sym typeface="Calibri"/>
                </a:rPr>
                <a:t>Do not require students to raise right or left hand</a:t>
              </a:r>
              <a:endParaRPr kumimoji="0" sz="22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03" name="Google Shape;1003;p69"/>
            <p:cNvSpPr/>
            <p:nvPr/>
          </p:nvSpPr>
          <p:spPr>
            <a:xfrm>
              <a:off x="577092" y="2088421"/>
              <a:ext cx="835788" cy="835788"/>
            </a:xfrm>
            <a:prstGeom prst="ellipse">
              <a:avLst/>
            </a:prstGeom>
            <a:solidFill>
              <a:srgbClr val="599BD5"/>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04" name="Google Shape;1004;p69"/>
            <p:cNvSpPr txBox="1"/>
            <p:nvPr/>
          </p:nvSpPr>
          <p:spPr>
            <a:xfrm>
              <a:off x="699490" y="2210819"/>
              <a:ext cx="590992" cy="590992"/>
            </a:xfrm>
            <a:prstGeom prst="rect">
              <a:avLst/>
            </a:prstGeom>
            <a:noFill/>
            <a:ln>
              <a:noFill/>
            </a:ln>
          </p:spPr>
          <p:txBody>
            <a:bodyPr spcFirstLastPara="1" wrap="square" lIns="65150" tIns="12700" rIns="65150" bIns="12700"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4000"/>
                <a:buFont typeface="Calibri"/>
                <a:buNone/>
                <a:tabLst/>
                <a:defRPr/>
              </a:pPr>
              <a:r>
                <a:rPr kumimoji="0" lang="en-US" sz="4000" b="0" i="0" u="none" strike="noStrike" kern="0" cap="none" spc="0" normalizeH="0" baseline="0" noProof="0">
                  <a:ln>
                    <a:noFill/>
                  </a:ln>
                  <a:solidFill>
                    <a:srgbClr val="FFFFFF"/>
                  </a:solidFill>
                  <a:effectLst/>
                  <a:uLnTx/>
                  <a:uFillTx/>
                  <a:latin typeface="Calibri"/>
                  <a:ea typeface="Calibri"/>
                  <a:cs typeface="Calibri"/>
                  <a:sym typeface="Calibri"/>
                </a:rPr>
                <a:t>1</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05" name="Google Shape;1005;p69"/>
            <p:cNvSpPr/>
            <p:nvPr/>
          </p:nvSpPr>
          <p:spPr>
            <a:xfrm>
              <a:off x="0" y="4595715"/>
              <a:ext cx="1989972" cy="72"/>
            </a:xfrm>
            <a:prstGeom prst="rect">
              <a:avLst/>
            </a:prstGeom>
            <a:solidFill>
              <a:srgbClr val="53C1CE"/>
            </a:solidFill>
            <a:ln w="12700" cap="flat" cmpd="sng">
              <a:solidFill>
                <a:srgbClr val="53C1C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06" name="Google Shape;1006;p69"/>
            <p:cNvSpPr/>
            <p:nvPr/>
          </p:nvSpPr>
          <p:spPr>
            <a:xfrm>
              <a:off x="2188970" y="1809825"/>
              <a:ext cx="1989972" cy="2785961"/>
            </a:xfrm>
            <a:prstGeom prst="rect">
              <a:avLst/>
            </a:prstGeom>
            <a:solidFill>
              <a:srgbClr val="CCE8DD">
                <a:alpha val="89411"/>
              </a:srgbClr>
            </a:solidFill>
            <a:ln w="12700" cap="flat" cmpd="sng">
              <a:solidFill>
                <a:srgbClr val="CCE8DD">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07" name="Google Shape;1007;p69"/>
            <p:cNvSpPr txBox="1"/>
            <p:nvPr/>
          </p:nvSpPr>
          <p:spPr>
            <a:xfrm>
              <a:off x="2188975" y="2924252"/>
              <a:ext cx="1989900" cy="1615800"/>
            </a:xfrm>
            <a:prstGeom prst="rect">
              <a:avLst/>
            </a:prstGeom>
            <a:noFill/>
            <a:ln>
              <a:noFill/>
            </a:ln>
          </p:spPr>
          <p:txBody>
            <a:bodyPr spcFirstLastPara="1" wrap="square" lIns="155125" tIns="330200" rIns="155125" bIns="330200" anchor="t"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1600"/>
                <a:buFont typeface="Calibri"/>
                <a:buNone/>
                <a:tabLst/>
                <a:defRPr/>
              </a:pPr>
              <a:r>
                <a:rPr kumimoji="0" lang="en-US" sz="2400" b="0" i="0" u="none" strike="noStrike" kern="0" cap="none" spc="0" normalizeH="0" baseline="0" noProof="0">
                  <a:ln>
                    <a:noFill/>
                  </a:ln>
                  <a:solidFill>
                    <a:srgbClr val="000000"/>
                  </a:solidFill>
                  <a:effectLst/>
                  <a:uLnTx/>
                  <a:uFillTx/>
                  <a:latin typeface="Calibri"/>
                  <a:ea typeface="Calibri"/>
                  <a:cs typeface="Calibri"/>
                  <a:sym typeface="Calibri"/>
                </a:rPr>
                <a:t>Do not get into a pattern with your presentation of the tone</a:t>
              </a:r>
              <a:endParaRPr kumimoji="0" sz="22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08" name="Google Shape;1008;p69"/>
            <p:cNvSpPr/>
            <p:nvPr/>
          </p:nvSpPr>
          <p:spPr>
            <a:xfrm>
              <a:off x="2766062" y="2088421"/>
              <a:ext cx="835788" cy="835788"/>
            </a:xfrm>
            <a:prstGeom prst="ellipse">
              <a:avLst/>
            </a:prstGeom>
            <a:solidFill>
              <a:srgbClr val="4EC7A5"/>
            </a:solidFill>
            <a:ln w="12700" cap="flat" cmpd="sng">
              <a:solidFill>
                <a:srgbClr val="4EC7A5"/>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09" name="Google Shape;1009;p69"/>
            <p:cNvSpPr txBox="1"/>
            <p:nvPr/>
          </p:nvSpPr>
          <p:spPr>
            <a:xfrm>
              <a:off x="2888460" y="2210819"/>
              <a:ext cx="590992" cy="590992"/>
            </a:xfrm>
            <a:prstGeom prst="rect">
              <a:avLst/>
            </a:prstGeom>
            <a:noFill/>
            <a:ln>
              <a:noFill/>
            </a:ln>
          </p:spPr>
          <p:txBody>
            <a:bodyPr spcFirstLastPara="1" wrap="square" lIns="65150" tIns="12700" rIns="65150" bIns="12700"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4000"/>
                <a:buFont typeface="Calibri"/>
                <a:buNone/>
                <a:tabLst/>
                <a:defRPr/>
              </a:pPr>
              <a:r>
                <a:rPr kumimoji="0" lang="en-US" sz="4000" b="0" i="0" u="none" strike="noStrike" kern="0" cap="none" spc="0" normalizeH="0" baseline="0" noProof="0">
                  <a:ln>
                    <a:noFill/>
                  </a:ln>
                  <a:solidFill>
                    <a:srgbClr val="FFFFFF"/>
                  </a:solidFill>
                  <a:effectLst/>
                  <a:uLnTx/>
                  <a:uFillTx/>
                  <a:latin typeface="Calibri"/>
                  <a:ea typeface="Calibri"/>
                  <a:cs typeface="Calibri"/>
                  <a:sym typeface="Calibri"/>
                </a:rPr>
                <a:t>2</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10" name="Google Shape;1010;p69"/>
            <p:cNvSpPr/>
            <p:nvPr/>
          </p:nvSpPr>
          <p:spPr>
            <a:xfrm>
              <a:off x="2188970" y="4595715"/>
              <a:ext cx="1989972" cy="72"/>
            </a:xfrm>
            <a:prstGeom prst="rect">
              <a:avLst/>
            </a:prstGeom>
            <a:solidFill>
              <a:srgbClr val="49C073"/>
            </a:solidFill>
            <a:ln w="12700" cap="flat" cmpd="sng">
              <a:solidFill>
                <a:srgbClr val="49C07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11" name="Google Shape;1011;p69"/>
            <p:cNvSpPr/>
            <p:nvPr/>
          </p:nvSpPr>
          <p:spPr>
            <a:xfrm>
              <a:off x="4377940" y="1809825"/>
              <a:ext cx="1989972" cy="2785961"/>
            </a:xfrm>
            <a:prstGeom prst="rect">
              <a:avLst/>
            </a:prstGeom>
            <a:solidFill>
              <a:srgbClr val="D3E1CC">
                <a:alpha val="89411"/>
              </a:srgbClr>
            </a:solidFill>
            <a:ln w="12700" cap="flat" cmpd="sng">
              <a:solidFill>
                <a:srgbClr val="D3E1CC">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12" name="Google Shape;1012;p69"/>
            <p:cNvSpPr txBox="1"/>
            <p:nvPr/>
          </p:nvSpPr>
          <p:spPr>
            <a:xfrm>
              <a:off x="4377939" y="2868495"/>
              <a:ext cx="1989900" cy="1999800"/>
            </a:xfrm>
            <a:prstGeom prst="rect">
              <a:avLst/>
            </a:prstGeom>
            <a:noFill/>
            <a:ln>
              <a:noFill/>
            </a:ln>
          </p:spPr>
          <p:txBody>
            <a:bodyPr spcFirstLastPara="1" wrap="square" lIns="155125" tIns="330200" rIns="155125" bIns="330200" anchor="t"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1600"/>
                <a:buFont typeface="Calibri"/>
                <a:buNone/>
                <a:tabLst/>
                <a:defRPr/>
              </a:pPr>
              <a:r>
                <a:rPr kumimoji="0" lang="en-US" sz="2400" b="0" i="0" u="none" strike="noStrike" kern="0" cap="none" spc="0" normalizeH="0" baseline="0" noProof="0">
                  <a:ln>
                    <a:noFill/>
                  </a:ln>
                  <a:solidFill>
                    <a:srgbClr val="000000"/>
                  </a:solidFill>
                  <a:effectLst/>
                  <a:uLnTx/>
                  <a:uFillTx/>
                  <a:latin typeface="Calibri"/>
                  <a:ea typeface="Calibri"/>
                  <a:cs typeface="Calibri"/>
                  <a:sym typeface="Calibri"/>
                </a:rPr>
                <a:t>Do not give visual cues-position audiometer controls out of view</a:t>
              </a:r>
              <a:endParaRPr kumimoji="0" sz="22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13" name="Google Shape;1013;p69"/>
            <p:cNvSpPr/>
            <p:nvPr/>
          </p:nvSpPr>
          <p:spPr>
            <a:xfrm>
              <a:off x="4955032" y="2088421"/>
              <a:ext cx="835788" cy="835788"/>
            </a:xfrm>
            <a:prstGeom prst="ellipse">
              <a:avLst/>
            </a:prstGeom>
            <a:solidFill>
              <a:srgbClr val="49B845"/>
            </a:solidFill>
            <a:ln w="12700" cap="flat" cmpd="sng">
              <a:solidFill>
                <a:srgbClr val="49B845"/>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14" name="Google Shape;1014;p69"/>
            <p:cNvSpPr txBox="1"/>
            <p:nvPr/>
          </p:nvSpPr>
          <p:spPr>
            <a:xfrm>
              <a:off x="5077430" y="2210819"/>
              <a:ext cx="590992" cy="590992"/>
            </a:xfrm>
            <a:prstGeom prst="rect">
              <a:avLst/>
            </a:prstGeom>
            <a:noFill/>
            <a:ln>
              <a:noFill/>
            </a:ln>
          </p:spPr>
          <p:txBody>
            <a:bodyPr spcFirstLastPara="1" wrap="square" lIns="65150" tIns="12700" rIns="65150" bIns="12700"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4000"/>
                <a:buFont typeface="Calibri"/>
                <a:buNone/>
                <a:tabLst/>
                <a:defRPr/>
              </a:pPr>
              <a:r>
                <a:rPr kumimoji="0" lang="en-US" sz="4000" b="0" i="0" u="none" strike="noStrike" kern="0" cap="none" spc="0" normalizeH="0" baseline="0" noProof="0">
                  <a:ln>
                    <a:noFill/>
                  </a:ln>
                  <a:solidFill>
                    <a:srgbClr val="FFFFFF"/>
                  </a:solidFill>
                  <a:effectLst/>
                  <a:uLnTx/>
                  <a:uFillTx/>
                  <a:latin typeface="Calibri"/>
                  <a:ea typeface="Calibri"/>
                  <a:cs typeface="Calibri"/>
                  <a:sym typeface="Calibri"/>
                </a:rPr>
                <a:t>3</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15" name="Google Shape;1015;p69"/>
            <p:cNvSpPr/>
            <p:nvPr/>
          </p:nvSpPr>
          <p:spPr>
            <a:xfrm>
              <a:off x="4377940" y="4595715"/>
              <a:ext cx="1989972" cy="72"/>
            </a:xfrm>
            <a:prstGeom prst="rect">
              <a:avLst/>
            </a:prstGeom>
            <a:solidFill>
              <a:srgbClr val="6FAB46"/>
            </a:solidFill>
            <a:ln w="12700" cap="flat" cmpd="sng">
              <a:solidFill>
                <a:srgbClr val="6FAB46"/>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020"/>
        <p:cNvGrpSpPr/>
        <p:nvPr/>
      </p:nvGrpSpPr>
      <p:grpSpPr>
        <a:xfrm>
          <a:off x="0" y="0"/>
          <a:ext cx="0" cy="0"/>
          <a:chOff x="0" y="0"/>
          <a:chExt cx="0" cy="0"/>
        </a:xfrm>
      </p:grpSpPr>
      <p:sp>
        <p:nvSpPr>
          <p:cNvPr id="1021" name="Google Shape;1021;p70"/>
          <p:cNvSpPr/>
          <p:nvPr/>
        </p:nvSpPr>
        <p:spPr>
          <a:xfrm>
            <a:off x="457200" y="461737"/>
            <a:ext cx="2149361" cy="1870055"/>
          </a:xfrm>
          <a:prstGeom prst="rect">
            <a:avLst/>
          </a:prstGeom>
          <a:solidFill>
            <a:schemeClr val="accent5">
              <a:alpha val="94509"/>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022" name="Google Shape;1022;p70"/>
          <p:cNvSpPr/>
          <p:nvPr/>
        </p:nvSpPr>
        <p:spPr>
          <a:xfrm>
            <a:off x="2752604" y="453981"/>
            <a:ext cx="6675120" cy="1877811"/>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023" name="Google Shape;1023;p70"/>
          <p:cNvSpPr txBox="1">
            <a:spLocks noGrp="1"/>
          </p:cNvSpPr>
          <p:nvPr>
            <p:ph type="title"/>
          </p:nvPr>
        </p:nvSpPr>
        <p:spPr>
          <a:xfrm>
            <a:off x="3045213" y="731520"/>
            <a:ext cx="6089904" cy="142646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FF"/>
              </a:buClr>
              <a:buSzPts val="4400"/>
              <a:buFont typeface="Calibri"/>
              <a:buNone/>
            </a:pPr>
            <a:r>
              <a:rPr lang="en-US" b="1">
                <a:solidFill>
                  <a:srgbClr val="FFFFFF"/>
                </a:solidFill>
                <a:latin typeface="Calibri"/>
                <a:ea typeface="Calibri"/>
                <a:cs typeface="Calibri"/>
                <a:sym typeface="Calibri"/>
              </a:rPr>
              <a:t>Do Not </a:t>
            </a:r>
            <a:endParaRPr b="1">
              <a:solidFill>
                <a:srgbClr val="FFFFFF"/>
              </a:solidFill>
              <a:latin typeface="Calibri"/>
              <a:ea typeface="Calibri"/>
              <a:cs typeface="Calibri"/>
              <a:sym typeface="Calibri"/>
            </a:endParaRPr>
          </a:p>
        </p:txBody>
      </p:sp>
      <p:sp>
        <p:nvSpPr>
          <p:cNvPr id="1024" name="Google Shape;1024;p70"/>
          <p:cNvSpPr/>
          <p:nvPr/>
        </p:nvSpPr>
        <p:spPr>
          <a:xfrm>
            <a:off x="9573768" y="453155"/>
            <a:ext cx="2149358" cy="1878638"/>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025" name="Google Shape;1025;p70"/>
          <p:cNvSpPr/>
          <p:nvPr/>
        </p:nvSpPr>
        <p:spPr>
          <a:xfrm>
            <a:off x="458920" y="2480956"/>
            <a:ext cx="11264206" cy="3918122"/>
          </a:xfrm>
          <a:prstGeom prst="rect">
            <a:avLst/>
          </a:prstGeom>
          <a:solidFill>
            <a:srgbClr val="FEFEFE">
              <a:alpha val="2000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1026" name="Google Shape;1026;p70"/>
          <p:cNvGrpSpPr/>
          <p:nvPr/>
        </p:nvGrpSpPr>
        <p:grpSpPr>
          <a:xfrm>
            <a:off x="920688" y="2800211"/>
            <a:ext cx="10334749" cy="3280053"/>
            <a:chOff x="131700" y="1448"/>
            <a:chExt cx="10334749" cy="3280053"/>
          </a:xfrm>
        </p:grpSpPr>
        <p:sp>
          <p:nvSpPr>
            <p:cNvPr id="1027" name="Google Shape;1027;p70"/>
            <p:cNvSpPr/>
            <p:nvPr/>
          </p:nvSpPr>
          <p:spPr>
            <a:xfrm>
              <a:off x="131700" y="1448"/>
              <a:ext cx="4429178" cy="2812528"/>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28" name="Google Shape;1028;p70"/>
            <p:cNvSpPr/>
            <p:nvPr/>
          </p:nvSpPr>
          <p:spPr>
            <a:xfrm>
              <a:off x="623831" y="468973"/>
              <a:ext cx="4429178" cy="2812528"/>
            </a:xfrm>
            <a:prstGeom prst="roundRect">
              <a:avLst>
                <a:gd name="adj" fmla="val 10000"/>
              </a:avLst>
            </a:prstGeom>
            <a:solidFill>
              <a:schemeClr val="lt1">
                <a:alpha val="89411"/>
              </a:schemeClr>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29" name="Google Shape;1029;p70"/>
            <p:cNvSpPr txBox="1"/>
            <p:nvPr/>
          </p:nvSpPr>
          <p:spPr>
            <a:xfrm>
              <a:off x="706207" y="551349"/>
              <a:ext cx="4264426" cy="2647776"/>
            </a:xfrm>
            <a:prstGeom prst="rect">
              <a:avLst/>
            </a:prstGeom>
            <a:noFill/>
            <a:ln>
              <a:noFill/>
            </a:ln>
          </p:spPr>
          <p:txBody>
            <a:bodyPr spcFirstLastPara="1" wrap="square" lIns="87625" tIns="87625" rIns="87625" bIns="87625"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2300"/>
                <a:buFont typeface="Calibri"/>
                <a:buNone/>
                <a:tabLst/>
                <a:defRPr/>
              </a:pPr>
              <a:r>
                <a:rPr kumimoji="0" lang="en-US" sz="2300" b="0" i="0" u="none" strike="noStrike" kern="0" cap="none" spc="0" normalizeH="0" baseline="0" noProof="0">
                  <a:ln>
                    <a:noFill/>
                  </a:ln>
                  <a:solidFill>
                    <a:srgbClr val="000000"/>
                  </a:solidFill>
                  <a:effectLst/>
                  <a:uLnTx/>
                  <a:uFillTx/>
                  <a:latin typeface="Calibri"/>
                  <a:ea typeface="Calibri"/>
                  <a:cs typeface="Calibri"/>
                  <a:sym typeface="Calibri"/>
                </a:rPr>
                <a:t>Do not screen ear with known hearing loss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30" name="Google Shape;1030;p70"/>
            <p:cNvSpPr/>
            <p:nvPr/>
          </p:nvSpPr>
          <p:spPr>
            <a:xfrm>
              <a:off x="5545140" y="1448"/>
              <a:ext cx="4429178" cy="2812528"/>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31" name="Google Shape;1031;p70"/>
            <p:cNvSpPr/>
            <p:nvPr/>
          </p:nvSpPr>
          <p:spPr>
            <a:xfrm>
              <a:off x="6037271" y="468973"/>
              <a:ext cx="4429178" cy="2812528"/>
            </a:xfrm>
            <a:prstGeom prst="roundRect">
              <a:avLst>
                <a:gd name="adj" fmla="val 10000"/>
              </a:avLst>
            </a:prstGeom>
            <a:solidFill>
              <a:schemeClr val="lt1">
                <a:alpha val="89411"/>
              </a:schemeClr>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32" name="Google Shape;1032;p70"/>
            <p:cNvSpPr txBox="1"/>
            <p:nvPr/>
          </p:nvSpPr>
          <p:spPr>
            <a:xfrm>
              <a:off x="6119647" y="551349"/>
              <a:ext cx="4264426" cy="2647776"/>
            </a:xfrm>
            <a:prstGeom prst="rect">
              <a:avLst/>
            </a:prstGeom>
            <a:noFill/>
            <a:ln>
              <a:noFill/>
            </a:ln>
          </p:spPr>
          <p:txBody>
            <a:bodyPr spcFirstLastPara="1" wrap="square" lIns="87625" tIns="87625" rIns="87625" bIns="87625"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2300"/>
                <a:buFont typeface="Calibri"/>
                <a:buNone/>
                <a:tabLst/>
                <a:defRPr/>
              </a:pPr>
              <a:r>
                <a:rPr kumimoji="0" lang="en-US" sz="2300" b="0" i="0" u="none" strike="noStrike" kern="0" cap="none" spc="0" normalizeH="0" baseline="0" noProof="0">
                  <a:ln>
                    <a:noFill/>
                  </a:ln>
                  <a:solidFill>
                    <a:srgbClr val="000000"/>
                  </a:solidFill>
                  <a:effectLst/>
                  <a:uLnTx/>
                  <a:uFillTx/>
                  <a:latin typeface="Calibri"/>
                  <a:ea typeface="Calibri"/>
                  <a:cs typeface="Calibri"/>
                  <a:sym typeface="Calibri"/>
                </a:rPr>
                <a:t>Do not switch the headphones from one audiometer to another  </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845"/>
        <p:cNvGrpSpPr/>
        <p:nvPr/>
      </p:nvGrpSpPr>
      <p:grpSpPr>
        <a:xfrm>
          <a:off x="0" y="0"/>
          <a:ext cx="0" cy="0"/>
          <a:chOff x="0" y="0"/>
          <a:chExt cx="0" cy="0"/>
        </a:xfrm>
      </p:grpSpPr>
      <p:sp useBgFill="1">
        <p:nvSpPr>
          <p:cNvPr id="851" name="Rectangle 850">
            <a:extLst>
              <a:ext uri="{FF2B5EF4-FFF2-40B4-BE49-F238E27FC236}">
                <a16:creationId xmlns:a16="http://schemas.microsoft.com/office/drawing/2014/main" id="{0B3B9DBC-97CC-4A18-B4A6-66E240292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853" name="Rectangle 852">
            <a:extLst>
              <a:ext uri="{FF2B5EF4-FFF2-40B4-BE49-F238E27FC236}">
                <a16:creationId xmlns:a16="http://schemas.microsoft.com/office/drawing/2014/main" id="{F4492644-1D84-449E-94E4-5FC5C873D3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27"/>
            <a:ext cx="12188952" cy="455189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Title 1">
            <a:extLst>
              <a:ext uri="{FF2B5EF4-FFF2-40B4-BE49-F238E27FC236}">
                <a16:creationId xmlns:a16="http://schemas.microsoft.com/office/drawing/2014/main" id="{70EEC7DA-2731-33CE-92E6-7E081C6F60CB}"/>
              </a:ext>
            </a:extLst>
          </p:cNvPr>
          <p:cNvSpPr>
            <a:spLocks noGrp="1"/>
          </p:cNvSpPr>
          <p:nvPr>
            <p:ph type="title"/>
          </p:nvPr>
        </p:nvSpPr>
        <p:spPr>
          <a:xfrm>
            <a:off x="795342" y="637953"/>
            <a:ext cx="8272458" cy="3189507"/>
          </a:xfrm>
        </p:spPr>
        <p:txBody>
          <a:bodyPr vert="horz" lIns="91440" tIns="45720" rIns="91440" bIns="45720" rtlCol="0" anchor="b">
            <a:normAutofit/>
          </a:bodyPr>
          <a:lstStyle/>
          <a:p>
            <a:pPr algn="ctr">
              <a:spcBef>
                <a:spcPct val="0"/>
              </a:spcBef>
            </a:pPr>
            <a:r>
              <a:rPr lang="en-US" sz="7400" kern="1200" dirty="0">
                <a:solidFill>
                  <a:srgbClr val="FFFFFF"/>
                </a:solidFill>
                <a:latin typeface="+mj-lt"/>
                <a:ea typeface="+mj-ea"/>
                <a:cs typeface="+mj-cs"/>
              </a:rPr>
              <a:t>Documentation &amp; Resources</a:t>
            </a:r>
          </a:p>
        </p:txBody>
      </p:sp>
      <p:sp>
        <p:nvSpPr>
          <p:cNvPr id="855" name="Freeform 6">
            <a:extLst>
              <a:ext uri="{FF2B5EF4-FFF2-40B4-BE49-F238E27FC236}">
                <a16:creationId xmlns:a16="http://schemas.microsoft.com/office/drawing/2014/main" id="{94EE1A74-DEBF-434E-8B5E-7AB296ECB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7747" y="4208147"/>
            <a:ext cx="339126" cy="1938528"/>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857" name="Freeform 7">
            <a:extLst>
              <a:ext uri="{FF2B5EF4-FFF2-40B4-BE49-F238E27FC236}">
                <a16:creationId xmlns:a16="http://schemas.microsoft.com/office/drawing/2014/main" id="{8C7C4D4B-92D9-4FA4-A294-749E8574FF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8739" y="4098333"/>
            <a:ext cx="201857" cy="1874520"/>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859" name="Rectangle 8">
            <a:extLst>
              <a:ext uri="{FF2B5EF4-FFF2-40B4-BE49-F238E27FC236}">
                <a16:creationId xmlns:a16="http://schemas.microsoft.com/office/drawing/2014/main" id="{BADA3358-2A3F-41B0-A458-6FD1DB3AF9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48" y="4098334"/>
            <a:ext cx="8933019"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861" name="Rectangle 8">
            <a:extLst>
              <a:ext uri="{FF2B5EF4-FFF2-40B4-BE49-F238E27FC236}">
                <a16:creationId xmlns:a16="http://schemas.microsoft.com/office/drawing/2014/main" id="{E4737216-37B2-43AD-AB08-05BFCCEFC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066873" y="4377267"/>
            <a:ext cx="3122079"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1798753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005A9E"/>
        </a:solidFill>
        <a:effectLst/>
      </p:bgPr>
    </p:bg>
    <p:spTree>
      <p:nvGrpSpPr>
        <p:cNvPr id="1" name="Shape 1037"/>
        <p:cNvGrpSpPr/>
        <p:nvPr/>
      </p:nvGrpSpPr>
      <p:grpSpPr>
        <a:xfrm>
          <a:off x="0" y="0"/>
          <a:ext cx="0" cy="0"/>
          <a:chOff x="0" y="0"/>
          <a:chExt cx="0" cy="0"/>
        </a:xfrm>
      </p:grpSpPr>
      <p:sp>
        <p:nvSpPr>
          <p:cNvPr id="1038" name="Google Shape;1038;p71"/>
          <p:cNvSpPr/>
          <p:nvPr/>
        </p:nvSpPr>
        <p:spPr>
          <a:xfrm>
            <a:off x="0" y="0"/>
            <a:ext cx="12189001" cy="6858000"/>
          </a:xfrm>
          <a:prstGeom prst="rect">
            <a:avLst/>
          </a:prstGeom>
          <a:solidFill>
            <a:srgbClr val="005A9E"/>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039" name="Google Shape;1039;p71"/>
          <p:cNvSpPr txBox="1">
            <a:spLocks noGrp="1"/>
          </p:cNvSpPr>
          <p:nvPr>
            <p:ph type="title"/>
          </p:nvPr>
        </p:nvSpPr>
        <p:spPr>
          <a:xfrm>
            <a:off x="791475" y="-128402"/>
            <a:ext cx="3418800" cy="558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5400"/>
              <a:buFont typeface="Calibri"/>
              <a:buNone/>
            </a:pPr>
            <a:r>
              <a:rPr lang="en-US" sz="5400" b="1">
                <a:latin typeface="Calibri"/>
                <a:ea typeface="Calibri"/>
                <a:cs typeface="Calibri"/>
                <a:sym typeface="Calibri"/>
              </a:rPr>
              <a:t>Forms</a:t>
            </a:r>
            <a:endParaRPr/>
          </a:p>
        </p:txBody>
      </p:sp>
      <p:sp>
        <p:nvSpPr>
          <p:cNvPr id="1040" name="Google Shape;1040;p71"/>
          <p:cNvSpPr/>
          <p:nvPr/>
        </p:nvSpPr>
        <p:spPr>
          <a:xfrm rot="5400000">
            <a:off x="1627450" y="3462719"/>
            <a:ext cx="5410200" cy="18288"/>
          </a:xfrm>
          <a:custGeom>
            <a:avLst/>
            <a:gdLst/>
            <a:ahLst/>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1041" name="Google Shape;1041;p71"/>
          <p:cNvGrpSpPr/>
          <p:nvPr/>
        </p:nvGrpSpPr>
        <p:grpSpPr>
          <a:xfrm>
            <a:off x="4648025" y="1186450"/>
            <a:ext cx="6900600" cy="4989651"/>
            <a:chOff x="0" y="675"/>
            <a:chExt cx="6900600" cy="5534832"/>
          </a:xfrm>
        </p:grpSpPr>
        <p:cxnSp>
          <p:nvCxnSpPr>
            <p:cNvPr id="1042" name="Google Shape;1042;p71"/>
            <p:cNvCxnSpPr/>
            <p:nvPr/>
          </p:nvCxnSpPr>
          <p:spPr>
            <a:xfrm>
              <a:off x="0" y="675"/>
              <a:ext cx="6900600" cy="0"/>
            </a:xfrm>
            <a:prstGeom prst="straightConnector1">
              <a:avLst/>
            </a:prstGeom>
            <a:solidFill>
              <a:schemeClr val="accent4"/>
            </a:solidFill>
            <a:ln w="12700" cap="flat" cmpd="sng">
              <a:solidFill>
                <a:schemeClr val="accent4"/>
              </a:solidFill>
              <a:prstDash val="solid"/>
              <a:miter lim="800000"/>
              <a:headEnd type="none" w="sm" len="sm"/>
              <a:tailEnd type="none" w="sm" len="sm"/>
            </a:ln>
          </p:spPr>
        </p:cxnSp>
        <p:cxnSp>
          <p:nvCxnSpPr>
            <p:cNvPr id="1043" name="Google Shape;1043;p71"/>
            <p:cNvCxnSpPr/>
            <p:nvPr/>
          </p:nvCxnSpPr>
          <p:spPr>
            <a:xfrm>
              <a:off x="0" y="1107633"/>
              <a:ext cx="6900600" cy="0"/>
            </a:xfrm>
            <a:prstGeom prst="straightConnector1">
              <a:avLst/>
            </a:prstGeom>
            <a:solidFill>
              <a:schemeClr val="accent4"/>
            </a:solidFill>
            <a:ln w="12700" cap="flat" cmpd="sng">
              <a:solidFill>
                <a:schemeClr val="accent4"/>
              </a:solidFill>
              <a:prstDash val="solid"/>
              <a:miter lim="800000"/>
              <a:headEnd type="none" w="sm" len="sm"/>
              <a:tailEnd type="none" w="sm" len="sm"/>
            </a:ln>
          </p:spPr>
        </p:cxnSp>
        <p:sp>
          <p:nvSpPr>
            <p:cNvPr id="1044" name="Google Shape;1044;p71"/>
            <p:cNvSpPr/>
            <p:nvPr/>
          </p:nvSpPr>
          <p:spPr>
            <a:xfrm>
              <a:off x="0" y="1107633"/>
              <a:ext cx="6900600" cy="11070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45" name="Google Shape;1045;p71"/>
            <p:cNvSpPr txBox="1"/>
            <p:nvPr/>
          </p:nvSpPr>
          <p:spPr>
            <a:xfrm>
              <a:off x="0" y="1107633"/>
              <a:ext cx="6900600" cy="1107000"/>
            </a:xfrm>
            <a:prstGeom prst="rect">
              <a:avLst/>
            </a:prstGeom>
            <a:noFill/>
            <a:ln>
              <a:noFill/>
            </a:ln>
          </p:spPr>
          <p:txBody>
            <a:bodyPr spcFirstLastPara="1" wrap="square" lIns="118100" tIns="118100" rIns="118100" bIns="118100" anchor="t"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3100"/>
                <a:buFont typeface="Calibri"/>
                <a:buNone/>
                <a:tabLst/>
                <a:defRPr/>
              </a:pPr>
              <a:r>
                <a:rPr kumimoji="0" lang="en-US" sz="3100" b="0" i="0" u="none" strike="noStrike" kern="0" cap="none" spc="0" normalizeH="0" baseline="0" noProof="0">
                  <a:ln>
                    <a:noFill/>
                  </a:ln>
                  <a:solidFill>
                    <a:srgbClr val="FFFFFF"/>
                  </a:solidFill>
                  <a:effectLst/>
                  <a:uLnTx/>
                  <a:uFillTx/>
                  <a:latin typeface="Calibri"/>
                  <a:ea typeface="Calibri"/>
                  <a:cs typeface="Calibri"/>
                  <a:sym typeface="Calibri"/>
                </a:rPr>
                <a:t>Summary Form </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cxnSp>
          <p:nvCxnSpPr>
            <p:cNvPr id="1046" name="Google Shape;1046;p71"/>
            <p:cNvCxnSpPr/>
            <p:nvPr/>
          </p:nvCxnSpPr>
          <p:spPr>
            <a:xfrm>
              <a:off x="0" y="2214591"/>
              <a:ext cx="6900600" cy="0"/>
            </a:xfrm>
            <a:prstGeom prst="straightConnector1">
              <a:avLst/>
            </a:prstGeom>
            <a:solidFill>
              <a:schemeClr val="accent4"/>
            </a:solidFill>
            <a:ln w="12700" cap="flat" cmpd="sng">
              <a:solidFill>
                <a:schemeClr val="accent4"/>
              </a:solidFill>
              <a:prstDash val="solid"/>
              <a:miter lim="800000"/>
              <a:headEnd type="none" w="sm" len="sm"/>
              <a:tailEnd type="none" w="sm" len="sm"/>
            </a:ln>
          </p:spPr>
        </p:cxnSp>
        <p:cxnSp>
          <p:nvCxnSpPr>
            <p:cNvPr id="1047" name="Google Shape;1047;p71"/>
            <p:cNvCxnSpPr/>
            <p:nvPr/>
          </p:nvCxnSpPr>
          <p:spPr>
            <a:xfrm>
              <a:off x="0" y="3321549"/>
              <a:ext cx="6900600" cy="0"/>
            </a:xfrm>
            <a:prstGeom prst="straightConnector1">
              <a:avLst/>
            </a:prstGeom>
            <a:solidFill>
              <a:schemeClr val="accent4"/>
            </a:solidFill>
            <a:ln w="12700" cap="flat" cmpd="sng">
              <a:solidFill>
                <a:schemeClr val="accent4"/>
              </a:solidFill>
              <a:prstDash val="solid"/>
              <a:miter lim="800000"/>
              <a:headEnd type="none" w="sm" len="sm"/>
              <a:tailEnd type="none" w="sm" len="sm"/>
            </a:ln>
          </p:spPr>
        </p:cxnSp>
        <p:sp>
          <p:nvSpPr>
            <p:cNvPr id="1048" name="Google Shape;1048;p71"/>
            <p:cNvSpPr/>
            <p:nvPr/>
          </p:nvSpPr>
          <p:spPr>
            <a:xfrm>
              <a:off x="0" y="3321549"/>
              <a:ext cx="6900600" cy="11070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49" name="Google Shape;1049;p71"/>
            <p:cNvSpPr txBox="1"/>
            <p:nvPr/>
          </p:nvSpPr>
          <p:spPr>
            <a:xfrm>
              <a:off x="0" y="3321549"/>
              <a:ext cx="6900600" cy="1107000"/>
            </a:xfrm>
            <a:prstGeom prst="rect">
              <a:avLst/>
            </a:prstGeom>
            <a:noFill/>
            <a:ln>
              <a:noFill/>
            </a:ln>
          </p:spPr>
          <p:txBody>
            <a:bodyPr spcFirstLastPara="1" wrap="square" lIns="118100" tIns="118100" rIns="118100" bIns="118100" anchor="t" anchorCtr="0">
              <a:noAutofit/>
            </a:bodyPr>
            <a:lstStyle/>
            <a:p>
              <a:pPr marL="0" marR="0" lvl="0" indent="0" algn="l" defTabSz="914400" rtl="0" eaLnBrk="1" fontAlgn="auto" latinLnBrk="0" hangingPunct="1">
                <a:lnSpc>
                  <a:spcPct val="90000"/>
                </a:lnSpc>
                <a:spcBef>
                  <a:spcPts val="0"/>
                </a:spcBef>
                <a:spcAft>
                  <a:spcPts val="0"/>
                </a:spcAft>
                <a:buClr>
                  <a:srgbClr val="FFFFFF"/>
                </a:buClr>
                <a:buSzPts val="3100"/>
                <a:buFont typeface="Calibri"/>
                <a:buNone/>
                <a:tabLst/>
                <a:defRPr/>
              </a:pPr>
              <a:r>
                <a:rPr kumimoji="0" lang="en-US" sz="3100" b="0" i="0" u="none" strike="noStrike" kern="0" cap="none" spc="0" normalizeH="0" baseline="0" noProof="0">
                  <a:ln>
                    <a:noFill/>
                  </a:ln>
                  <a:solidFill>
                    <a:srgbClr val="FFFFFF"/>
                  </a:solidFill>
                  <a:effectLst/>
                  <a:uLnTx/>
                  <a:uFillTx/>
                  <a:latin typeface="Calibri"/>
                  <a:ea typeface="Calibri"/>
                  <a:cs typeface="Calibri"/>
                  <a:sym typeface="Calibri"/>
                </a:rPr>
                <a:t>Forms are available on </a:t>
              </a:r>
              <a:r>
                <a:rPr kumimoji="0" lang="en-US" sz="3100" b="0" i="0" u="sng" strike="noStrike" kern="0" cap="none" spc="0" normalizeH="0" baseline="0" noProof="0">
                  <a:ln>
                    <a:noFill/>
                  </a:ln>
                  <a:solidFill>
                    <a:srgbClr val="FFC000"/>
                  </a:solidFill>
                  <a:effectLst/>
                  <a:uLnTx/>
                  <a:uFillTx/>
                  <a:latin typeface="Calibri"/>
                  <a:ea typeface="Calibri"/>
                  <a:cs typeface="Calibri"/>
                  <a:sym typeface="Calibri"/>
                  <a:hlinkClick r:id="rId3">
                    <a:extLst>
                      <a:ext uri="{A12FA001-AC4F-418D-AE19-62706E023703}">
                        <ahyp:hlinkClr xmlns:ahyp="http://schemas.microsoft.com/office/drawing/2018/hyperlinkcolor" val="tx"/>
                      </a:ext>
                    </a:extLst>
                  </a:hlinkClick>
                </a:rPr>
                <a:t>http://chs-support.weebly.com/training-packets-bmi-scoliosis-vh.html</a:t>
              </a:r>
              <a:endParaRPr kumimoji="0" sz="3100" b="0" i="0" u="none" strike="noStrike" kern="0" cap="none" spc="0" normalizeH="0" baseline="0" noProof="0">
                <a:ln>
                  <a:noFill/>
                </a:ln>
                <a:solidFill>
                  <a:srgbClr val="FFC000"/>
                </a:solidFill>
                <a:effectLst/>
                <a:uLnTx/>
                <a:uFillTx/>
                <a:latin typeface="Calibri"/>
                <a:ea typeface="Calibri"/>
                <a:cs typeface="Calibri"/>
                <a:sym typeface="Calibri"/>
              </a:endParaRPr>
            </a:p>
            <a:p>
              <a:pPr marL="0" marR="0" lvl="0" indent="0" algn="l" defTabSz="914400" rtl="0" eaLnBrk="1" fontAlgn="auto" latinLnBrk="0" hangingPunct="1">
                <a:lnSpc>
                  <a:spcPct val="90000"/>
                </a:lnSpc>
                <a:spcBef>
                  <a:spcPts val="0"/>
                </a:spcBef>
                <a:spcAft>
                  <a:spcPts val="0"/>
                </a:spcAft>
                <a:buClr>
                  <a:srgbClr val="FFFFFF"/>
                </a:buClr>
                <a:buSzPts val="3100"/>
                <a:buFont typeface="Calibri"/>
                <a:buNone/>
                <a:tabLst/>
                <a:defRPr/>
              </a:pPr>
              <a:endParaRPr kumimoji="0" sz="3100" b="0" i="0" u="none" strike="noStrike" kern="0" cap="none" spc="0" normalizeH="0" baseline="0" noProof="0">
                <a:ln>
                  <a:noFill/>
                </a:ln>
                <a:solidFill>
                  <a:srgbClr val="FFFF00"/>
                </a:solidFill>
                <a:effectLst/>
                <a:uLnTx/>
                <a:uFillTx/>
                <a:latin typeface="Calibri"/>
                <a:ea typeface="Calibri"/>
                <a:cs typeface="Calibri"/>
                <a:sym typeface="Calibri"/>
              </a:endParaRPr>
            </a:p>
          </p:txBody>
        </p:sp>
        <p:cxnSp>
          <p:nvCxnSpPr>
            <p:cNvPr id="1050" name="Google Shape;1050;p71"/>
            <p:cNvCxnSpPr/>
            <p:nvPr/>
          </p:nvCxnSpPr>
          <p:spPr>
            <a:xfrm>
              <a:off x="0" y="4428507"/>
              <a:ext cx="6900600" cy="0"/>
            </a:xfrm>
            <a:prstGeom prst="straightConnector1">
              <a:avLst/>
            </a:prstGeom>
            <a:solidFill>
              <a:schemeClr val="accent4"/>
            </a:solidFill>
            <a:ln w="12700" cap="flat" cmpd="sng">
              <a:solidFill>
                <a:schemeClr val="accent4"/>
              </a:solidFill>
              <a:prstDash val="solid"/>
              <a:miter lim="800000"/>
              <a:headEnd type="none" w="sm" len="sm"/>
              <a:tailEnd type="none" w="sm" len="sm"/>
            </a:ln>
          </p:spPr>
        </p:cxnSp>
        <p:sp>
          <p:nvSpPr>
            <p:cNvPr id="1051" name="Google Shape;1051;p71"/>
            <p:cNvSpPr/>
            <p:nvPr/>
          </p:nvSpPr>
          <p:spPr>
            <a:xfrm>
              <a:off x="0" y="4428507"/>
              <a:ext cx="6900600" cy="11070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52" name="Google Shape;1052;p71"/>
            <p:cNvSpPr/>
            <p:nvPr/>
          </p:nvSpPr>
          <p:spPr>
            <a:xfrm>
              <a:off x="0" y="2214591"/>
              <a:ext cx="6900600" cy="11070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3100"/>
                <a:buFont typeface="Arial"/>
                <a:buNone/>
                <a:tabLst/>
                <a:defRPr/>
              </a:pPr>
              <a:r>
                <a:rPr kumimoji="0" lang="en-US" sz="3100" b="0" i="0" u="none" strike="noStrike" kern="0" cap="none" spc="0" normalizeH="0" baseline="0" noProof="0">
                  <a:ln>
                    <a:noFill/>
                  </a:ln>
                  <a:solidFill>
                    <a:srgbClr val="FFFFFF"/>
                  </a:solidFill>
                  <a:effectLst/>
                  <a:uLnTx/>
                  <a:uFillTx/>
                  <a:latin typeface="Calibri"/>
                  <a:ea typeface="Calibri"/>
                  <a:cs typeface="Calibri"/>
                  <a:sym typeface="Calibri"/>
                </a:rPr>
                <a:t>Screen Form</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53" name="Google Shape;1053;p71"/>
            <p:cNvSpPr/>
            <p:nvPr/>
          </p:nvSpPr>
          <p:spPr>
            <a:xfrm>
              <a:off x="0" y="675"/>
              <a:ext cx="6900600" cy="11070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90000"/>
                </a:lnSpc>
                <a:spcBef>
                  <a:spcPts val="0"/>
                </a:spcBef>
                <a:spcAft>
                  <a:spcPts val="0"/>
                </a:spcAft>
                <a:buClr>
                  <a:srgbClr val="FFFFFF"/>
                </a:buClr>
                <a:buSzPts val="3100"/>
                <a:buFont typeface="Calibri"/>
                <a:buNone/>
                <a:tabLst/>
                <a:defRPr/>
              </a:pPr>
              <a:r>
                <a:rPr kumimoji="0" lang="en-US" sz="3100" b="0" i="0" u="none" strike="noStrike" kern="0" cap="none" spc="0" normalizeH="0" baseline="0" noProof="0">
                  <a:ln>
                    <a:noFill/>
                  </a:ln>
                  <a:solidFill>
                    <a:srgbClr val="FFFFFF"/>
                  </a:solidFill>
                  <a:effectLst/>
                  <a:uLnTx/>
                  <a:uFillTx/>
                  <a:latin typeface="Calibri"/>
                  <a:ea typeface="Calibri"/>
                  <a:cs typeface="Calibri"/>
                  <a:sym typeface="Calibri"/>
                </a:rPr>
                <a:t>Referral Form </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005A9E"/>
        </a:solidFill>
        <a:effectLst/>
      </p:bgPr>
    </p:bg>
    <p:spTree>
      <p:nvGrpSpPr>
        <p:cNvPr id="1" name="Shape 1058"/>
        <p:cNvGrpSpPr/>
        <p:nvPr/>
      </p:nvGrpSpPr>
      <p:grpSpPr>
        <a:xfrm>
          <a:off x="0" y="0"/>
          <a:ext cx="0" cy="0"/>
          <a:chOff x="0" y="0"/>
          <a:chExt cx="0" cy="0"/>
        </a:xfrm>
      </p:grpSpPr>
      <p:sp>
        <p:nvSpPr>
          <p:cNvPr id="1059" name="Google Shape;1059;p72"/>
          <p:cNvSpPr/>
          <p:nvPr/>
        </p:nvSpPr>
        <p:spPr>
          <a:xfrm>
            <a:off x="0" y="0"/>
            <a:ext cx="12188952" cy="6858000"/>
          </a:xfrm>
          <a:prstGeom prst="rect">
            <a:avLst/>
          </a:prstGeom>
          <a:solidFill>
            <a:srgbClr val="005A9E"/>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060" name="Google Shape;1060;p72"/>
          <p:cNvSpPr/>
          <p:nvPr/>
        </p:nvSpPr>
        <p:spPr>
          <a:xfrm>
            <a:off x="0" y="4526280"/>
            <a:ext cx="4449464" cy="233172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061" name="Google Shape;1061;p72"/>
          <p:cNvSpPr/>
          <p:nvPr/>
        </p:nvSpPr>
        <p:spPr>
          <a:xfrm>
            <a:off x="283374" y="702944"/>
            <a:ext cx="5369325" cy="5586984"/>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062" name="Google Shape;1062;p72"/>
          <p:cNvSpPr txBox="1">
            <a:spLocks noGrp="1"/>
          </p:cNvSpPr>
          <p:nvPr>
            <p:ph type="title"/>
          </p:nvPr>
        </p:nvSpPr>
        <p:spPr>
          <a:xfrm>
            <a:off x="1016805" y="1345958"/>
            <a:ext cx="4193196" cy="416608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US" b="1">
                <a:latin typeface="Calibri"/>
                <a:ea typeface="Calibri"/>
                <a:cs typeface="Calibri"/>
                <a:sym typeface="Calibri"/>
              </a:rPr>
              <a:t>Documentation</a:t>
            </a:r>
            <a:endParaRPr/>
          </a:p>
        </p:txBody>
      </p:sp>
      <p:grpSp>
        <p:nvGrpSpPr>
          <p:cNvPr id="1063" name="Google Shape;1063;p72"/>
          <p:cNvGrpSpPr/>
          <p:nvPr/>
        </p:nvGrpSpPr>
        <p:grpSpPr>
          <a:xfrm>
            <a:off x="54864" y="3048506"/>
            <a:ext cx="630289" cy="765242"/>
            <a:chOff x="45711" y="3048506"/>
            <a:chExt cx="630289" cy="765242"/>
          </a:xfrm>
        </p:grpSpPr>
        <p:sp>
          <p:nvSpPr>
            <p:cNvPr id="1064" name="Google Shape;1064;p72"/>
            <p:cNvSpPr/>
            <p:nvPr/>
          </p:nvSpPr>
          <p:spPr>
            <a:xfrm>
              <a:off x="614166" y="3048506"/>
              <a:ext cx="61834"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065" name="Google Shape;1065;p72"/>
            <p:cNvSpPr/>
            <p:nvPr/>
          </p:nvSpPr>
          <p:spPr>
            <a:xfrm>
              <a:off x="614166" y="3225010"/>
              <a:ext cx="61834"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066" name="Google Shape;1066;p72"/>
            <p:cNvSpPr/>
            <p:nvPr/>
          </p:nvSpPr>
          <p:spPr>
            <a:xfrm>
              <a:off x="614166" y="3401514"/>
              <a:ext cx="61834"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067" name="Google Shape;1067;p72"/>
            <p:cNvSpPr/>
            <p:nvPr/>
          </p:nvSpPr>
          <p:spPr>
            <a:xfrm>
              <a:off x="614166" y="3578017"/>
              <a:ext cx="61834"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068" name="Google Shape;1068;p72"/>
            <p:cNvSpPr/>
            <p:nvPr/>
          </p:nvSpPr>
          <p:spPr>
            <a:xfrm>
              <a:off x="614166" y="3754521"/>
              <a:ext cx="61834"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069" name="Google Shape;1069;p72"/>
            <p:cNvSpPr/>
            <p:nvPr/>
          </p:nvSpPr>
          <p:spPr>
            <a:xfrm>
              <a:off x="472053" y="3048506"/>
              <a:ext cx="61834"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070" name="Google Shape;1070;p72"/>
            <p:cNvSpPr/>
            <p:nvPr/>
          </p:nvSpPr>
          <p:spPr>
            <a:xfrm>
              <a:off x="472053" y="3225010"/>
              <a:ext cx="61834"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071" name="Google Shape;1071;p72"/>
            <p:cNvSpPr/>
            <p:nvPr/>
          </p:nvSpPr>
          <p:spPr>
            <a:xfrm>
              <a:off x="472053" y="3401514"/>
              <a:ext cx="61834"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072" name="Google Shape;1072;p72"/>
            <p:cNvSpPr/>
            <p:nvPr/>
          </p:nvSpPr>
          <p:spPr>
            <a:xfrm>
              <a:off x="472053" y="3578017"/>
              <a:ext cx="61834"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073" name="Google Shape;1073;p72"/>
            <p:cNvSpPr/>
            <p:nvPr/>
          </p:nvSpPr>
          <p:spPr>
            <a:xfrm>
              <a:off x="472053" y="3754521"/>
              <a:ext cx="61834"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074" name="Google Shape;1074;p72"/>
            <p:cNvSpPr/>
            <p:nvPr/>
          </p:nvSpPr>
          <p:spPr>
            <a:xfrm>
              <a:off x="329939" y="3048506"/>
              <a:ext cx="61834"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075" name="Google Shape;1075;p72"/>
            <p:cNvSpPr/>
            <p:nvPr/>
          </p:nvSpPr>
          <p:spPr>
            <a:xfrm>
              <a:off x="329939" y="3225010"/>
              <a:ext cx="61834"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076" name="Google Shape;1076;p72"/>
            <p:cNvSpPr/>
            <p:nvPr/>
          </p:nvSpPr>
          <p:spPr>
            <a:xfrm>
              <a:off x="329939" y="3401514"/>
              <a:ext cx="61834"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077" name="Google Shape;1077;p72"/>
            <p:cNvSpPr/>
            <p:nvPr/>
          </p:nvSpPr>
          <p:spPr>
            <a:xfrm>
              <a:off x="329939" y="3578017"/>
              <a:ext cx="61834"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078" name="Google Shape;1078;p72"/>
            <p:cNvSpPr/>
            <p:nvPr/>
          </p:nvSpPr>
          <p:spPr>
            <a:xfrm>
              <a:off x="329939" y="3754521"/>
              <a:ext cx="61834"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079" name="Google Shape;1079;p72"/>
            <p:cNvSpPr/>
            <p:nvPr/>
          </p:nvSpPr>
          <p:spPr>
            <a:xfrm>
              <a:off x="187825" y="3048506"/>
              <a:ext cx="61834"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080" name="Google Shape;1080;p72"/>
            <p:cNvSpPr/>
            <p:nvPr/>
          </p:nvSpPr>
          <p:spPr>
            <a:xfrm>
              <a:off x="187825" y="3225010"/>
              <a:ext cx="61834"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081" name="Google Shape;1081;p72"/>
            <p:cNvSpPr/>
            <p:nvPr/>
          </p:nvSpPr>
          <p:spPr>
            <a:xfrm>
              <a:off x="187825" y="3401514"/>
              <a:ext cx="61834"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082" name="Google Shape;1082;p72"/>
            <p:cNvSpPr/>
            <p:nvPr/>
          </p:nvSpPr>
          <p:spPr>
            <a:xfrm>
              <a:off x="187825" y="3578017"/>
              <a:ext cx="61834"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083" name="Google Shape;1083;p72"/>
            <p:cNvSpPr/>
            <p:nvPr/>
          </p:nvSpPr>
          <p:spPr>
            <a:xfrm>
              <a:off x="187825" y="3754521"/>
              <a:ext cx="61834"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084" name="Google Shape;1084;p72"/>
            <p:cNvSpPr/>
            <p:nvPr/>
          </p:nvSpPr>
          <p:spPr>
            <a:xfrm>
              <a:off x="45711" y="3048506"/>
              <a:ext cx="61834"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085" name="Google Shape;1085;p72"/>
            <p:cNvSpPr/>
            <p:nvPr/>
          </p:nvSpPr>
          <p:spPr>
            <a:xfrm>
              <a:off x="45711" y="3225010"/>
              <a:ext cx="61834"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086" name="Google Shape;1086;p72"/>
            <p:cNvSpPr/>
            <p:nvPr/>
          </p:nvSpPr>
          <p:spPr>
            <a:xfrm>
              <a:off x="45711" y="3401514"/>
              <a:ext cx="61834"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087" name="Google Shape;1087;p72"/>
            <p:cNvSpPr/>
            <p:nvPr/>
          </p:nvSpPr>
          <p:spPr>
            <a:xfrm>
              <a:off x="45711" y="3578017"/>
              <a:ext cx="61834"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088" name="Google Shape;1088;p72"/>
            <p:cNvSpPr/>
            <p:nvPr/>
          </p:nvSpPr>
          <p:spPr>
            <a:xfrm>
              <a:off x="45711" y="3754521"/>
              <a:ext cx="61834"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grpSp>
        <p:nvGrpSpPr>
          <p:cNvPr id="1089" name="Google Shape;1089;p72"/>
          <p:cNvGrpSpPr/>
          <p:nvPr/>
        </p:nvGrpSpPr>
        <p:grpSpPr>
          <a:xfrm>
            <a:off x="6227064" y="880650"/>
            <a:ext cx="5367528" cy="5096700"/>
            <a:chOff x="0" y="130842"/>
            <a:chExt cx="5367528" cy="5096700"/>
          </a:xfrm>
        </p:grpSpPr>
        <p:sp>
          <p:nvSpPr>
            <p:cNvPr id="1090" name="Google Shape;1090;p72"/>
            <p:cNvSpPr/>
            <p:nvPr/>
          </p:nvSpPr>
          <p:spPr>
            <a:xfrm>
              <a:off x="0" y="130842"/>
              <a:ext cx="5367528" cy="2497950"/>
            </a:xfrm>
            <a:prstGeom prst="roundRect">
              <a:avLst>
                <a:gd name="adj" fmla="val 16667"/>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91" name="Google Shape;1091;p72"/>
            <p:cNvSpPr txBox="1"/>
            <p:nvPr/>
          </p:nvSpPr>
          <p:spPr>
            <a:xfrm>
              <a:off x="121940" y="252782"/>
              <a:ext cx="5123648" cy="2254070"/>
            </a:xfrm>
            <a:prstGeom prst="rect">
              <a:avLst/>
            </a:prstGeom>
            <a:noFill/>
            <a:ln>
              <a:noFill/>
            </a:ln>
          </p:spPr>
          <p:txBody>
            <a:bodyPr spcFirstLastPara="1" wrap="square" lIns="133350" tIns="133350" rIns="133350" bIns="133350" anchor="ctr" anchorCtr="0">
              <a:noAutofit/>
            </a:bodyPr>
            <a:lstStyle/>
            <a:p>
              <a:pPr marL="0" marR="0" lvl="0" indent="0" algn="l" defTabSz="914400" rtl="0" eaLnBrk="1" fontAlgn="auto" latinLnBrk="0" hangingPunct="1">
                <a:lnSpc>
                  <a:spcPct val="90000"/>
                </a:lnSpc>
                <a:spcBef>
                  <a:spcPts val="0"/>
                </a:spcBef>
                <a:spcAft>
                  <a:spcPts val="0"/>
                </a:spcAft>
                <a:buClr>
                  <a:srgbClr val="FFFFFF"/>
                </a:buClr>
                <a:buSzPts val="3500"/>
                <a:buFont typeface="Calibri"/>
                <a:buNone/>
                <a:tabLst/>
                <a:defRPr/>
              </a:pPr>
              <a:r>
                <a:rPr kumimoji="0" lang="en-US" sz="3500" b="0" i="0" u="none" strike="noStrike" kern="0" cap="none" spc="0" normalizeH="0" baseline="0" noProof="0">
                  <a:ln>
                    <a:noFill/>
                  </a:ln>
                  <a:solidFill>
                    <a:srgbClr val="FFFFFF"/>
                  </a:solidFill>
                  <a:effectLst/>
                  <a:uLnTx/>
                  <a:uFillTx/>
                  <a:latin typeface="Calibri"/>
                  <a:ea typeface="Calibri"/>
                  <a:cs typeface="Calibri"/>
                  <a:sym typeface="Calibri"/>
                </a:rPr>
                <a:t>Data entry  will be in APSCN\eSchool+ (or use the summary form if APSCN not available)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92" name="Google Shape;1092;p72"/>
            <p:cNvSpPr/>
            <p:nvPr/>
          </p:nvSpPr>
          <p:spPr>
            <a:xfrm>
              <a:off x="0" y="2729592"/>
              <a:ext cx="5367528" cy="2497950"/>
            </a:xfrm>
            <a:prstGeom prst="roundRect">
              <a:avLst>
                <a:gd name="adj" fmla="val 16667"/>
              </a:avLst>
            </a:prstGeom>
            <a:solidFill>
              <a:srgbClr val="A4A4A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93" name="Google Shape;1093;p72"/>
            <p:cNvSpPr txBox="1"/>
            <p:nvPr/>
          </p:nvSpPr>
          <p:spPr>
            <a:xfrm>
              <a:off x="121940" y="2851532"/>
              <a:ext cx="5123648" cy="2254070"/>
            </a:xfrm>
            <a:prstGeom prst="rect">
              <a:avLst/>
            </a:prstGeom>
            <a:noFill/>
            <a:ln>
              <a:noFill/>
            </a:ln>
          </p:spPr>
          <p:txBody>
            <a:bodyPr spcFirstLastPara="1" wrap="square" lIns="133350" tIns="133350" rIns="133350" bIns="133350" anchor="ctr" anchorCtr="0">
              <a:noAutofit/>
            </a:bodyPr>
            <a:lstStyle/>
            <a:p>
              <a:pPr marL="0" marR="0" lvl="0" indent="0" algn="l" defTabSz="914400" rtl="0" eaLnBrk="1" fontAlgn="auto" latinLnBrk="0" hangingPunct="1">
                <a:lnSpc>
                  <a:spcPct val="90000"/>
                </a:lnSpc>
                <a:spcBef>
                  <a:spcPts val="0"/>
                </a:spcBef>
                <a:spcAft>
                  <a:spcPts val="0"/>
                </a:spcAft>
                <a:buClr>
                  <a:srgbClr val="FFFFFF"/>
                </a:buClr>
                <a:buSzPts val="3500"/>
                <a:buFont typeface="Calibri"/>
                <a:buNone/>
                <a:tabLst/>
                <a:defRPr/>
              </a:pPr>
              <a:r>
                <a:rPr kumimoji="0" lang="en-US" sz="3500" b="0" i="0" u="none" strike="noStrike" kern="0" cap="none" spc="0" normalizeH="0" baseline="0" noProof="0">
                  <a:ln>
                    <a:noFill/>
                  </a:ln>
                  <a:solidFill>
                    <a:srgbClr val="FFFFFF"/>
                  </a:solidFill>
                  <a:effectLst/>
                  <a:uLnTx/>
                  <a:uFillTx/>
                  <a:latin typeface="Calibri"/>
                  <a:ea typeface="Calibri"/>
                  <a:cs typeface="Calibri"/>
                  <a:sym typeface="Calibri"/>
                </a:rPr>
                <a:t>You may need to get more training/information on APSCN\eSchool+ data entry in your coop area</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098"/>
        <p:cNvGrpSpPr/>
        <p:nvPr/>
      </p:nvGrpSpPr>
      <p:grpSpPr>
        <a:xfrm>
          <a:off x="0" y="0"/>
          <a:ext cx="0" cy="0"/>
          <a:chOff x="0" y="0"/>
          <a:chExt cx="0" cy="0"/>
        </a:xfrm>
      </p:grpSpPr>
      <p:sp>
        <p:nvSpPr>
          <p:cNvPr id="1099" name="Google Shape;1099;p73"/>
          <p:cNvSpPr txBox="1">
            <a:spLocks noGrp="1"/>
          </p:cNvSpPr>
          <p:nvPr>
            <p:ph type="title"/>
          </p:nvPr>
        </p:nvSpPr>
        <p:spPr>
          <a:xfrm>
            <a:off x="1981200" y="5334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Calibri"/>
              <a:buNone/>
            </a:pPr>
            <a:r>
              <a:rPr lang="en-US" b="1">
                <a:latin typeface="Calibri"/>
                <a:ea typeface="Calibri"/>
                <a:cs typeface="Calibri"/>
                <a:sym typeface="Calibri"/>
              </a:rPr>
              <a:t>Resources Parent </a:t>
            </a:r>
            <a:br>
              <a:rPr lang="en-US" b="1">
                <a:latin typeface="Calibri"/>
                <a:ea typeface="Calibri"/>
                <a:cs typeface="Calibri"/>
                <a:sym typeface="Calibri"/>
              </a:rPr>
            </a:br>
            <a:r>
              <a:rPr lang="en-US" b="1">
                <a:latin typeface="Calibri"/>
                <a:ea typeface="Calibri"/>
                <a:cs typeface="Calibri"/>
                <a:sym typeface="Calibri"/>
              </a:rPr>
              <a:t>and Student Education</a:t>
            </a:r>
            <a:endParaRPr/>
          </a:p>
        </p:txBody>
      </p:sp>
      <p:sp>
        <p:nvSpPr>
          <p:cNvPr id="1100" name="Google Shape;1100;p7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2000"/>
              <a:buFont typeface="Calibri"/>
              <a:buNone/>
            </a:pPr>
            <a:endParaRPr sz="2000" dirty="0">
              <a:latin typeface="Calibri"/>
              <a:ea typeface="Calibri"/>
              <a:cs typeface="Calibri"/>
              <a:sym typeface="Calibri"/>
            </a:endParaRPr>
          </a:p>
          <a:p>
            <a:pPr marL="228600" lvl="0" indent="-228600" algn="l" rtl="0">
              <a:lnSpc>
                <a:spcPct val="90000"/>
              </a:lnSpc>
              <a:spcBef>
                <a:spcPts val="1000"/>
              </a:spcBef>
              <a:spcAft>
                <a:spcPts val="0"/>
              </a:spcAft>
              <a:buClr>
                <a:schemeClr val="lt1"/>
              </a:buClr>
              <a:buSzPts val="2000"/>
              <a:buFont typeface="Calibri"/>
              <a:buNone/>
            </a:pPr>
            <a:endParaRPr sz="2000" dirty="0">
              <a:latin typeface="Calibri"/>
              <a:ea typeface="Calibri"/>
              <a:cs typeface="Calibri"/>
              <a:sym typeface="Calibri"/>
            </a:endParaRPr>
          </a:p>
        </p:txBody>
      </p:sp>
      <p:sp>
        <p:nvSpPr>
          <p:cNvPr id="1101" name="Google Shape;1101;p73"/>
          <p:cNvSpPr txBox="1"/>
          <p:nvPr/>
        </p:nvSpPr>
        <p:spPr>
          <a:xfrm>
            <a:off x="1669840" y="1954580"/>
            <a:ext cx="9234379" cy="381638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dirty="0">
                <a:ln>
                  <a:noFill/>
                </a:ln>
                <a:solidFill>
                  <a:srgbClr val="FFFFFF"/>
                </a:solidFill>
                <a:effectLst/>
                <a:uLnTx/>
                <a:uFillTx/>
                <a:latin typeface="Calibri"/>
                <a:ea typeface="Calibri"/>
                <a:cs typeface="Calibri"/>
                <a:sym typeface="Calibri"/>
              </a:rPr>
              <a:t> </a:t>
            </a:r>
            <a:r>
              <a:rPr kumimoji="0" lang="en-US" sz="3200" b="0" i="0" u="none" strike="noStrike" kern="0" cap="none" spc="0" normalizeH="0" baseline="0" noProof="0" dirty="0">
                <a:ln>
                  <a:noFill/>
                </a:ln>
                <a:solidFill>
                  <a:srgbClr val="FFFFFF"/>
                </a:solidFill>
                <a:effectLst/>
                <a:uLnTx/>
                <a:uFillTx/>
                <a:latin typeface="Calibri"/>
                <a:ea typeface="Calibri"/>
                <a:cs typeface="Calibri"/>
                <a:sym typeface="Calibri"/>
              </a:rPr>
              <a:t>Childhood Hearing Loss </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3200" b="0" i="0" u="sng" strike="noStrike" kern="0" cap="none" spc="0" normalizeH="0" baseline="0" noProof="0" dirty="0">
                <a:ln>
                  <a:noFill/>
                </a:ln>
                <a:solidFill>
                  <a:srgbClr val="FFFFFF"/>
                </a:solidFill>
                <a:effectLst/>
                <a:uLnTx/>
                <a:uFillTx/>
                <a:latin typeface="Calibri"/>
                <a:ea typeface="Calibri"/>
                <a:cs typeface="Calibri"/>
                <a:sym typeface="Calibri"/>
              </a:rPr>
              <a:t>https://www.asha.org/siteassets/ais/ais-hearing-loss-childhood.pdf </a:t>
            </a:r>
          </a:p>
          <a:p>
            <a:pPr marL="0" marR="0" lvl="0" indent="0" algn="l" defTabSz="914400" rtl="0" eaLnBrk="1" fontAlgn="auto" latinLnBrk="0" hangingPunct="1">
              <a:lnSpc>
                <a:spcPct val="100000"/>
              </a:lnSpc>
              <a:spcBef>
                <a:spcPts val="0"/>
              </a:spcBef>
              <a:spcAft>
                <a:spcPts val="0"/>
              </a:spcAft>
              <a:buClr>
                <a:srgbClr val="000000"/>
              </a:buClr>
              <a:buSzPts val="3200"/>
              <a:buFont typeface="Arial"/>
              <a:buNone/>
              <a:tabLst/>
              <a:defRPr/>
            </a:pPr>
            <a:endParaRPr kumimoji="0" sz="3200" b="0" i="0" u="none" strike="noStrike" kern="0" cap="none" spc="0" normalizeH="0" baseline="0" noProof="0" dirty="0">
              <a:ln>
                <a:noFill/>
              </a:ln>
              <a:solidFill>
                <a:srgbClr val="FFFFFF"/>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3200" b="0" i="0" u="none" strike="noStrike" kern="0" cap="none" spc="0" normalizeH="0" baseline="0" noProof="0" dirty="0">
                <a:ln>
                  <a:noFill/>
                </a:ln>
                <a:solidFill>
                  <a:srgbClr val="FFFFFF"/>
                </a:solidFill>
                <a:effectLst/>
                <a:uLnTx/>
                <a:uFillTx/>
                <a:latin typeface="Calibri"/>
                <a:ea typeface="Calibri"/>
                <a:cs typeface="Calibri"/>
                <a:sym typeface="Calibri"/>
              </a:rPr>
              <a:t>Recreational Firearm Noise Exposure</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3200" b="0" i="0" u="sng" strike="noStrike" kern="0" cap="none" spc="0" normalizeH="0" baseline="0" noProof="0" dirty="0">
                <a:ln>
                  <a:noFill/>
                </a:ln>
                <a:solidFill>
                  <a:srgbClr val="FFFFFF"/>
                </a:solidFill>
                <a:effectLst/>
                <a:uLnTx/>
                <a:uFillTx/>
                <a:latin typeface="Calibri"/>
                <a:ea typeface="Calibri"/>
                <a:cs typeface="Calibri"/>
                <a:sym typeface="Calibri"/>
              </a:rPr>
              <a:t>https://www.asha.org/siteassets/ais/ais-recreational-firearm-noise-exposure.pdf</a:t>
            </a: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268"/>
        <p:cNvGrpSpPr/>
        <p:nvPr/>
      </p:nvGrpSpPr>
      <p:grpSpPr>
        <a:xfrm>
          <a:off x="0" y="0"/>
          <a:ext cx="0" cy="0"/>
          <a:chOff x="0" y="0"/>
          <a:chExt cx="0" cy="0"/>
        </a:xfrm>
      </p:grpSpPr>
      <p:sp>
        <p:nvSpPr>
          <p:cNvPr id="1269" name="Google Shape;1269;p81"/>
          <p:cNvSpPr txBox="1">
            <a:spLocks noGrp="1"/>
          </p:cNvSpPr>
          <p:nvPr>
            <p:ph type="title"/>
          </p:nvPr>
        </p:nvSpPr>
        <p:spPr>
          <a:xfrm>
            <a:off x="2198670" y="226982"/>
            <a:ext cx="7719646"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US"/>
              <a:t>The EARS Team is here to help!</a:t>
            </a:r>
            <a:endParaRPr/>
          </a:p>
        </p:txBody>
      </p:sp>
      <p:sp>
        <p:nvSpPr>
          <p:cNvPr id="1270" name="Google Shape;1270;p81"/>
          <p:cNvSpPr txBox="1">
            <a:spLocks noGrp="1"/>
          </p:cNvSpPr>
          <p:nvPr>
            <p:ph type="body" idx="1"/>
          </p:nvPr>
        </p:nvSpPr>
        <p:spPr>
          <a:xfrm>
            <a:off x="838200" y="2592325"/>
            <a:ext cx="10515600" cy="3861600"/>
          </a:xfrm>
          <a:prstGeom prst="rect">
            <a:avLst/>
          </a:prstGeom>
          <a:noFill/>
          <a:ln>
            <a:noFill/>
          </a:ln>
        </p:spPr>
        <p:txBody>
          <a:bodyPr spcFirstLastPara="1" wrap="square" lIns="91425" tIns="45700" rIns="91425" bIns="45700" anchor="t" anchorCtr="0">
            <a:normAutofit fontScale="85000" lnSpcReduction="20000"/>
          </a:bodyPr>
          <a:lstStyle/>
          <a:p>
            <a:pPr marL="228600" lvl="0" indent="-50800" algn="l" rtl="0">
              <a:lnSpc>
                <a:spcPct val="90000"/>
              </a:lnSpc>
              <a:spcBef>
                <a:spcPts val="0"/>
              </a:spcBef>
              <a:spcAft>
                <a:spcPts val="0"/>
              </a:spcAft>
              <a:buClr>
                <a:schemeClr val="lt1"/>
              </a:buClr>
              <a:buSzPct val="100000"/>
              <a:buNone/>
            </a:pPr>
            <a:endParaRPr dirty="0"/>
          </a:p>
          <a:p>
            <a:pPr marL="228600" lvl="0" indent="-50800" algn="l" rtl="0">
              <a:lnSpc>
                <a:spcPct val="90000"/>
              </a:lnSpc>
              <a:spcBef>
                <a:spcPts val="1000"/>
              </a:spcBef>
              <a:spcAft>
                <a:spcPts val="0"/>
              </a:spcAft>
              <a:buClr>
                <a:schemeClr val="lt1"/>
              </a:buClr>
              <a:buSzPct val="100000"/>
              <a:buNone/>
            </a:pPr>
            <a:endParaRPr dirty="0"/>
          </a:p>
          <a:p>
            <a:pPr marL="228600" lvl="0" indent="-222883" algn="l" rtl="0">
              <a:lnSpc>
                <a:spcPct val="100000"/>
              </a:lnSpc>
              <a:spcBef>
                <a:spcPts val="1000"/>
              </a:spcBef>
              <a:spcAft>
                <a:spcPts val="0"/>
              </a:spcAft>
              <a:buClr>
                <a:schemeClr val="lt1"/>
              </a:buClr>
              <a:buSzPct val="100000"/>
              <a:buChar char="•"/>
            </a:pPr>
            <a:r>
              <a:rPr lang="en-US" sz="3187" dirty="0"/>
              <a:t>If your school needs a hearing screening on a difficult to test student, the EARS team can perform a screening under contract</a:t>
            </a:r>
            <a:endParaRPr sz="3187" dirty="0"/>
          </a:p>
          <a:p>
            <a:pPr marL="228600" lvl="0" indent="0" algn="l" rtl="0">
              <a:lnSpc>
                <a:spcPct val="100000"/>
              </a:lnSpc>
              <a:spcBef>
                <a:spcPts val="1000"/>
              </a:spcBef>
              <a:spcAft>
                <a:spcPts val="0"/>
              </a:spcAft>
              <a:buSzPct val="75630"/>
              <a:buNone/>
            </a:pPr>
            <a:r>
              <a:rPr lang="en-US" dirty="0"/>
              <a:t> </a:t>
            </a:r>
            <a:endParaRPr dirty="0"/>
          </a:p>
          <a:p>
            <a:pPr marL="228600" lvl="0" indent="-222883" algn="l" rtl="0">
              <a:lnSpc>
                <a:spcPct val="100000"/>
              </a:lnSpc>
              <a:spcBef>
                <a:spcPts val="1000"/>
              </a:spcBef>
              <a:spcAft>
                <a:spcPts val="0"/>
              </a:spcAft>
              <a:buClr>
                <a:schemeClr val="lt1"/>
              </a:buClr>
              <a:buSzPct val="100000"/>
              <a:buChar char="•"/>
            </a:pPr>
            <a:r>
              <a:rPr lang="en-US" sz="3187" dirty="0"/>
              <a:t>Every attempt will be made to complete a traditional, pure tone hearing screening first by the EARS team, as it is best practice.  </a:t>
            </a:r>
            <a:endParaRPr sz="3187" dirty="0"/>
          </a:p>
          <a:p>
            <a:pPr marL="228600" lvl="0" indent="0" algn="l" rtl="0">
              <a:lnSpc>
                <a:spcPct val="100000"/>
              </a:lnSpc>
              <a:spcBef>
                <a:spcPts val="1000"/>
              </a:spcBef>
              <a:spcAft>
                <a:spcPts val="0"/>
              </a:spcAft>
              <a:buSzPct val="141176"/>
              <a:buNone/>
            </a:pPr>
            <a:endParaRPr sz="1500" dirty="0"/>
          </a:p>
          <a:p>
            <a:pPr marL="228600" lvl="0" indent="-215877" algn="l" rtl="0">
              <a:lnSpc>
                <a:spcPct val="100000"/>
              </a:lnSpc>
              <a:spcBef>
                <a:spcPts val="1000"/>
              </a:spcBef>
              <a:spcAft>
                <a:spcPts val="0"/>
              </a:spcAft>
              <a:buClr>
                <a:schemeClr val="lt1"/>
              </a:buClr>
              <a:buSzPct val="100000"/>
              <a:buChar char="•"/>
            </a:pPr>
            <a:r>
              <a:rPr lang="en-US" sz="3058" dirty="0"/>
              <a:t>However, if a standard screening can’t be completed, the EARS team has the ability to complete an OAE screening in the school setting.  </a:t>
            </a:r>
            <a:endParaRPr dirty="0"/>
          </a:p>
        </p:txBody>
      </p:sp>
      <p:pic>
        <p:nvPicPr>
          <p:cNvPr id="1271" name="Google Shape;1271;p81"/>
          <p:cNvPicPr preferRelativeResize="0"/>
          <p:nvPr/>
        </p:nvPicPr>
        <p:blipFill rotWithShape="1">
          <a:blip r:embed="rId3">
            <a:alphaModFix/>
          </a:blip>
          <a:srcRect/>
          <a:stretch/>
        </p:blipFill>
        <p:spPr>
          <a:xfrm>
            <a:off x="4525767" y="1320229"/>
            <a:ext cx="2450386" cy="1140019"/>
          </a:xfrm>
          <a:prstGeom prst="rect">
            <a:avLst/>
          </a:prstGeom>
          <a:noFill/>
          <a:ln>
            <a:noFill/>
          </a:ln>
        </p:spPr>
      </p:pic>
      <p:sp>
        <p:nvSpPr>
          <p:cNvPr id="1272" name="Google Shape;1272;p81"/>
          <p:cNvSpPr/>
          <p:nvPr/>
        </p:nvSpPr>
        <p:spPr>
          <a:xfrm>
            <a:off x="1421150" y="2592325"/>
            <a:ext cx="8839800" cy="5232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500"/>
              <a:buFont typeface="Arial"/>
              <a:buNone/>
              <a:tabLst/>
              <a:defRPr/>
            </a:pPr>
            <a:r>
              <a:rPr kumimoji="0" lang="en-US" sz="1500" b="1" i="0" u="none" strike="noStrike" kern="0" cap="none" spc="0" normalizeH="0" baseline="0" noProof="0">
                <a:ln>
                  <a:noFill/>
                </a:ln>
                <a:solidFill>
                  <a:srgbClr val="FFFFFF"/>
                </a:solidFill>
                <a:effectLst/>
                <a:uLnTx/>
                <a:uFillTx/>
                <a:latin typeface="Georgia"/>
                <a:ea typeface="Georgia"/>
                <a:cs typeface="Georgia"/>
                <a:sym typeface="Georgia"/>
              </a:rPr>
              <a:t>Educational Audiology/Speech Pathology Resources for Schools (EARS)</a:t>
            </a:r>
            <a:endParaRPr kumimoji="0" sz="2100" b="0" i="0" u="none" strike="noStrike" kern="0" cap="none" spc="0" normalizeH="0" baseline="0" noProof="0">
              <a:ln>
                <a:noFill/>
              </a:ln>
              <a:solidFill>
                <a:srgbClr val="FFFFFF"/>
              </a:solidFill>
              <a:effectLst/>
              <a:uLnTx/>
              <a:uFillTx/>
              <a:latin typeface="Times New Roman"/>
              <a:ea typeface="Times New Roman"/>
              <a:cs typeface="Times New Roman"/>
              <a:sym typeface="Times New Roman"/>
            </a:endParaRPr>
          </a:p>
          <a:p>
            <a:pPr marL="0" marR="0" lvl="0" indent="0" algn="ctr" defTabSz="914400" rtl="0" eaLnBrk="1" fontAlgn="auto" latinLnBrk="0" hangingPunct="1">
              <a:lnSpc>
                <a:spcPct val="100000"/>
              </a:lnSpc>
              <a:spcBef>
                <a:spcPts val="0"/>
              </a:spcBef>
              <a:spcAft>
                <a:spcPts val="0"/>
              </a:spcAft>
              <a:buClr>
                <a:srgbClr val="000000"/>
              </a:buClr>
              <a:buSzPts val="1500"/>
              <a:buFont typeface="Arial"/>
              <a:buNone/>
              <a:tabLst/>
              <a:defRPr/>
            </a:pPr>
            <a:r>
              <a:rPr kumimoji="0" lang="en-US" sz="1500" b="1" i="0" u="none" strike="noStrike" kern="0" cap="none" spc="0" normalizeH="0" baseline="0" noProof="0">
                <a:ln>
                  <a:noFill/>
                </a:ln>
                <a:solidFill>
                  <a:srgbClr val="FFFFFF"/>
                </a:solidFill>
                <a:effectLst/>
                <a:uLnTx/>
                <a:uFillTx/>
                <a:latin typeface="Georgia"/>
                <a:ea typeface="Georgia"/>
                <a:cs typeface="Georgia"/>
                <a:sym typeface="Georgia"/>
              </a:rPr>
              <a:t>An outreach program of Arkansas Children’s</a:t>
            </a:r>
            <a:endParaRPr kumimoji="0" sz="2100" b="0" i="0" u="none" strike="noStrike" kern="0" cap="none" spc="0" normalizeH="0" baseline="0" noProof="0">
              <a:ln>
                <a:noFill/>
              </a:ln>
              <a:solidFill>
                <a:srgbClr val="FFFFFF"/>
              </a:solidFill>
              <a:effectLst/>
              <a:uLnTx/>
              <a:uFillTx/>
              <a:latin typeface="Times New Roman"/>
              <a:ea typeface="Times New Roman"/>
              <a:cs typeface="Times New Roman"/>
              <a:sym typeface="Times New Roman"/>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288"/>
        <p:cNvGrpSpPr/>
        <p:nvPr/>
      </p:nvGrpSpPr>
      <p:grpSpPr>
        <a:xfrm>
          <a:off x="0" y="0"/>
          <a:ext cx="0" cy="0"/>
          <a:chOff x="0" y="0"/>
          <a:chExt cx="0" cy="0"/>
        </a:xfrm>
      </p:grpSpPr>
      <p:sp>
        <p:nvSpPr>
          <p:cNvPr id="1290" name="Google Shape;1290;gd9db0512a8_0_0"/>
          <p:cNvSpPr txBox="1">
            <a:spLocks noGrp="1"/>
          </p:cNvSpPr>
          <p:nvPr>
            <p:ph type="body" idx="1"/>
          </p:nvPr>
        </p:nvSpPr>
        <p:spPr>
          <a:xfrm>
            <a:off x="838200" y="1076477"/>
            <a:ext cx="10515600" cy="4351200"/>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lt1"/>
              </a:buClr>
              <a:buSzPct val="100000"/>
              <a:buFont typeface="Gill Sans"/>
              <a:buNone/>
            </a:pPr>
            <a:r>
              <a:rPr lang="en-US" sz="3200" b="1" dirty="0">
                <a:latin typeface="Gill Sans"/>
                <a:ea typeface="Gill Sans"/>
                <a:cs typeface="Gill Sans"/>
                <a:sym typeface="Gill Sans"/>
              </a:rPr>
              <a:t>	</a:t>
            </a:r>
            <a:endParaRPr sz="3200" dirty="0">
              <a:latin typeface="Gill Sans"/>
              <a:ea typeface="Gill Sans"/>
              <a:cs typeface="Gill Sans"/>
              <a:sym typeface="Gill Sans"/>
            </a:endParaRPr>
          </a:p>
          <a:p>
            <a:pPr marL="342900" lvl="0" indent="0" algn="ctr" rtl="0">
              <a:lnSpc>
                <a:spcPct val="100000"/>
              </a:lnSpc>
              <a:spcBef>
                <a:spcPts val="640"/>
              </a:spcBef>
              <a:spcAft>
                <a:spcPts val="0"/>
              </a:spcAft>
              <a:buClr>
                <a:schemeClr val="dk1"/>
              </a:buClr>
              <a:buSzPts val="440"/>
              <a:buFont typeface="Arial"/>
              <a:buNone/>
            </a:pPr>
            <a:r>
              <a:rPr lang="en-US" sz="7550" b="1" dirty="0">
                <a:latin typeface="Gill Sans"/>
                <a:ea typeface="Gill Sans"/>
                <a:cs typeface="Gill Sans"/>
                <a:sym typeface="Gill Sans"/>
              </a:rPr>
              <a:t>Resources can be found </a:t>
            </a:r>
            <a:endParaRPr sz="7550" b="1" dirty="0">
              <a:latin typeface="Gill Sans"/>
              <a:ea typeface="Gill Sans"/>
              <a:cs typeface="Gill Sans"/>
              <a:sym typeface="Gill Sans"/>
            </a:endParaRPr>
          </a:p>
          <a:p>
            <a:pPr marL="342900" lvl="0" indent="0" algn="ctr" rtl="0">
              <a:lnSpc>
                <a:spcPct val="100000"/>
              </a:lnSpc>
              <a:spcBef>
                <a:spcPts val="640"/>
              </a:spcBef>
              <a:spcAft>
                <a:spcPts val="0"/>
              </a:spcAft>
              <a:buClr>
                <a:schemeClr val="dk1"/>
              </a:buClr>
              <a:buSzPts val="440"/>
              <a:buFont typeface="Arial"/>
              <a:buNone/>
            </a:pPr>
            <a:r>
              <a:rPr lang="en-US" sz="7550" b="1" dirty="0">
                <a:latin typeface="Gill Sans"/>
                <a:ea typeface="Gill Sans"/>
                <a:cs typeface="Gill Sans"/>
                <a:sym typeface="Gill Sans"/>
              </a:rPr>
              <a:t> </a:t>
            </a:r>
            <a:r>
              <a:rPr lang="en-US" sz="7550" b="1" u="sng" dirty="0">
                <a:solidFill>
                  <a:srgbClr val="FFFF00"/>
                </a:solidFill>
                <a:latin typeface="Gill Sans"/>
                <a:ea typeface="Gill Sans"/>
                <a:cs typeface="Gill Sans"/>
                <a:sym typeface="Gill Sans"/>
                <a:hlinkClick r:id="rId3">
                  <a:extLst>
                    <a:ext uri="{A12FA001-AC4F-418D-AE19-62706E023703}">
                      <ahyp:hlinkClr xmlns:ahyp="http://schemas.microsoft.com/office/drawing/2018/hyperlinkcolor" val="tx"/>
                    </a:ext>
                  </a:extLst>
                </a:hlinkClick>
              </a:rPr>
              <a:t>www.CHS-Support.weebly.com</a:t>
            </a:r>
            <a:r>
              <a:rPr lang="en-US" sz="7550" b="1" dirty="0">
                <a:solidFill>
                  <a:srgbClr val="FFFF00"/>
                </a:solidFill>
                <a:latin typeface="Gill Sans"/>
                <a:ea typeface="Gill Sans"/>
                <a:cs typeface="Gill Sans"/>
                <a:sym typeface="Gill Sans"/>
              </a:rPr>
              <a:t> </a:t>
            </a:r>
            <a:endParaRPr sz="7550" b="1" dirty="0">
              <a:solidFill>
                <a:srgbClr val="FFFF00"/>
              </a:solidFill>
              <a:latin typeface="Gill Sans"/>
              <a:ea typeface="Gill Sans"/>
              <a:cs typeface="Gill Sans"/>
              <a:sym typeface="Gill Sans"/>
            </a:endParaRPr>
          </a:p>
          <a:p>
            <a:pPr marL="342900" lvl="0" indent="0" algn="ctr" rtl="0">
              <a:lnSpc>
                <a:spcPct val="100000"/>
              </a:lnSpc>
              <a:spcBef>
                <a:spcPts val="640"/>
              </a:spcBef>
              <a:spcAft>
                <a:spcPts val="0"/>
              </a:spcAft>
              <a:buSzPct val="59602"/>
              <a:buNone/>
            </a:pPr>
            <a:endParaRPr sz="7550" b="1" dirty="0">
              <a:highlight>
                <a:schemeClr val="accent2"/>
              </a:highlight>
              <a:latin typeface="Gill Sans"/>
              <a:ea typeface="Gill Sans"/>
              <a:cs typeface="Gill Sans"/>
              <a:sym typeface="Gill Sans"/>
            </a:endParaRPr>
          </a:p>
          <a:p>
            <a:pPr marL="342900" lvl="0" indent="0" algn="l" rtl="0">
              <a:lnSpc>
                <a:spcPct val="100000"/>
              </a:lnSpc>
              <a:spcBef>
                <a:spcPts val="640"/>
              </a:spcBef>
              <a:spcAft>
                <a:spcPts val="0"/>
              </a:spcAft>
              <a:buSzPct val="59602"/>
              <a:buNone/>
            </a:pPr>
            <a:endParaRPr sz="7550" b="1" dirty="0">
              <a:highlight>
                <a:schemeClr val="accent2"/>
              </a:highlight>
              <a:latin typeface="Gill Sans"/>
              <a:ea typeface="Gill Sans"/>
              <a:cs typeface="Gill Sans"/>
              <a:sym typeface="Gill Sans"/>
            </a:endParaRPr>
          </a:p>
          <a:p>
            <a:pPr marL="342900" lvl="0" indent="0" algn="ctr" rtl="0">
              <a:lnSpc>
                <a:spcPct val="100000"/>
              </a:lnSpc>
              <a:spcBef>
                <a:spcPts val="640"/>
              </a:spcBef>
              <a:spcAft>
                <a:spcPts val="0"/>
              </a:spcAft>
              <a:buSzPct val="59602"/>
              <a:buNone/>
            </a:pPr>
            <a:endParaRPr sz="7550" b="1" dirty="0">
              <a:highlight>
                <a:schemeClr val="dk1"/>
              </a:highlight>
              <a:latin typeface="Gill Sans"/>
              <a:ea typeface="Gill Sans"/>
              <a:cs typeface="Gill Sans"/>
              <a:sym typeface="Gill Sans"/>
            </a:endParaRPr>
          </a:p>
          <a:p>
            <a:pPr marL="342900" lvl="0" indent="0" algn="ctr" rtl="0">
              <a:lnSpc>
                <a:spcPct val="100000"/>
              </a:lnSpc>
              <a:spcBef>
                <a:spcPts val="640"/>
              </a:spcBef>
              <a:spcAft>
                <a:spcPts val="0"/>
              </a:spcAft>
              <a:buClr>
                <a:schemeClr val="dk1"/>
              </a:buClr>
              <a:buSzPct val="39285"/>
              <a:buFont typeface="Arial"/>
              <a:buNone/>
            </a:pPr>
            <a:endParaRPr b="1" dirty="0">
              <a:latin typeface="Gill Sans"/>
              <a:ea typeface="Gill Sans"/>
              <a:cs typeface="Gill Sans"/>
              <a:sym typeface="Gill Sans"/>
            </a:endParaRPr>
          </a:p>
          <a:p>
            <a:pPr marL="342900" lvl="0" indent="0" algn="l" rtl="0">
              <a:lnSpc>
                <a:spcPct val="100000"/>
              </a:lnSpc>
              <a:spcBef>
                <a:spcPts val="640"/>
              </a:spcBef>
              <a:spcAft>
                <a:spcPts val="0"/>
              </a:spcAft>
              <a:buClr>
                <a:schemeClr val="dk1"/>
              </a:buClr>
              <a:buSzPct val="39285"/>
              <a:buFont typeface="Arial"/>
              <a:buNone/>
            </a:pPr>
            <a:endParaRPr b="1" dirty="0">
              <a:latin typeface="Gill Sans"/>
              <a:ea typeface="Gill Sans"/>
              <a:cs typeface="Gill Sans"/>
              <a:sym typeface="Gill Sans"/>
            </a:endParaRPr>
          </a:p>
          <a:p>
            <a:pPr marL="342900" lvl="0" indent="0" algn="l" rtl="0">
              <a:lnSpc>
                <a:spcPct val="100000"/>
              </a:lnSpc>
              <a:spcBef>
                <a:spcPts val="640"/>
              </a:spcBef>
              <a:spcAft>
                <a:spcPts val="0"/>
              </a:spcAft>
              <a:buClr>
                <a:schemeClr val="dk1"/>
              </a:buClr>
              <a:buSzPct val="34375"/>
              <a:buFont typeface="Arial"/>
              <a:buNone/>
            </a:pPr>
            <a:endParaRPr sz="3200" b="1" dirty="0">
              <a:latin typeface="Gill Sans"/>
              <a:ea typeface="Gill Sans"/>
              <a:cs typeface="Gill Sans"/>
              <a:sym typeface="Gill Sans"/>
            </a:endParaRPr>
          </a:p>
          <a:p>
            <a:pPr marL="342900" lvl="0" indent="0" algn="l" rtl="0">
              <a:lnSpc>
                <a:spcPct val="100000"/>
              </a:lnSpc>
              <a:spcBef>
                <a:spcPts val="640"/>
              </a:spcBef>
              <a:spcAft>
                <a:spcPts val="0"/>
              </a:spcAft>
              <a:buClr>
                <a:schemeClr val="dk1"/>
              </a:buClr>
              <a:buSzPct val="34375"/>
              <a:buFont typeface="Arial"/>
              <a:buNone/>
            </a:pPr>
            <a:endParaRPr sz="3200" b="1" dirty="0">
              <a:latin typeface="Gill Sans"/>
              <a:ea typeface="Gill Sans"/>
              <a:cs typeface="Gill Sans"/>
              <a:sym typeface="Gill Sans"/>
            </a:endParaRPr>
          </a:p>
          <a:p>
            <a:pPr marL="342900" lvl="0" indent="-139700" algn="l" rtl="0">
              <a:lnSpc>
                <a:spcPct val="100000"/>
              </a:lnSpc>
              <a:spcBef>
                <a:spcPts val="640"/>
              </a:spcBef>
              <a:spcAft>
                <a:spcPts val="0"/>
              </a:spcAft>
              <a:buClr>
                <a:schemeClr val="lt1"/>
              </a:buClr>
              <a:buSzPct val="100000"/>
              <a:buFont typeface="Gill Sans"/>
              <a:buNone/>
            </a:pPr>
            <a:endParaRPr sz="3200" b="1" u="sng" dirty="0">
              <a:solidFill>
                <a:schemeClr val="hlink"/>
              </a:solidFill>
              <a:latin typeface="Gill Sans"/>
              <a:ea typeface="Gill Sans"/>
              <a:cs typeface="Gill Sans"/>
              <a:sym typeface="Gill Sans"/>
              <a:hlinkClick r:id="rId4"/>
            </a:endParaRPr>
          </a:p>
          <a:p>
            <a:pPr marL="0" lvl="0" indent="0" algn="l" rtl="0">
              <a:lnSpc>
                <a:spcPct val="90000"/>
              </a:lnSpc>
              <a:spcBef>
                <a:spcPts val="1000"/>
              </a:spcBef>
              <a:spcAft>
                <a:spcPts val="0"/>
              </a:spcAft>
              <a:buSzPct val="160714"/>
              <a:buNone/>
            </a:pPr>
            <a:endParaRPr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169F44-6496-5423-8655-5830D994A82B}"/>
              </a:ext>
            </a:extLst>
          </p:cNvPr>
          <p:cNvSpPr>
            <a:spLocks noGrp="1"/>
          </p:cNvSpPr>
          <p:nvPr>
            <p:ph type="title"/>
          </p:nvPr>
        </p:nvSpPr>
        <p:spPr>
          <a:xfrm>
            <a:off x="1113810" y="2960716"/>
            <a:ext cx="4036334" cy="2387600"/>
          </a:xfrm>
        </p:spPr>
        <p:txBody>
          <a:bodyPr vert="horz" lIns="91440" tIns="45720" rIns="91440" bIns="45720" rtlCol="0" anchor="t">
            <a:normAutofit/>
          </a:bodyPr>
          <a:lstStyle/>
          <a:p>
            <a:pPr>
              <a:spcBef>
                <a:spcPct val="0"/>
              </a:spcBef>
            </a:pPr>
            <a:r>
              <a:rPr lang="en-US" sz="5400" kern="1200">
                <a:solidFill>
                  <a:schemeClr val="tx1"/>
                </a:solidFill>
                <a:latin typeface="+mj-lt"/>
                <a:ea typeface="+mj-ea"/>
                <a:cs typeface="+mj-cs"/>
              </a:rPr>
              <a:t>Knowledge Check</a:t>
            </a:r>
          </a:p>
        </p:txBody>
      </p:sp>
      <p:grpSp>
        <p:nvGrpSpPr>
          <p:cNvPr id="1033" name="Group 1032">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1034" name="Rectangle 1033">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6" name="Rectangle 103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8" name="Rectangle 1037">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0" name="Rectangle 103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Picture">
            <a:extLst>
              <a:ext uri="{FF2B5EF4-FFF2-40B4-BE49-F238E27FC236}">
                <a16:creationId xmlns:a16="http://schemas.microsoft.com/office/drawing/2014/main" id="{35FF6081-10DD-D66F-E400-B1F1FC7B55D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957597" y="666728"/>
            <a:ext cx="5465791" cy="5465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6186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202"/>
        <p:cNvGrpSpPr/>
        <p:nvPr/>
      </p:nvGrpSpPr>
      <p:grpSpPr>
        <a:xfrm>
          <a:off x="0" y="0"/>
          <a:ext cx="0" cy="0"/>
          <a:chOff x="0" y="0"/>
          <a:chExt cx="0" cy="0"/>
        </a:xfrm>
      </p:grpSpPr>
      <p:sp>
        <p:nvSpPr>
          <p:cNvPr id="203" name="Google Shape;203;p9"/>
          <p:cNvSpPr txBox="1">
            <a:spLocks noGrp="1"/>
          </p:cNvSpPr>
          <p:nvPr>
            <p:ph type="title"/>
          </p:nvPr>
        </p:nvSpPr>
        <p:spPr>
          <a:xfrm>
            <a:off x="930031" y="228600"/>
            <a:ext cx="9052169" cy="1295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US" b="1">
                <a:latin typeface="Calibri"/>
                <a:ea typeface="Calibri"/>
                <a:cs typeface="Calibri"/>
                <a:sym typeface="Calibri"/>
              </a:rPr>
              <a:t>Importance</a:t>
            </a:r>
            <a:endParaRPr/>
          </a:p>
        </p:txBody>
      </p:sp>
      <p:sp>
        <p:nvSpPr>
          <p:cNvPr id="204" name="Google Shape;204;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7150" algn="l" rtl="0">
              <a:lnSpc>
                <a:spcPct val="80000"/>
              </a:lnSpc>
              <a:spcBef>
                <a:spcPts val="0"/>
              </a:spcBef>
              <a:spcAft>
                <a:spcPts val="0"/>
              </a:spcAft>
              <a:buClr>
                <a:schemeClr val="lt1"/>
              </a:buClr>
              <a:buSzPts val="2700"/>
              <a:buNone/>
            </a:pPr>
            <a:endParaRPr sz="2700">
              <a:latin typeface="Calibri"/>
              <a:ea typeface="Calibri"/>
              <a:cs typeface="Calibri"/>
              <a:sym typeface="Calibri"/>
            </a:endParaRPr>
          </a:p>
          <a:p>
            <a:pPr marL="228600" lvl="0" indent="-228600" algn="l" rtl="0">
              <a:lnSpc>
                <a:spcPct val="80000"/>
              </a:lnSpc>
              <a:spcBef>
                <a:spcPts val="1000"/>
              </a:spcBef>
              <a:spcAft>
                <a:spcPts val="0"/>
              </a:spcAft>
              <a:buClr>
                <a:schemeClr val="lt1"/>
              </a:buClr>
              <a:buSzPts val="2800"/>
              <a:buChar char="•"/>
            </a:pPr>
            <a:r>
              <a:rPr lang="en-US">
                <a:latin typeface="Calibri"/>
                <a:ea typeface="Calibri"/>
                <a:cs typeface="Calibri"/>
                <a:sym typeface="Calibri"/>
              </a:rPr>
              <a:t>Approximately 15% of children in the U.S. have hearing loss in one or both ears  </a:t>
            </a:r>
            <a:endParaRPr/>
          </a:p>
          <a:p>
            <a:pPr marL="228600" lvl="0" indent="-50800" algn="l" rtl="0">
              <a:lnSpc>
                <a:spcPct val="80000"/>
              </a:lnSpc>
              <a:spcBef>
                <a:spcPts val="1000"/>
              </a:spcBef>
              <a:spcAft>
                <a:spcPts val="0"/>
              </a:spcAft>
              <a:buClr>
                <a:schemeClr val="lt1"/>
              </a:buClr>
              <a:buSzPts val="2800"/>
              <a:buNone/>
            </a:pPr>
            <a:endParaRPr>
              <a:latin typeface="Calibri"/>
              <a:ea typeface="Calibri"/>
              <a:cs typeface="Calibri"/>
              <a:sym typeface="Calibri"/>
            </a:endParaRPr>
          </a:p>
          <a:p>
            <a:pPr marL="228600" lvl="0" indent="-228600" algn="l" rtl="0">
              <a:lnSpc>
                <a:spcPct val="80000"/>
              </a:lnSpc>
              <a:spcBef>
                <a:spcPts val="1000"/>
              </a:spcBef>
              <a:spcAft>
                <a:spcPts val="0"/>
              </a:spcAft>
              <a:buClr>
                <a:schemeClr val="lt1"/>
              </a:buClr>
              <a:buSzPts val="2800"/>
              <a:buChar char="•"/>
            </a:pPr>
            <a:r>
              <a:rPr lang="en-US">
                <a:latin typeface="Calibri"/>
                <a:ea typeface="Calibri"/>
                <a:cs typeface="Calibri"/>
                <a:sym typeface="Calibri"/>
              </a:rPr>
              <a:t>Hearing loss can seriously impede learning</a:t>
            </a:r>
            <a:endParaRPr/>
          </a:p>
          <a:p>
            <a:pPr marL="228600" lvl="0" indent="-50800" algn="l" rtl="0">
              <a:lnSpc>
                <a:spcPct val="80000"/>
              </a:lnSpc>
              <a:spcBef>
                <a:spcPts val="1000"/>
              </a:spcBef>
              <a:spcAft>
                <a:spcPts val="0"/>
              </a:spcAft>
              <a:buClr>
                <a:schemeClr val="lt1"/>
              </a:buClr>
              <a:buSzPts val="2800"/>
              <a:buNone/>
            </a:pPr>
            <a:endParaRPr>
              <a:latin typeface="Calibri"/>
              <a:ea typeface="Calibri"/>
              <a:cs typeface="Calibri"/>
              <a:sym typeface="Calibri"/>
            </a:endParaRPr>
          </a:p>
          <a:p>
            <a:pPr marL="228600" lvl="0" indent="-228600" algn="l" rtl="0">
              <a:lnSpc>
                <a:spcPct val="80000"/>
              </a:lnSpc>
              <a:spcBef>
                <a:spcPts val="1000"/>
              </a:spcBef>
              <a:spcAft>
                <a:spcPts val="0"/>
              </a:spcAft>
              <a:buClr>
                <a:schemeClr val="lt1"/>
              </a:buClr>
              <a:buSzPts val="2800"/>
              <a:buChar char="•"/>
            </a:pPr>
            <a:r>
              <a:rPr lang="en-US">
                <a:latin typeface="Calibri"/>
                <a:ea typeface="Calibri"/>
                <a:cs typeface="Calibri"/>
                <a:sym typeface="Calibri"/>
              </a:rPr>
              <a:t>Early identification and treatment can prevent or at least alleviate the consequences of many hearing problems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0" name="Google Shape;210;p10"/>
          <p:cNvPicPr preferRelativeResize="0"/>
          <p:nvPr/>
        </p:nvPicPr>
        <p:blipFill rotWithShape="1">
          <a:blip r:embed="rId3">
            <a:alphaModFix amt="25000"/>
          </a:blip>
          <a:srcRect t="15730"/>
          <a:stretch/>
        </p:blipFill>
        <p:spPr>
          <a:xfrm>
            <a:off x="20" y="10"/>
            <a:ext cx="12191980" cy="6857990"/>
          </a:xfrm>
          <a:prstGeom prst="rect">
            <a:avLst/>
          </a:prstGeom>
          <a:noFill/>
          <a:ln>
            <a:noFill/>
          </a:ln>
        </p:spPr>
      </p:pic>
      <p:sp>
        <p:nvSpPr>
          <p:cNvPr id="211" name="Google Shape;211;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US" b="1">
                <a:latin typeface="Calibri"/>
                <a:ea typeface="Calibri"/>
                <a:cs typeface="Calibri"/>
                <a:sym typeface="Calibri"/>
              </a:rPr>
              <a:t>Purpose</a:t>
            </a:r>
            <a:endParaRPr/>
          </a:p>
        </p:txBody>
      </p:sp>
      <p:grpSp>
        <p:nvGrpSpPr>
          <p:cNvPr id="212" name="Google Shape;212;p10"/>
          <p:cNvGrpSpPr/>
          <p:nvPr/>
        </p:nvGrpSpPr>
        <p:grpSpPr>
          <a:xfrm>
            <a:off x="838200" y="1825625"/>
            <a:ext cx="10515600" cy="4351338"/>
            <a:chOff x="0" y="0"/>
            <a:chExt cx="10515600" cy="4351338"/>
          </a:xfrm>
        </p:grpSpPr>
        <p:sp>
          <p:nvSpPr>
            <p:cNvPr id="213" name="Google Shape;213;p10"/>
            <p:cNvSpPr/>
            <p:nvPr/>
          </p:nvSpPr>
          <p:spPr>
            <a:xfrm>
              <a:off x="0" y="0"/>
              <a:ext cx="3286125" cy="4351338"/>
            </a:xfrm>
            <a:prstGeom prst="rect">
              <a:avLst/>
            </a:prstGeom>
            <a:solidFill>
              <a:schemeClr val="dk2"/>
            </a:solidFill>
            <a:ln w="12700" cap="flat" cmpd="sng">
              <a:solidFill>
                <a:srgbClr val="CFDEEF">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 name="Google Shape;214;p10"/>
            <p:cNvSpPr txBox="1"/>
            <p:nvPr/>
          </p:nvSpPr>
          <p:spPr>
            <a:xfrm>
              <a:off x="0" y="1653508"/>
              <a:ext cx="3286125" cy="2610802"/>
            </a:xfrm>
            <a:prstGeom prst="rect">
              <a:avLst/>
            </a:prstGeom>
            <a:noFill/>
            <a:ln>
              <a:noFill/>
            </a:ln>
          </p:spPr>
          <p:txBody>
            <a:bodyPr spcFirstLastPara="1" wrap="square" lIns="256175" tIns="330200" rIns="256175" bIns="330200" anchor="t" anchorCtr="0">
              <a:noAutofit/>
            </a:bodyPr>
            <a:lstStyle/>
            <a:p>
              <a:pPr marL="0" marR="0" lvl="0" indent="0" algn="ctr" rtl="0">
                <a:lnSpc>
                  <a:spcPct val="90000"/>
                </a:lnSpc>
                <a:spcBef>
                  <a:spcPts val="0"/>
                </a:spcBef>
                <a:spcAft>
                  <a:spcPts val="0"/>
                </a:spcAft>
                <a:buClr>
                  <a:schemeClr val="lt1"/>
                </a:buClr>
                <a:buSzPts val="2300"/>
                <a:buFont typeface="Calibri"/>
                <a:buNone/>
              </a:pPr>
              <a:r>
                <a:rPr lang="en-US" sz="2300" b="0" i="0" u="none" strike="noStrike" cap="none">
                  <a:solidFill>
                    <a:schemeClr val="lt1"/>
                  </a:solidFill>
                  <a:latin typeface="Calibri"/>
                  <a:ea typeface="Calibri"/>
                  <a:cs typeface="Calibri"/>
                  <a:sym typeface="Calibri"/>
                </a:rPr>
                <a:t>Identify those children </a:t>
              </a:r>
              <a:r>
                <a:rPr lang="en-US" sz="2300" b="1" i="1" u="none" strike="noStrike" cap="none">
                  <a:solidFill>
                    <a:schemeClr val="lt1"/>
                  </a:solidFill>
                  <a:latin typeface="Calibri"/>
                  <a:ea typeface="Calibri"/>
                  <a:cs typeface="Calibri"/>
                  <a:sym typeface="Calibri"/>
                </a:rPr>
                <a:t>likely to </a:t>
              </a:r>
              <a:r>
                <a:rPr lang="en-US" sz="2300" b="0" i="0" u="none" strike="noStrike" cap="none">
                  <a:solidFill>
                    <a:schemeClr val="lt1"/>
                  </a:solidFill>
                  <a:latin typeface="Calibri"/>
                  <a:ea typeface="Calibri"/>
                  <a:cs typeface="Calibri"/>
                  <a:sym typeface="Calibri"/>
                </a:rPr>
                <a:t>have  hearing problems from those </a:t>
              </a:r>
              <a:r>
                <a:rPr lang="en-US" sz="2300" b="1" i="1" u="none" strike="noStrike" cap="none">
                  <a:solidFill>
                    <a:schemeClr val="lt1"/>
                  </a:solidFill>
                  <a:latin typeface="Calibri"/>
                  <a:ea typeface="Calibri"/>
                  <a:cs typeface="Calibri"/>
                  <a:sym typeface="Calibri"/>
                </a:rPr>
                <a:t>not likely to </a:t>
              </a:r>
              <a:r>
                <a:rPr lang="en-US" sz="2300" b="0" i="0" u="none" strike="noStrike" cap="none">
                  <a:solidFill>
                    <a:schemeClr val="lt1"/>
                  </a:solidFill>
                  <a:latin typeface="Calibri"/>
                  <a:ea typeface="Calibri"/>
                  <a:cs typeface="Calibri"/>
                  <a:sym typeface="Calibri"/>
                </a:rPr>
                <a:t>have hearing problems</a:t>
              </a:r>
              <a:endParaRPr sz="1400" b="0" i="0" u="none" strike="noStrike" cap="none">
                <a:solidFill>
                  <a:srgbClr val="000000"/>
                </a:solidFill>
                <a:latin typeface="Arial"/>
                <a:ea typeface="Arial"/>
                <a:cs typeface="Arial"/>
                <a:sym typeface="Arial"/>
              </a:endParaRPr>
            </a:p>
          </p:txBody>
        </p:sp>
        <p:sp>
          <p:nvSpPr>
            <p:cNvPr id="215" name="Google Shape;215;p10"/>
            <p:cNvSpPr/>
            <p:nvPr/>
          </p:nvSpPr>
          <p:spPr>
            <a:xfrm>
              <a:off x="990361" y="435133"/>
              <a:ext cx="1305401" cy="1305401"/>
            </a:xfrm>
            <a:prstGeom prst="ellipse">
              <a:avLst/>
            </a:prstGeom>
            <a:solidFill>
              <a:srgbClr val="599BD5"/>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 name="Google Shape;216;p10"/>
            <p:cNvSpPr txBox="1"/>
            <p:nvPr/>
          </p:nvSpPr>
          <p:spPr>
            <a:xfrm>
              <a:off x="1181533" y="626305"/>
              <a:ext cx="923057" cy="923057"/>
            </a:xfrm>
            <a:prstGeom prst="rect">
              <a:avLst/>
            </a:prstGeom>
            <a:noFill/>
            <a:ln>
              <a:noFill/>
            </a:ln>
          </p:spPr>
          <p:txBody>
            <a:bodyPr spcFirstLastPara="1" wrap="square" lIns="101750" tIns="12700" rIns="101750" bIns="12700" anchor="ctr" anchorCtr="0">
              <a:noAutofit/>
            </a:bodyPr>
            <a:lstStyle/>
            <a:p>
              <a:pPr marL="0" marR="0" lvl="0" indent="0" algn="ctr" rtl="0">
                <a:lnSpc>
                  <a:spcPct val="90000"/>
                </a:lnSpc>
                <a:spcBef>
                  <a:spcPts val="0"/>
                </a:spcBef>
                <a:spcAft>
                  <a:spcPts val="0"/>
                </a:spcAft>
                <a:buClr>
                  <a:schemeClr val="lt1"/>
                </a:buClr>
                <a:buSzPts val="4800"/>
                <a:buFont typeface="Calibri"/>
                <a:buNone/>
              </a:pPr>
              <a:r>
                <a:rPr lang="en-US" sz="4800" b="0" i="0" u="none" strike="noStrike" cap="none">
                  <a:solidFill>
                    <a:schemeClr val="lt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217" name="Google Shape;217;p10"/>
            <p:cNvSpPr/>
            <p:nvPr/>
          </p:nvSpPr>
          <p:spPr>
            <a:xfrm>
              <a:off x="0" y="4351266"/>
              <a:ext cx="3286125" cy="72"/>
            </a:xfrm>
            <a:prstGeom prst="rect">
              <a:avLst/>
            </a:prstGeom>
            <a:solidFill>
              <a:srgbClr val="599BD5"/>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218;p10"/>
            <p:cNvSpPr/>
            <p:nvPr/>
          </p:nvSpPr>
          <p:spPr>
            <a:xfrm>
              <a:off x="3614737" y="0"/>
              <a:ext cx="3286125" cy="4351338"/>
            </a:xfrm>
            <a:prstGeom prst="rect">
              <a:avLst/>
            </a:prstGeom>
            <a:solidFill>
              <a:schemeClr val="dk2"/>
            </a:solidFill>
            <a:ln w="12700" cap="flat" cmpd="sng">
              <a:solidFill>
                <a:srgbClr val="CFDEEF">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p10"/>
            <p:cNvSpPr txBox="1"/>
            <p:nvPr/>
          </p:nvSpPr>
          <p:spPr>
            <a:xfrm>
              <a:off x="3614737" y="1653508"/>
              <a:ext cx="3286125" cy="2610802"/>
            </a:xfrm>
            <a:prstGeom prst="rect">
              <a:avLst/>
            </a:prstGeom>
            <a:noFill/>
            <a:ln>
              <a:noFill/>
            </a:ln>
          </p:spPr>
          <p:txBody>
            <a:bodyPr spcFirstLastPara="1" wrap="square" lIns="256175" tIns="330200" rIns="256175" bIns="330200" anchor="t" anchorCtr="0">
              <a:noAutofit/>
            </a:bodyPr>
            <a:lstStyle/>
            <a:p>
              <a:pPr marL="0" marR="0" lvl="0" indent="0" algn="ctr" rtl="0">
                <a:lnSpc>
                  <a:spcPct val="90000"/>
                </a:lnSpc>
                <a:spcBef>
                  <a:spcPts val="0"/>
                </a:spcBef>
                <a:spcAft>
                  <a:spcPts val="0"/>
                </a:spcAft>
                <a:buClr>
                  <a:schemeClr val="lt1"/>
                </a:buClr>
                <a:buSzPts val="2300"/>
                <a:buFont typeface="Calibri"/>
                <a:buNone/>
              </a:pPr>
              <a:r>
                <a:rPr lang="en-US" sz="2300" b="0" i="0" u="none" strike="noStrike" cap="none">
                  <a:solidFill>
                    <a:schemeClr val="lt1"/>
                  </a:solidFill>
                  <a:latin typeface="Calibri"/>
                  <a:ea typeface="Calibri"/>
                  <a:cs typeface="Calibri"/>
                  <a:sym typeface="Calibri"/>
                </a:rPr>
                <a:t>Screen a large number of children in a short amount of time</a:t>
              </a:r>
              <a:endParaRPr sz="1400" b="0" i="0" u="none" strike="noStrike" cap="none">
                <a:solidFill>
                  <a:srgbClr val="000000"/>
                </a:solidFill>
                <a:latin typeface="Arial"/>
                <a:ea typeface="Arial"/>
                <a:cs typeface="Arial"/>
                <a:sym typeface="Arial"/>
              </a:endParaRPr>
            </a:p>
          </p:txBody>
        </p:sp>
        <p:sp>
          <p:nvSpPr>
            <p:cNvPr id="220" name="Google Shape;220;p10"/>
            <p:cNvSpPr/>
            <p:nvPr/>
          </p:nvSpPr>
          <p:spPr>
            <a:xfrm>
              <a:off x="4605099" y="435133"/>
              <a:ext cx="1305401" cy="1305401"/>
            </a:xfrm>
            <a:prstGeom prst="ellipse">
              <a:avLst/>
            </a:prstGeom>
            <a:solidFill>
              <a:srgbClr val="599BD5"/>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10"/>
            <p:cNvSpPr txBox="1"/>
            <p:nvPr/>
          </p:nvSpPr>
          <p:spPr>
            <a:xfrm>
              <a:off x="4796271" y="626305"/>
              <a:ext cx="923057" cy="923057"/>
            </a:xfrm>
            <a:prstGeom prst="rect">
              <a:avLst/>
            </a:prstGeom>
            <a:noFill/>
            <a:ln>
              <a:noFill/>
            </a:ln>
          </p:spPr>
          <p:txBody>
            <a:bodyPr spcFirstLastPara="1" wrap="square" lIns="101750" tIns="12700" rIns="101750" bIns="12700" anchor="ctr" anchorCtr="0">
              <a:noAutofit/>
            </a:bodyPr>
            <a:lstStyle/>
            <a:p>
              <a:pPr marL="0" marR="0" lvl="0" indent="0" algn="ctr" rtl="0">
                <a:lnSpc>
                  <a:spcPct val="90000"/>
                </a:lnSpc>
                <a:spcBef>
                  <a:spcPts val="0"/>
                </a:spcBef>
                <a:spcAft>
                  <a:spcPts val="0"/>
                </a:spcAft>
                <a:buClr>
                  <a:schemeClr val="lt1"/>
                </a:buClr>
                <a:buSzPts val="4800"/>
                <a:buFont typeface="Calibri"/>
                <a:buNone/>
              </a:pPr>
              <a:r>
                <a:rPr lang="en-US" sz="4800" b="0" i="0" u="none" strike="noStrike" cap="none">
                  <a:solidFill>
                    <a:schemeClr val="lt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p:txBody>
        </p:sp>
        <p:sp>
          <p:nvSpPr>
            <p:cNvPr id="222" name="Google Shape;222;p10"/>
            <p:cNvSpPr/>
            <p:nvPr/>
          </p:nvSpPr>
          <p:spPr>
            <a:xfrm>
              <a:off x="3614737" y="4351266"/>
              <a:ext cx="3286125" cy="72"/>
            </a:xfrm>
            <a:prstGeom prst="rect">
              <a:avLst/>
            </a:prstGeom>
            <a:solidFill>
              <a:srgbClr val="599BD5"/>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10"/>
            <p:cNvSpPr/>
            <p:nvPr/>
          </p:nvSpPr>
          <p:spPr>
            <a:xfrm>
              <a:off x="7229475" y="0"/>
              <a:ext cx="3286125" cy="4351338"/>
            </a:xfrm>
            <a:prstGeom prst="rect">
              <a:avLst/>
            </a:prstGeom>
            <a:solidFill>
              <a:schemeClr val="dk2"/>
            </a:solidFill>
            <a:ln w="12700" cap="flat" cmpd="sng">
              <a:solidFill>
                <a:srgbClr val="CFDEEF">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10"/>
            <p:cNvSpPr txBox="1"/>
            <p:nvPr/>
          </p:nvSpPr>
          <p:spPr>
            <a:xfrm>
              <a:off x="7229475" y="1653508"/>
              <a:ext cx="3286125" cy="2610802"/>
            </a:xfrm>
            <a:prstGeom prst="rect">
              <a:avLst/>
            </a:prstGeom>
            <a:noFill/>
            <a:ln>
              <a:noFill/>
            </a:ln>
          </p:spPr>
          <p:txBody>
            <a:bodyPr spcFirstLastPara="1" wrap="square" lIns="256175" tIns="330200" rIns="256175" bIns="330200" anchor="t" anchorCtr="0">
              <a:noAutofit/>
            </a:bodyPr>
            <a:lstStyle/>
            <a:p>
              <a:pPr marL="0" marR="0" lvl="0" indent="0" algn="ctr" rtl="0">
                <a:lnSpc>
                  <a:spcPct val="90000"/>
                </a:lnSpc>
                <a:spcBef>
                  <a:spcPts val="0"/>
                </a:spcBef>
                <a:spcAft>
                  <a:spcPts val="0"/>
                </a:spcAft>
                <a:buClr>
                  <a:schemeClr val="lt1"/>
                </a:buClr>
                <a:buSzPts val="2300"/>
                <a:buFont typeface="Calibri"/>
                <a:buNone/>
              </a:pPr>
              <a:r>
                <a:rPr lang="en-US" sz="2300" b="0" i="0" u="none" strike="noStrike" cap="none">
                  <a:solidFill>
                    <a:schemeClr val="lt1"/>
                  </a:solidFill>
                  <a:latin typeface="Calibri"/>
                  <a:ea typeface="Calibri"/>
                  <a:cs typeface="Calibri"/>
                  <a:sym typeface="Calibri"/>
                </a:rPr>
                <a:t>Refer those children who do not pass the screening or who are suspected could have hearing problems</a:t>
              </a:r>
              <a:endParaRPr sz="1400" b="0" i="0" u="none" strike="noStrike" cap="none">
                <a:solidFill>
                  <a:srgbClr val="000000"/>
                </a:solidFill>
                <a:latin typeface="Arial"/>
                <a:ea typeface="Arial"/>
                <a:cs typeface="Arial"/>
                <a:sym typeface="Arial"/>
              </a:endParaRPr>
            </a:p>
          </p:txBody>
        </p:sp>
        <p:sp>
          <p:nvSpPr>
            <p:cNvPr id="225" name="Google Shape;225;p10"/>
            <p:cNvSpPr/>
            <p:nvPr/>
          </p:nvSpPr>
          <p:spPr>
            <a:xfrm>
              <a:off x="8219836" y="435133"/>
              <a:ext cx="1305401" cy="1305401"/>
            </a:xfrm>
            <a:prstGeom prst="ellipse">
              <a:avLst/>
            </a:prstGeom>
            <a:solidFill>
              <a:srgbClr val="599BD5"/>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10"/>
            <p:cNvSpPr txBox="1"/>
            <p:nvPr/>
          </p:nvSpPr>
          <p:spPr>
            <a:xfrm>
              <a:off x="8411008" y="626305"/>
              <a:ext cx="923057" cy="923057"/>
            </a:xfrm>
            <a:prstGeom prst="rect">
              <a:avLst/>
            </a:prstGeom>
            <a:noFill/>
            <a:ln>
              <a:noFill/>
            </a:ln>
          </p:spPr>
          <p:txBody>
            <a:bodyPr spcFirstLastPara="1" wrap="square" lIns="101750" tIns="12700" rIns="101750" bIns="12700" anchor="ctr" anchorCtr="0">
              <a:noAutofit/>
            </a:bodyPr>
            <a:lstStyle/>
            <a:p>
              <a:pPr marL="0" marR="0" lvl="0" indent="0" algn="ctr" rtl="0">
                <a:lnSpc>
                  <a:spcPct val="90000"/>
                </a:lnSpc>
                <a:spcBef>
                  <a:spcPts val="0"/>
                </a:spcBef>
                <a:spcAft>
                  <a:spcPts val="0"/>
                </a:spcAft>
                <a:buClr>
                  <a:schemeClr val="lt1"/>
                </a:buClr>
                <a:buSzPts val="4800"/>
                <a:buFont typeface="Calibri"/>
                <a:buNone/>
              </a:pPr>
              <a:r>
                <a:rPr lang="en-US" sz="4800" b="0" i="0" u="none" strike="noStrike" cap="none">
                  <a:solidFill>
                    <a:schemeClr val="lt1"/>
                  </a:solidFill>
                  <a:latin typeface="Calibri"/>
                  <a:ea typeface="Calibri"/>
                  <a:cs typeface="Calibri"/>
                  <a:sym typeface="Calibri"/>
                </a:rPr>
                <a:t>3</a:t>
              </a:r>
              <a:endParaRPr sz="1400" b="0" i="0" u="none" strike="noStrike" cap="none">
                <a:solidFill>
                  <a:srgbClr val="000000"/>
                </a:solidFill>
                <a:latin typeface="Arial"/>
                <a:ea typeface="Arial"/>
                <a:cs typeface="Arial"/>
                <a:sym typeface="Arial"/>
              </a:endParaRPr>
            </a:p>
          </p:txBody>
        </p:sp>
        <p:sp>
          <p:nvSpPr>
            <p:cNvPr id="227" name="Google Shape;227;p10"/>
            <p:cNvSpPr/>
            <p:nvPr/>
          </p:nvSpPr>
          <p:spPr>
            <a:xfrm>
              <a:off x="7229475" y="4351266"/>
              <a:ext cx="3286125" cy="72"/>
            </a:xfrm>
            <a:prstGeom prst="rect">
              <a:avLst/>
            </a:prstGeom>
            <a:solidFill>
              <a:srgbClr val="599BD5"/>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B3B9DBC-97CC-4A18-B4A6-66E240292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F4492644-1D84-449E-94E4-5FC5C873D3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27"/>
            <a:ext cx="12188952" cy="455189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6D7E618C-BEC4-21D4-8D81-990C48B249CF}"/>
              </a:ext>
            </a:extLst>
          </p:cNvPr>
          <p:cNvSpPr>
            <a:spLocks noGrp="1"/>
          </p:cNvSpPr>
          <p:nvPr>
            <p:ph type="title"/>
          </p:nvPr>
        </p:nvSpPr>
        <p:spPr>
          <a:xfrm>
            <a:off x="795342" y="637953"/>
            <a:ext cx="8272458" cy="3189507"/>
          </a:xfrm>
        </p:spPr>
        <p:txBody>
          <a:bodyPr vert="horz" lIns="91440" tIns="45720" rIns="91440" bIns="45720" rtlCol="0" anchor="b">
            <a:normAutofit/>
          </a:bodyPr>
          <a:lstStyle/>
          <a:p>
            <a:pPr algn="ctr"/>
            <a:r>
              <a:rPr lang="en-US" sz="8000" kern="1200" dirty="0">
                <a:solidFill>
                  <a:srgbClr val="FFFFFF"/>
                </a:solidFill>
                <a:latin typeface="+mj-lt"/>
                <a:ea typeface="+mj-ea"/>
                <a:cs typeface="+mj-cs"/>
              </a:rPr>
              <a:t>Background Knowledge</a:t>
            </a:r>
          </a:p>
        </p:txBody>
      </p:sp>
      <p:sp>
        <p:nvSpPr>
          <p:cNvPr id="27" name="Freeform 6">
            <a:extLst>
              <a:ext uri="{FF2B5EF4-FFF2-40B4-BE49-F238E27FC236}">
                <a16:creationId xmlns:a16="http://schemas.microsoft.com/office/drawing/2014/main" id="{94EE1A74-DEBF-434E-8B5E-7AB296ECB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7747" y="4208147"/>
            <a:ext cx="339126" cy="1938528"/>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7">
            <a:extLst>
              <a:ext uri="{FF2B5EF4-FFF2-40B4-BE49-F238E27FC236}">
                <a16:creationId xmlns:a16="http://schemas.microsoft.com/office/drawing/2014/main" id="{8C7C4D4B-92D9-4FA4-A294-749E8574FF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8739" y="4098333"/>
            <a:ext cx="201857" cy="1874520"/>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Rectangle 8">
            <a:extLst>
              <a:ext uri="{FF2B5EF4-FFF2-40B4-BE49-F238E27FC236}">
                <a16:creationId xmlns:a16="http://schemas.microsoft.com/office/drawing/2014/main" id="{BADA3358-2A3F-41B0-A458-6FD1DB3AF9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48" y="4098334"/>
            <a:ext cx="8933019"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 name="Text Placeholder 4">
            <a:extLst>
              <a:ext uri="{FF2B5EF4-FFF2-40B4-BE49-F238E27FC236}">
                <a16:creationId xmlns:a16="http://schemas.microsoft.com/office/drawing/2014/main" id="{5601B3A0-DBCE-0852-636D-796F1DEA5CF7}"/>
              </a:ext>
            </a:extLst>
          </p:cNvPr>
          <p:cNvSpPr>
            <a:spLocks noGrp="1"/>
          </p:cNvSpPr>
          <p:nvPr>
            <p:ph type="body" idx="1"/>
          </p:nvPr>
        </p:nvSpPr>
        <p:spPr>
          <a:xfrm>
            <a:off x="795342" y="4377268"/>
            <a:ext cx="7970903" cy="1280582"/>
          </a:xfrm>
        </p:spPr>
        <p:txBody>
          <a:bodyPr vert="horz" lIns="91440" tIns="45720" rIns="91440" bIns="45720" rtlCol="0" anchor="t">
            <a:normAutofit/>
          </a:bodyPr>
          <a:lstStyle/>
          <a:p>
            <a:r>
              <a:rPr lang="en-US" sz="3200" kern="1200" dirty="0">
                <a:solidFill>
                  <a:srgbClr val="FEFFFF"/>
                </a:solidFill>
                <a:latin typeface="+mn-lt"/>
                <a:ea typeface="+mn-ea"/>
                <a:cs typeface="+mn-cs"/>
              </a:rPr>
              <a:t>    </a:t>
            </a:r>
          </a:p>
        </p:txBody>
      </p:sp>
      <p:sp>
        <p:nvSpPr>
          <p:cNvPr id="33" name="Rectangle 8">
            <a:extLst>
              <a:ext uri="{FF2B5EF4-FFF2-40B4-BE49-F238E27FC236}">
                <a16:creationId xmlns:a16="http://schemas.microsoft.com/office/drawing/2014/main" id="{E4737216-37B2-43AD-AB08-05BFCCEFC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066873" y="4377267"/>
            <a:ext cx="3122079"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51300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238"/>
        <p:cNvGrpSpPr/>
        <p:nvPr/>
      </p:nvGrpSpPr>
      <p:grpSpPr>
        <a:xfrm>
          <a:off x="0" y="0"/>
          <a:ext cx="0" cy="0"/>
          <a:chOff x="0" y="0"/>
          <a:chExt cx="0" cy="0"/>
        </a:xfrm>
      </p:grpSpPr>
      <p:sp>
        <p:nvSpPr>
          <p:cNvPr id="239" name="Google Shape;239;p12"/>
          <p:cNvSpPr txBox="1">
            <a:spLocks noGrp="1"/>
          </p:cNvSpPr>
          <p:nvPr>
            <p:ph type="title"/>
          </p:nvPr>
        </p:nvSpPr>
        <p:spPr>
          <a:xfrm>
            <a:off x="632460" y="2262505"/>
            <a:ext cx="265938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US" b="1">
                <a:latin typeface="Calibri"/>
                <a:ea typeface="Calibri"/>
                <a:cs typeface="Calibri"/>
                <a:sym typeface="Calibri"/>
              </a:rPr>
              <a:t>Anatomy</a:t>
            </a:r>
            <a:endParaRPr/>
          </a:p>
        </p:txBody>
      </p:sp>
      <p:pic>
        <p:nvPicPr>
          <p:cNvPr id="240" name="Google Shape;240;p12" descr="Ear Anatomy and Hearing Loss - Beltone Tristate"/>
          <p:cNvPicPr preferRelativeResize="0"/>
          <p:nvPr/>
        </p:nvPicPr>
        <p:blipFill rotWithShape="1">
          <a:blip r:embed="rId3">
            <a:alphaModFix/>
          </a:blip>
          <a:srcRect/>
          <a:stretch/>
        </p:blipFill>
        <p:spPr>
          <a:xfrm>
            <a:off x="4015011" y="226665"/>
            <a:ext cx="7792179" cy="626621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TotalTime>
  <Words>7694</Words>
  <Application>Microsoft Office PowerPoint</Application>
  <PresentationFormat>Widescreen</PresentationFormat>
  <Paragraphs>603</Paragraphs>
  <Slides>59</Slides>
  <Notes>57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59</vt:i4>
      </vt:variant>
    </vt:vector>
  </HeadingPairs>
  <TitlesOfParts>
    <vt:vector size="69" baseType="lpstr">
      <vt:lpstr>Arial</vt:lpstr>
      <vt:lpstr>Calibri</vt:lpstr>
      <vt:lpstr>Calibri Light</vt:lpstr>
      <vt:lpstr>Century Gothic</vt:lpstr>
      <vt:lpstr>Georgia</vt:lpstr>
      <vt:lpstr>Gill Sans</vt:lpstr>
      <vt:lpstr>Tahoma</vt:lpstr>
      <vt:lpstr>Times New Roman</vt:lpstr>
      <vt:lpstr>Office Theme</vt:lpstr>
      <vt:lpstr>1_Office Theme</vt:lpstr>
      <vt:lpstr>HEARING SCREENING CERTIFICATION FOR  ARKANSAS SCHOOL NURSES</vt:lpstr>
      <vt:lpstr>Learning Outcomes</vt:lpstr>
      <vt:lpstr>School Nurse will be able to </vt:lpstr>
      <vt:lpstr>Outline for Training</vt:lpstr>
      <vt:lpstr>Arkansas Code Annotated 6-18-701</vt:lpstr>
      <vt:lpstr>Importance</vt:lpstr>
      <vt:lpstr>Purpose</vt:lpstr>
      <vt:lpstr>Background Knowledge</vt:lpstr>
      <vt:lpstr>Anatomy</vt:lpstr>
      <vt:lpstr>Sound &amp; Sound Measurement</vt:lpstr>
      <vt:lpstr> Types of Hearing Loss</vt:lpstr>
      <vt:lpstr>PowerPoint Presentation</vt:lpstr>
      <vt:lpstr>Wax Impaction</vt:lpstr>
      <vt:lpstr>Otitis Media Middle Ear Infections</vt:lpstr>
      <vt:lpstr>Secondhand Smoke</vt:lpstr>
      <vt:lpstr>Secondhand  Smoke</vt:lpstr>
      <vt:lpstr>Other Hearing Disorders</vt:lpstr>
      <vt:lpstr>Auditory Neuropathy</vt:lpstr>
      <vt:lpstr>(Central) Auditory Processing Disorders</vt:lpstr>
      <vt:lpstr>Audiometers</vt:lpstr>
      <vt:lpstr>Portable Audiometer</vt:lpstr>
      <vt:lpstr>Examples of  approved audiometers</vt:lpstr>
      <vt:lpstr>Earscan 3M</vt:lpstr>
      <vt:lpstr>Maico 27</vt:lpstr>
      <vt:lpstr>Maico 39</vt:lpstr>
      <vt:lpstr>Maico Pilot Audiometer  (*this is MORE than you need)</vt:lpstr>
      <vt:lpstr>Examples of audiometers that are NOT approved</vt:lpstr>
      <vt:lpstr> Allyn AudioScope 3 Screening Audiometer </vt:lpstr>
      <vt:lpstr>OtoScreen I  by Handtronix</vt:lpstr>
      <vt:lpstr>Screening Protocol</vt:lpstr>
      <vt:lpstr>Protocol Summary</vt:lpstr>
      <vt:lpstr>Who to screen</vt:lpstr>
      <vt:lpstr>Who NOT to screen</vt:lpstr>
      <vt:lpstr>Example of Hearing Aids</vt:lpstr>
      <vt:lpstr>Bone Anchored Implant</vt:lpstr>
      <vt:lpstr>PowerPoint Presentation</vt:lpstr>
      <vt:lpstr>When to Screen</vt:lpstr>
      <vt:lpstr>Audiometer Controls</vt:lpstr>
      <vt:lpstr>Headphone Placement</vt:lpstr>
      <vt:lpstr>How to screen</vt:lpstr>
      <vt:lpstr>Screening  Protocol</vt:lpstr>
      <vt:lpstr>Pass/Fail Criteria</vt:lpstr>
      <vt:lpstr> Rescreening Protocol</vt:lpstr>
      <vt:lpstr>Referral</vt:lpstr>
      <vt:lpstr>Follow-up</vt:lpstr>
      <vt:lpstr>Follow-up Continued</vt:lpstr>
      <vt:lpstr>Tips and Tricks to Perform Hearing Screenings</vt:lpstr>
      <vt:lpstr>Play Audiometry</vt:lpstr>
      <vt:lpstr>PowerPoint Presentation</vt:lpstr>
      <vt:lpstr>Do’s</vt:lpstr>
      <vt:lpstr>Do Not</vt:lpstr>
      <vt:lpstr>Do Not </vt:lpstr>
      <vt:lpstr>Documentation &amp; Resources</vt:lpstr>
      <vt:lpstr>Forms</vt:lpstr>
      <vt:lpstr>Documentation</vt:lpstr>
      <vt:lpstr>Resources Parent  and Student Education</vt:lpstr>
      <vt:lpstr>The EARS Team is here to help!</vt:lpstr>
      <vt:lpstr>PowerPoint Presentation</vt:lpstr>
      <vt:lpstr>Knowledge Check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HEARING SCREENING  CERTIFICATION FOR  ARKANSAS SCHOOL NURSES</dc:title>
  <dc:creator>Nicole Babcock</dc:creator>
  <cp:lastModifiedBy>Rhonda McDonald</cp:lastModifiedBy>
  <cp:revision>5</cp:revision>
  <dcterms:created xsi:type="dcterms:W3CDTF">2023-02-28T19:00:44Z</dcterms:created>
  <dcterms:modified xsi:type="dcterms:W3CDTF">2023-07-31T19:41:07Z</dcterms:modified>
</cp:coreProperties>
</file>