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7" r:id="rId2"/>
    <p:sldId id="264" r:id="rId3"/>
    <p:sldId id="273" r:id="rId4"/>
    <p:sldId id="274" r:id="rId5"/>
    <p:sldId id="275" r:id="rId6"/>
    <p:sldId id="272" r:id="rId7"/>
    <p:sldId id="265" r:id="rId8"/>
    <p:sldId id="266" r:id="rId9"/>
    <p:sldId id="276" r:id="rId10"/>
    <p:sldId id="269" r:id="rId11"/>
    <p:sldId id="268" r:id="rId12"/>
    <p:sldId id="267" r:id="rId13"/>
    <p:sldId id="270" r:id="rId14"/>
    <p:sldId id="278"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66"/>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834" y="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1BDBE-3448-438B-A942-7AE77CE34DC6}" type="datetimeFigureOut">
              <a:rPr lang="en-US" smtClean="0"/>
              <a:t>4/23/2019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F176C-113D-4AF6-A7A0-57598115FCE2}" type="slidenum">
              <a:rPr lang="en-US" smtClean="0"/>
              <a:t>‹#›</a:t>
            </a:fld>
            <a:endParaRPr lang="en-US"/>
          </a:p>
        </p:txBody>
      </p:sp>
    </p:spTree>
    <p:extLst>
      <p:ext uri="{BB962C8B-B14F-4D97-AF65-F5344CB8AC3E}">
        <p14:creationId xmlns:p14="http://schemas.microsoft.com/office/powerpoint/2010/main" val="32012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a:t>
            </a:fld>
            <a:endParaRPr lang="en-US"/>
          </a:p>
        </p:txBody>
      </p:sp>
    </p:spTree>
    <p:extLst>
      <p:ext uri="{BB962C8B-B14F-4D97-AF65-F5344CB8AC3E}">
        <p14:creationId xmlns:p14="http://schemas.microsoft.com/office/powerpoint/2010/main" val="3417489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10</a:t>
            </a:fld>
            <a:endParaRPr lang="en-US"/>
          </a:p>
        </p:txBody>
      </p:sp>
    </p:spTree>
    <p:extLst>
      <p:ext uri="{BB962C8B-B14F-4D97-AF65-F5344CB8AC3E}">
        <p14:creationId xmlns:p14="http://schemas.microsoft.com/office/powerpoint/2010/main" val="3018373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11</a:t>
            </a:fld>
            <a:endParaRPr lang="en-US"/>
          </a:p>
        </p:txBody>
      </p:sp>
    </p:spTree>
    <p:extLst>
      <p:ext uri="{BB962C8B-B14F-4D97-AF65-F5344CB8AC3E}">
        <p14:creationId xmlns:p14="http://schemas.microsoft.com/office/powerpoint/2010/main" val="295864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12</a:t>
            </a:fld>
            <a:endParaRPr lang="en-US"/>
          </a:p>
        </p:txBody>
      </p:sp>
    </p:spTree>
    <p:extLst>
      <p:ext uri="{BB962C8B-B14F-4D97-AF65-F5344CB8AC3E}">
        <p14:creationId xmlns:p14="http://schemas.microsoft.com/office/powerpoint/2010/main" val="389224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13</a:t>
            </a:fld>
            <a:endParaRPr lang="en-US"/>
          </a:p>
        </p:txBody>
      </p:sp>
    </p:spTree>
    <p:extLst>
      <p:ext uri="{BB962C8B-B14F-4D97-AF65-F5344CB8AC3E}">
        <p14:creationId xmlns:p14="http://schemas.microsoft.com/office/powerpoint/2010/main" val="392441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14</a:t>
            </a:fld>
            <a:endParaRPr lang="en-US"/>
          </a:p>
        </p:txBody>
      </p:sp>
    </p:spTree>
    <p:extLst>
      <p:ext uri="{BB962C8B-B14F-4D97-AF65-F5344CB8AC3E}">
        <p14:creationId xmlns:p14="http://schemas.microsoft.com/office/powerpoint/2010/main" val="150913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15</a:t>
            </a:fld>
            <a:endParaRPr lang="en-US"/>
          </a:p>
        </p:txBody>
      </p:sp>
    </p:spTree>
    <p:extLst>
      <p:ext uri="{BB962C8B-B14F-4D97-AF65-F5344CB8AC3E}">
        <p14:creationId xmlns:p14="http://schemas.microsoft.com/office/powerpoint/2010/main" val="82342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16</a:t>
            </a:fld>
            <a:endParaRPr lang="en-US"/>
          </a:p>
        </p:txBody>
      </p:sp>
    </p:spTree>
    <p:extLst>
      <p:ext uri="{BB962C8B-B14F-4D97-AF65-F5344CB8AC3E}">
        <p14:creationId xmlns:p14="http://schemas.microsoft.com/office/powerpoint/2010/main" val="241194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2</a:t>
            </a:fld>
            <a:endParaRPr lang="en-US"/>
          </a:p>
        </p:txBody>
      </p:sp>
    </p:spTree>
    <p:extLst>
      <p:ext uri="{BB962C8B-B14F-4D97-AF65-F5344CB8AC3E}">
        <p14:creationId xmlns:p14="http://schemas.microsoft.com/office/powerpoint/2010/main" val="366056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3</a:t>
            </a:fld>
            <a:endParaRPr lang="en-US"/>
          </a:p>
        </p:txBody>
      </p:sp>
    </p:spTree>
    <p:extLst>
      <p:ext uri="{BB962C8B-B14F-4D97-AF65-F5344CB8AC3E}">
        <p14:creationId xmlns:p14="http://schemas.microsoft.com/office/powerpoint/2010/main" val="90366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4</a:t>
            </a:fld>
            <a:endParaRPr lang="en-US"/>
          </a:p>
        </p:txBody>
      </p:sp>
    </p:spTree>
    <p:extLst>
      <p:ext uri="{BB962C8B-B14F-4D97-AF65-F5344CB8AC3E}">
        <p14:creationId xmlns:p14="http://schemas.microsoft.com/office/powerpoint/2010/main" val="398283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5</a:t>
            </a:fld>
            <a:endParaRPr lang="en-US"/>
          </a:p>
        </p:txBody>
      </p:sp>
    </p:spTree>
    <p:extLst>
      <p:ext uri="{BB962C8B-B14F-4D97-AF65-F5344CB8AC3E}">
        <p14:creationId xmlns:p14="http://schemas.microsoft.com/office/powerpoint/2010/main" val="390558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6</a:t>
            </a:fld>
            <a:endParaRPr lang="en-US"/>
          </a:p>
        </p:txBody>
      </p:sp>
    </p:spTree>
    <p:extLst>
      <p:ext uri="{BB962C8B-B14F-4D97-AF65-F5344CB8AC3E}">
        <p14:creationId xmlns:p14="http://schemas.microsoft.com/office/powerpoint/2010/main" val="247687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7</a:t>
            </a:fld>
            <a:endParaRPr lang="en-US"/>
          </a:p>
        </p:txBody>
      </p:sp>
    </p:spTree>
    <p:extLst>
      <p:ext uri="{BB962C8B-B14F-4D97-AF65-F5344CB8AC3E}">
        <p14:creationId xmlns:p14="http://schemas.microsoft.com/office/powerpoint/2010/main" val="19421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8</a:t>
            </a:fld>
            <a:endParaRPr lang="en-US"/>
          </a:p>
        </p:txBody>
      </p:sp>
    </p:spTree>
    <p:extLst>
      <p:ext uri="{BB962C8B-B14F-4D97-AF65-F5344CB8AC3E}">
        <p14:creationId xmlns:p14="http://schemas.microsoft.com/office/powerpoint/2010/main" val="131890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F176C-113D-4AF6-A7A0-57598115FCE2}" type="slidenum">
              <a:rPr lang="en-US" smtClean="0"/>
              <a:t>9</a:t>
            </a:fld>
            <a:endParaRPr lang="en-US"/>
          </a:p>
        </p:txBody>
      </p:sp>
    </p:spTree>
    <p:extLst>
      <p:ext uri="{BB962C8B-B14F-4D97-AF65-F5344CB8AC3E}">
        <p14:creationId xmlns:p14="http://schemas.microsoft.com/office/powerpoint/2010/main" val="426015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CBFFF-9550-4533-A314-1C34ABCBD0A1}"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BFFF-9550-4533-A314-1C34ABCBD0A1}"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BFFF-9550-4533-A314-1C34ABCBD0A1}"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CBFFF-9550-4533-A314-1C34ABCBD0A1}"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CBFFF-9550-4533-A314-1C34ABCBD0A1}" type="datetimeFigureOut">
              <a:rPr lang="en-US" smtClean="0"/>
              <a:pPr/>
              <a:t>4/23/2019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CBFFF-9550-4533-A314-1C34ABCBD0A1}"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CBFFF-9550-4533-A314-1C34ABCBD0A1}" type="datetimeFigureOut">
              <a:rPr lang="en-US" smtClean="0"/>
              <a:pPr/>
              <a:t>4/23/2019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CBFFF-9550-4533-A314-1C34ABCBD0A1}" type="datetimeFigureOut">
              <a:rPr lang="en-US" smtClean="0"/>
              <a:pPr/>
              <a:t>4/23/2019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CBFFF-9550-4533-A314-1C34ABCBD0A1}" type="datetimeFigureOut">
              <a:rPr lang="en-US" smtClean="0"/>
              <a:pPr/>
              <a:t>4/23/2019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CBFFF-9550-4533-A314-1C34ABCBD0A1}"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CBFFF-9550-4533-A314-1C34ABCBD0A1}" type="datetimeFigureOut">
              <a:rPr lang="en-US" smtClean="0"/>
              <a:pPr/>
              <a:t>4/23/2019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88AC7-5F0E-49DE-A7EB-23490C1BBC58}" type="slidenum">
              <a:rPr lang="en-US" smtClean="0"/>
              <a:pPr/>
              <a:t>‹#›</a:t>
            </a:fld>
            <a:endParaRPr lang="en-US"/>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CBFFF-9550-4533-A314-1C34ABCBD0A1}" type="datetimeFigureOut">
              <a:rPr lang="en-US" smtClean="0"/>
              <a:pPr/>
              <a:t>4/23/2019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88AC7-5F0E-49DE-A7EB-23490C1BBC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defTabSz="914400" rtl="0" eaLnBrk="1" latinLnBrk="0" hangingPunct="1">
        <a:spcBef>
          <a:spcPct val="0"/>
        </a:spcBef>
        <a:buNone/>
        <a:defRPr sz="4400" b="1" kern="1200">
          <a:solidFill>
            <a:srgbClr val="99FF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dirty="0" smtClean="0"/>
              <a:t>This is Germ.</a:t>
            </a:r>
            <a:br>
              <a:rPr lang="en-US" dirty="0" smtClean="0"/>
            </a:br>
            <a:r>
              <a:rPr lang="en-US" dirty="0" smtClean="0"/>
              <a:t>He makes our bodies not clean.</a:t>
            </a:r>
            <a:endParaRPr lang="en-US" dirty="0"/>
          </a:p>
        </p:txBody>
      </p:sp>
      <p:sp>
        <p:nvSpPr>
          <p:cNvPr id="3" name="Subtitle 2"/>
          <p:cNvSpPr>
            <a:spLocks noGrp="1"/>
          </p:cNvSpPr>
          <p:nvPr>
            <p:ph type="subTitle" idx="1"/>
          </p:nvPr>
        </p:nvSpPr>
        <p:spPr/>
        <p:txBody>
          <a:bodyPr/>
          <a:lstStyle/>
          <a:p>
            <a:endParaRPr lang="en-US"/>
          </a:p>
        </p:txBody>
      </p:sp>
      <p:pic>
        <p:nvPicPr>
          <p:cNvPr id="17410" name="Picture 2"/>
          <p:cNvPicPr>
            <a:picLocks noChangeAspect="1" noChangeArrowheads="1"/>
          </p:cNvPicPr>
          <p:nvPr/>
        </p:nvPicPr>
        <p:blipFill>
          <a:blip r:embed="rId3" cstate="print"/>
          <a:srcRect/>
          <a:stretch>
            <a:fillRect/>
          </a:stretch>
        </p:blipFill>
        <p:spPr bwMode="auto">
          <a:xfrm>
            <a:off x="1219200" y="1905000"/>
            <a:ext cx="6553200" cy="4636390"/>
          </a:xfrm>
          <a:prstGeom prst="rect">
            <a:avLst/>
          </a:prstGeom>
          <a:noFill/>
          <a:ln w="9525">
            <a:noFill/>
            <a:miter lim="800000"/>
            <a:headEnd/>
            <a:tailEnd/>
          </a:ln>
        </p:spPr>
      </p:pic>
      <p:pic>
        <p:nvPicPr>
          <p:cNvPr id="5" name="Picture 4" descr="File:AR-Dept-of-Health.jp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29" y="110218"/>
            <a:ext cx="1190542" cy="1048811"/>
          </a:xfrm>
          <a:prstGeom prst="rect">
            <a:avLst/>
          </a:prstGeom>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Hair</a:t>
            </a:r>
            <a:endParaRPr lang="en-US" dirty="0"/>
          </a:p>
        </p:txBody>
      </p:sp>
      <p:sp>
        <p:nvSpPr>
          <p:cNvPr id="3" name="Content Placeholder 2"/>
          <p:cNvSpPr>
            <a:spLocks noGrp="1"/>
          </p:cNvSpPr>
          <p:nvPr>
            <p:ph idx="1"/>
          </p:nvPr>
        </p:nvSpPr>
        <p:spPr>
          <a:xfrm>
            <a:off x="381000" y="914400"/>
            <a:ext cx="8382000" cy="4525963"/>
          </a:xfrm>
        </p:spPr>
        <p:txBody>
          <a:bodyPr/>
          <a:lstStyle/>
          <a:p>
            <a:pPr algn="ctr">
              <a:buNone/>
            </a:pPr>
            <a:r>
              <a:rPr lang="en-US" dirty="0" smtClean="0"/>
              <a:t>Your hair can catch sweat, dirt, and oil. </a:t>
            </a:r>
          </a:p>
          <a:p>
            <a:pPr algn="ctr">
              <a:buNone/>
            </a:pPr>
            <a:r>
              <a:rPr lang="en-US" dirty="0" smtClean="0">
                <a:solidFill>
                  <a:srgbClr val="FF0000"/>
                </a:solidFill>
              </a:rPr>
              <a:t>This makes your hair look greasy and dirty.</a:t>
            </a:r>
          </a:p>
          <a:p>
            <a:pPr algn="ctr">
              <a:buNone/>
            </a:pPr>
            <a:r>
              <a:rPr lang="en-US" dirty="0" smtClean="0">
                <a:solidFill>
                  <a:schemeClr val="accent4">
                    <a:lumMod val="40000"/>
                    <a:lumOff val="60000"/>
                  </a:schemeClr>
                </a:solidFill>
              </a:rPr>
              <a:t>You need to wash your hair regularly with shampoo and clear water. </a:t>
            </a:r>
          </a:p>
        </p:txBody>
      </p:sp>
      <p:pic>
        <p:nvPicPr>
          <p:cNvPr id="11266" name="Picture 2"/>
          <p:cNvPicPr>
            <a:picLocks noChangeAspect="1" noChangeArrowheads="1"/>
          </p:cNvPicPr>
          <p:nvPr/>
        </p:nvPicPr>
        <p:blipFill>
          <a:blip r:embed="rId3" cstate="print"/>
          <a:srcRect/>
          <a:stretch>
            <a:fillRect/>
          </a:stretch>
        </p:blipFill>
        <p:spPr bwMode="auto">
          <a:xfrm>
            <a:off x="533400" y="3248909"/>
            <a:ext cx="2743200" cy="3609091"/>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t="10391" b="44264"/>
          <a:stretch>
            <a:fillRect/>
          </a:stretch>
        </p:blipFill>
        <p:spPr bwMode="auto">
          <a:xfrm>
            <a:off x="4953000" y="3657600"/>
            <a:ext cx="3697061" cy="2514600"/>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l="36232" r="34783"/>
          <a:stretch>
            <a:fillRect/>
          </a:stretch>
        </p:blipFill>
        <p:spPr bwMode="auto">
          <a:xfrm>
            <a:off x="3600174" y="3276600"/>
            <a:ext cx="971826" cy="33528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Using deodorant</a:t>
            </a:r>
            <a:endParaRPr lang="en-US" dirty="0"/>
          </a:p>
        </p:txBody>
      </p:sp>
      <p:sp>
        <p:nvSpPr>
          <p:cNvPr id="3" name="Content Placeholder 2"/>
          <p:cNvSpPr>
            <a:spLocks noGrp="1"/>
          </p:cNvSpPr>
          <p:nvPr>
            <p:ph idx="1"/>
          </p:nvPr>
        </p:nvSpPr>
        <p:spPr>
          <a:xfrm>
            <a:off x="473529" y="914400"/>
            <a:ext cx="8229600" cy="4525963"/>
          </a:xfrm>
        </p:spPr>
        <p:txBody>
          <a:bodyPr/>
          <a:lstStyle/>
          <a:p>
            <a:pPr algn="ctr">
              <a:buNone/>
            </a:pPr>
            <a:r>
              <a:rPr lang="en-US" dirty="0" smtClean="0"/>
              <a:t>When you get older, </a:t>
            </a:r>
          </a:p>
          <a:p>
            <a:pPr algn="ctr">
              <a:buNone/>
            </a:pPr>
            <a:r>
              <a:rPr lang="en-US" dirty="0" smtClean="0"/>
              <a:t>your armpits begin to smell. </a:t>
            </a:r>
          </a:p>
          <a:p>
            <a:pPr algn="ctr">
              <a:buNone/>
            </a:pPr>
            <a:r>
              <a:rPr lang="en-US" dirty="0" smtClean="0">
                <a:solidFill>
                  <a:srgbClr val="FF33CC"/>
                </a:solidFill>
              </a:rPr>
              <a:t>Use a deodorant under your armpits.</a:t>
            </a:r>
          </a:p>
          <a:p>
            <a:pPr algn="ctr">
              <a:buNone/>
            </a:pPr>
            <a:r>
              <a:rPr lang="en-US" dirty="0" smtClean="0">
                <a:solidFill>
                  <a:srgbClr val="66FFFF"/>
                </a:solidFill>
              </a:rPr>
              <a:t>A shower or bath is the best thing </a:t>
            </a:r>
          </a:p>
          <a:p>
            <a:pPr algn="ctr">
              <a:buNone/>
            </a:pPr>
            <a:r>
              <a:rPr lang="en-US" dirty="0" smtClean="0">
                <a:solidFill>
                  <a:srgbClr val="66FFFF"/>
                </a:solidFill>
              </a:rPr>
              <a:t>for stinky and dirty skin. </a:t>
            </a:r>
            <a:endParaRPr lang="en-US" dirty="0">
              <a:solidFill>
                <a:srgbClr val="66FFFF"/>
              </a:solidFill>
            </a:endParaRPr>
          </a:p>
        </p:txBody>
      </p:sp>
      <p:pic>
        <p:nvPicPr>
          <p:cNvPr id="8194" name="Picture 2"/>
          <p:cNvPicPr>
            <a:picLocks noChangeAspect="1" noChangeArrowheads="1"/>
          </p:cNvPicPr>
          <p:nvPr/>
        </p:nvPicPr>
        <p:blipFill>
          <a:blip r:embed="rId3" cstate="print"/>
          <a:srcRect/>
          <a:stretch>
            <a:fillRect/>
          </a:stretch>
        </p:blipFill>
        <p:spPr bwMode="auto">
          <a:xfrm>
            <a:off x="3886199" y="3810000"/>
            <a:ext cx="4052279" cy="2822122"/>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29333" t="9333" r="28000" b="8000"/>
          <a:stretch>
            <a:fillRect/>
          </a:stretch>
        </p:blipFill>
        <p:spPr bwMode="auto">
          <a:xfrm>
            <a:off x="2286000" y="3834493"/>
            <a:ext cx="1327355" cy="257175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5400000">
                                      <p:cBhvr>
                                        <p:cTn id="6" dur="2000" fill="hold"/>
                                        <p:tgtEl>
                                          <p:spTgt spid="8195"/>
                                        </p:tgtEl>
                                        <p:attrNameLst>
                                          <p:attrName>r</p:attrName>
                                        </p:attrNameLst>
                                      </p:cBhvr>
                                    </p:animRot>
                                  </p:childTnLst>
                                </p:cTn>
                              </p:par>
                              <p:par>
                                <p:cTn id="7" presetID="63" presetClass="path" presetSubtype="0" accel="50000" decel="50000" fill="hold" nodeType="withEffect">
                                  <p:stCondLst>
                                    <p:cond delay="0"/>
                                  </p:stCondLst>
                                  <p:childTnLst>
                                    <p:animMotion origin="layout" path="M 0.00834 0.00277 L 0.1441 0.00139 " pathEditMode="relative" rAng="0" ptsTypes="AA">
                                      <p:cBhvr>
                                        <p:cTn id="8" dur="2000" fill="hold"/>
                                        <p:tgtEl>
                                          <p:spTgt spid="8195"/>
                                        </p:tgtEl>
                                        <p:attrNameLst>
                                          <p:attrName>ppt_x</p:attrName>
                                          <p:attrName>ppt_y</p:attrName>
                                        </p:attrNameLst>
                                      </p:cBhvr>
                                      <p:rCtr x="68" y="-1"/>
                                    </p:animMotion>
                                  </p:childTnLst>
                                </p:cTn>
                              </p:par>
                            </p:childTnLst>
                          </p:cTn>
                        </p:par>
                        <p:par>
                          <p:cTn id="9" fill="hold">
                            <p:stCondLst>
                              <p:cond delay="2000"/>
                            </p:stCondLst>
                            <p:childTnLst>
                              <p:par>
                                <p:cTn id="10" presetID="64" presetClass="path" presetSubtype="0" repeatCount="indefinite" accel="50000" decel="50000" autoRev="1" fill="hold" nodeType="afterEffect">
                                  <p:stCondLst>
                                    <p:cond delay="0"/>
                                  </p:stCondLst>
                                  <p:childTnLst>
                                    <p:animMotion origin="layout" path="M 0.1441 0.00139 L 0.1441 -0.10962 " pathEditMode="relative" rAng="0" ptsTypes="AA">
                                      <p:cBhvr>
                                        <p:cTn id="11" dur="2000" fill="hold"/>
                                        <p:tgtEl>
                                          <p:spTgt spid="8195"/>
                                        </p:tgtEl>
                                        <p:attrNameLst>
                                          <p:attrName>ppt_x</p:attrName>
                                          <p:attrName>ppt_y</p:attrName>
                                        </p:attrNameLst>
                                      </p:cBhvr>
                                      <p:rCtr x="0" y="-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Feet</a:t>
            </a:r>
            <a:endParaRPr lang="en-US" dirty="0"/>
          </a:p>
        </p:txBody>
      </p:sp>
      <p:sp>
        <p:nvSpPr>
          <p:cNvPr id="3" name="Content Placeholder 2"/>
          <p:cNvSpPr>
            <a:spLocks noGrp="1"/>
          </p:cNvSpPr>
          <p:nvPr>
            <p:ph idx="1"/>
          </p:nvPr>
        </p:nvSpPr>
        <p:spPr>
          <a:xfrm>
            <a:off x="381000" y="838200"/>
            <a:ext cx="8229600" cy="4525963"/>
          </a:xfrm>
        </p:spPr>
        <p:txBody>
          <a:bodyPr/>
          <a:lstStyle/>
          <a:p>
            <a:pPr algn="ctr">
              <a:buNone/>
            </a:pPr>
            <a:r>
              <a:rPr lang="en-US" dirty="0" smtClean="0"/>
              <a:t>Wash your feet everyday </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600200" y="1828800"/>
            <a:ext cx="5715000" cy="441808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l="2996" t="4233" r="4120" b="2645"/>
          <a:stretch>
            <a:fillRect/>
          </a:stretch>
        </p:blipFill>
        <p:spPr bwMode="auto">
          <a:xfrm rot="1630924">
            <a:off x="557264" y="3647377"/>
            <a:ext cx="2362200" cy="16764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4.16667E-6 -1.51711E-6 L 0.3349 0.24561 " pathEditMode="relative" rAng="0" ptsTypes="AA">
                                      <p:cBhvr>
                                        <p:cTn id="6" dur="2000" fill="hold"/>
                                        <p:tgtEl>
                                          <p:spTgt spid="9221"/>
                                        </p:tgtEl>
                                        <p:attrNameLst>
                                          <p:attrName>ppt_x</p:attrName>
                                          <p:attrName>ppt_y</p:attrName>
                                        </p:attrNameLst>
                                      </p:cBhvr>
                                      <p:rCtr x="16700" y="12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Teeth</a:t>
            </a:r>
            <a:endParaRPr lang="en-US" dirty="0"/>
          </a:p>
        </p:txBody>
      </p:sp>
      <p:sp>
        <p:nvSpPr>
          <p:cNvPr id="3" name="Content Placeholder 2"/>
          <p:cNvSpPr>
            <a:spLocks noGrp="1"/>
          </p:cNvSpPr>
          <p:nvPr>
            <p:ph idx="1"/>
          </p:nvPr>
        </p:nvSpPr>
        <p:spPr>
          <a:xfrm>
            <a:off x="457200" y="914400"/>
            <a:ext cx="8229600" cy="4525963"/>
          </a:xfrm>
        </p:spPr>
        <p:txBody>
          <a:bodyPr/>
          <a:lstStyle/>
          <a:p>
            <a:pPr algn="ctr">
              <a:buNone/>
            </a:pPr>
            <a:r>
              <a:rPr lang="en-US" dirty="0" smtClean="0"/>
              <a:t>You should brush your teeth twice a day </a:t>
            </a:r>
          </a:p>
          <a:p>
            <a:pPr algn="ctr">
              <a:buNone/>
            </a:pPr>
            <a:r>
              <a:rPr lang="en-US" dirty="0" smtClean="0"/>
              <a:t>(when you wake up, and before you go to bed)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362200"/>
            <a:ext cx="2666999" cy="3551224"/>
          </a:xfrm>
          <a:prstGeom prst="rect">
            <a:avLst/>
          </a:prstGeom>
        </p:spPr>
      </p:pic>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Piercings</a:t>
            </a:r>
            <a:endParaRPr lang="en-US" dirty="0"/>
          </a:p>
        </p:txBody>
      </p:sp>
      <p:sp>
        <p:nvSpPr>
          <p:cNvPr id="3" name="Rectangle 2"/>
          <p:cNvSpPr/>
          <p:nvPr/>
        </p:nvSpPr>
        <p:spPr>
          <a:xfrm>
            <a:off x="304800" y="1295400"/>
            <a:ext cx="5867400" cy="4708981"/>
          </a:xfrm>
          <a:prstGeom prst="rect">
            <a:avLst/>
          </a:prstGeom>
        </p:spPr>
        <p:txBody>
          <a:bodyPr wrap="square">
            <a:spAutoFit/>
          </a:bodyPr>
          <a:lstStyle/>
          <a:p>
            <a:r>
              <a:rPr lang="en-US" sz="2000" b="1" dirty="0">
                <a:solidFill>
                  <a:srgbClr val="FFFF66"/>
                </a:solidFill>
              </a:rPr>
              <a:t>Infection, pain and </a:t>
            </a:r>
            <a:r>
              <a:rPr lang="en-US" sz="2000" b="1" dirty="0" smtClean="0">
                <a:solidFill>
                  <a:srgbClr val="FFFF66"/>
                </a:solidFill>
              </a:rPr>
              <a:t>swelling</a:t>
            </a:r>
            <a:r>
              <a:rPr lang="en-US" sz="2000" b="1" dirty="0">
                <a:solidFill>
                  <a:srgbClr val="FFFF66"/>
                </a:solidFill>
              </a:rPr>
              <a:t>:</a:t>
            </a:r>
            <a:endParaRPr lang="en-US" sz="2000" b="1" dirty="0" smtClean="0">
              <a:solidFill>
                <a:srgbClr val="FFFF66"/>
              </a:solidFill>
            </a:endParaRPr>
          </a:p>
          <a:p>
            <a:r>
              <a:rPr lang="en-US" sz="2000" dirty="0" smtClean="0">
                <a:solidFill>
                  <a:srgbClr val="FFFF66"/>
                </a:solidFill>
              </a:rPr>
              <a:t>Your </a:t>
            </a:r>
            <a:r>
              <a:rPr lang="en-US" sz="2000" dirty="0">
                <a:solidFill>
                  <a:srgbClr val="FFFF66"/>
                </a:solidFill>
              </a:rPr>
              <a:t>mouth is a moist environment, home to huge amounts of breeding </a:t>
            </a:r>
            <a:r>
              <a:rPr lang="en-US" sz="2000" dirty="0" smtClean="0">
                <a:solidFill>
                  <a:srgbClr val="FFFF66"/>
                </a:solidFill>
              </a:rPr>
              <a:t>bacteria</a:t>
            </a:r>
          </a:p>
          <a:p>
            <a:r>
              <a:rPr lang="en-US" sz="2000" b="1" dirty="0" smtClean="0">
                <a:solidFill>
                  <a:srgbClr val="FFFF66"/>
                </a:solidFill>
              </a:rPr>
              <a:t>Damage </a:t>
            </a:r>
            <a:r>
              <a:rPr lang="en-US" sz="2000" b="1" dirty="0">
                <a:solidFill>
                  <a:srgbClr val="FFFF66"/>
                </a:solidFill>
              </a:rPr>
              <a:t>to gums, teeth and </a:t>
            </a:r>
            <a:r>
              <a:rPr lang="en-US" sz="2000" b="1" dirty="0" smtClean="0">
                <a:solidFill>
                  <a:srgbClr val="FFFF66"/>
                </a:solidFill>
              </a:rPr>
              <a:t>fillings:</a:t>
            </a:r>
          </a:p>
          <a:p>
            <a:r>
              <a:rPr lang="en-US" sz="2000" dirty="0" smtClean="0">
                <a:solidFill>
                  <a:srgbClr val="FFFF66"/>
                </a:solidFill>
              </a:rPr>
              <a:t>A </a:t>
            </a:r>
            <a:r>
              <a:rPr lang="en-US" sz="2000" dirty="0">
                <a:solidFill>
                  <a:srgbClr val="FFFF66"/>
                </a:solidFill>
              </a:rPr>
              <a:t>common habit of biting or playing with the piercing can injure your gums and lead to cracked, scratched or sensitive teeth. </a:t>
            </a:r>
            <a:endParaRPr lang="en-US" sz="2000" dirty="0" smtClean="0">
              <a:solidFill>
                <a:srgbClr val="FFFF66"/>
              </a:solidFill>
            </a:endParaRPr>
          </a:p>
          <a:p>
            <a:endParaRPr lang="en-US" sz="2000" dirty="0">
              <a:solidFill>
                <a:srgbClr val="FFFF66"/>
              </a:solidFill>
            </a:endParaRPr>
          </a:p>
          <a:p>
            <a:r>
              <a:rPr lang="en-US" sz="2000" b="1" dirty="0" smtClean="0">
                <a:solidFill>
                  <a:srgbClr val="FFFF66"/>
                </a:solidFill>
              </a:rPr>
              <a:t>Nerve damage: </a:t>
            </a:r>
          </a:p>
          <a:p>
            <a:r>
              <a:rPr lang="en-US" sz="2000" dirty="0" smtClean="0">
                <a:solidFill>
                  <a:srgbClr val="FFFF66"/>
                </a:solidFill>
              </a:rPr>
              <a:t>You </a:t>
            </a:r>
            <a:r>
              <a:rPr lang="en-US" sz="2000" dirty="0">
                <a:solidFill>
                  <a:srgbClr val="FFFF66"/>
                </a:solidFill>
              </a:rPr>
              <a:t>may experience a numb tongue that is caused by nerve </a:t>
            </a:r>
            <a:r>
              <a:rPr lang="en-US" sz="2000" dirty="0" smtClean="0">
                <a:solidFill>
                  <a:srgbClr val="FFFF66"/>
                </a:solidFill>
              </a:rPr>
              <a:t>damage-usually temporary </a:t>
            </a:r>
            <a:r>
              <a:rPr lang="en-US" sz="2000" dirty="0">
                <a:solidFill>
                  <a:srgbClr val="FFFF66"/>
                </a:solidFill>
              </a:rPr>
              <a:t>but can </a:t>
            </a:r>
            <a:r>
              <a:rPr lang="en-US" sz="2000" dirty="0" smtClean="0">
                <a:solidFill>
                  <a:srgbClr val="FFFF66"/>
                </a:solidFill>
              </a:rPr>
              <a:t>be </a:t>
            </a:r>
            <a:r>
              <a:rPr lang="en-US" sz="2000" dirty="0">
                <a:solidFill>
                  <a:srgbClr val="FFFF66"/>
                </a:solidFill>
              </a:rPr>
              <a:t>permanent. </a:t>
            </a:r>
            <a:endParaRPr lang="en-US" sz="2000" dirty="0" smtClean="0">
              <a:solidFill>
                <a:srgbClr val="FFFF66"/>
              </a:solidFill>
            </a:endParaRPr>
          </a:p>
          <a:p>
            <a:endParaRPr lang="en-US" sz="2000" dirty="0" smtClean="0">
              <a:solidFill>
                <a:srgbClr val="FFFF66"/>
              </a:solidFill>
            </a:endParaRPr>
          </a:p>
          <a:p>
            <a:r>
              <a:rPr lang="en-US" sz="2000" b="1" dirty="0" smtClean="0">
                <a:solidFill>
                  <a:srgbClr val="FFFF66"/>
                </a:solidFill>
              </a:rPr>
              <a:t>Excessive </a:t>
            </a:r>
            <a:r>
              <a:rPr lang="en-US" sz="2000" b="1" dirty="0">
                <a:solidFill>
                  <a:srgbClr val="FFFF66"/>
                </a:solidFill>
              </a:rPr>
              <a:t>drooling.</a:t>
            </a:r>
            <a:r>
              <a:rPr lang="en-US" sz="2000" dirty="0">
                <a:solidFill>
                  <a:srgbClr val="FFFF66"/>
                </a:solidFill>
              </a:rPr>
              <a:t> Your tongue piercing can increase saliva production</a:t>
            </a:r>
            <a:r>
              <a:rPr lang="en-US" sz="2000" dirty="0" smtClean="0">
                <a:solidFill>
                  <a:srgbClr val="FFFF66"/>
                </a:solidFill>
              </a:rPr>
              <a:t>.</a:t>
            </a:r>
            <a:endParaRPr lang="en-US" sz="2000" dirty="0">
              <a:solidFill>
                <a:srgbClr val="FFFF66"/>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600325"/>
            <a:ext cx="2762250" cy="1657350"/>
          </a:xfrm>
          <a:prstGeom prst="rect">
            <a:avLst/>
          </a:prstGeom>
        </p:spPr>
      </p:pic>
    </p:spTree>
    <p:extLst>
      <p:ext uri="{BB962C8B-B14F-4D97-AF65-F5344CB8AC3E}">
        <p14:creationId xmlns:p14="http://schemas.microsoft.com/office/powerpoint/2010/main" val="2163011628"/>
      </p:ext>
    </p:extLst>
  </p:cSld>
  <p:clrMapOvr>
    <a:masterClrMapping/>
  </p:clrMapOvr>
  <p:transition spd="med">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Smokeless Tobacco &amp; Oral Health</a:t>
            </a:r>
            <a:endParaRPr lang="en-US" dirty="0"/>
          </a:p>
        </p:txBody>
      </p:sp>
      <p:sp>
        <p:nvSpPr>
          <p:cNvPr id="3" name="Rectangle 2"/>
          <p:cNvSpPr/>
          <p:nvPr/>
        </p:nvSpPr>
        <p:spPr>
          <a:xfrm>
            <a:off x="533400" y="1295400"/>
            <a:ext cx="8229600" cy="4524315"/>
          </a:xfrm>
          <a:prstGeom prst="rect">
            <a:avLst/>
          </a:prstGeom>
        </p:spPr>
        <p:txBody>
          <a:bodyPr wrap="square">
            <a:spAutoFit/>
          </a:bodyPr>
          <a:lstStyle/>
          <a:p>
            <a:r>
              <a:rPr lang="en-US" dirty="0" smtClean="0">
                <a:solidFill>
                  <a:srgbClr val="FFFF66"/>
                </a:solidFill>
              </a:rPr>
              <a:t>Smokeless </a:t>
            </a:r>
            <a:r>
              <a:rPr lang="en-US" dirty="0">
                <a:solidFill>
                  <a:srgbClr val="FFFF66"/>
                </a:solidFill>
              </a:rPr>
              <a:t>tobacco users can experience</a:t>
            </a:r>
            <a:r>
              <a:rPr lang="en-US" dirty="0" smtClean="0">
                <a:solidFill>
                  <a:srgbClr val="FFFF66"/>
                </a:solidFill>
              </a:rPr>
              <a:t>:</a:t>
            </a:r>
          </a:p>
          <a:p>
            <a:endParaRPr lang="en-US" dirty="0">
              <a:solidFill>
                <a:srgbClr val="FFFF66"/>
              </a:solidFill>
            </a:endParaRPr>
          </a:p>
          <a:p>
            <a:r>
              <a:rPr lang="en-US" dirty="0">
                <a:solidFill>
                  <a:srgbClr val="FFFF66"/>
                </a:solidFill>
              </a:rPr>
              <a:t>Bad breath</a:t>
            </a:r>
          </a:p>
          <a:p>
            <a:r>
              <a:rPr lang="en-US" dirty="0">
                <a:solidFill>
                  <a:srgbClr val="FFFF66"/>
                </a:solidFill>
              </a:rPr>
              <a:t>Teeth discoloration</a:t>
            </a:r>
          </a:p>
          <a:p>
            <a:r>
              <a:rPr lang="en-US" dirty="0">
                <a:solidFill>
                  <a:srgbClr val="FFFF66"/>
                </a:solidFill>
              </a:rPr>
              <a:t>Decreased sense of smell and taste</a:t>
            </a:r>
          </a:p>
          <a:p>
            <a:r>
              <a:rPr lang="en-US" dirty="0">
                <a:solidFill>
                  <a:srgbClr val="FFFF66"/>
                </a:solidFill>
              </a:rPr>
              <a:t>Greater risk of developing </a:t>
            </a:r>
            <a:r>
              <a:rPr lang="en-US" dirty="0" smtClean="0">
                <a:solidFill>
                  <a:srgbClr val="FFFF66"/>
                </a:solidFill>
              </a:rPr>
              <a:t>cavities</a:t>
            </a:r>
          </a:p>
          <a:p>
            <a:endParaRPr lang="en-US" dirty="0">
              <a:solidFill>
                <a:srgbClr val="FFFF66"/>
              </a:solidFill>
            </a:endParaRPr>
          </a:p>
          <a:p>
            <a:endParaRPr lang="en-US" dirty="0">
              <a:solidFill>
                <a:srgbClr val="FFFF66"/>
              </a:solidFill>
            </a:endParaRPr>
          </a:p>
          <a:p>
            <a:endParaRPr lang="en-US" dirty="0" smtClean="0">
              <a:solidFill>
                <a:srgbClr val="FFFF66"/>
              </a:solidFill>
            </a:endParaRPr>
          </a:p>
          <a:p>
            <a:r>
              <a:rPr lang="en-US" dirty="0" smtClean="0">
                <a:solidFill>
                  <a:srgbClr val="FFFF66"/>
                </a:solidFill>
              </a:rPr>
              <a:t>Smokeless </a:t>
            </a:r>
            <a:r>
              <a:rPr lang="en-US" dirty="0">
                <a:solidFill>
                  <a:srgbClr val="FFFF66"/>
                </a:solidFill>
              </a:rPr>
              <a:t>tobacco can irritate your gums, causing gum (periodontal) disease.</a:t>
            </a:r>
          </a:p>
          <a:p>
            <a:r>
              <a:rPr lang="en-US" b="1" u="sng" dirty="0">
                <a:solidFill>
                  <a:srgbClr val="FFFF66"/>
                </a:solidFill>
              </a:rPr>
              <a:t>Sugar</a:t>
            </a:r>
            <a:r>
              <a:rPr lang="en-US" dirty="0">
                <a:solidFill>
                  <a:srgbClr val="FFFF66"/>
                </a:solidFill>
              </a:rPr>
              <a:t> is often added to enhance the flavor of smokeless tobacco, increasing the risk for tooth decay.</a:t>
            </a:r>
          </a:p>
          <a:p>
            <a:endParaRPr lang="en-US" dirty="0" smtClean="0">
              <a:solidFill>
                <a:srgbClr val="FFFF66"/>
              </a:solidFill>
            </a:endParaRPr>
          </a:p>
          <a:p>
            <a:r>
              <a:rPr lang="en-US" dirty="0" smtClean="0">
                <a:solidFill>
                  <a:srgbClr val="FFFF66"/>
                </a:solidFill>
              </a:rPr>
              <a:t>Smokeless </a:t>
            </a:r>
            <a:r>
              <a:rPr lang="en-US" dirty="0">
                <a:solidFill>
                  <a:srgbClr val="FFFF66"/>
                </a:solidFill>
              </a:rPr>
              <a:t>tobacco typically contains sand and grit, which can wear down teeth, causing tooth sensitivity and erosion.</a:t>
            </a:r>
          </a:p>
          <a:p>
            <a:r>
              <a:rPr lang="en-US" dirty="0"/>
              <a:t>Warning signs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054" y="1219201"/>
            <a:ext cx="3386488" cy="2536598"/>
          </a:xfrm>
          <a:prstGeom prst="rect">
            <a:avLst/>
          </a:prstGeom>
        </p:spPr>
      </p:pic>
    </p:spTree>
    <p:extLst>
      <p:ext uri="{BB962C8B-B14F-4D97-AF65-F5344CB8AC3E}">
        <p14:creationId xmlns:p14="http://schemas.microsoft.com/office/powerpoint/2010/main" val="1413645136"/>
      </p:ext>
    </p:extLst>
  </p:cSld>
  <p:clrMapOvr>
    <a:masterClrMapping/>
  </p:clrMapOvr>
  <p:transition spd="med">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Cancer and Tobacco Use</a:t>
            </a:r>
            <a:endParaRPr lang="en-US" dirty="0"/>
          </a:p>
        </p:txBody>
      </p:sp>
      <p:sp>
        <p:nvSpPr>
          <p:cNvPr id="3" name="Rectangle 2"/>
          <p:cNvSpPr/>
          <p:nvPr/>
        </p:nvSpPr>
        <p:spPr>
          <a:xfrm>
            <a:off x="762000" y="2274838"/>
            <a:ext cx="4267200" cy="3477875"/>
          </a:xfrm>
          <a:prstGeom prst="rect">
            <a:avLst/>
          </a:prstGeom>
        </p:spPr>
        <p:txBody>
          <a:bodyPr wrap="square">
            <a:spAutoFit/>
          </a:bodyPr>
          <a:lstStyle/>
          <a:p>
            <a:r>
              <a:rPr lang="en-US" sz="2000" dirty="0">
                <a:solidFill>
                  <a:srgbClr val="FFFF66"/>
                </a:solidFill>
              </a:rPr>
              <a:t>Smokeless tobacco products, just like cigarettes, contain at least 28 cancer-causing chemicals and is known to cause cancers of the mouth, lip, tongue and pancreas</a:t>
            </a:r>
            <a:r>
              <a:rPr lang="en-US" sz="2000" dirty="0" smtClean="0">
                <a:solidFill>
                  <a:srgbClr val="FFFF66"/>
                </a:solidFill>
              </a:rPr>
              <a:t>.</a:t>
            </a:r>
          </a:p>
          <a:p>
            <a:endParaRPr lang="en-US" sz="2000" dirty="0">
              <a:solidFill>
                <a:srgbClr val="FFFF66"/>
              </a:solidFill>
            </a:endParaRPr>
          </a:p>
          <a:p>
            <a:r>
              <a:rPr lang="en-US" sz="2000" dirty="0">
                <a:solidFill>
                  <a:srgbClr val="FFFF66"/>
                </a:solidFill>
              </a:rPr>
              <a:t>Users also may be at risk for cancer of the voice box, esophagus, colon and bladder, because they swallow some of the toxins in the juice created by using smokeless tobacco.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286000"/>
            <a:ext cx="2600325" cy="2600325"/>
          </a:xfrm>
          <a:prstGeom prst="rect">
            <a:avLst/>
          </a:prstGeom>
        </p:spPr>
      </p:pic>
    </p:spTree>
    <p:extLst>
      <p:ext uri="{BB962C8B-B14F-4D97-AF65-F5344CB8AC3E}">
        <p14:creationId xmlns:p14="http://schemas.microsoft.com/office/powerpoint/2010/main" val="2256816721"/>
      </p:ext>
    </p:extLst>
  </p:cSld>
  <p:clrMapOvr>
    <a:masterClrMapping/>
  </p:clrMapOvr>
  <p:transition spd="med">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lstStyle/>
          <a:p>
            <a:pPr algn="ctr">
              <a:buNone/>
            </a:pPr>
            <a:r>
              <a:rPr lang="en-US" sz="4400" dirty="0" smtClean="0">
                <a:solidFill>
                  <a:srgbClr val="99FF66"/>
                </a:solidFill>
              </a:rPr>
              <a:t>Keeping your body clean </a:t>
            </a:r>
          </a:p>
          <a:p>
            <a:pPr algn="ctr">
              <a:buNone/>
            </a:pPr>
            <a:r>
              <a:rPr lang="en-US" dirty="0" smtClean="0"/>
              <a:t>is an important part</a:t>
            </a:r>
          </a:p>
          <a:p>
            <a:pPr algn="ctr">
              <a:buNone/>
            </a:pPr>
            <a:r>
              <a:rPr lang="en-US" dirty="0" smtClean="0"/>
              <a:t> of keeping you healthy </a:t>
            </a:r>
          </a:p>
          <a:p>
            <a:pPr algn="ctr">
              <a:buNone/>
            </a:pPr>
            <a:r>
              <a:rPr lang="en-US" dirty="0" smtClean="0"/>
              <a:t>and helping you feel good. </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2514600" y="2590800"/>
            <a:ext cx="3733800" cy="40386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lstStyle/>
          <a:p>
            <a:pPr algn="ctr">
              <a:buNone/>
            </a:pPr>
            <a:r>
              <a:rPr lang="en-US" dirty="0" smtClean="0"/>
              <a:t>When your body is not clean, </a:t>
            </a:r>
          </a:p>
          <a:p>
            <a:pPr algn="ctr">
              <a:buNone/>
            </a:pPr>
            <a:r>
              <a:rPr lang="en-US" dirty="0"/>
              <a:t>y</a:t>
            </a:r>
            <a:r>
              <a:rPr lang="en-US" dirty="0" smtClean="0"/>
              <a:t>ou may smell.</a:t>
            </a:r>
          </a:p>
        </p:txBody>
      </p:sp>
      <p:pic>
        <p:nvPicPr>
          <p:cNvPr id="14338" name="Picture 2"/>
          <p:cNvPicPr>
            <a:picLocks noChangeAspect="1" noChangeArrowheads="1"/>
          </p:cNvPicPr>
          <p:nvPr/>
        </p:nvPicPr>
        <p:blipFill>
          <a:blip r:embed="rId3" cstate="print"/>
          <a:srcRect/>
          <a:stretch>
            <a:fillRect/>
          </a:stretch>
        </p:blipFill>
        <p:spPr bwMode="auto">
          <a:xfrm>
            <a:off x="1066800" y="1295400"/>
            <a:ext cx="6858000" cy="51435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lstStyle/>
          <a:p>
            <a:pPr algn="ctr">
              <a:buNone/>
            </a:pPr>
            <a:r>
              <a:rPr lang="en-US" dirty="0" smtClean="0"/>
              <a:t>When your body is not clean, </a:t>
            </a:r>
          </a:p>
          <a:p>
            <a:pPr algn="ctr">
              <a:buNone/>
            </a:pPr>
            <a:r>
              <a:rPr lang="en-US" dirty="0"/>
              <a:t>p</a:t>
            </a:r>
            <a:r>
              <a:rPr lang="en-US" dirty="0" smtClean="0"/>
              <a:t>eople may make fun of you. </a:t>
            </a:r>
          </a:p>
        </p:txBody>
      </p:sp>
      <p:pic>
        <p:nvPicPr>
          <p:cNvPr id="14339" name="Picture 3"/>
          <p:cNvPicPr>
            <a:picLocks noChangeAspect="1" noChangeArrowheads="1"/>
          </p:cNvPicPr>
          <p:nvPr/>
        </p:nvPicPr>
        <p:blipFill>
          <a:blip r:embed="rId3" cstate="print"/>
          <a:srcRect/>
          <a:stretch>
            <a:fillRect/>
          </a:stretch>
        </p:blipFill>
        <p:spPr bwMode="auto">
          <a:xfrm>
            <a:off x="2667000" y="1219200"/>
            <a:ext cx="3352800" cy="5469714"/>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lstStyle/>
          <a:p>
            <a:pPr algn="ctr">
              <a:buNone/>
            </a:pPr>
            <a:r>
              <a:rPr lang="en-US" dirty="0" smtClean="0"/>
              <a:t>When your body is not clean, </a:t>
            </a:r>
          </a:p>
          <a:p>
            <a:pPr algn="ctr">
              <a:buNone/>
            </a:pPr>
            <a:r>
              <a:rPr lang="en-US" dirty="0"/>
              <a:t>p</a:t>
            </a:r>
            <a:r>
              <a:rPr lang="en-US" dirty="0" smtClean="0"/>
              <a:t>eople may not want to be by you. </a:t>
            </a:r>
          </a:p>
        </p:txBody>
      </p:sp>
      <p:pic>
        <p:nvPicPr>
          <p:cNvPr id="14340" name="Picture 4"/>
          <p:cNvPicPr>
            <a:picLocks noChangeAspect="1" noChangeArrowheads="1"/>
          </p:cNvPicPr>
          <p:nvPr/>
        </p:nvPicPr>
        <p:blipFill>
          <a:blip r:embed="rId3" cstate="print"/>
          <a:srcRect/>
          <a:stretch>
            <a:fillRect/>
          </a:stretch>
        </p:blipFill>
        <p:spPr bwMode="auto">
          <a:xfrm>
            <a:off x="914400" y="1371600"/>
            <a:ext cx="7315200" cy="4869833"/>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bodies are very important!</a:t>
            </a:r>
            <a:endParaRPr lang="en-US" dirty="0"/>
          </a:p>
        </p:txBody>
      </p:sp>
      <p:sp>
        <p:nvSpPr>
          <p:cNvPr id="3" name="Content Placeholder 2"/>
          <p:cNvSpPr>
            <a:spLocks noGrp="1"/>
          </p:cNvSpPr>
          <p:nvPr>
            <p:ph idx="1"/>
          </p:nvPr>
        </p:nvSpPr>
        <p:spPr>
          <a:xfrm>
            <a:off x="381000" y="1371600"/>
            <a:ext cx="8229600" cy="4525963"/>
          </a:xfrm>
        </p:spPr>
        <p:txBody>
          <a:bodyPr/>
          <a:lstStyle/>
          <a:p>
            <a:pPr algn="ctr">
              <a:buNone/>
            </a:pPr>
            <a:r>
              <a:rPr lang="en-US" dirty="0" smtClean="0"/>
              <a:t>Here’s how to make sure</a:t>
            </a:r>
          </a:p>
          <a:p>
            <a:pPr algn="ctr">
              <a:buNone/>
            </a:pPr>
            <a:r>
              <a:rPr lang="en-US" dirty="0"/>
              <a:t>y</a:t>
            </a:r>
            <a:r>
              <a:rPr lang="en-US" dirty="0" smtClean="0"/>
              <a:t>ou have a clean body…</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2362200" y="2514600"/>
            <a:ext cx="4208676" cy="4086225"/>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Clothes</a:t>
            </a:r>
            <a:endParaRPr lang="en-US" dirty="0"/>
          </a:p>
        </p:txBody>
      </p:sp>
      <p:sp>
        <p:nvSpPr>
          <p:cNvPr id="3" name="Content Placeholder 2"/>
          <p:cNvSpPr>
            <a:spLocks noGrp="1"/>
          </p:cNvSpPr>
          <p:nvPr>
            <p:ph idx="1"/>
          </p:nvPr>
        </p:nvSpPr>
        <p:spPr>
          <a:xfrm>
            <a:off x="457200" y="838200"/>
            <a:ext cx="8229600" cy="4525963"/>
          </a:xfrm>
        </p:spPr>
        <p:txBody>
          <a:bodyPr/>
          <a:lstStyle/>
          <a:p>
            <a:pPr algn="ctr">
              <a:buNone/>
            </a:pPr>
            <a:r>
              <a:rPr lang="en-US" dirty="0" smtClean="0"/>
              <a:t>Clothes can get stained, dirty, and grubby, </a:t>
            </a:r>
          </a:p>
          <a:p>
            <a:pPr algn="ctr">
              <a:buNone/>
            </a:pPr>
            <a:r>
              <a:rPr lang="en-US" dirty="0" smtClean="0"/>
              <a:t>so you need to change them often. </a:t>
            </a:r>
          </a:p>
          <a:p>
            <a:pPr algn="ctr">
              <a:buNone/>
            </a:pPr>
            <a:r>
              <a:rPr lang="en-US" dirty="0" smtClean="0">
                <a:solidFill>
                  <a:schemeClr val="tx2">
                    <a:lumMod val="40000"/>
                    <a:lumOff val="60000"/>
                  </a:schemeClr>
                </a:solidFill>
              </a:rPr>
              <a:t>If the clothes smell or have dirt on them, </a:t>
            </a:r>
          </a:p>
          <a:p>
            <a:pPr algn="ctr">
              <a:buNone/>
            </a:pPr>
            <a:r>
              <a:rPr lang="en-US" dirty="0">
                <a:solidFill>
                  <a:schemeClr val="tx2">
                    <a:lumMod val="40000"/>
                    <a:lumOff val="60000"/>
                  </a:schemeClr>
                </a:solidFill>
              </a:rPr>
              <a:t>t</a:t>
            </a:r>
            <a:r>
              <a:rPr lang="en-US" dirty="0" smtClean="0">
                <a:solidFill>
                  <a:schemeClr val="tx2">
                    <a:lumMod val="40000"/>
                    <a:lumOff val="60000"/>
                  </a:schemeClr>
                </a:solidFill>
              </a:rPr>
              <a:t>hey need to be washed. </a:t>
            </a:r>
          </a:p>
        </p:txBody>
      </p:sp>
      <p:pic>
        <p:nvPicPr>
          <p:cNvPr id="13316" name="Picture 4"/>
          <p:cNvPicPr>
            <a:picLocks noChangeAspect="1" noChangeArrowheads="1"/>
          </p:cNvPicPr>
          <p:nvPr/>
        </p:nvPicPr>
        <p:blipFill>
          <a:blip r:embed="rId3" cstate="print"/>
          <a:srcRect/>
          <a:stretch>
            <a:fillRect/>
          </a:stretch>
        </p:blipFill>
        <p:spPr bwMode="auto">
          <a:xfrm>
            <a:off x="2743200" y="3200400"/>
            <a:ext cx="3429000" cy="34290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Shoes</a:t>
            </a:r>
            <a:endParaRPr lang="en-US" dirty="0"/>
          </a:p>
        </p:txBody>
      </p:sp>
      <p:sp>
        <p:nvSpPr>
          <p:cNvPr id="3" name="Content Placeholder 2"/>
          <p:cNvSpPr>
            <a:spLocks noGrp="1"/>
          </p:cNvSpPr>
          <p:nvPr>
            <p:ph idx="1"/>
          </p:nvPr>
        </p:nvSpPr>
        <p:spPr>
          <a:xfrm>
            <a:off x="381000" y="914400"/>
            <a:ext cx="8229600" cy="4525963"/>
          </a:xfrm>
        </p:spPr>
        <p:txBody>
          <a:bodyPr/>
          <a:lstStyle/>
          <a:p>
            <a:pPr algn="ctr">
              <a:buNone/>
            </a:pPr>
            <a:r>
              <a:rPr lang="en-US" dirty="0" smtClean="0"/>
              <a:t>Your feet sweat and the sweat gets into your shoes and makes them smell. </a:t>
            </a:r>
          </a:p>
          <a:p>
            <a:pPr algn="ctr">
              <a:buNone/>
            </a:pPr>
            <a:r>
              <a:rPr lang="en-US" dirty="0" smtClean="0"/>
              <a:t>Take off your shoes right when you get home and let them air out until the next day. </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2590800" y="3207456"/>
            <a:ext cx="3505200" cy="3440288"/>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Clean Hands</a:t>
            </a:r>
            <a:endParaRPr lang="en-US" dirty="0"/>
          </a:p>
        </p:txBody>
      </p:sp>
      <p:sp>
        <p:nvSpPr>
          <p:cNvPr id="3" name="Content Placeholder 2"/>
          <p:cNvSpPr>
            <a:spLocks noGrp="1"/>
          </p:cNvSpPr>
          <p:nvPr>
            <p:ph idx="1"/>
          </p:nvPr>
        </p:nvSpPr>
        <p:spPr>
          <a:xfrm>
            <a:off x="381000" y="838200"/>
            <a:ext cx="8229600" cy="4525963"/>
          </a:xfrm>
        </p:spPr>
        <p:txBody>
          <a:bodyPr/>
          <a:lstStyle/>
          <a:p>
            <a:pPr algn="ctr">
              <a:buNone/>
            </a:pPr>
            <a:r>
              <a:rPr lang="en-US" dirty="0" smtClean="0"/>
              <a:t>Your hands touch a lot of germs and bacteria!</a:t>
            </a:r>
          </a:p>
          <a:p>
            <a:pPr algn="ctr">
              <a:buNone/>
            </a:pPr>
            <a:r>
              <a:rPr lang="en-US" dirty="0" smtClean="0">
                <a:solidFill>
                  <a:schemeClr val="tx2">
                    <a:lumMod val="20000"/>
                    <a:lumOff val="80000"/>
                  </a:schemeClr>
                </a:solidFill>
              </a:rPr>
              <a:t>Wash your hands with soap and water</a:t>
            </a:r>
          </a:p>
          <a:p>
            <a:pPr algn="ctr">
              <a:buNone/>
            </a:pPr>
            <a:r>
              <a:rPr lang="en-US" dirty="0">
                <a:solidFill>
                  <a:srgbClr val="FF0000"/>
                </a:solidFill>
              </a:rPr>
              <a:t>a</a:t>
            </a:r>
            <a:r>
              <a:rPr lang="en-US" dirty="0" smtClean="0">
                <a:solidFill>
                  <a:srgbClr val="FF0000"/>
                </a:solidFill>
              </a:rPr>
              <a:t>fter using the bathroom</a:t>
            </a:r>
          </a:p>
          <a:p>
            <a:pPr algn="ctr">
              <a:buNone/>
            </a:pPr>
            <a:r>
              <a:rPr lang="en-US" dirty="0">
                <a:solidFill>
                  <a:schemeClr val="accent2">
                    <a:lumMod val="60000"/>
                    <a:lumOff val="40000"/>
                  </a:schemeClr>
                </a:solidFill>
              </a:rPr>
              <a:t>a</a:t>
            </a:r>
            <a:r>
              <a:rPr lang="en-US" dirty="0" smtClean="0">
                <a:solidFill>
                  <a:schemeClr val="accent2">
                    <a:lumMod val="60000"/>
                    <a:lumOff val="40000"/>
                  </a:schemeClr>
                </a:solidFill>
              </a:rPr>
              <a:t>nd before you eat</a:t>
            </a:r>
          </a:p>
        </p:txBody>
      </p:sp>
      <p:pic>
        <p:nvPicPr>
          <p:cNvPr id="16386" name="Picture 2"/>
          <p:cNvPicPr>
            <a:picLocks noChangeAspect="1" noChangeArrowheads="1"/>
          </p:cNvPicPr>
          <p:nvPr/>
        </p:nvPicPr>
        <p:blipFill>
          <a:blip r:embed="rId3" cstate="print"/>
          <a:srcRect/>
          <a:stretch>
            <a:fillRect/>
          </a:stretch>
        </p:blipFill>
        <p:spPr bwMode="auto">
          <a:xfrm>
            <a:off x="2971800" y="3276600"/>
            <a:ext cx="3200400" cy="3200400"/>
          </a:xfrm>
          <a:prstGeom prst="rect">
            <a:avLst/>
          </a:prstGeom>
          <a:noFill/>
          <a:ln w="9525">
            <a:noFill/>
            <a:miter lim="800000"/>
            <a:headEnd/>
            <a:tailEnd/>
          </a:ln>
        </p:spPr>
      </p:pic>
      <p:pic>
        <p:nvPicPr>
          <p:cNvPr id="16387" name="Picture 3"/>
          <p:cNvPicPr>
            <a:picLocks noChangeAspect="1" noChangeArrowheads="1"/>
          </p:cNvPicPr>
          <p:nvPr/>
        </p:nvPicPr>
        <p:blipFill>
          <a:blip r:embed="rId4" cstate="print"/>
          <a:srcRect/>
          <a:stretch>
            <a:fillRect/>
          </a:stretch>
        </p:blipFill>
        <p:spPr bwMode="auto">
          <a:xfrm>
            <a:off x="6400800" y="3581400"/>
            <a:ext cx="2011197" cy="2867026"/>
          </a:xfrm>
          <a:prstGeom prst="rect">
            <a:avLst/>
          </a:prstGeom>
          <a:noFill/>
          <a:ln w="9525">
            <a:noFill/>
            <a:miter lim="800000"/>
            <a:headEnd/>
            <a:tailEnd/>
          </a:ln>
        </p:spPr>
      </p:pic>
      <p:pic>
        <p:nvPicPr>
          <p:cNvPr id="16388" name="Picture 4"/>
          <p:cNvPicPr>
            <a:picLocks noChangeAspect="1" noChangeArrowheads="1"/>
          </p:cNvPicPr>
          <p:nvPr/>
        </p:nvPicPr>
        <p:blipFill>
          <a:blip r:embed="rId5" cstate="print"/>
          <a:srcRect/>
          <a:stretch>
            <a:fillRect/>
          </a:stretch>
        </p:blipFill>
        <p:spPr bwMode="auto">
          <a:xfrm>
            <a:off x="685800" y="3886200"/>
            <a:ext cx="2133600" cy="2133600"/>
          </a:xfrm>
          <a:prstGeom prst="rect">
            <a:avLst/>
          </a:prstGeom>
          <a:noFill/>
          <a:ln w="9525">
            <a:noFill/>
            <a:miter lim="800000"/>
            <a:headEnd/>
            <a:tailEnd/>
          </a:ln>
        </p:spPr>
      </p:pic>
    </p:spTree>
  </p:cSld>
  <p:clrMapOvr>
    <a:masterClrMapping/>
  </p:clrMapOvr>
  <p:transition spd="med">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523</Words>
  <Application>Microsoft Office PowerPoint</Application>
  <PresentationFormat>On-screen Show (4:3)</PresentationFormat>
  <Paragraphs>87</Paragraphs>
  <Slides>16</Slides>
  <Notes>16</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This is Germ. He makes our bodies not clean.</vt:lpstr>
      <vt:lpstr>PowerPoint Presentation</vt:lpstr>
      <vt:lpstr>PowerPoint Presentation</vt:lpstr>
      <vt:lpstr>PowerPoint Presentation</vt:lpstr>
      <vt:lpstr>PowerPoint Presentation</vt:lpstr>
      <vt:lpstr>Clean bodies are very important!</vt:lpstr>
      <vt:lpstr>Clean Clothes</vt:lpstr>
      <vt:lpstr>Clean Shoes</vt:lpstr>
      <vt:lpstr>Clean Hands</vt:lpstr>
      <vt:lpstr>Clean Hair</vt:lpstr>
      <vt:lpstr>Using deodorant</vt:lpstr>
      <vt:lpstr>Clean Feet</vt:lpstr>
      <vt:lpstr>Clean Teeth</vt:lpstr>
      <vt:lpstr>Oral Piercings</vt:lpstr>
      <vt:lpstr>Smokeless Tobacco &amp; Oral Health</vt:lpstr>
      <vt:lpstr>Oral Cancer and Tobacco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Lana Boggs</cp:lastModifiedBy>
  <cp:revision>23</cp:revision>
  <dcterms:created xsi:type="dcterms:W3CDTF">2012-05-19T22:37:47Z</dcterms:created>
  <dcterms:modified xsi:type="dcterms:W3CDTF">2019-04-23T18:26:40Z</dcterms:modified>
</cp:coreProperties>
</file>