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Dieffenbach Nichol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749CF-B7C1-4083-8461-B4480E729B72}" v="379" dt="2022-09-29T13:57:12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6" d="100"/>
          <a:sy n="126" d="100"/>
        </p:scale>
        <p:origin x="206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ia McDonald(ADE)" userId="6ee9db2b-b92a-46a2-9258-4ad72b4a7695" providerId="ADAL" clId="{36E749CF-B7C1-4083-8461-B4480E729B72}"/>
    <pc:docChg chg="custSel modSld">
      <pc:chgData name="Cheria McDonald(ADE)" userId="6ee9db2b-b92a-46a2-9258-4ad72b4a7695" providerId="ADAL" clId="{36E749CF-B7C1-4083-8461-B4480E729B72}" dt="2022-09-29T13:57:35.149" v="674" actId="20577"/>
      <pc:docMkLst>
        <pc:docMk/>
      </pc:docMkLst>
      <pc:sldChg chg="modSp mod modAnim modNotesTx">
        <pc:chgData name="Cheria McDonald(ADE)" userId="6ee9db2b-b92a-46a2-9258-4ad72b4a7695" providerId="ADAL" clId="{36E749CF-B7C1-4083-8461-B4480E729B72}" dt="2022-09-29T13:57:35.149" v="674" actId="20577"/>
        <pc:sldMkLst>
          <pc:docMk/>
          <pc:sldMk cId="0" sldId="259"/>
        </pc:sldMkLst>
        <pc:spChg chg="mod">
          <ac:chgData name="Cheria McDonald(ADE)" userId="6ee9db2b-b92a-46a2-9258-4ad72b4a7695" providerId="ADAL" clId="{36E749CF-B7C1-4083-8461-B4480E729B72}" dt="2022-09-29T13:57:24.267" v="542" actId="1076"/>
          <ac:spMkLst>
            <pc:docMk/>
            <pc:sldMk cId="0" sldId="259"/>
            <ac:spMk id="78" creationId="{00000000-0000-0000-0000-000000000000}"/>
          </ac:spMkLst>
        </pc:spChg>
      </pc:sldChg>
      <pc:sldChg chg="modSp mod">
        <pc:chgData name="Cheria McDonald(ADE)" userId="6ee9db2b-b92a-46a2-9258-4ad72b4a7695" providerId="ADAL" clId="{36E749CF-B7C1-4083-8461-B4480E729B72}" dt="2022-09-29T13:54:44.355" v="160" actId="27636"/>
        <pc:sldMkLst>
          <pc:docMk/>
          <pc:sldMk cId="0" sldId="264"/>
        </pc:sldMkLst>
        <pc:spChg chg="mod">
          <ac:chgData name="Cheria McDonald(ADE)" userId="6ee9db2b-b92a-46a2-9258-4ad72b4a7695" providerId="ADAL" clId="{36E749CF-B7C1-4083-8461-B4480E729B72}" dt="2022-09-29T13:54:44.355" v="160" actId="27636"/>
          <ac:spMkLst>
            <pc:docMk/>
            <pc:sldMk cId="0" sldId="264"/>
            <ac:spMk id="120" creationId="{00000000-0000-0000-0000-000000000000}"/>
          </ac:spMkLst>
        </pc:spChg>
      </pc:sldChg>
      <pc:sldChg chg="modSp mod">
        <pc:chgData name="Cheria McDonald(ADE)" userId="6ee9db2b-b92a-46a2-9258-4ad72b4a7695" providerId="ADAL" clId="{36E749CF-B7C1-4083-8461-B4480E729B72}" dt="2022-09-29T13:54:44.363" v="161" actId="27636"/>
        <pc:sldMkLst>
          <pc:docMk/>
          <pc:sldMk cId="0" sldId="265"/>
        </pc:sldMkLst>
        <pc:spChg chg="mod">
          <ac:chgData name="Cheria McDonald(ADE)" userId="6ee9db2b-b92a-46a2-9258-4ad72b4a7695" providerId="ADAL" clId="{36E749CF-B7C1-4083-8461-B4480E729B72}" dt="2022-09-29T13:54:44.363" v="161" actId="27636"/>
          <ac:spMkLst>
            <pc:docMk/>
            <pc:sldMk cId="0" sldId="265"/>
            <ac:spMk id="128" creationId="{00000000-0000-0000-0000-000000000000}"/>
          </ac:spMkLst>
        </pc:spChg>
      </pc:sldChg>
      <pc:sldChg chg="modSp mod">
        <pc:chgData name="Cheria McDonald(ADE)" userId="6ee9db2b-b92a-46a2-9258-4ad72b4a7695" providerId="ADAL" clId="{36E749CF-B7C1-4083-8461-B4480E729B72}" dt="2022-09-29T13:54:44.374" v="162" actId="27636"/>
        <pc:sldMkLst>
          <pc:docMk/>
          <pc:sldMk cId="0" sldId="267"/>
        </pc:sldMkLst>
        <pc:spChg chg="mod">
          <ac:chgData name="Cheria McDonald(ADE)" userId="6ee9db2b-b92a-46a2-9258-4ad72b4a7695" providerId="ADAL" clId="{36E749CF-B7C1-4083-8461-B4480E729B72}" dt="2022-09-29T13:54:44.374" v="162" actId="27636"/>
          <ac:spMkLst>
            <pc:docMk/>
            <pc:sldMk cId="0" sldId="267"/>
            <ac:spMk id="142" creationId="{00000000-0000-0000-0000-000000000000}"/>
          </ac:spMkLst>
        </pc:spChg>
      </pc:sldChg>
      <pc:sldChg chg="modSp mod">
        <pc:chgData name="Cheria McDonald(ADE)" userId="6ee9db2b-b92a-46a2-9258-4ad72b4a7695" providerId="ADAL" clId="{36E749CF-B7C1-4083-8461-B4480E729B72}" dt="2022-09-29T13:54:44.384" v="163" actId="27636"/>
        <pc:sldMkLst>
          <pc:docMk/>
          <pc:sldMk cId="0" sldId="270"/>
        </pc:sldMkLst>
        <pc:spChg chg="mod">
          <ac:chgData name="Cheria McDonald(ADE)" userId="6ee9db2b-b92a-46a2-9258-4ad72b4a7695" providerId="ADAL" clId="{36E749CF-B7C1-4083-8461-B4480E729B72}" dt="2022-09-29T13:54:44.384" v="163" actId="27636"/>
          <ac:spMkLst>
            <pc:docMk/>
            <pc:sldMk cId="0" sldId="270"/>
            <ac:spMk id="166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9-21T14:52:40.415" idx="1">
    <p:pos x="6000" y="0"/>
    <p:text>add image references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560ea408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560ea408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560ea40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560ea40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560ea40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560ea40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cc9effef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cc9effef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699ab0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699ab0d3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560ea408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560ea408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 image references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560ea4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560ea4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 stays, 2 becomes who, 3 general, 4 ho to ad, 5 things to remebr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699ab0d3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699ab0d3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cc9effe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cc9effe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699ab0d3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699ab0d3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cc9effef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cc9effef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560ea40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560ea40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560ea40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560ea40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560ea40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560ea40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decm.ade.arkansas.gov/Attachments/School_Nurse_Guidelines_2021_Revision_Updated_September_2021_151522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0749" cy="39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77750" y="4093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318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Treating Seizures with</a:t>
            </a:r>
            <a:endParaRPr sz="318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318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Nasal Rescue Medications</a:t>
            </a:r>
            <a:endParaRPr sz="318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163725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249"/>
              <a:buFont typeface="Arial"/>
              <a:buNone/>
            </a:pPr>
            <a:r>
              <a:rPr lang="en" sz="2666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 4: Press plunger firmly to administer medication</a:t>
            </a:r>
            <a:endParaRPr sz="3466">
              <a:solidFill>
                <a:srgbClr val="0B5394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782000" y="1607088"/>
            <a:ext cx="4050300" cy="2183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18287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a single motion, press the bottom of plunger with your thumb to give the medication.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student does not need to breathe deeply when you give them the medicine.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75" y="1510788"/>
            <a:ext cx="3788250" cy="2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64" y="1479875"/>
            <a:ext cx="3663211" cy="2211750"/>
          </a:xfrm>
          <a:prstGeom prst="rect">
            <a:avLst/>
          </a:prstGeom>
          <a:noFill/>
          <a:ln w="28575" cap="flat" cmpd="sng">
            <a:solidFill>
              <a:srgbClr val="A3BA7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249"/>
              <a:buFont typeface="Arial"/>
              <a:buNone/>
            </a:pPr>
            <a:r>
              <a:rPr lang="en" sz="2666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 5: Remove device and throw away</a:t>
            </a:r>
            <a:endParaRPr sz="3466">
              <a:solidFill>
                <a:srgbClr val="0B5394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581200"/>
            <a:ext cx="4260300" cy="2009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0" rIns="91425" bIns="1828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56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66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Georgia"/>
              <a:buAutoNum type="arabicPeriod"/>
            </a:pPr>
            <a:r>
              <a:rPr lang="en" sz="156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Remove device after giving the dose</a:t>
            </a:r>
            <a:endParaRPr sz="156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6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Georgia"/>
              <a:buAutoNum type="arabicPeriod"/>
            </a:pPr>
            <a:r>
              <a:rPr lang="en" sz="156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Discard the plunger</a:t>
            </a:r>
            <a:endParaRPr sz="156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6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Georgia"/>
              <a:buAutoNum type="arabicPeriod"/>
            </a:pPr>
            <a:r>
              <a:rPr lang="en" sz="156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Make note of when medication was delivered</a:t>
            </a:r>
            <a:endParaRPr sz="156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5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203925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After Administration of a Nasal Seizure Rescue Medication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505025" y="1366050"/>
            <a:ext cx="4403400" cy="2545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365750" bIns="274300" anchor="t" anchorCtr="0">
            <a:normAutofit fontScale="47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3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Move student into recovery position, on their side facing you</a:t>
            </a:r>
            <a:endParaRPr sz="3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3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Watch student for any unusual seizure behavior, skin color or unusual breathing</a:t>
            </a:r>
            <a:endParaRPr sz="3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3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Call for emergency help if needed</a:t>
            </a:r>
            <a:endParaRPr sz="2085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87" y="1299013"/>
            <a:ext cx="3768818" cy="254587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4"/>
          <p:cNvSpPr/>
          <p:nvPr/>
        </p:nvSpPr>
        <p:spPr>
          <a:xfrm>
            <a:off x="485375" y="1401500"/>
            <a:ext cx="3535200" cy="2379900"/>
          </a:xfrm>
          <a:prstGeom prst="rect">
            <a:avLst/>
          </a:prstGeom>
          <a:noFill/>
          <a:ln w="28575" cap="flat" cmpd="sng">
            <a:solidFill>
              <a:srgbClr val="A3BA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460800" y="1051425"/>
            <a:ext cx="8300700" cy="31746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1339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Review: Steps to Administer Nasal Seizure Medications</a:t>
            </a:r>
            <a:endParaRPr sz="242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79250"/>
            <a:ext cx="8300700" cy="328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 blister pack and remove device from the box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 device securely with thumb on plunger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Gently insert the tip of nozzle into the nostril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Press plunger firmly to administer medication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Remove device and throw away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Place in recovery position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55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500" y="2438450"/>
            <a:ext cx="2731925" cy="19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1231225" y="1323275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244725" y="1771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Things to remember!</a:t>
            </a:r>
            <a:endParaRPr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74225" y="1072200"/>
            <a:ext cx="8291100" cy="31275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21750" y="1219525"/>
            <a:ext cx="8291100" cy="312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t" anchorCtr="0">
            <a:normAutofit fontScale="25000"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Some medication doses are divided into 2 sprays, one in each nostril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not ‘test’ because each device contains one spray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student does not need to breathe deeply when you give them the medicine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Make note of when medication was delivered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After giving medication, place student on their side facing you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Call 911 if indicated by student’s emergency plan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References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Arkansas State Board of Nursing (Revised 2021). School Nurse Roles and Responsibilities - Practice Guidelines [Nursing Tasks]. Retrieved from</a:t>
            </a:r>
            <a:r>
              <a:rPr lang="en" sz="1500">
                <a:solidFill>
                  <a:schemeClr val="dk1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https://adecm.ade.arkansas.gov/Attachments/School_Nurse_Guidelines_2021_Revision_Updated_September_2021_151522.pdf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Detyniecki , K. (2018, April 18). Nasal Rescue Medicines. Retrieved September 21, 2022, from https://www.epilepsy.com/treatment/seizure-rescue-therapies/nasal-rescue-medicines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VALTOCO. (2022). </a:t>
            </a:r>
            <a:r>
              <a:rPr lang="en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to Give Valtoco®: 5 mg and 10 mg Dose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YouTube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Retrieved September 15, 2022, from https://www.youtube.com/watch?v=7ZoC4jJAZpE.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YouTube. (2021). </a:t>
            </a:r>
            <a:r>
              <a:rPr lang="en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Nayzilam (Midazolam intranasal) Seizure Medication Training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ValleyChildrens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Retrieved September 19, 2022, from https://www.youtube.com/watch?v=j4Z7T64JHoE.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625" y="1630300"/>
            <a:ext cx="3651375" cy="36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20550"/>
            <a:ext cx="85206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8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Objectives</a:t>
            </a:r>
            <a:endParaRPr sz="2688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88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322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2355">
                <a:latin typeface="Georgia"/>
                <a:ea typeface="Georgia"/>
                <a:cs typeface="Georgia"/>
                <a:sym typeface="Georgia"/>
              </a:rPr>
              <a:t>What are nasal rescue medications?</a:t>
            </a:r>
            <a:endParaRPr sz="2355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322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2355">
                <a:latin typeface="Georgia"/>
                <a:ea typeface="Georgia"/>
                <a:cs typeface="Georgia"/>
                <a:sym typeface="Georgia"/>
              </a:rPr>
              <a:t>Who can administer nasal rescue medications?</a:t>
            </a:r>
            <a:endParaRPr sz="2355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322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2355">
                <a:latin typeface="Georgia"/>
                <a:ea typeface="Georgia"/>
                <a:cs typeface="Georgia"/>
                <a:sym typeface="Georgia"/>
              </a:rPr>
              <a:t>General use of nasal rescue devices</a:t>
            </a:r>
            <a:endParaRPr sz="2355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322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2355">
                <a:latin typeface="Georgia"/>
                <a:ea typeface="Georgia"/>
                <a:cs typeface="Georgia"/>
                <a:sym typeface="Georgia"/>
              </a:rPr>
              <a:t>How to administer nasal rescue medications</a:t>
            </a:r>
            <a:endParaRPr sz="2355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322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2355">
                <a:latin typeface="Georgia"/>
                <a:ea typeface="Georgia"/>
                <a:cs typeface="Georgia"/>
                <a:sym typeface="Georgia"/>
              </a:rPr>
              <a:t>Things to remember</a:t>
            </a:r>
            <a:endParaRPr sz="2355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549450" y="1313300"/>
            <a:ext cx="8283000" cy="2531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607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Nasal Rescue Medications for Seizures</a:t>
            </a:r>
            <a:endParaRPr sz="24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79350" y="1443975"/>
            <a:ext cx="8340900" cy="2610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t" anchorCtr="0">
            <a:spAutoFit/>
          </a:bodyPr>
          <a:lstStyle/>
          <a:p>
            <a:pPr marL="457200" lvl="0" indent="-3429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2"/>
              <a:buFont typeface="Georgia"/>
              <a:buChar char="●"/>
            </a:pPr>
            <a:r>
              <a:rPr lang="en" sz="1801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Nasal rescue medications are used in children or adults who are not able to take medicines by mouth or who find this way of giving medicine more helpful</a:t>
            </a:r>
            <a:endParaRPr sz="1801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2"/>
              <a:buFont typeface="Georgia"/>
              <a:buChar char="●"/>
            </a:pPr>
            <a:r>
              <a:rPr lang="en" sz="180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Nasal rescue medications are absorbed quickly in the nose</a:t>
            </a:r>
            <a:endParaRPr sz="1801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2"/>
              <a:buFont typeface="Georgia"/>
              <a:buChar char="●"/>
            </a:pPr>
            <a:r>
              <a:rPr lang="en" sz="180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Seizures may stop within minutes of giving the nasal rescue medication, but the medicine will continue to work for much longer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38" y="3852550"/>
            <a:ext cx="5767251" cy="7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607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Who Can Administer Nasal Rescue Medications?</a:t>
            </a:r>
            <a:endParaRPr sz="24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65025"/>
            <a:ext cx="5656526" cy="28875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4250475" y="3789600"/>
            <a:ext cx="1815925" cy="883425"/>
          </a:xfrm>
          <a:custGeom>
            <a:avLst/>
            <a:gdLst/>
            <a:ahLst/>
            <a:cxnLst/>
            <a:rect l="l" t="t" r="r" b="b"/>
            <a:pathLst>
              <a:path w="72637" h="35337" extrusionOk="0">
                <a:moveTo>
                  <a:pt x="3926" y="34552"/>
                </a:moveTo>
                <a:lnTo>
                  <a:pt x="72637" y="34552"/>
                </a:lnTo>
                <a:lnTo>
                  <a:pt x="72637" y="0"/>
                </a:lnTo>
                <a:lnTo>
                  <a:pt x="392" y="0"/>
                </a:lnTo>
                <a:lnTo>
                  <a:pt x="0" y="35337"/>
                </a:lnTo>
                <a:close/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Google Shape;78;p16"/>
          <p:cNvSpPr txBox="1"/>
          <p:nvPr/>
        </p:nvSpPr>
        <p:spPr>
          <a:xfrm>
            <a:off x="6216614" y="965025"/>
            <a:ext cx="2772600" cy="415496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74300" rIns="2743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Nasal rescue medications to stop seizures may be given by: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School nurse (RN)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LPN (with supervision)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Trained school volunteer designated by the parent/guardian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 A designated trained school volunteer must have been trained in medication administration and must be current in CPR/AED/FA with certification.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442300" y="1447225"/>
            <a:ext cx="8390100" cy="31746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607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General Use of Nasal Rescue Devices</a:t>
            </a:r>
            <a:endParaRPr sz="24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11700" y="1553800"/>
            <a:ext cx="8390100" cy="324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Do not open individual blister packs or test the nasal spray devices before use</a:t>
            </a:r>
            <a:endParaRPr sz="1800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Each device sprays 1 time and cannot be re-used</a:t>
            </a:r>
            <a:endParaRPr sz="1800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Nasal rescue devices do not need to be refrigerated </a:t>
            </a:r>
            <a:endParaRPr sz="1800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Keep device in a safe place, away from children</a:t>
            </a:r>
            <a:endParaRPr sz="1800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Make sure to check the expiration date and replace when out of date</a:t>
            </a:r>
            <a:endParaRPr sz="1800">
              <a:solidFill>
                <a:srgbClr val="1C1C1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1C1C1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After administration, follow instructions on how to dispose of the device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460800" y="1051425"/>
            <a:ext cx="8300700" cy="31746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13395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Steps to Administer Nasal Seizure Medications</a:t>
            </a:r>
            <a:endParaRPr sz="242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79250"/>
            <a:ext cx="8300700" cy="328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 blister pack and remove device from the box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 device securely with thumb on plunger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Gently insert the tip of nozzle into the nostril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Press plunger firmly to administer medication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Remove device and throw away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Place in recovery position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55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500" y="2438450"/>
            <a:ext cx="2731925" cy="19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231225" y="1323275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75" y="1183150"/>
            <a:ext cx="3827500" cy="22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11700" y="214925"/>
            <a:ext cx="8309700" cy="5541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 1: Open blister pack and remove plunger from the box</a:t>
            </a:r>
            <a:endParaRPr sz="24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3888"/>
            <a:ext cx="4000175" cy="2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642450" y="3617150"/>
            <a:ext cx="764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 student may be prescribed a medication called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VALTOCO (Diazepam)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or NayZilam (Midazolam). If a blister pack contains two devices, give one spray into each nostril, using one device at a time.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90525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249"/>
              <a:buFont typeface="Arial"/>
              <a:buNone/>
            </a:pPr>
            <a:r>
              <a:rPr lang="en" sz="2666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 2: Hold device securely with thumb on the plunger</a:t>
            </a:r>
            <a:endParaRPr sz="3466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-4965750" y="1298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4635000" y="1282649"/>
            <a:ext cx="4074300" cy="2578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274300" rIns="182875" bIns="2743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After removing device from package: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 securely with thumb on bottom of the plunger and place first and middle fingers on either side of nozzle.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17" y="1298100"/>
            <a:ext cx="3802284" cy="22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62400" y="4165700"/>
            <a:ext cx="7819200" cy="523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 NOT test because one device contains one spray!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7825" y="2304825"/>
            <a:ext cx="979200" cy="267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083150" y="2696500"/>
            <a:ext cx="903900" cy="6156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Single</a:t>
            </a:r>
            <a:endParaRPr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use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203900"/>
            <a:ext cx="8520600" cy="5727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Step 3: Gently insert the tip of the nozzle into the nostril</a:t>
            </a:r>
            <a:endParaRPr sz="24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572000" y="1510200"/>
            <a:ext cx="4165800" cy="2123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18287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7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Carefully insert tip of nozzle into one nostril until fingers rest against the student’s nose.    </a:t>
            </a:r>
            <a:endParaRPr sz="317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7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Medication can be given while student is laying down on their side or back.</a:t>
            </a:r>
            <a:endParaRPr sz="317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2400"/>
            <a:ext cx="4007424" cy="24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595425" y="4164900"/>
            <a:ext cx="7819200" cy="523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During a seizure DO NOT hold the student’s head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844</Words>
  <Application>Microsoft Office PowerPoint</Application>
  <PresentationFormat>On-screen Show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Roboto</vt:lpstr>
      <vt:lpstr>Georgia</vt:lpstr>
      <vt:lpstr>Arial</vt:lpstr>
      <vt:lpstr>Simple Light</vt:lpstr>
      <vt:lpstr>PowerPoint Presentation</vt:lpstr>
      <vt:lpstr>Objectives   What are nasal rescue medications? Who can administer nasal rescue medications? General use of nasal rescue devices How to administer nasal rescue medications Things to remember  </vt:lpstr>
      <vt:lpstr>Nasal Rescue Medications for Seizures</vt:lpstr>
      <vt:lpstr>Who Can Administer Nasal Rescue Medications?</vt:lpstr>
      <vt:lpstr>General Use of Nasal Rescue Devices</vt:lpstr>
      <vt:lpstr>Steps to Administer Nasal Seizure Medications</vt:lpstr>
      <vt:lpstr>PowerPoint Presentation</vt:lpstr>
      <vt:lpstr>Step 2: Hold device securely with thumb on the plunger</vt:lpstr>
      <vt:lpstr>Step 3: Gently insert the tip of the nozzle into the nostril</vt:lpstr>
      <vt:lpstr>Step 4: Press plunger firmly to administer medication</vt:lpstr>
      <vt:lpstr>Step 5: Remove device and throw away</vt:lpstr>
      <vt:lpstr>After Administration of a Nasal Seizure Rescue Medication </vt:lpstr>
      <vt:lpstr>Review: Steps to Administer Nasal Seizure Medications</vt:lpstr>
      <vt:lpstr>Things to remember!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Cheria McDonald(ADE)</cp:lastModifiedBy>
  <cp:revision>1</cp:revision>
  <dcterms:modified xsi:type="dcterms:W3CDTF">2022-09-29T13:57:41Z</dcterms:modified>
</cp:coreProperties>
</file>