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33" r:id="rId2"/>
    <p:sldId id="334" r:id="rId3"/>
    <p:sldId id="335" r:id="rId4"/>
    <p:sldId id="336" r:id="rId5"/>
    <p:sldId id="337" r:id="rId6"/>
    <p:sldId id="338" r:id="rId7"/>
    <p:sldId id="33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97" d="100"/>
          <a:sy n="97" d="100"/>
        </p:scale>
        <p:origin x="55" y="1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3E478-93D7-49B9-8F9C-2EBF0BA573B4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3FBE3-6E03-4FC3-853B-3A2BF5228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0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New addition to Hearing Training.  For those</a:t>
            </a:r>
            <a:r>
              <a:rPr lang="en-US" baseline="0" dirty="0"/>
              <a:t> students in Special Education unable to pass the normal hearing screening.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69996E-F06D-4793-B48C-B788B5E3284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3331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B8C6-315B-4A73-B708-184A261C8179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3F93-62F2-41AF-8239-D7A089C1E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622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B8C6-315B-4A73-B708-184A261C8179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3F93-62F2-41AF-8239-D7A089C1E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038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B8C6-315B-4A73-B708-184A261C8179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3F93-62F2-41AF-8239-D7A089C1E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99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600201"/>
            <a:ext cx="5384800" cy="4525963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39992-6271-5D4C-82D4-010B6CCF72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99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B8C6-315B-4A73-B708-184A261C8179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3F93-62F2-41AF-8239-D7A089C1E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154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B8C6-315B-4A73-B708-184A261C8179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3F93-62F2-41AF-8239-D7A089C1E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26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B8C6-315B-4A73-B708-184A261C8179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3F93-62F2-41AF-8239-D7A089C1E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73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B8C6-315B-4A73-B708-184A261C8179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3F93-62F2-41AF-8239-D7A089C1E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5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B8C6-315B-4A73-B708-184A261C8179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3F93-62F2-41AF-8239-D7A089C1E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09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B8C6-315B-4A73-B708-184A261C8179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3F93-62F2-41AF-8239-D7A089C1E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34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B8C6-315B-4A73-B708-184A261C8179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3F93-62F2-41AF-8239-D7A089C1E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212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9B8C6-315B-4A73-B708-184A261C8179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73F93-62F2-41AF-8239-D7A089C1E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116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9B8C6-315B-4A73-B708-184A261C8179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73F93-62F2-41AF-8239-D7A089C1E5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98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anthearing.org/flashplayer/echo-video-player-hd.htm?file=http://www.infanthearing.org/flashvideos/Hear%20and%20Now/Introduction%20to%20the%20OAE%20Procedure.mp4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176099"/>
          </a:xfrm>
        </p:spPr>
        <p:txBody>
          <a:bodyPr>
            <a:normAutofit/>
          </a:bodyPr>
          <a:lstStyle/>
          <a:p>
            <a:r>
              <a:rPr lang="en-US" dirty="0"/>
              <a:t>OAEs:  </a:t>
            </a:r>
            <a:br>
              <a:rPr lang="en-US" dirty="0"/>
            </a:br>
            <a:r>
              <a:rPr lang="en-US" dirty="0"/>
              <a:t>Information for School Nurses</a:t>
            </a:r>
          </a:p>
        </p:txBody>
      </p:sp>
    </p:spTree>
    <p:extLst>
      <p:ext uri="{BB962C8B-B14F-4D97-AF65-F5344CB8AC3E}">
        <p14:creationId xmlns:p14="http://schemas.microsoft.com/office/powerpoint/2010/main" val="1128140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OAEs?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732" y="2014803"/>
            <a:ext cx="4797175" cy="1918165"/>
          </a:xfrm>
        </p:spPr>
        <p:txBody>
          <a:bodyPr>
            <a:normAutofit/>
          </a:bodyPr>
          <a:lstStyle/>
          <a:p>
            <a:r>
              <a:rPr lang="en-US" dirty="0"/>
              <a:t>OAEs = </a:t>
            </a:r>
            <a:r>
              <a:rPr lang="en-US" dirty="0" err="1"/>
              <a:t>Otoacoustic</a:t>
            </a:r>
            <a:r>
              <a:rPr lang="en-US" dirty="0"/>
              <a:t> Emissions</a:t>
            </a:r>
          </a:p>
          <a:p>
            <a:r>
              <a:rPr lang="en-US" dirty="0"/>
              <a:t>Provides measure of cochlear outer hair cell function (in the inner ear – see circle at right)</a:t>
            </a:r>
          </a:p>
        </p:txBody>
      </p:sp>
      <p:pic>
        <p:nvPicPr>
          <p:cNvPr id="2050" name="Picture 2" descr="How the Ear Works | Autumn Oak Speech, Voice &amp; Hea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5748" y="1449725"/>
            <a:ext cx="4950857" cy="3797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8748446" y="2597328"/>
            <a:ext cx="955496" cy="1024313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1077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perform OAE screening?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910" y="1553360"/>
            <a:ext cx="6944474" cy="4351338"/>
          </a:xfrm>
        </p:spPr>
        <p:txBody>
          <a:bodyPr>
            <a:normAutofit fontScale="92500" lnSpcReduction="10000"/>
          </a:bodyPr>
          <a:lstStyle/>
          <a:p>
            <a:pPr marL="285750" indent="-285750"/>
            <a:r>
              <a:rPr lang="en-US" dirty="0"/>
              <a:t>Screening is conducted with a portable hand-held device.</a:t>
            </a:r>
          </a:p>
          <a:p>
            <a:pPr marL="285750" indent="-285750"/>
            <a:r>
              <a:rPr lang="en-US" dirty="0"/>
              <a:t>A small probe, fitted with a sensitive microphone, is placed in the child’s ear canal.</a:t>
            </a:r>
          </a:p>
          <a:p>
            <a:pPr marL="285750" indent="-285750"/>
            <a:r>
              <a:rPr lang="en-US" dirty="0"/>
              <a:t>This probe delivers a low-volume sound stimulus into the ear.</a:t>
            </a:r>
          </a:p>
          <a:p>
            <a:pPr marL="285750" indent="-285750"/>
            <a:r>
              <a:rPr lang="en-US" dirty="0"/>
              <a:t>The cochlea (inner ear) responds by producing an </a:t>
            </a:r>
            <a:r>
              <a:rPr lang="en-US" dirty="0" err="1"/>
              <a:t>otoacoustic</a:t>
            </a:r>
            <a:r>
              <a:rPr lang="en-US" dirty="0"/>
              <a:t> emission, which travels back through the middle ear to the ear canal.  </a:t>
            </a:r>
          </a:p>
          <a:p>
            <a:pPr marL="285750" indent="-285750"/>
            <a:r>
              <a:rPr lang="en-US" dirty="0"/>
              <a:t>The response is analyzed by the screening device and result is given as PASS or REFER  </a:t>
            </a:r>
          </a:p>
          <a:p>
            <a:endParaRPr lang="en-US" dirty="0"/>
          </a:p>
        </p:txBody>
      </p:sp>
      <p:pic>
        <p:nvPicPr>
          <p:cNvPr id="3074" name="Picture 2" descr="How to Implement a Successful Otoacoustic Emissions (OAE) Hearing Screening  Program in Early Childhood Education or Health Care Settings, NCHAM, ECH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7903" y="1553360"/>
            <a:ext cx="3086528" cy="3086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438490" y="4808305"/>
            <a:ext cx="3915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Click HERE for video demonstration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1051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OAEs are…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NOT A TEST OF HEARING </a:t>
            </a:r>
            <a:r>
              <a:rPr lang="en-US" dirty="0"/>
              <a:t>– does not assess beyond the outer hair cells of the cochlea</a:t>
            </a:r>
          </a:p>
          <a:p>
            <a:r>
              <a:rPr lang="en-US" dirty="0"/>
              <a:t>Present response cannot rule out a mild hearing loss or auditory neuropathy</a:t>
            </a:r>
          </a:p>
          <a:p>
            <a:r>
              <a:rPr lang="en-US" dirty="0"/>
              <a:t>Absent response doesn’t necessarily mean hearing loss (could mean there is a blockage in the ear canal or middle ear)</a:t>
            </a:r>
          </a:p>
        </p:txBody>
      </p:sp>
    </p:spTree>
    <p:extLst>
      <p:ext uri="{BB962C8B-B14F-4D97-AF65-F5344CB8AC3E}">
        <p14:creationId xmlns:p14="http://schemas.microsoft.com/office/powerpoint/2010/main" val="728252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OAEs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not require a behavioral response from the child</a:t>
            </a:r>
          </a:p>
          <a:p>
            <a:r>
              <a:rPr lang="en-US" dirty="0"/>
              <a:t>Quick and easy</a:t>
            </a:r>
          </a:p>
          <a:p>
            <a:r>
              <a:rPr lang="en-US" dirty="0"/>
              <a:t>Objective (gives result of PASS or REFER)</a:t>
            </a:r>
          </a:p>
        </p:txBody>
      </p:sp>
    </p:spTree>
    <p:extLst>
      <p:ext uri="{BB962C8B-B14F-4D97-AF65-F5344CB8AC3E}">
        <p14:creationId xmlns:p14="http://schemas.microsoft.com/office/powerpoint/2010/main" val="4264549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to OAEs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Child must tolerate probe in ear</a:t>
            </a:r>
          </a:p>
          <a:p>
            <a:r>
              <a:rPr lang="en-US" dirty="0"/>
              <a:t>Child must be still and quiet (can be quietly playing or watching a video)</a:t>
            </a:r>
          </a:p>
          <a:p>
            <a:pPr lvl="1"/>
            <a:r>
              <a:rPr lang="en-US" dirty="0"/>
              <a:t>Movement, vocalizations, and background noise can cause excessive noise in the response</a:t>
            </a:r>
          </a:p>
          <a:p>
            <a:r>
              <a:rPr lang="en-US" u="sng" dirty="0"/>
              <a:t>Not a test of hearing</a:t>
            </a:r>
          </a:p>
          <a:p>
            <a:pPr lvl="1"/>
            <a:r>
              <a:rPr lang="en-US" dirty="0"/>
              <a:t>Present response cannot rule out a mild hearing loss or auditory neuropathy</a:t>
            </a:r>
          </a:p>
          <a:p>
            <a:pPr lvl="1"/>
            <a:r>
              <a:rPr lang="en-US" dirty="0"/>
              <a:t>Absent response doesn’t necessarily mean hearing loss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379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Indications for use of OAEs in </a:t>
            </a:r>
            <a:r>
              <a:rPr lang="en-US"/>
              <a:t>the schools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OAE screening should only be completed when a school-age child is unable to complete pure tone screening</a:t>
            </a:r>
          </a:p>
          <a:p>
            <a:r>
              <a:rPr lang="en-US" dirty="0"/>
              <a:t>OAE screening should </a:t>
            </a:r>
            <a:r>
              <a:rPr lang="en-US" u="sng" dirty="0"/>
              <a:t>not</a:t>
            </a:r>
            <a:r>
              <a:rPr lang="en-US" dirty="0"/>
              <a:t> be used as a standard screening tool for all school age children</a:t>
            </a:r>
          </a:p>
        </p:txBody>
      </p:sp>
    </p:spTree>
    <p:extLst>
      <p:ext uri="{BB962C8B-B14F-4D97-AF65-F5344CB8AC3E}">
        <p14:creationId xmlns:p14="http://schemas.microsoft.com/office/powerpoint/2010/main" val="343011008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328</Words>
  <Application>Microsoft Office PowerPoint</Application>
  <PresentationFormat>Widescreen</PresentationFormat>
  <Paragraphs>31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1_Office Theme</vt:lpstr>
      <vt:lpstr>OAEs:   Information for School Nurses</vt:lpstr>
      <vt:lpstr>What are OAEs?</vt:lpstr>
      <vt:lpstr>How do we perform OAE screening?</vt:lpstr>
      <vt:lpstr>OAEs are…</vt:lpstr>
      <vt:lpstr>Benefits of OAEs</vt:lpstr>
      <vt:lpstr>Limitations to OAEs</vt:lpstr>
      <vt:lpstr>Indications for use of OAEs in the schools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OAEs:   Information for School Nurses</dc:title>
  <dc:creator>Cheria McDonald(ADE)</dc:creator>
  <cp:lastModifiedBy>Cheria McDonald(ADE)</cp:lastModifiedBy>
  <cp:revision>1</cp:revision>
  <dcterms:created xsi:type="dcterms:W3CDTF">2023-06-02T15:57:55Z</dcterms:created>
  <dcterms:modified xsi:type="dcterms:W3CDTF">2023-06-02T16:02:48Z</dcterms:modified>
</cp:coreProperties>
</file>