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5" r:id="rId14"/>
    <p:sldId id="278" r:id="rId15"/>
    <p:sldId id="279" r:id="rId16"/>
    <p:sldId id="280" r:id="rId17"/>
    <p:sldId id="281" r:id="rId18"/>
    <p:sldId id="282" r:id="rId19"/>
    <p:sldId id="284" r:id="rId20"/>
    <p:sldId id="286" r:id="rId21"/>
    <p:sldId id="285" r:id="rId22"/>
    <p:sldId id="287" r:id="rId23"/>
    <p:sldId id="288" r:id="rId24"/>
    <p:sldId id="291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370" r="55937" b="9786"/>
          <a:stretch/>
        </p:blipFill>
        <p:spPr>
          <a:xfrm>
            <a:off x="5883243" y="0"/>
            <a:ext cx="6302131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70" y="896815"/>
            <a:ext cx="6012977" cy="3052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169" y="4041653"/>
            <a:ext cx="601297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90" y="1865129"/>
            <a:ext cx="3136984" cy="31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1999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3093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106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156294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5" y="5156294"/>
            <a:ext cx="3632593" cy="170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4" y="5120864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2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638163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8142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638163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8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unize.org/vis/vis_flu_inactive.asp" TargetMode="External"/><Relationship Id="rId2" Type="http://schemas.openxmlformats.org/officeDocument/2006/relationships/hyperlink" Target="https://www.cdc.gov/vaccines/hcp/vis/current-vi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E1B2-2752-465B-BCB7-509C00D76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Flu Clinic Volunteer Orientation</a:t>
            </a:r>
            <a:br>
              <a:rPr lang="en-US" altLang="en-US" b="1" dirty="0">
                <a:solidFill>
                  <a:srgbClr val="292929"/>
                </a:solidFill>
                <a:latin typeface="Baskerville Old Face" panose="02020602080505020303" pitchFamily="18" charset="0"/>
              </a:rPr>
            </a:br>
            <a:r>
              <a:rPr lang="en-US" altLang="en-US" b="1" dirty="0">
                <a:latin typeface="Baskerville Old Face" panose="02020602080505020303" pitchFamily="18" charset="0"/>
              </a:rPr>
              <a:t>2023-2024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5C36D-4C7F-4666-8ADB-1BF358B20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dirty="0">
                <a:latin typeface="Baskerville Old Face" panose="02020602080505020303" pitchFamily="18" charset="0"/>
              </a:rPr>
              <a:t>Arkansas Department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CD65-2A09-437D-9DB3-B3033A7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9737035" cy="1690689"/>
          </a:xfrm>
        </p:spPr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ADH</a:t>
            </a:r>
            <a:r>
              <a:rPr lang="en-US" altLang="en-US" dirty="0">
                <a:latin typeface="Baskerville Old Face" panose="02020602080505020303" pitchFamily="18" charset="0"/>
              </a:rPr>
              <a:t> </a:t>
            </a:r>
            <a:r>
              <a:rPr lang="en-US" altLang="en-US" b="1" dirty="0">
                <a:latin typeface="Baskerville Old Face" panose="02020602080505020303" pitchFamily="18" charset="0"/>
              </a:rPr>
              <a:t>Supply of Influenza Vaccine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2467-C7E9-44E9-996F-003166B3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37465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All inactivated flu vaccine IIV4 provided through ADH will be in pre-filled syringes or single dose vials</a:t>
            </a:r>
          </a:p>
          <a:p>
            <a:pPr marL="511175" indent="-37465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Flu vaccine in syringes and single dose vials provided through ADH will be quadrivalent, preservative free, and latex free</a:t>
            </a:r>
          </a:p>
          <a:p>
            <a:pPr marL="511175" indent="-37465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Multi-dose vials contain the preservative thimerosal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0137-4F17-4AF0-B6A3-17EF0BCB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Dosage by Age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E90B-ECE2-4F1F-A1B1-3B7F48396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≥ 6 months: 0.5 mL IM</a:t>
            </a:r>
            <a:r>
              <a:rPr lang="en-US" b="1" dirty="0">
                <a:solidFill>
                  <a:srgbClr val="0099FF"/>
                </a:solidFill>
                <a:latin typeface="Baskerville Old Face" pitchFamily="18" charset="0"/>
              </a:rPr>
              <a:t>*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99FF"/>
                </a:solidFill>
                <a:latin typeface="Baskerville Old Face" pitchFamily="18" charset="0"/>
              </a:rPr>
              <a:t>*</a:t>
            </a:r>
            <a:r>
              <a:rPr lang="en-US" altLang="en-US" dirty="0">
                <a:latin typeface="Baskerville Old Face" pitchFamily="18" charset="0"/>
              </a:rPr>
              <a:t>Children aged 6 months through 8 years who are receiving influenza vaccine for the first time or have not received </a:t>
            </a:r>
            <a:r>
              <a:rPr lang="en-US" altLang="en-US" u="sng" dirty="0">
                <a:latin typeface="Baskerville Old Face" pitchFamily="18" charset="0"/>
              </a:rPr>
              <a:t>&gt;</a:t>
            </a:r>
            <a:r>
              <a:rPr lang="en-US" altLang="en-US" dirty="0">
                <a:latin typeface="Baskerville Old Face" pitchFamily="18" charset="0"/>
              </a:rPr>
              <a:t> 2 doses before  July 1, 2021, require two doses of vaccine administered ≥ 4 weeks apart. If the child turns 9 years before second influenza vaccine is due, he/she will still need the second influenza vaccine</a:t>
            </a:r>
            <a:endParaRPr lang="en-US" b="1" dirty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6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992F-B090-4B89-AFB5-864CDD96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9551504" cy="1690689"/>
          </a:xfrm>
        </p:spPr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Contraindications and Precautions (IIV4)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80E-2C77-431B-B12A-AC4F38EF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Contraindications: (IIV4)</a:t>
            </a:r>
          </a:p>
          <a:p>
            <a:pPr marL="594995" lvl="1" indent="-274320"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Severe allergic reaction to any component of the vaccine</a:t>
            </a:r>
            <a:r>
              <a:rPr lang="en-US" altLang="en-US" sz="11200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*</a:t>
            </a:r>
          </a:p>
          <a:p>
            <a:pPr marL="594995" lvl="1" indent="-274320"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Severe allergic reaction after previous dose of any influenza vaccine</a:t>
            </a:r>
            <a:r>
              <a:rPr lang="en-US" altLang="en-US" sz="11200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*</a:t>
            </a:r>
          </a:p>
          <a:p>
            <a:pPr marL="594995" lvl="1" indent="-274320">
              <a:defRPr/>
            </a:pPr>
            <a:r>
              <a:rPr lang="en-US" altLang="en-US" sz="1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Egg allergy is no longer considered a contraindication.</a:t>
            </a:r>
          </a:p>
          <a:p>
            <a:pPr marL="0" indent="0">
              <a:buNone/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Precautions: (IIV4)</a:t>
            </a:r>
          </a:p>
          <a:p>
            <a:pPr marL="594995" lvl="1" indent="-274320"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Moderate to severe illness with or without fever</a:t>
            </a:r>
          </a:p>
          <a:p>
            <a:pPr marL="594995" lvl="1" indent="-274320"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Positive COVID-19 test within prior 10 days</a:t>
            </a:r>
          </a:p>
          <a:p>
            <a:pPr marL="594995" lvl="1" indent="-274320">
              <a:defRPr/>
            </a:pPr>
            <a:r>
              <a:rPr lang="en-US" altLang="en-US" sz="11200" dirty="0">
                <a:latin typeface="Baskerville Old Face" panose="02020602080505020303" pitchFamily="18" charset="0"/>
              </a:rPr>
              <a:t>History of Guillain-Barré syndrome within 6 weeks of receipt of influenza vaccine </a:t>
            </a:r>
            <a:r>
              <a:rPr lang="en-US" altLang="en-US" sz="11200" b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itchFamily="18" charset="0"/>
              </a:rPr>
              <a:t>*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11200" b="1" dirty="0">
                <a:solidFill>
                  <a:srgbClr val="0099FF"/>
                </a:solidFill>
                <a:latin typeface="Baskerville Old Face" panose="02020602080505020303" pitchFamily="18" charset="0"/>
                <a:cs typeface="Times New Roman" pitchFamily="18" charset="0"/>
              </a:rPr>
              <a:t>*</a:t>
            </a:r>
            <a:r>
              <a:rPr lang="en-US" altLang="en-US" sz="11200" b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itchFamily="18" charset="0"/>
              </a:rPr>
              <a:t>Requires a consultation with patient’s physician</a:t>
            </a:r>
            <a:endParaRPr lang="en-US" altLang="en-US" sz="11200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5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1B8C-936F-4F80-B43A-98429DDA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9776791" cy="1690689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Side Effects and Adverse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6C27-3B2F-43CE-AB45-061F8305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charset="0"/>
              <a:buChar char="•"/>
              <a:defRPr/>
            </a:pPr>
            <a:endParaRPr lang="en-US" altLang="en-US" u="sng" dirty="0">
              <a:latin typeface="Baskerville Old Face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Baskerville Old Face" pitchFamily="18" charset="0"/>
              </a:rPr>
              <a:t>Inactivated Influenza Vaccine (IIV4)</a:t>
            </a:r>
            <a:r>
              <a:rPr lang="en-US" altLang="en-US" sz="2800" dirty="0">
                <a:solidFill>
                  <a:srgbClr val="0099FF"/>
                </a:solidFill>
                <a:latin typeface="Baskerville Old Face" pitchFamily="18" charset="0"/>
              </a:rPr>
              <a:t>*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en-US" sz="2600" dirty="0">
                <a:latin typeface="Baskerville Old Face" pitchFamily="18" charset="0"/>
              </a:rPr>
              <a:t>Local</a:t>
            </a:r>
            <a:r>
              <a:rPr lang="en-US" altLang="en-US" sz="2600" u="sng" dirty="0">
                <a:latin typeface="Baskerville Old Face" pitchFamily="18" charset="0"/>
              </a:rPr>
              <a:t>: </a:t>
            </a:r>
          </a:p>
          <a:p>
            <a:pPr marL="1028700" lvl="3" indent="0">
              <a:buNone/>
              <a:defRPr/>
            </a:pPr>
            <a:r>
              <a:rPr lang="en-US" altLang="en-US" sz="2600" dirty="0">
                <a:latin typeface="Baskerville Old Face" pitchFamily="18" charset="0"/>
              </a:rPr>
              <a:t>Pain, swelling and redness at the injection site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en-US" sz="2600" dirty="0">
                <a:latin typeface="Baskerville Old Face" pitchFamily="18" charset="0"/>
              </a:rPr>
              <a:t>Systemic Adult</a:t>
            </a:r>
            <a:r>
              <a:rPr lang="en-US" altLang="en-US" sz="2600" u="sng" dirty="0">
                <a:latin typeface="Baskerville Old Face" pitchFamily="18" charset="0"/>
              </a:rPr>
              <a:t>: </a:t>
            </a:r>
          </a:p>
          <a:p>
            <a:pPr lvl="3">
              <a:buFont typeface="Arial" charset="0"/>
              <a:buChar char="•"/>
              <a:defRPr/>
            </a:pPr>
            <a:r>
              <a:rPr lang="en-US" altLang="en-US" sz="2600" dirty="0">
                <a:latin typeface="Baskerville Old Face" pitchFamily="18" charset="0"/>
              </a:rPr>
              <a:t>Muscle aches, headache, fever over 99.5°F, and fatigue, arthralgia, GI symptoms, shivering</a:t>
            </a:r>
          </a:p>
          <a:p>
            <a:pPr lvl="2">
              <a:defRPr/>
            </a:pPr>
            <a:r>
              <a:rPr lang="en-US" altLang="en-US" sz="2600" dirty="0">
                <a:latin typeface="Baskerville Old Face" pitchFamily="18" charset="0"/>
              </a:rPr>
              <a:t>Systemic Child</a:t>
            </a:r>
            <a:r>
              <a:rPr lang="en-US" altLang="en-US" sz="2600" u="sng" dirty="0">
                <a:latin typeface="Baskerville Old Face" pitchFamily="18" charset="0"/>
              </a:rPr>
              <a:t>:</a:t>
            </a:r>
          </a:p>
          <a:p>
            <a:pPr lvl="3">
              <a:buFont typeface="Arial" charset="0"/>
              <a:buChar char="•"/>
              <a:defRPr/>
            </a:pPr>
            <a:r>
              <a:rPr lang="en-US" altLang="en-US" sz="2600" dirty="0">
                <a:latin typeface="Baskerville Old Face" pitchFamily="18" charset="0"/>
              </a:rPr>
              <a:t>Drowsiness, headache, fever over 99.5°F, irritability, myalgia, fatigue, arthralgia, GI symptoms, shivering and loss of appetite </a:t>
            </a:r>
          </a:p>
          <a:p>
            <a:pPr marL="639763" lvl="2" indent="0">
              <a:buNone/>
              <a:defRPr/>
            </a:pPr>
            <a:r>
              <a:rPr lang="en-US" altLang="en-US" sz="2800" dirty="0">
                <a:solidFill>
                  <a:srgbClr val="0099FF"/>
                </a:solidFill>
                <a:latin typeface="Baskerville Old Face" pitchFamily="18" charset="0"/>
              </a:rPr>
              <a:t>*Antibodies develop approximately 2 weeks after 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0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1140-8175-48AA-824B-7C0A236D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Baskerville Old Face" panose="02020602080505020303" pitchFamily="18" charset="0"/>
              </a:rPr>
              <a:t>Community Flu </a:t>
            </a:r>
            <a:r>
              <a:rPr lang="en-US" altLang="en-US" b="1" dirty="0">
                <a:latin typeface="Baskerville Old Face" panose="02020602080505020303" pitchFamily="18" charset="0"/>
              </a:rPr>
              <a:t>Clinics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B113E1A-2200-43FB-A43B-2F410A135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53" y="1825625"/>
            <a:ext cx="435469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5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140D-0102-4EE5-B947-06DAF780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Clinic 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8276-2544-4591-A65E-230AEF29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9088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To ensure safe delivery of care during vaccination clinics, providers and staff should.</a:t>
            </a:r>
          </a:p>
          <a:p>
            <a:pPr marL="776288" lvl="1" indent="-457200"/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Follow infection prevention and control procedures.</a:t>
            </a:r>
          </a:p>
          <a:p>
            <a:pPr marL="776288" lvl="1" indent="-457200"/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Wear a surgical mask during the clinic.</a:t>
            </a:r>
          </a:p>
          <a:p>
            <a:pPr marL="776288" lvl="1" indent="-457200"/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Wear eye protection such as eye goggles or a face shield.</a:t>
            </a:r>
          </a:p>
          <a:p>
            <a:pPr marL="776288" lvl="1" indent="-457200"/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Use hand sanitizer between each patient, if using gloves, changes gloves and sanitize between each patient.</a:t>
            </a:r>
          </a:p>
          <a:p>
            <a:pPr marL="776288" lvl="1" indent="-457200"/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Ensure physical distancing of at least 6 feet between staff and patient until influenza vaccine is administered.</a:t>
            </a:r>
          </a:p>
          <a:p>
            <a:pPr marL="776288" lvl="1" indent="-457200"/>
            <a:r>
              <a:rPr lang="en-US" alt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Locate emergency kit and first aid station at each clinic site.</a:t>
            </a:r>
          </a:p>
          <a:p>
            <a:pPr marL="776288" lvl="1" indent="-457200"/>
            <a:r>
              <a:rPr lang="en-US" alt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 nursing coordinator will be at each clinic site for your assistance and can answer questions as needed.</a:t>
            </a:r>
          </a:p>
          <a:p>
            <a:pPr marL="319088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Note: Eye goggles, face shields or mask should not be shared between staff.</a:t>
            </a:r>
          </a:p>
          <a:p>
            <a:pPr marL="776288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2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9A80-C02D-4B7F-BE46-C7549709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b="1" dirty="0">
                <a:latin typeface="Baskerville Old Face" panose="02020602080505020303" pitchFamily="18" charset="0"/>
              </a:rPr>
              <a:t>Clinic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2C15-86A3-4359-8994-73B9723C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Patient enters clinic/site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Route patient to screening area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>
                <a:latin typeface="Baskerville Old Face" panose="02020602080505020303" pitchFamily="18" charset="0"/>
              </a:rPr>
              <a:t>Give patient current VIS (Vaccine Information Statement)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>
                <a:latin typeface="Baskerville Old Face" panose="02020602080505020303" pitchFamily="18" charset="0"/>
              </a:rPr>
              <a:t>Route patient to data intake area to complete </a:t>
            </a:r>
            <a:r>
              <a:rPr lang="en-US" altLang="en-US" dirty="0" err="1">
                <a:latin typeface="Baskerville Old Face" panose="02020602080505020303" pitchFamily="18" charset="0"/>
              </a:rPr>
              <a:t>Imm</a:t>
            </a:r>
            <a:r>
              <a:rPr lang="en-US" altLang="en-US" dirty="0">
                <a:latin typeface="Baskerville Old Face" panose="02020602080505020303" pitchFamily="18" charset="0"/>
              </a:rPr>
              <a:t>-Flu Consent Form</a:t>
            </a: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altLang="en-US" dirty="0">
                <a:latin typeface="Baskerville Old Face" panose="02020602080505020303" pitchFamily="18" charset="0"/>
              </a:rPr>
              <a:t>Patient must sign and date </a:t>
            </a:r>
            <a:r>
              <a:rPr lang="en-US" altLang="en-US" dirty="0" err="1">
                <a:latin typeface="Baskerville Old Face" panose="02020602080505020303" pitchFamily="18" charset="0"/>
              </a:rPr>
              <a:t>Imm</a:t>
            </a:r>
            <a:r>
              <a:rPr lang="en-US" altLang="en-US" dirty="0">
                <a:latin typeface="Baskerville Old Face" panose="02020602080505020303" pitchFamily="18" charset="0"/>
              </a:rPr>
              <a:t>-Flu Consent Form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Route patient to a nursing station with the </a:t>
            </a:r>
            <a:r>
              <a:rPr lang="en-US" altLang="en-US" dirty="0" err="1">
                <a:latin typeface="Baskerville Old Face" panose="02020602080505020303" pitchFamily="18" charset="0"/>
              </a:rPr>
              <a:t>Imm</a:t>
            </a:r>
            <a:r>
              <a:rPr lang="en-US" altLang="en-US" dirty="0">
                <a:latin typeface="Baskerville Old Face" panose="02020602080505020303" pitchFamily="18" charset="0"/>
              </a:rPr>
              <a:t>-Flu Consent Form for 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8EA3-A7C4-4AE1-B694-984D8D9C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B34AF-FC47-43CE-BA90-F1BE44BE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endParaRPr lang="en-US" altLang="en-US" dirty="0">
              <a:latin typeface="Baskerville Old Face" panose="02020602080505020303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Vaccine Information Statements (VIS) </a:t>
            </a:r>
            <a:r>
              <a:rPr lang="en-US" altLang="en-US" dirty="0">
                <a:solidFill>
                  <a:srgbClr val="00B0F0"/>
                </a:solidFill>
                <a:latin typeface="Baskerville Old Face" panose="02020602080505020303" pitchFamily="18" charset="0"/>
                <a:hlinkClick r:id="rId2"/>
              </a:rPr>
              <a:t>https://www.cdc.gov/vaccines/hcp/vis/current-vis.html</a:t>
            </a:r>
            <a:endParaRPr lang="en-US" altLang="en-US" dirty="0">
              <a:solidFill>
                <a:srgbClr val="00B0F0"/>
              </a:solidFill>
              <a:latin typeface="Baskerville Old Face" panose="02020602080505020303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Arkansas Department of Health Influenza Season--Immunization Consent  form  (</a:t>
            </a:r>
            <a:r>
              <a:rPr lang="en-US" altLang="en-US" dirty="0" err="1">
                <a:latin typeface="Baskerville Old Face" panose="02020602080505020303" pitchFamily="18" charset="0"/>
              </a:rPr>
              <a:t>Imm</a:t>
            </a:r>
            <a:r>
              <a:rPr lang="en-US" altLang="en-US" dirty="0">
                <a:latin typeface="Baskerville Old Face" panose="02020602080505020303" pitchFamily="18" charset="0"/>
              </a:rPr>
              <a:t>-Flu Consent Form)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To view the most up-to-date translations for Influenza, inactivated or recombinant VIS visit: </a:t>
            </a:r>
            <a:r>
              <a:rPr lang="en-US" dirty="0">
                <a:solidFill>
                  <a:srgbClr val="0070C0"/>
                </a:solidFill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Influenza, inactivated or recombinant Vaccine Information Statement (immunize.org)</a:t>
            </a:r>
            <a:r>
              <a:rPr lang="en-US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</a:rPr>
              <a:t>click on the language needed.</a:t>
            </a:r>
          </a:p>
        </p:txBody>
      </p:sp>
    </p:spTree>
    <p:extLst>
      <p:ext uri="{BB962C8B-B14F-4D97-AF65-F5344CB8AC3E}">
        <p14:creationId xmlns:p14="http://schemas.microsoft.com/office/powerpoint/2010/main" val="279689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A1AA-5869-4945-AB3E-AB8FCD1D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b="1" dirty="0">
                <a:latin typeface="Baskerville Old Face" panose="02020602080505020303" pitchFamily="18" charset="0"/>
              </a:rPr>
              <a:t>Nursing Station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4D-170E-4CBC-9F7C-5EEA3564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spcAft>
                <a:spcPct val="35000"/>
              </a:spcAft>
              <a:defRPr/>
            </a:pPr>
            <a:r>
              <a:rPr lang="en-US" altLang="en-US" sz="2600" dirty="0">
                <a:latin typeface="Baskerville Old Face" pitchFamily="18" charset="0"/>
              </a:rPr>
              <a:t>Greet patient and collect </a:t>
            </a:r>
            <a:r>
              <a:rPr lang="en-US" altLang="en-US" sz="2600" dirty="0" err="1">
                <a:latin typeface="Baskerville Old Face" pitchFamily="18" charset="0"/>
              </a:rPr>
              <a:t>Imm</a:t>
            </a:r>
            <a:r>
              <a:rPr lang="en-US" altLang="en-US" sz="2600" dirty="0">
                <a:latin typeface="Baskerville Old Face" pitchFamily="18" charset="0"/>
              </a:rPr>
              <a:t>-Flu Consent Form with patient signature</a:t>
            </a:r>
          </a:p>
          <a:p>
            <a:pPr>
              <a:spcAft>
                <a:spcPct val="35000"/>
              </a:spcAft>
              <a:defRPr/>
            </a:pPr>
            <a:r>
              <a:rPr lang="en-US" altLang="en-US" sz="2600" dirty="0">
                <a:latin typeface="Baskerville Old Face" pitchFamily="18" charset="0"/>
              </a:rPr>
              <a:t>Screen for contraindications and precautions with all questions answered</a:t>
            </a:r>
          </a:p>
          <a:p>
            <a:pPr marL="0" indent="0">
              <a:defRPr/>
            </a:pPr>
            <a:r>
              <a:rPr lang="en-US" altLang="en-US" sz="2600" dirty="0">
                <a:latin typeface="Baskerville Old Face" pitchFamily="18" charset="0"/>
              </a:rPr>
              <a:t> Administer the indicated vaccine</a:t>
            </a:r>
          </a:p>
          <a:p>
            <a:pPr marL="0" indent="0">
              <a:defRPr/>
            </a:pPr>
            <a:r>
              <a:rPr lang="en-US" altLang="en-US" sz="2600" dirty="0">
                <a:latin typeface="Baskerville Old Face" pitchFamily="18" charset="0"/>
              </a:rPr>
              <a:t>Complete the </a:t>
            </a:r>
            <a:r>
              <a:rPr lang="en-US" altLang="en-US" sz="2600" dirty="0" err="1">
                <a:latin typeface="Baskerville Old Face" panose="02020602080505020303" pitchFamily="18" charset="0"/>
              </a:rPr>
              <a:t>Imm</a:t>
            </a:r>
            <a:r>
              <a:rPr lang="en-US" altLang="en-US" sz="2600" dirty="0">
                <a:latin typeface="Baskerville Old Face" panose="02020602080505020303" pitchFamily="18" charset="0"/>
              </a:rPr>
              <a:t> Flu Consent Form and keep</a:t>
            </a:r>
          </a:p>
          <a:p>
            <a:pPr marL="868680" lvl="2">
              <a:defRPr/>
            </a:pPr>
            <a:r>
              <a:rPr lang="en-US" altLang="en-US" sz="2600" dirty="0">
                <a:latin typeface="Baskerville Old Face" panose="02020602080505020303" pitchFamily="18" charset="0"/>
              </a:rPr>
              <a:t>Shot code</a:t>
            </a:r>
          </a:p>
          <a:p>
            <a:pPr marL="868680" lvl="2">
              <a:defRPr/>
            </a:pPr>
            <a:r>
              <a:rPr lang="en-US" altLang="en-US" sz="2600" dirty="0">
                <a:latin typeface="Baskerville Old Face" panose="02020602080505020303" pitchFamily="18" charset="0"/>
              </a:rPr>
              <a:t>Route, site, dosage, MFG code, lot#</a:t>
            </a:r>
          </a:p>
          <a:p>
            <a:pPr marL="868680" lvl="2">
              <a:defRPr/>
            </a:pPr>
            <a:r>
              <a:rPr lang="en-US" altLang="en-US" sz="2600" dirty="0">
                <a:latin typeface="Baskerville Old Face" panose="02020602080505020303" pitchFamily="18" charset="0"/>
              </a:rPr>
              <a:t>Nurse signature</a:t>
            </a:r>
          </a:p>
          <a:p>
            <a:pPr>
              <a:defRPr/>
            </a:pPr>
            <a:r>
              <a:rPr lang="en-US" altLang="en-US" sz="2600" dirty="0">
                <a:latin typeface="Baskerville Old Face" panose="02020602080505020303" pitchFamily="18" charset="0"/>
              </a:rPr>
              <a:t>Provide documentation of vaccination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sz="2600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US" altLang="en-US" sz="2600" dirty="0">
                <a:latin typeface="Baskerville Old Face" panose="02020602080505020303" pitchFamily="18" charset="0"/>
              </a:rPr>
              <a:t> Route patient to exit</a:t>
            </a:r>
          </a:p>
          <a:p>
            <a:pPr marL="0" indent="0">
              <a:spcAft>
                <a:spcPct val="35000"/>
              </a:spcAft>
              <a:buFont typeface="Arial" charset="0"/>
              <a:buChar char="•"/>
              <a:defRPr/>
            </a:pPr>
            <a:endParaRPr lang="en-US" altLang="en-US" dirty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FFF4-A342-4A5A-9228-489E0709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Vaccine Administration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5120-EC5F-4C5B-B6A2-B5E08E07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3038" lvl="1" indent="-173038">
              <a:buFont typeface="Arial" charset="0"/>
              <a:buChar char="•"/>
              <a:defRPr/>
            </a:pPr>
            <a:endParaRPr lang="en-US" altLang="en-US" sz="3200" dirty="0">
              <a:latin typeface="Baskerville Old Face" pitchFamily="18" charset="0"/>
            </a:endParaRPr>
          </a:p>
          <a:p>
            <a:pPr marL="0" lvl="1" indent="0">
              <a:buNone/>
              <a:defRPr/>
            </a:pPr>
            <a:r>
              <a:rPr lang="en-US" altLang="en-US" sz="2800" b="1" dirty="0">
                <a:latin typeface="Baskerville Old Face" pitchFamily="18" charset="0"/>
              </a:rPr>
              <a:t>Sites:</a:t>
            </a:r>
          </a:p>
          <a:p>
            <a:pPr marL="447676" lvl="2" indent="-173038">
              <a:buFont typeface="Arial" charset="0"/>
              <a:buChar char="•"/>
              <a:defRPr/>
            </a:pPr>
            <a:r>
              <a:rPr lang="en-US" altLang="en-US" sz="2800" dirty="0">
                <a:latin typeface="Baskerville Old Face" pitchFamily="18" charset="0"/>
              </a:rPr>
              <a:t>Infants 12 months and younger: vastus lateralis (anterolateral thigh) is preferred </a:t>
            </a:r>
          </a:p>
          <a:p>
            <a:pPr marL="447676" lvl="2" indent="-173038">
              <a:buFont typeface="Arial" charset="0"/>
              <a:buChar char="•"/>
              <a:defRPr/>
            </a:pPr>
            <a:r>
              <a:rPr lang="en-US" altLang="en-US" sz="2800" dirty="0">
                <a:latin typeface="Baskerville Old Face" pitchFamily="18" charset="0"/>
              </a:rPr>
              <a:t>Young children 1 year to 3 years: anterolateral thigh is preferred. For children 1 year and older the deltoid muscle may be used  if muscle mass is adequate</a:t>
            </a:r>
          </a:p>
          <a:p>
            <a:pPr marL="447676" lvl="2" indent="-173038">
              <a:buFont typeface="Arial" charset="0"/>
              <a:buChar char="•"/>
              <a:defRPr/>
            </a:pPr>
            <a:r>
              <a:rPr lang="en-US" altLang="en-US" sz="2800" dirty="0">
                <a:latin typeface="Baskerville Old Face" pitchFamily="18" charset="0"/>
              </a:rPr>
              <a:t>Adults and children 3 years and older: deltoid (upper arm) preferred, anterolateral thigh may be used </a:t>
            </a:r>
          </a:p>
          <a:p>
            <a:pPr marL="0" lvl="1" indent="0">
              <a:buNone/>
              <a:defRPr/>
            </a:pPr>
            <a:r>
              <a:rPr lang="en-US" altLang="en-US" sz="2800" b="1" dirty="0">
                <a:latin typeface="Baskerville Old Face" pitchFamily="18" charset="0"/>
              </a:rPr>
              <a:t>Dosage/Route:  </a:t>
            </a:r>
          </a:p>
          <a:p>
            <a:pPr marL="457200" lvl="1" indent="-168275">
              <a:defRPr/>
            </a:pPr>
            <a:r>
              <a:rPr lang="en-US" altLang="en-US" sz="2800" dirty="0">
                <a:latin typeface="Baskerville Old Face" pitchFamily="18" charset="0"/>
              </a:rPr>
              <a:t>≥ 6 months and older: 0.5 mL Intramuscular (IM)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DA91-C6BE-4E47-9116-ADF193A6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Goals and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24FC-9B5B-45A0-A870-1957A4C2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Provide protection against influenza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Decrease illness and hospitalizations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Decrease absentees from work and school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Decrease spread of disease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Increase herd immunity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Improve cocoon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2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7BA0-E939-444A-ACAD-A1973EB8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Injection Technique</a:t>
            </a:r>
            <a:endParaRPr lang="en-US" dirty="0"/>
          </a:p>
        </p:txBody>
      </p:sp>
      <p:pic>
        <p:nvPicPr>
          <p:cNvPr id="4" name="Picture 2" descr="MVC-176S">
            <a:extLst>
              <a:ext uri="{FF2B5EF4-FFF2-40B4-BE49-F238E27FC236}">
                <a16:creationId xmlns:a16="http://schemas.microsoft.com/office/drawing/2014/main" id="{149D0063-63C8-4215-A0D8-45F72F60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9" y="1825626"/>
            <a:ext cx="478072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VC-175S">
            <a:extLst>
              <a:ext uri="{FF2B5EF4-FFF2-40B4-BE49-F238E27FC236}">
                <a16:creationId xmlns:a16="http://schemas.microsoft.com/office/drawing/2014/main" id="{45AFE67F-4736-4D65-B420-6993A9466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1825625"/>
            <a:ext cx="572493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E6A5-8DBD-48E5-93CF-8E4A02AA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Injection Technique</a:t>
            </a:r>
            <a:r>
              <a:rPr lang="en-US" b="1" dirty="0">
                <a:latin typeface="Baskerville Old Face" panose="02020602080505020303" pitchFamily="18" charset="0"/>
              </a:rPr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76D7-E1AD-4B39-B556-B142D896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Determine the appropriate vaccine and injection site</a:t>
            </a:r>
            <a:endParaRPr lang="en-US" altLang="en-US" b="1" dirty="0">
              <a:latin typeface="Baskerville Old Face" panose="02020602080505020303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Prep site with alcohol wipe and cotton ball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Using a circular motion, wipe the site with alcohol from center out and allow to dry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Attach the safety needle to the prefilled syringe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Spread skin taut between thumb and forefinger or grasp tissue and “bunch up” muscle (acceptable for pediatric and geriatric patients)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Insert needle fully into muscle at a 90-degree angle and inject vaccine (do both quickly) Apply light pressure to injection site for several seconds with dry cotton ball or gauze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Dispose of syringe in sharps container</a:t>
            </a:r>
          </a:p>
          <a:p>
            <a:pPr marL="274320" indent="-274320">
              <a:lnSpc>
                <a:spcPct val="80000"/>
              </a:lnSpc>
              <a:defRPr/>
            </a:pPr>
            <a:endParaRPr lang="en-US" altLang="en-US" dirty="0">
              <a:latin typeface="Baskerville Old Face" panose="02020602080505020303" pitchFamily="18" charset="0"/>
            </a:endParaRPr>
          </a:p>
          <a:p>
            <a:endParaRPr lang="en-US" alt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1C7B-1465-4BAD-A319-0B10FE2A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9776791" cy="1690689"/>
          </a:xfrm>
        </p:spPr>
        <p:txBody>
          <a:bodyPr/>
          <a:lstStyle/>
          <a:p>
            <a:r>
              <a:rPr lang="en-US" b="1" dirty="0">
                <a:latin typeface="Baskerville Old Face" pitchFamily="18" charset="0"/>
              </a:rPr>
              <a:t>Disposal of syringe in sharps container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C581-E948-42BE-B9EB-C3661074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MVC-177S">
            <a:extLst>
              <a:ext uri="{FF2B5EF4-FFF2-40B4-BE49-F238E27FC236}">
                <a16:creationId xmlns:a16="http://schemas.microsoft.com/office/drawing/2014/main" id="{F6D92748-6B91-491E-A973-BB55E324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6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7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892C-CE6B-4A5F-80F0-BFDB9A9E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9A0000"/>
                </a:solidFill>
                <a:latin typeface="Baskerville Old Face" pitchFamily="18" charset="0"/>
              </a:rPr>
            </a:br>
            <a:r>
              <a:rPr lang="en-US" altLang="en-US" sz="4900" dirty="0">
                <a:latin typeface="Baskerville Old Face" pitchFamily="18" charset="0"/>
              </a:rPr>
              <a:t>Use of Safety Needles </a:t>
            </a:r>
            <a:b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2B28-9387-49D1-9858-4A2423F9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Baskerville Old Face" pitchFamily="18" charset="0"/>
              </a:rPr>
              <a:t>ADH will be using </a:t>
            </a:r>
            <a:r>
              <a:rPr lang="en-US" altLang="en-US" dirty="0" err="1">
                <a:latin typeface="Baskerville Old Face" pitchFamily="18" charset="0"/>
              </a:rPr>
              <a:t>SafetyGlide</a:t>
            </a:r>
            <a:r>
              <a:rPr lang="en-US" altLang="en-US" dirty="0">
                <a:latin typeface="Baskerville Old Face" pitchFamily="18" charset="0"/>
              </a:rPr>
              <a:t> safety needles for injections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>
                <a:latin typeface="Baskerville Old Face" pitchFamily="18" charset="0"/>
              </a:rPr>
              <a:t>Activate safety mechanism immediately after injection </a:t>
            </a:r>
            <a:r>
              <a:rPr lang="en-US" dirty="0">
                <a:latin typeface="Baskerville Old Face" panose="02020602080505020303" pitchFamily="18" charset="0"/>
              </a:rPr>
              <a:t>by pushing lever arm completely forward until needle tip is covered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>
                <a:latin typeface="Baskerville Old Face" pitchFamily="18" charset="0"/>
              </a:rPr>
              <a:t>Activate the safety mechanism away from self and others and discard immediately into approved sharps container</a:t>
            </a:r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CE92F61-009E-4B4C-93F5-C2635661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78" y="4678016"/>
            <a:ext cx="5029780" cy="8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18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99FE-35CE-4D01-A8AF-7ABD9ABA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Vaccine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6C4E-CD38-4D82-A709-1FDB4203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endParaRPr lang="en-US" altLang="en-US" dirty="0">
              <a:latin typeface="Baskerville Old Face" panose="02020602080505020303" pitchFamily="18" charset="0"/>
            </a:endParaRP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Influenza vaccine should be stored at 36°F to 46°F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   (2°C to 8°C) 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Temperatures should be documented every hour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Report out-of-range temperatures immediately 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Keep storage unit container(s) closed as much as possible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No more then </a:t>
            </a:r>
            <a:r>
              <a:rPr lang="en-US" altLang="en-US" b="1" dirty="0">
                <a:latin typeface="Baskerville Old Face" panose="02020602080505020303" pitchFamily="18" charset="0"/>
              </a:rPr>
              <a:t>10</a:t>
            </a:r>
            <a:r>
              <a:rPr lang="en-US" altLang="en-US" dirty="0">
                <a:latin typeface="Baskerville Old Face" panose="02020602080505020303" pitchFamily="18" charset="0"/>
              </a:rPr>
              <a:t> doses of vaccine at one time should be removed from the main storage unit and prepared during an off-site clinic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Keep vaccine in storage container before administration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Do Not Store vaccine at room temperature</a:t>
            </a:r>
          </a:p>
          <a:p>
            <a:pPr marL="274320" indent="-274320"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After the clinic closes, discard any vaccine-filled syringes if the needles have been attached</a:t>
            </a:r>
            <a:endParaRPr lang="en-US" altLang="en-US" sz="2400" dirty="0">
              <a:solidFill>
                <a:srgbClr val="0099FF"/>
              </a:solidFill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2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31D-46C0-40A6-AABB-6FC05E1D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Standard Precautions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E8F8-5BEF-4407-9030-6F1B5350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Good handwashing is recommended, but if soap and water are not available, you may use alcohol-based waterless cleanser between each patient (available at each nursing station)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Gloves are not mandatory unless the provider has an open lesion on hands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Gloves are available at each nursing station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Baskerville Old Face" panose="02020602080505020303" pitchFamily="18" charset="0"/>
              </a:rPr>
              <a:t>If latex free gloves are required, contact the nursing coordinator</a:t>
            </a:r>
          </a:p>
          <a:p>
            <a:endParaRPr lang="en-US" altLang="en-US" dirty="0">
              <a:latin typeface="Baskerville Old Face" panose="02020602080505020303" pitchFamily="18" charset="0"/>
            </a:endParaRP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DAA-71A2-4C23-B857-C10EB40C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Standard Precautions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6756-9854-407D-9BAD-6121BDF4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en-US" dirty="0"/>
          </a:p>
        </p:txBody>
      </p:sp>
      <p:pic>
        <p:nvPicPr>
          <p:cNvPr id="4" name="Picture 2" descr="MVC-169S">
            <a:extLst>
              <a:ext uri="{FF2B5EF4-FFF2-40B4-BE49-F238E27FC236}">
                <a16:creationId xmlns:a16="http://schemas.microsoft.com/office/drawing/2014/main" id="{B2226EDC-D395-40AA-8B8C-637DCBBB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920" b="20456"/>
          <a:stretch>
            <a:fillRect/>
          </a:stretch>
        </p:blipFill>
        <p:spPr bwMode="auto">
          <a:xfrm>
            <a:off x="7394714" y="1825624"/>
            <a:ext cx="3959086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VC-171S">
            <a:extLst>
              <a:ext uri="{FF2B5EF4-FFF2-40B4-BE49-F238E27FC236}">
                <a16:creationId xmlns:a16="http://schemas.microsoft.com/office/drawing/2014/main" id="{072687B3-2365-4D01-B35C-C0CEF874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5" y="1825626"/>
            <a:ext cx="324346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VC-168S">
            <a:extLst>
              <a:ext uri="{FF2B5EF4-FFF2-40B4-BE49-F238E27FC236}">
                <a16:creationId xmlns:a16="http://schemas.microsoft.com/office/drawing/2014/main" id="{6B1C03BD-2FB0-43EF-8C5A-85DF9D19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36" y="1825624"/>
            <a:ext cx="3155177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8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E4AF-A8B0-473A-B007-63CD3444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Needle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94FA-2323-4D6B-B166-674C8B3E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dirty="0">
                <a:latin typeface="Baskerville Old Face" panose="02020602080505020303" pitchFamily="18" charset="0"/>
              </a:rPr>
              <a:t>If a needle stick injury occurs, </a:t>
            </a:r>
          </a:p>
          <a:p>
            <a:pPr algn="ctr">
              <a:buNone/>
            </a:pPr>
            <a:r>
              <a:rPr lang="en-US" altLang="en-US" dirty="0">
                <a:latin typeface="Baskerville Old Face" panose="02020602080505020303" pitchFamily="18" charset="0"/>
              </a:rPr>
              <a:t>report it </a:t>
            </a:r>
          </a:p>
          <a:p>
            <a:pPr algn="ctr">
              <a:buNone/>
            </a:pPr>
            <a:r>
              <a:rPr lang="en-US" altLang="en-US" b="1" dirty="0">
                <a:latin typeface="Baskerville Old Face" panose="02020602080505020303" pitchFamily="18" charset="0"/>
              </a:rPr>
              <a:t>IMMEDIATELY</a:t>
            </a:r>
            <a:r>
              <a:rPr lang="en-US" altLang="en-US" dirty="0">
                <a:latin typeface="Baskerville Old Face" panose="02020602080505020303" pitchFamily="18" charset="0"/>
              </a:rPr>
              <a:t> </a:t>
            </a:r>
          </a:p>
          <a:p>
            <a:pPr algn="ctr">
              <a:buNone/>
            </a:pPr>
            <a:r>
              <a:rPr lang="en-US" altLang="en-US" dirty="0">
                <a:latin typeface="Baskerville Old Face" panose="02020602080505020303" pitchFamily="18" charset="0"/>
              </a:rPr>
              <a:t>to the nursing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88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A378-4C33-4C6E-837B-C874DE7A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Conduct </a:t>
            </a:r>
            <a:r>
              <a:rPr lang="en-US" altLang="en-US" b="1" dirty="0" err="1">
                <a:latin typeface="Baskerville Old Face" panose="02020602080505020303" pitchFamily="18" charset="0"/>
              </a:rPr>
              <a:t>Hotwash</a:t>
            </a:r>
            <a:r>
              <a:rPr lang="en-US" altLang="en-US" b="1" dirty="0">
                <a:latin typeface="Baskerville Old Face" panose="02020602080505020303" pitchFamily="18" charset="0"/>
              </a:rPr>
              <a:t> and Debriefing </a:t>
            </a:r>
            <a:br>
              <a:rPr lang="en-US" altLang="en-US" b="1" dirty="0">
                <a:latin typeface="Baskerville Old Face" panose="02020602080505020303" pitchFamily="18" charset="0"/>
              </a:rPr>
            </a:br>
            <a:r>
              <a:rPr lang="en-US" altLang="en-US" b="1" dirty="0">
                <a:latin typeface="Baskerville Old Face" panose="02020602080505020303" pitchFamily="18" charset="0"/>
              </a:rPr>
              <a:t>with Local Health Unit and Volunteers</a:t>
            </a:r>
            <a:endParaRPr lang="en-US" dirty="0"/>
          </a:p>
        </p:txBody>
      </p:sp>
      <p:pic>
        <p:nvPicPr>
          <p:cNvPr id="4" name="Content Placeholder 3" descr="IMG_5740">
            <a:extLst>
              <a:ext uri="{FF2B5EF4-FFF2-40B4-BE49-F238E27FC236}">
                <a16:creationId xmlns:a16="http://schemas.microsoft.com/office/drawing/2014/main" id="{CB625250-98FD-452A-9DB6-FA6788691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172494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val="170979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86E-4C66-4AC1-A311-D876B5A8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Nursing and Volunteers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F908-7F67-4614-9421-277EB1C6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latin typeface="Baskerville Old Face" panose="02020602080505020303" pitchFamily="18" charset="0"/>
              </a:rPr>
              <a:t>Non-ADH and ADH non-clinical</a:t>
            </a:r>
          </a:p>
          <a:p>
            <a:pPr lvl="1">
              <a:defRPr/>
            </a:pPr>
            <a:r>
              <a:rPr lang="en-US" altLang="en-US" sz="3600" dirty="0">
                <a:latin typeface="Baskerville Old Face" panose="02020602080505020303" pitchFamily="18" charset="0"/>
              </a:rPr>
              <a:t>Attend orientation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latin typeface="Baskerville Old Face" panose="02020602080505020303" pitchFamily="18" charset="0"/>
              </a:rPr>
              <a:t>Non-ADH nurses</a:t>
            </a:r>
          </a:p>
          <a:p>
            <a:pPr lvl="1">
              <a:defRPr/>
            </a:pPr>
            <a:r>
              <a:rPr lang="en-US" altLang="en-US" sz="3600" dirty="0">
                <a:latin typeface="Baskerville Old Face" panose="02020602080505020303" pitchFamily="18" charset="0"/>
              </a:rPr>
              <a:t>Provide current </a:t>
            </a:r>
            <a:r>
              <a:rPr lang="en-US" altLang="en-US" sz="3200" dirty="0">
                <a:latin typeface="Baskerville Old Face" panose="02020602080505020303" pitchFamily="18" charset="0"/>
              </a:rPr>
              <a:t>Arkansas Nursing License</a:t>
            </a:r>
          </a:p>
          <a:p>
            <a:pPr lvl="1">
              <a:defRPr/>
            </a:pPr>
            <a:r>
              <a:rPr lang="en-US" altLang="en-US" sz="3200" dirty="0">
                <a:latin typeface="Baskerville Old Face" panose="02020602080505020303" pitchFamily="18" charset="0"/>
              </a:rPr>
              <a:t>Provide picture ID</a:t>
            </a:r>
          </a:p>
          <a:p>
            <a:pPr lvl="1">
              <a:defRPr/>
            </a:pPr>
            <a:r>
              <a:rPr lang="en-US" altLang="en-US" sz="3200" dirty="0">
                <a:latin typeface="Baskerville Old Face" panose="02020602080505020303" pitchFamily="18" charset="0"/>
              </a:rPr>
              <a:t>Sign Volunteer Indemnity Form </a:t>
            </a:r>
          </a:p>
          <a:p>
            <a:pPr lvl="1">
              <a:defRPr/>
            </a:pPr>
            <a:r>
              <a:rPr lang="en-US" altLang="en-US" sz="3200" dirty="0">
                <a:latin typeface="Baskerville Old Face" panose="02020602080505020303" pitchFamily="18" charset="0"/>
              </a:rPr>
              <a:t>Sign HIPAA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9CE8-E65C-4E1F-A42C-4CAE45DC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  <a:cs typeface="Courier New" panose="02070309020205020404" pitchFamily="49" charset="0"/>
              </a:rPr>
              <a:t>Indications for Flu Vaccine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80F5-B402-4720-84B3-A79208D57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Any person ≥ 6 months of age wishing to reduce the likelihood of becoming ill or transmitting influenza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Inactivated Influenza Vaccine (IIV4) can be given to anyone ≥ 6 months of age, including breastfeeding and pregnant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1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5926-97BB-477F-8861-D2947BCC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681252" cy="1690689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Baskerville Old Face" panose="02020602080505020303" pitchFamily="18" charset="0"/>
              </a:rPr>
              <a:t>Recommendations for Inactivated Influenza Vaccine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AE00C-596A-4BD2-B5E4-4BBD9CE6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Baskerville Old Face" panose="02020602080505020303" pitchFamily="18" charset="0"/>
              </a:rPr>
              <a:t>All persons aged ≥ 6 months, unless medically contraindicated 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at higher risk for influenza-related complications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Health care workers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*</a:t>
            </a:r>
            <a:r>
              <a:rPr lang="en-US" dirty="0">
                <a:latin typeface="Baskerville Old Face" panose="02020602080505020303" pitchFamily="18" charset="0"/>
              </a:rPr>
              <a:t> and other people who live with or care for people at higher risk to keep from spreading flu to them. This is especially true for people who work in long-term care facilities, which are home to many of the people most vulnerable to flu and COVID-19.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Flu vaccines will not prevent COVID-19, but they will reduce the burden of flu illnesses, hospitalizations and deaths on the health care system and conserve scarce medical resources for the care of people with COVID-19.</a:t>
            </a:r>
            <a:endParaRPr lang="en-US" altLang="en-US" dirty="0">
              <a:solidFill>
                <a:schemeClr val="accent1">
                  <a:lumMod val="50000"/>
                  <a:lumOff val="50000"/>
                </a:schemeClr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326D-CB82-481B-98B0-43D61784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People at Increased Risk of  </a:t>
            </a:r>
            <a:br>
              <a:rPr lang="en-US" altLang="en-US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Influenza Complications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F823-B177-4550-88C4-5C7A9672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Children 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less than 5 and especially those younger than 2 years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Pregnant women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Adults’ age  </a:t>
            </a:r>
            <a:r>
              <a:rPr lang="en-US" altLang="en-US" b="1" dirty="0">
                <a:latin typeface="Baskerville Old Face" panose="02020602080505020303" pitchFamily="18" charset="0"/>
              </a:rPr>
              <a:t>50</a:t>
            </a:r>
            <a:r>
              <a:rPr lang="en-US" altLang="en-US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years and older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Residents of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long- term care (LTC)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facilities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with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asthma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with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diabetes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738DC7"/>
              </a:buClr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with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heart disease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and those who have had a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stroke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379AC7"/>
              </a:buClr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People who are</a:t>
            </a:r>
            <a:r>
              <a:rPr lang="en-US" altLang="en-US" dirty="0">
                <a:solidFill>
                  <a:srgbClr val="0099FF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immunocompromised </a:t>
            </a:r>
            <a:r>
              <a:rPr lang="en-US" altLang="en-US" dirty="0">
                <a:solidFill>
                  <a:srgbClr val="0099FF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dirty="0">
                <a:latin typeface="Baskerville Old Face" panose="02020602080505020303" pitchFamily="18" charset="0"/>
              </a:rPr>
              <a:t>due to any cause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who have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HIV or AIDS or cancer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with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blood, kidney or liver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disorders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People who are </a:t>
            </a:r>
            <a:r>
              <a:rPr lang="en-US" altLang="en-US" b="1" dirty="0">
                <a:latin typeface="Baskerville Old Face" panose="02020602080505020303" pitchFamily="18" charset="0"/>
              </a:rPr>
              <a:t>Alaska Natives </a:t>
            </a:r>
            <a:r>
              <a:rPr lang="en-US" altLang="en-US" dirty="0">
                <a:latin typeface="Baskerville Old Face" panose="02020602080505020303" pitchFamily="18" charset="0"/>
              </a:rPr>
              <a:t>or </a:t>
            </a:r>
            <a:r>
              <a:rPr lang="en-US" altLang="en-US" b="1" dirty="0">
                <a:latin typeface="Baskerville Old Face" panose="02020602080505020303" pitchFamily="18" charset="0"/>
              </a:rPr>
              <a:t>American Indians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People with </a:t>
            </a:r>
            <a:r>
              <a:rPr lang="en-US" altLang="en-US" b="1" dirty="0">
                <a:solidFill>
                  <a:srgbClr val="0099FF"/>
                </a:solidFill>
                <a:latin typeface="Baskerville Old Face" panose="02020602080505020303" pitchFamily="18" charset="0"/>
              </a:rPr>
              <a:t>body mass index (BMI)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of 40 or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0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360D-57F9-463C-AEEF-1E8F0956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People Who Are Transmission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0F8C-1617-458F-9870-7C01A5EF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>
                <a:latin typeface="Baskerville Old Face" panose="02020602080505020303" pitchFamily="18" charset="0"/>
              </a:rPr>
              <a:t> </a:t>
            </a:r>
            <a:r>
              <a:rPr lang="en-US" altLang="en-US" sz="3400" dirty="0">
                <a:latin typeface="Baskerville Old Face" panose="02020602080505020303" pitchFamily="18" charset="0"/>
              </a:rPr>
              <a:t>Household contacts and caregivers of: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</a:rPr>
              <a:t>Children ages 0-59 months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</a:rPr>
              <a:t>Persons 50 years old and older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</a:rPr>
              <a:t>Persons at high risk for complications from influenza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Health Care Providers</a:t>
            </a:r>
            <a:r>
              <a:rPr lang="en-US" altLang="en-US" sz="3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People who provide home care to persons in groups at high risk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People working in health care settings include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Physicians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Nurses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Other workers in hospitals, long-term care facilities, assisted living, and outpatient-care settings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Medical emergency response workers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Students in these professions who will have contact with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35D6-AE6A-4DB8-B73F-370A6CE5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To Prevent the spread of COVID-19 virus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89FB-1AC3-457B-B34D-1626C433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Baskerville Old Face" panose="02020602080505020303" pitchFamily="18" charset="0"/>
              </a:rPr>
              <a:t>Persons who are eligible should get vaccinated with COVID-19 vaccine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should maintain a physical distance of 6 feet or greater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should wash their hands regularly with soap and water or clean them with alcohol-based hand rub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should avoid touching their face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should cover their mouth and nose when coughing or sneezing</a:t>
            </a:r>
          </a:p>
          <a:p>
            <a:r>
              <a:rPr lang="en-US" altLang="en-US" dirty="0">
                <a:latin typeface="Baskerville Old Face" panose="02020602080505020303" pitchFamily="18" charset="0"/>
              </a:rPr>
              <a:t>Persons should stay home if they feel unwell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0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14DF-4B42-481D-816D-3AF73FD3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9657522" cy="1690689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2023-2024 quadrivalent influenza vaccines contain the following influenza strains: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D6D5-BE01-419A-9FBD-EAA50060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A/Victoria/4897/2022(H1N1)pdm09-like virus.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A/Darwin/9/2021(H3N2)-like virus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B/Austria/1359417/2021 (B/Victoria lineage)-like virus.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B/Phuket/3073/2013 (B Yamagata lineage)-like virus.</a:t>
            </a:r>
          </a:p>
        </p:txBody>
      </p:sp>
    </p:spTree>
    <p:extLst>
      <p:ext uri="{BB962C8B-B14F-4D97-AF65-F5344CB8AC3E}">
        <p14:creationId xmlns:p14="http://schemas.microsoft.com/office/powerpoint/2010/main" val="776586129"/>
      </p:ext>
    </p:extLst>
  </p:cSld>
  <p:clrMapOvr>
    <a:masterClrMapping/>
  </p:clrMapOvr>
</p:sld>
</file>

<file path=ppt/theme/theme1.xml><?xml version="1.0" encoding="utf-8"?>
<a:theme xmlns:a="http://schemas.openxmlformats.org/drawingml/2006/main" name="ADH PowerPoint Theme 2020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0070C0"/>
      </a:accent2>
      <a:accent3>
        <a:srgbClr val="BDD7EE"/>
      </a:accent3>
      <a:accent4>
        <a:srgbClr val="C11E43"/>
      </a:accent4>
      <a:accent5>
        <a:srgbClr val="D8D8D8"/>
      </a:accent5>
      <a:accent6>
        <a:srgbClr val="D0CECE"/>
      </a:accent6>
      <a:hlink>
        <a:srgbClr val="0563C1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 PowerPoint Theme 2020" id="{B6D21247-517B-4399-AE61-8ED3C8E47A30}" vid="{4B8A0528-6CDA-4E86-9325-4E48F58569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ADH PowerPoint Theme 2020</Template>
  <TotalTime>155</TotalTime>
  <Words>1578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Baskerville Old Face</vt:lpstr>
      <vt:lpstr>Calibri</vt:lpstr>
      <vt:lpstr>Calibri Light</vt:lpstr>
      <vt:lpstr>Wingdings</vt:lpstr>
      <vt:lpstr>ADH PowerPoint Theme 2020</vt:lpstr>
      <vt:lpstr>Flu Clinic Volunteer Orientation 2023-2024</vt:lpstr>
      <vt:lpstr>Goals and Objectives</vt:lpstr>
      <vt:lpstr>Nursing and Volunteers</vt:lpstr>
      <vt:lpstr>Indications for Flu Vaccine</vt:lpstr>
      <vt:lpstr>Recommendations for Inactivated Influenza Vaccine</vt:lpstr>
      <vt:lpstr>People at Increased Risk of   Influenza Complications</vt:lpstr>
      <vt:lpstr>People Who Are Transmission Sources</vt:lpstr>
      <vt:lpstr>To Prevent the spread of COVID-19 virus</vt:lpstr>
      <vt:lpstr>2023-2024 quadrivalent influenza vaccines contain the following influenza strains:</vt:lpstr>
      <vt:lpstr>ADH Supply of Influenza Vaccine</vt:lpstr>
      <vt:lpstr>Dosage by Age Group</vt:lpstr>
      <vt:lpstr>Contraindications and Precautions (IIV4) </vt:lpstr>
      <vt:lpstr>Side Effects and Adverse Reactions</vt:lpstr>
      <vt:lpstr>Community Flu Clinics</vt:lpstr>
      <vt:lpstr>Clinic Site</vt:lpstr>
      <vt:lpstr> Clinic Flow</vt:lpstr>
      <vt:lpstr>Forms</vt:lpstr>
      <vt:lpstr> Nursing Station</vt:lpstr>
      <vt:lpstr>Vaccine Administration</vt:lpstr>
      <vt:lpstr>Injection Technique</vt:lpstr>
      <vt:lpstr>Injection Technique (cont.)</vt:lpstr>
      <vt:lpstr>Disposal of syringe in sharps container </vt:lpstr>
      <vt:lpstr> Use of Safety Needles  </vt:lpstr>
      <vt:lpstr>Vaccine Management</vt:lpstr>
      <vt:lpstr>Standard Precautions</vt:lpstr>
      <vt:lpstr>Standard Precautions (cont.)</vt:lpstr>
      <vt:lpstr>Needle Safety</vt:lpstr>
      <vt:lpstr>Conduct Hotwash and Debriefing  with Local Health Unit and Volunteers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Seavia Dixon</dc:creator>
  <cp:lastModifiedBy>Rhonda McDonald</cp:lastModifiedBy>
  <cp:revision>3</cp:revision>
  <dcterms:created xsi:type="dcterms:W3CDTF">2021-03-15T18:02:35Z</dcterms:created>
  <dcterms:modified xsi:type="dcterms:W3CDTF">2023-08-24T13:46:10Z</dcterms:modified>
</cp:coreProperties>
</file>