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4"/>
  </p:sldMasterIdLst>
  <p:notesMasterIdLst>
    <p:notesMasterId r:id="rId92"/>
  </p:notesMasterIdLst>
  <p:sldIdLst>
    <p:sldId id="256" r:id="rId5"/>
    <p:sldId id="364" r:id="rId6"/>
    <p:sldId id="365" r:id="rId7"/>
    <p:sldId id="366" r:id="rId8"/>
    <p:sldId id="367" r:id="rId9"/>
    <p:sldId id="368" r:id="rId10"/>
    <p:sldId id="369" r:id="rId11"/>
    <p:sldId id="370" r:id="rId12"/>
    <p:sldId id="371" r:id="rId13"/>
    <p:sldId id="372" r:id="rId14"/>
    <p:sldId id="373" r:id="rId15"/>
    <p:sldId id="374" r:id="rId16"/>
    <p:sldId id="375" r:id="rId17"/>
    <p:sldId id="376" r:id="rId18"/>
    <p:sldId id="377" r:id="rId19"/>
    <p:sldId id="378" r:id="rId20"/>
    <p:sldId id="379" r:id="rId21"/>
    <p:sldId id="380" r:id="rId22"/>
    <p:sldId id="456" r:id="rId23"/>
    <p:sldId id="381" r:id="rId24"/>
    <p:sldId id="382" r:id="rId25"/>
    <p:sldId id="383" r:id="rId26"/>
    <p:sldId id="384" r:id="rId27"/>
    <p:sldId id="385" r:id="rId28"/>
    <p:sldId id="386" r:id="rId29"/>
    <p:sldId id="387" r:id="rId30"/>
    <p:sldId id="450" r:id="rId31"/>
    <p:sldId id="457" r:id="rId32"/>
    <p:sldId id="460" r:id="rId33"/>
    <p:sldId id="461" r:id="rId34"/>
    <p:sldId id="462" r:id="rId35"/>
    <p:sldId id="392" r:id="rId36"/>
    <p:sldId id="458" r:id="rId37"/>
    <p:sldId id="393" r:id="rId38"/>
    <p:sldId id="463" r:id="rId39"/>
    <p:sldId id="464" r:id="rId40"/>
    <p:sldId id="465" r:id="rId41"/>
    <p:sldId id="397" r:id="rId42"/>
    <p:sldId id="466" r:id="rId43"/>
    <p:sldId id="467" r:id="rId44"/>
    <p:sldId id="468" r:id="rId45"/>
    <p:sldId id="401" r:id="rId46"/>
    <p:sldId id="402" r:id="rId47"/>
    <p:sldId id="403" r:id="rId48"/>
    <p:sldId id="459" r:id="rId49"/>
    <p:sldId id="404" r:id="rId50"/>
    <p:sldId id="405" r:id="rId51"/>
    <p:sldId id="406" r:id="rId52"/>
    <p:sldId id="407" r:id="rId53"/>
    <p:sldId id="469" r:id="rId54"/>
    <p:sldId id="470" r:id="rId55"/>
    <p:sldId id="471" r:id="rId56"/>
    <p:sldId id="472" r:id="rId57"/>
    <p:sldId id="412" r:id="rId58"/>
    <p:sldId id="473" r:id="rId59"/>
    <p:sldId id="474" r:id="rId60"/>
    <p:sldId id="475" r:id="rId61"/>
    <p:sldId id="476" r:id="rId62"/>
    <p:sldId id="477" r:id="rId63"/>
    <p:sldId id="478" r:id="rId64"/>
    <p:sldId id="479" r:id="rId65"/>
    <p:sldId id="480" r:id="rId66"/>
    <p:sldId id="481" r:id="rId67"/>
    <p:sldId id="482" r:id="rId68"/>
    <p:sldId id="423" r:id="rId69"/>
    <p:sldId id="424" r:id="rId70"/>
    <p:sldId id="483" r:id="rId71"/>
    <p:sldId id="484" r:id="rId72"/>
    <p:sldId id="426" r:id="rId73"/>
    <p:sldId id="427" r:id="rId74"/>
    <p:sldId id="485" r:id="rId75"/>
    <p:sldId id="486" r:id="rId76"/>
    <p:sldId id="430" r:id="rId77"/>
    <p:sldId id="454" r:id="rId78"/>
    <p:sldId id="487" r:id="rId79"/>
    <p:sldId id="432" r:id="rId80"/>
    <p:sldId id="433" r:id="rId81"/>
    <p:sldId id="434" r:id="rId82"/>
    <p:sldId id="435" r:id="rId83"/>
    <p:sldId id="455" r:id="rId84"/>
    <p:sldId id="436" r:id="rId85"/>
    <p:sldId id="437" r:id="rId86"/>
    <p:sldId id="438" r:id="rId87"/>
    <p:sldId id="439" r:id="rId88"/>
    <p:sldId id="440" r:id="rId89"/>
    <p:sldId id="488" r:id="rId90"/>
    <p:sldId id="441" r:id="rId9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A80C0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8BD218-4481-4DA4-B1B3-6DFD312257F9}" v="1" dt="2022-07-05T15:06:23.2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95" autoAdjust="0"/>
    <p:restoredTop sz="83265" autoAdjust="0"/>
  </p:normalViewPr>
  <p:slideViewPr>
    <p:cSldViewPr>
      <p:cViewPr varScale="1">
        <p:scale>
          <a:sx n="71" d="100"/>
          <a:sy n="71" d="100"/>
        </p:scale>
        <p:origin x="1848"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theme" Target="theme/theme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microsoft.com/office/2015/10/relationships/revisionInfo" Target="revisionInfo.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F310D20-43F1-4DF8-AB41-0716A772093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a:extLst>
              <a:ext uri="{FF2B5EF4-FFF2-40B4-BE49-F238E27FC236}">
                <a16:creationId xmlns:a16="http://schemas.microsoft.com/office/drawing/2014/main" id="{65903D5D-4754-409D-BC7C-5072511E40FE}"/>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vl1pPr>
          </a:lstStyle>
          <a:p>
            <a:pPr>
              <a:defRPr/>
            </a:pPr>
            <a:fld id="{2870CE2E-2D37-411A-B05F-A8703380A0C5}" type="datetimeFigureOut">
              <a:rPr lang="en-US"/>
              <a:pPr>
                <a:defRPr/>
              </a:pPr>
              <a:t>8/4/2022</a:t>
            </a:fld>
            <a:endParaRPr lang="en-US"/>
          </a:p>
        </p:txBody>
      </p:sp>
      <p:sp>
        <p:nvSpPr>
          <p:cNvPr id="4" name="Slide Image Placeholder 3">
            <a:extLst>
              <a:ext uri="{FF2B5EF4-FFF2-40B4-BE49-F238E27FC236}">
                <a16:creationId xmlns:a16="http://schemas.microsoft.com/office/drawing/2014/main" id="{54CACD6C-6006-4803-86BD-CAE7D50B38EC}"/>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ED370787-F4F5-4648-B460-C05563C3989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A0F09CD7-B75F-4F94-9BA7-CF4AF77FB53A}"/>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ide Number Placeholder 6">
            <a:extLst>
              <a:ext uri="{FF2B5EF4-FFF2-40B4-BE49-F238E27FC236}">
                <a16:creationId xmlns:a16="http://schemas.microsoft.com/office/drawing/2014/main" id="{6A522AD9-27F8-4AC1-A27B-084A1334B8DD}"/>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1AE3C30-4047-4F13-A74C-0477FBC6DF0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3" Type="http://schemas.openxmlformats.org/officeDocument/2006/relationships/hyperlink" Target="https://adesandbox.arkansas.gov/iframe?v=NGJhNmU2NmExYmI3ZWNjNGY0NTZiYTU1OWEyY2IxOGM" TargetMode="External"/><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CBE11807-DD6D-4231-9A07-70051F00378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8D30168C-7DFE-4333-A8F0-1090E63961C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124" name="Slide Number Placeholder 3">
            <a:extLst>
              <a:ext uri="{FF2B5EF4-FFF2-40B4-BE49-F238E27FC236}">
                <a16:creationId xmlns:a16="http://schemas.microsoft.com/office/drawing/2014/main" id="{6FFDBFCD-2E8C-4FE3-9A8D-F5D9000A0F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B6D2612-95CD-4140-9E76-0D160DFA3929}"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76C6B77E-E420-4601-8253-0540E442511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7EA470FC-28EF-45CA-BCBC-574DB5E41DD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Clr>
                <a:srgbClr val="000000"/>
              </a:buClr>
              <a:buSzPts val="1100"/>
            </a:pPr>
            <a:r>
              <a:rPr lang="en-US" altLang="en-US">
                <a:solidFill>
                  <a:srgbClr val="000000"/>
                </a:solidFill>
                <a:cs typeface="Calibri" panose="020F0502020204030204" pitchFamily="34" charset="0"/>
                <a:sym typeface="Calibri" panose="020F0502020204030204" pitchFamily="34" charset="0"/>
              </a:rPr>
              <a:t>However, FERPA allows schools to disclose those records, without consent, to the following parties under the following conditions (34 CFR ss 99.31):</a:t>
            </a:r>
          </a:p>
          <a:p>
            <a:pPr>
              <a:spcBef>
                <a:spcPct val="0"/>
              </a:spcBef>
              <a:buClr>
                <a:srgbClr val="000000"/>
              </a:buClr>
              <a:buSzPts val="1100"/>
            </a:pPr>
            <a:endParaRPr lang="en-US" altLang="en-US">
              <a:solidFill>
                <a:srgbClr val="000000"/>
              </a:solidFill>
              <a:cs typeface="Calibri" panose="020F0502020204030204" pitchFamily="34" charset="0"/>
              <a:sym typeface="Calibri" panose="020F0502020204030204" pitchFamily="34" charset="0"/>
            </a:endParaRPr>
          </a:p>
          <a:p>
            <a:pPr>
              <a:spcBef>
                <a:spcPct val="0"/>
              </a:spcBef>
              <a:buClr>
                <a:srgbClr val="000000"/>
              </a:buClr>
              <a:buSzPts val="1200"/>
              <a:buFont typeface="Calibri" panose="020F0502020204030204" pitchFamily="34" charset="0"/>
              <a:buChar char="o"/>
            </a:pPr>
            <a:r>
              <a:rPr lang="en-US" altLang="en-US">
                <a:solidFill>
                  <a:srgbClr val="000000"/>
                </a:solidFill>
                <a:cs typeface="Calibri" panose="020F0502020204030204" pitchFamily="34" charset="0"/>
                <a:sym typeface="Calibri" panose="020F0502020204030204" pitchFamily="34" charset="0"/>
              </a:rPr>
              <a:t>School officials with legitimate educational interest;</a:t>
            </a:r>
          </a:p>
          <a:p>
            <a:pPr>
              <a:spcBef>
                <a:spcPct val="0"/>
              </a:spcBef>
              <a:buClr>
                <a:srgbClr val="000000"/>
              </a:buClr>
              <a:buSzPts val="1200"/>
              <a:buFont typeface="Calibri" panose="020F0502020204030204" pitchFamily="34" charset="0"/>
              <a:buChar char="o"/>
            </a:pPr>
            <a:r>
              <a:rPr lang="en-US" altLang="en-US">
                <a:solidFill>
                  <a:srgbClr val="000000"/>
                </a:solidFill>
                <a:cs typeface="Calibri" panose="020F0502020204030204" pitchFamily="34" charset="0"/>
                <a:sym typeface="Calibri" panose="020F0502020204030204" pitchFamily="34" charset="0"/>
              </a:rPr>
              <a:t>Other schools to which a student is transferring;</a:t>
            </a:r>
          </a:p>
          <a:p>
            <a:pPr>
              <a:spcBef>
                <a:spcPct val="0"/>
              </a:spcBef>
              <a:buClr>
                <a:srgbClr val="000000"/>
              </a:buClr>
              <a:buSzPts val="1200"/>
              <a:buFont typeface="Calibri" panose="020F0502020204030204" pitchFamily="34" charset="0"/>
              <a:buChar char="o"/>
            </a:pPr>
            <a:r>
              <a:rPr lang="en-US" altLang="en-US">
                <a:solidFill>
                  <a:srgbClr val="000000"/>
                </a:solidFill>
                <a:cs typeface="Calibri" panose="020F0502020204030204" pitchFamily="34" charset="0"/>
                <a:sym typeface="Calibri" panose="020F0502020204030204" pitchFamily="34" charset="0"/>
              </a:rPr>
              <a:t>Specified officials for audit or evaluation purposes;</a:t>
            </a:r>
          </a:p>
          <a:p>
            <a:pPr>
              <a:spcBef>
                <a:spcPct val="0"/>
              </a:spcBef>
              <a:buClr>
                <a:srgbClr val="000000"/>
              </a:buClr>
              <a:buSzPts val="1200"/>
              <a:buFont typeface="Calibri" panose="020F0502020204030204" pitchFamily="34" charset="0"/>
              <a:buChar char="o"/>
            </a:pPr>
            <a:r>
              <a:rPr lang="en-US" altLang="en-US">
                <a:solidFill>
                  <a:srgbClr val="000000"/>
                </a:solidFill>
                <a:cs typeface="Calibri" panose="020F0502020204030204" pitchFamily="34" charset="0"/>
                <a:sym typeface="Calibri" panose="020F0502020204030204" pitchFamily="34" charset="0"/>
              </a:rPr>
              <a:t>Appropriate parties in connection with financial aid to a student;</a:t>
            </a:r>
          </a:p>
          <a:p>
            <a:pPr>
              <a:spcBef>
                <a:spcPct val="0"/>
              </a:spcBef>
              <a:buClr>
                <a:srgbClr val="000000"/>
              </a:buClr>
              <a:buSzPts val="1200"/>
              <a:buFont typeface="Calibri" panose="020F0502020204030204" pitchFamily="34" charset="0"/>
              <a:buChar char="o"/>
            </a:pPr>
            <a:r>
              <a:rPr lang="en-US" altLang="en-US">
                <a:solidFill>
                  <a:srgbClr val="000000"/>
                </a:solidFill>
                <a:cs typeface="Calibri" panose="020F0502020204030204" pitchFamily="34" charset="0"/>
                <a:sym typeface="Calibri" panose="020F0502020204030204" pitchFamily="34" charset="0"/>
              </a:rPr>
              <a:t>Organizations conducting certain studies for or on behalf of the school;</a:t>
            </a:r>
          </a:p>
          <a:p>
            <a:pPr>
              <a:spcBef>
                <a:spcPct val="0"/>
              </a:spcBef>
              <a:buClr>
                <a:srgbClr val="000000"/>
              </a:buClr>
              <a:buSzPts val="1200"/>
              <a:buFont typeface="Calibri" panose="020F0502020204030204" pitchFamily="34" charset="0"/>
              <a:buChar char="o"/>
            </a:pPr>
            <a:r>
              <a:rPr lang="en-US" altLang="en-US">
                <a:solidFill>
                  <a:srgbClr val="000000"/>
                </a:solidFill>
                <a:cs typeface="Calibri" panose="020F0502020204030204" pitchFamily="34" charset="0"/>
                <a:sym typeface="Calibri" panose="020F0502020204030204" pitchFamily="34" charset="0"/>
              </a:rPr>
              <a:t>Accrediting organizations;</a:t>
            </a:r>
          </a:p>
          <a:p>
            <a:pPr>
              <a:spcBef>
                <a:spcPct val="0"/>
              </a:spcBef>
              <a:buClr>
                <a:srgbClr val="000000"/>
              </a:buClr>
              <a:buSzPts val="1200"/>
              <a:buFont typeface="Calibri" panose="020F0502020204030204" pitchFamily="34" charset="0"/>
              <a:buChar char="o"/>
            </a:pPr>
            <a:r>
              <a:rPr lang="en-US" altLang="en-US">
                <a:solidFill>
                  <a:srgbClr val="000000"/>
                </a:solidFill>
                <a:cs typeface="Calibri" panose="020F0502020204030204" pitchFamily="34" charset="0"/>
                <a:sym typeface="Calibri" panose="020F0502020204030204" pitchFamily="34" charset="0"/>
              </a:rPr>
              <a:t>To comply with a judicial order or lawfully issued subpoena;</a:t>
            </a:r>
          </a:p>
          <a:p>
            <a:pPr>
              <a:spcBef>
                <a:spcPct val="0"/>
              </a:spcBef>
              <a:buClr>
                <a:srgbClr val="000000"/>
              </a:buClr>
              <a:buSzPts val="1200"/>
              <a:buFont typeface="Calibri" panose="020F0502020204030204" pitchFamily="34" charset="0"/>
              <a:buChar char="o"/>
            </a:pPr>
            <a:r>
              <a:rPr lang="en-US" altLang="en-US">
                <a:solidFill>
                  <a:srgbClr val="000000"/>
                </a:solidFill>
                <a:cs typeface="Calibri" panose="020F0502020204030204" pitchFamily="34" charset="0"/>
                <a:sym typeface="Calibri" panose="020F0502020204030204" pitchFamily="34" charset="0"/>
              </a:rPr>
              <a:t>Appropriate officials in cases of health and safety emergencies; and </a:t>
            </a:r>
          </a:p>
          <a:p>
            <a:pPr>
              <a:spcBef>
                <a:spcPct val="0"/>
              </a:spcBef>
              <a:buClr>
                <a:srgbClr val="000000"/>
              </a:buClr>
              <a:buSzPts val="1200"/>
              <a:buFont typeface="Calibri" panose="020F0502020204030204" pitchFamily="34" charset="0"/>
              <a:buChar char="o"/>
            </a:pPr>
            <a:r>
              <a:rPr lang="en-US" altLang="en-US">
                <a:solidFill>
                  <a:srgbClr val="000000"/>
                </a:solidFill>
                <a:cs typeface="Calibri" panose="020F0502020204030204" pitchFamily="34" charset="0"/>
                <a:sym typeface="Calibri" panose="020F0502020204030204" pitchFamily="34" charset="0"/>
              </a:rPr>
              <a:t>State and local authorities, within a juvenile justice system, pursuant to specific State law.</a:t>
            </a:r>
          </a:p>
          <a:p>
            <a:pPr>
              <a:lnSpc>
                <a:spcPct val="115000"/>
              </a:lnSpc>
              <a:spcBef>
                <a:spcPct val="0"/>
              </a:spcBef>
            </a:pPr>
            <a:r>
              <a:rPr lang="en-US" altLang="en-US">
                <a:cs typeface="Calibri" panose="020F0502020204030204" pitchFamily="34" charset="0"/>
                <a:sym typeface="Calibri" panose="020F0502020204030204" pitchFamily="34" charset="0"/>
              </a:rPr>
              <a:t>Congress enacted HIPAA in 1996 to, among other things, improve the efficiency and effectiveness of the health care system through the establishment of national standards and requirements for electronic health care transactions and to protect the privacy and security of individually identifiable health information. </a:t>
            </a:r>
          </a:p>
          <a:p>
            <a:pPr>
              <a:lnSpc>
                <a:spcPct val="115000"/>
              </a:lnSpc>
              <a:spcBef>
                <a:spcPts val="1600"/>
              </a:spcBef>
            </a:pPr>
            <a:r>
              <a:rPr lang="en-US" altLang="en-US">
                <a:cs typeface="Calibri" panose="020F0502020204030204" pitchFamily="34" charset="0"/>
                <a:sym typeface="Calibri" panose="020F0502020204030204" pitchFamily="34" charset="0"/>
              </a:rPr>
              <a:t>The U.S. Department of Health and Human Services has issued a suite of rules, including a privacy rule, to implement these provisions. Entities subject to the HIPAA Administrative Simplification Rules (see 45 CFR Parts 160, 162, and 164), known as “covered entities,” are health plans, health care clearinghouses, and health care providers that transmit health information in electronic form in connection with covered transactions. See 45 CFR § 160.103. Information obtained from a healthcare provider by a school nurse will require a HIPPA released from the parent and the healthcare entity.</a:t>
            </a:r>
          </a:p>
          <a:p>
            <a:pPr>
              <a:spcBef>
                <a:spcPts val="1600"/>
              </a:spcBef>
            </a:pPr>
            <a:endParaRPr lang="en-US" altLang="en-US">
              <a:solidFill>
                <a:srgbClr val="000000"/>
              </a:solidFill>
              <a:cs typeface="Calibri" panose="020F0502020204030204" pitchFamily="34" charset="0"/>
              <a:sym typeface="Calibri" panose="020F0502020204030204" pitchFamily="34" charset="0"/>
            </a:endParaRPr>
          </a:p>
          <a:p>
            <a:endParaRPr lang="en-US" altLang="en-US"/>
          </a:p>
        </p:txBody>
      </p:sp>
      <p:sp>
        <p:nvSpPr>
          <p:cNvPr id="26628" name="Slide Number Placeholder 3">
            <a:extLst>
              <a:ext uri="{FF2B5EF4-FFF2-40B4-BE49-F238E27FC236}">
                <a16:creationId xmlns:a16="http://schemas.microsoft.com/office/drawing/2014/main" id="{BD1F6C52-7F5C-431E-A0C8-E72CAE55D47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DAD581E-4803-488E-B5DA-D74EA564AF69}" type="slidenum">
              <a:rPr lang="en-US" altLang="en-US" smtClean="0"/>
              <a:pPr/>
              <a:t>13</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55E4099A-FCA4-41F4-9CA0-8F3D8E0BA13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987296BA-E075-451C-8ED2-8EB1CC2D92E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15000"/>
              </a:lnSpc>
              <a:spcBef>
                <a:spcPct val="0"/>
              </a:spcBef>
            </a:pPr>
            <a:r>
              <a:rPr lang="en-US" altLang="en-US">
                <a:solidFill>
                  <a:srgbClr val="000000"/>
                </a:solidFill>
                <a:cs typeface="Calibri" panose="020F0502020204030204" pitchFamily="34" charset="0"/>
                <a:sym typeface="Calibri" panose="020F0502020204030204" pitchFamily="34" charset="0"/>
              </a:rPr>
              <a:t>Section 504: A civil rights law to prohibit discrimination on the basis of disability in programs/activities, public and private, that receive federal financial assistance.</a:t>
            </a:r>
          </a:p>
          <a:p>
            <a:pPr>
              <a:lnSpc>
                <a:spcPct val="115000"/>
              </a:lnSpc>
              <a:spcBef>
                <a:spcPts val="1600"/>
              </a:spcBef>
            </a:pPr>
            <a:r>
              <a:rPr lang="en-US" altLang="en-US">
                <a:solidFill>
                  <a:srgbClr val="000000"/>
                </a:solidFill>
                <a:cs typeface="Calibri" panose="020F0502020204030204" pitchFamily="34" charset="0"/>
                <a:sym typeface="Calibri" panose="020F0502020204030204" pitchFamily="34" charset="0"/>
              </a:rPr>
              <a:t>IDEA: An education act to provide federal financial assistance to State and local education agencies to guarantee special education and related services  to eligible children with disabilities. </a:t>
            </a:r>
          </a:p>
          <a:p>
            <a:pPr>
              <a:lnSpc>
                <a:spcPct val="115000"/>
              </a:lnSpc>
              <a:spcBef>
                <a:spcPts val="1600"/>
              </a:spcBef>
            </a:pPr>
            <a:r>
              <a:rPr lang="en-US" altLang="en-US">
                <a:solidFill>
                  <a:srgbClr val="000000"/>
                </a:solidFill>
                <a:cs typeface="Calibri" panose="020F0502020204030204" pitchFamily="34" charset="0"/>
                <a:sym typeface="Calibri" panose="020F0502020204030204" pitchFamily="34" charset="0"/>
              </a:rPr>
              <a:t>ADA: A civil rights law to prohibit discrimination solely on the basis of disability in employment, public services, and accommodations. The ADA became law in 1990.</a:t>
            </a:r>
          </a:p>
          <a:p>
            <a:pPr>
              <a:spcBef>
                <a:spcPts val="1600"/>
              </a:spcBef>
            </a:pPr>
            <a:endParaRPr lang="en-US" altLang="en-US" sz="1600">
              <a:solidFill>
                <a:srgbClr val="000000"/>
              </a:solidFill>
              <a:cs typeface="Calibri" panose="020F0502020204030204" pitchFamily="34" charset="0"/>
              <a:sym typeface="Calibri" panose="020F0502020204030204" pitchFamily="34" charset="0"/>
            </a:endParaRPr>
          </a:p>
          <a:p>
            <a:endParaRPr lang="en-US" altLang="en-US"/>
          </a:p>
        </p:txBody>
      </p:sp>
      <p:sp>
        <p:nvSpPr>
          <p:cNvPr id="28676" name="Slide Number Placeholder 3">
            <a:extLst>
              <a:ext uri="{FF2B5EF4-FFF2-40B4-BE49-F238E27FC236}">
                <a16:creationId xmlns:a16="http://schemas.microsoft.com/office/drawing/2014/main" id="{88C3FBA9-5184-4E50-8ACC-96E03502262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27C5752-9059-4945-83B4-317B806E1E36}" type="slidenum">
              <a:rPr lang="en-US" altLang="en-US" smtClean="0"/>
              <a:pPr/>
              <a:t>14</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182B6C3C-9321-47F0-8BE6-EF5C128317D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67FF158-1866-47ED-8317-BA2B6C4913D9}"/>
              </a:ext>
            </a:extLst>
          </p:cNvPr>
          <p:cNvSpPr>
            <a:spLocks noGrp="1"/>
          </p:cNvSpPr>
          <p:nvPr>
            <p:ph type="body" idx="1"/>
          </p:nvPr>
        </p:nvSpPr>
        <p:spPr/>
        <p:txBody>
          <a:bodyPr/>
          <a:lstStyle/>
          <a:p>
            <a:pPr>
              <a:spcBef>
                <a:spcPts val="0"/>
              </a:spcBef>
              <a:spcAft>
                <a:spcPts val="0"/>
              </a:spcAft>
              <a:defRPr/>
            </a:pPr>
            <a:r>
              <a:rPr lang="en-US" dirty="0">
                <a:solidFill>
                  <a:schemeClr val="dk1"/>
                </a:solidFill>
                <a:ea typeface="Calibri"/>
                <a:cs typeface="Calibri"/>
                <a:sym typeface="Calibri"/>
              </a:rPr>
              <a:t>The ADA defines an individual with a disability as a person who has a physical or mental impairment that substantially limits one or more major life activities, a person who has history or record of such an impairment, or a person who is perceived by others as having such an impairment.</a:t>
            </a:r>
          </a:p>
          <a:p>
            <a:pPr>
              <a:spcBef>
                <a:spcPts val="0"/>
              </a:spcBef>
              <a:spcAft>
                <a:spcPts val="0"/>
              </a:spcAft>
              <a:defRPr/>
            </a:pPr>
            <a:endParaRPr lang="en-US" dirty="0">
              <a:solidFill>
                <a:schemeClr val="dk1"/>
              </a:solidFill>
              <a:ea typeface="Calibri"/>
              <a:cs typeface="Calibri"/>
              <a:sym typeface="Calibri"/>
            </a:endParaRPr>
          </a:p>
          <a:p>
            <a:pPr>
              <a:spcBef>
                <a:spcPts val="0"/>
              </a:spcBef>
              <a:spcAft>
                <a:spcPts val="0"/>
              </a:spcAft>
              <a:defRPr/>
            </a:pPr>
            <a:r>
              <a:rPr lang="en-US" dirty="0">
                <a:solidFill>
                  <a:schemeClr val="dk1"/>
                </a:solidFill>
                <a:ea typeface="Calibri"/>
                <a:cs typeface="Calibri"/>
                <a:sym typeface="Calibri"/>
              </a:rPr>
              <a:t>Regarding Section 504, the law actually says that “No qualified individual with a disability (from 2008 ADA amendment act) shall, solely by the reason of his or her disability, be excluded from participation in, be denied the benefits of, or be subjected to discrimination under any program or activity which receives federal financial assistance or under any program or activity conducted by an Executive agency or by the United States Postal Service….”</a:t>
            </a:r>
          </a:p>
          <a:p>
            <a:pPr>
              <a:spcBef>
                <a:spcPts val="0"/>
              </a:spcBef>
              <a:spcAft>
                <a:spcPts val="0"/>
              </a:spcAft>
              <a:defRPr/>
            </a:pPr>
            <a:endParaRPr lang="en-US" dirty="0">
              <a:solidFill>
                <a:schemeClr val="dk1"/>
              </a:solidFill>
              <a:ea typeface="Calibri"/>
              <a:cs typeface="Calibri"/>
              <a:sym typeface="Calibri"/>
            </a:endParaRPr>
          </a:p>
          <a:p>
            <a:pPr>
              <a:spcBef>
                <a:spcPts val="0"/>
              </a:spcBef>
              <a:spcAft>
                <a:spcPts val="0"/>
              </a:spcAft>
              <a:defRPr/>
            </a:pPr>
            <a:r>
              <a:rPr lang="en-US" dirty="0">
                <a:solidFill>
                  <a:schemeClr val="dk1"/>
                </a:solidFill>
                <a:ea typeface="Calibri"/>
                <a:cs typeface="Calibri"/>
                <a:sym typeface="Calibri"/>
              </a:rPr>
              <a:t>To qualify, a child’s issues must fall under one of the 13 disability categories that IDEA covers:</a:t>
            </a:r>
          </a:p>
          <a:p>
            <a:pPr marL="914400" indent="-304800">
              <a:spcBef>
                <a:spcPts val="0"/>
              </a:spcBef>
              <a:spcAft>
                <a:spcPts val="0"/>
              </a:spcAft>
              <a:buClr>
                <a:schemeClr val="dk1"/>
              </a:buClr>
              <a:buSzPts val="1200"/>
              <a:buFont typeface="Courier New"/>
              <a:buChar char="o"/>
              <a:defRPr/>
            </a:pPr>
            <a:r>
              <a:rPr lang="en-US" dirty="0">
                <a:solidFill>
                  <a:schemeClr val="dk1"/>
                </a:solidFill>
                <a:ea typeface="Calibri"/>
                <a:cs typeface="Calibri"/>
                <a:sym typeface="Calibri"/>
              </a:rPr>
              <a:t>Autism</a:t>
            </a:r>
          </a:p>
          <a:p>
            <a:pPr marL="914400" indent="-304800">
              <a:spcBef>
                <a:spcPts val="0"/>
              </a:spcBef>
              <a:spcAft>
                <a:spcPts val="0"/>
              </a:spcAft>
              <a:buClr>
                <a:schemeClr val="dk1"/>
              </a:buClr>
              <a:buSzPts val="1200"/>
              <a:buFont typeface="Courier New"/>
              <a:buChar char="o"/>
              <a:defRPr/>
            </a:pPr>
            <a:r>
              <a:rPr lang="en-US" dirty="0">
                <a:solidFill>
                  <a:schemeClr val="dk1"/>
                </a:solidFill>
                <a:ea typeface="Calibri"/>
                <a:cs typeface="Calibri"/>
                <a:sym typeface="Calibri"/>
              </a:rPr>
              <a:t>Deaf-blindness</a:t>
            </a:r>
          </a:p>
          <a:p>
            <a:pPr marL="914400" indent="-304800">
              <a:spcBef>
                <a:spcPts val="0"/>
              </a:spcBef>
              <a:spcAft>
                <a:spcPts val="0"/>
              </a:spcAft>
              <a:buClr>
                <a:schemeClr val="dk1"/>
              </a:buClr>
              <a:buSzPts val="1200"/>
              <a:buFont typeface="Courier New"/>
              <a:buChar char="o"/>
              <a:defRPr/>
            </a:pPr>
            <a:r>
              <a:rPr lang="en-US" dirty="0">
                <a:solidFill>
                  <a:schemeClr val="dk1"/>
                </a:solidFill>
                <a:ea typeface="Calibri"/>
                <a:cs typeface="Calibri"/>
                <a:sym typeface="Calibri"/>
              </a:rPr>
              <a:t>Deafness</a:t>
            </a:r>
          </a:p>
          <a:p>
            <a:pPr marL="914400" indent="-304800">
              <a:spcBef>
                <a:spcPts val="0"/>
              </a:spcBef>
              <a:spcAft>
                <a:spcPts val="0"/>
              </a:spcAft>
              <a:buClr>
                <a:schemeClr val="dk1"/>
              </a:buClr>
              <a:buSzPts val="1200"/>
              <a:buFont typeface="Courier New"/>
              <a:buChar char="o"/>
              <a:defRPr/>
            </a:pPr>
            <a:r>
              <a:rPr lang="en-US" dirty="0">
                <a:solidFill>
                  <a:schemeClr val="dk1"/>
                </a:solidFill>
                <a:ea typeface="Calibri"/>
                <a:cs typeface="Calibri"/>
                <a:sym typeface="Calibri"/>
              </a:rPr>
              <a:t>Emotional disturbance</a:t>
            </a:r>
          </a:p>
          <a:p>
            <a:pPr marL="914400" indent="-304800">
              <a:spcBef>
                <a:spcPts val="0"/>
              </a:spcBef>
              <a:spcAft>
                <a:spcPts val="0"/>
              </a:spcAft>
              <a:buClr>
                <a:schemeClr val="dk1"/>
              </a:buClr>
              <a:buSzPts val="1200"/>
              <a:buFont typeface="Courier New"/>
              <a:buChar char="o"/>
              <a:defRPr/>
            </a:pPr>
            <a:r>
              <a:rPr lang="en-US" dirty="0">
                <a:solidFill>
                  <a:schemeClr val="dk1"/>
                </a:solidFill>
                <a:ea typeface="Calibri"/>
                <a:cs typeface="Calibri"/>
                <a:sym typeface="Calibri"/>
              </a:rPr>
              <a:t>Hearing Impairment</a:t>
            </a:r>
          </a:p>
          <a:p>
            <a:pPr marL="914400" indent="-304800">
              <a:spcBef>
                <a:spcPts val="0"/>
              </a:spcBef>
              <a:spcAft>
                <a:spcPts val="0"/>
              </a:spcAft>
              <a:buClr>
                <a:schemeClr val="dk1"/>
              </a:buClr>
              <a:buSzPts val="1200"/>
              <a:buFont typeface="Courier New"/>
              <a:buChar char="o"/>
              <a:defRPr/>
            </a:pPr>
            <a:r>
              <a:rPr lang="en-US" dirty="0">
                <a:solidFill>
                  <a:schemeClr val="dk1"/>
                </a:solidFill>
                <a:ea typeface="Calibri"/>
                <a:cs typeface="Calibri"/>
                <a:sym typeface="Calibri"/>
              </a:rPr>
              <a:t>Intellectual Disability</a:t>
            </a:r>
          </a:p>
          <a:p>
            <a:pPr marL="914400" indent="-304800">
              <a:spcBef>
                <a:spcPts val="0"/>
              </a:spcBef>
              <a:spcAft>
                <a:spcPts val="0"/>
              </a:spcAft>
              <a:buClr>
                <a:schemeClr val="dk1"/>
              </a:buClr>
              <a:buSzPts val="1200"/>
              <a:buFont typeface="Courier New"/>
              <a:buChar char="o"/>
              <a:defRPr/>
            </a:pPr>
            <a:r>
              <a:rPr lang="en-US" dirty="0">
                <a:solidFill>
                  <a:schemeClr val="dk1"/>
                </a:solidFill>
                <a:ea typeface="Calibri"/>
                <a:cs typeface="Calibri"/>
                <a:sym typeface="Calibri"/>
              </a:rPr>
              <a:t>Multiple disabilities</a:t>
            </a:r>
          </a:p>
          <a:p>
            <a:pPr marL="914400" indent="-304800">
              <a:spcBef>
                <a:spcPts val="0"/>
              </a:spcBef>
              <a:spcAft>
                <a:spcPts val="0"/>
              </a:spcAft>
              <a:buClr>
                <a:schemeClr val="dk1"/>
              </a:buClr>
              <a:buSzPts val="1200"/>
              <a:buFont typeface="Courier New"/>
              <a:buChar char="o"/>
              <a:defRPr/>
            </a:pPr>
            <a:r>
              <a:rPr lang="en-US" dirty="0">
                <a:solidFill>
                  <a:schemeClr val="dk1"/>
                </a:solidFill>
                <a:ea typeface="Calibri"/>
                <a:cs typeface="Calibri"/>
                <a:sym typeface="Calibri"/>
              </a:rPr>
              <a:t>Orthopedic Impairment</a:t>
            </a:r>
          </a:p>
          <a:p>
            <a:pPr marL="914400" indent="-304800">
              <a:spcBef>
                <a:spcPts val="0"/>
              </a:spcBef>
              <a:spcAft>
                <a:spcPts val="0"/>
              </a:spcAft>
              <a:buClr>
                <a:schemeClr val="dk1"/>
              </a:buClr>
              <a:buSzPts val="1200"/>
              <a:buFont typeface="Courier New"/>
              <a:buChar char="o"/>
              <a:defRPr/>
            </a:pPr>
            <a:r>
              <a:rPr lang="en-US" dirty="0">
                <a:solidFill>
                  <a:schemeClr val="dk1"/>
                </a:solidFill>
                <a:ea typeface="Calibri"/>
                <a:cs typeface="Calibri"/>
                <a:sym typeface="Calibri"/>
              </a:rPr>
              <a:t>Other Health Impairment</a:t>
            </a:r>
          </a:p>
          <a:p>
            <a:pPr marL="914400" indent="-304800">
              <a:spcBef>
                <a:spcPts val="0"/>
              </a:spcBef>
              <a:spcAft>
                <a:spcPts val="0"/>
              </a:spcAft>
              <a:buClr>
                <a:schemeClr val="dk1"/>
              </a:buClr>
              <a:buSzPts val="1200"/>
              <a:buFont typeface="Courier New"/>
              <a:buChar char="o"/>
              <a:defRPr/>
            </a:pPr>
            <a:r>
              <a:rPr lang="en-US" dirty="0">
                <a:solidFill>
                  <a:schemeClr val="dk1"/>
                </a:solidFill>
                <a:ea typeface="Calibri"/>
                <a:cs typeface="Calibri"/>
                <a:sym typeface="Calibri"/>
              </a:rPr>
              <a:t>Specific Learning Disability</a:t>
            </a:r>
          </a:p>
          <a:p>
            <a:pPr marL="914400" indent="-304800">
              <a:spcBef>
                <a:spcPts val="0"/>
              </a:spcBef>
              <a:spcAft>
                <a:spcPts val="0"/>
              </a:spcAft>
              <a:buClr>
                <a:schemeClr val="dk1"/>
              </a:buClr>
              <a:buSzPts val="1200"/>
              <a:buFont typeface="Courier New"/>
              <a:buChar char="o"/>
              <a:defRPr/>
            </a:pPr>
            <a:r>
              <a:rPr lang="en-US" dirty="0">
                <a:solidFill>
                  <a:schemeClr val="dk1"/>
                </a:solidFill>
                <a:ea typeface="Calibri"/>
                <a:cs typeface="Calibri"/>
                <a:sym typeface="Calibri"/>
              </a:rPr>
              <a:t>Speech Language Impairment</a:t>
            </a:r>
          </a:p>
          <a:p>
            <a:pPr marL="914400" indent="-304800">
              <a:spcBef>
                <a:spcPts val="0"/>
              </a:spcBef>
              <a:spcAft>
                <a:spcPts val="0"/>
              </a:spcAft>
              <a:buClr>
                <a:schemeClr val="dk1"/>
              </a:buClr>
              <a:buSzPts val="1200"/>
              <a:buFont typeface="Courier New"/>
              <a:buChar char="o"/>
              <a:defRPr/>
            </a:pPr>
            <a:r>
              <a:rPr lang="en-US" dirty="0">
                <a:solidFill>
                  <a:schemeClr val="dk1"/>
                </a:solidFill>
                <a:ea typeface="Calibri"/>
                <a:cs typeface="Calibri"/>
                <a:sym typeface="Calibri"/>
              </a:rPr>
              <a:t>Traumatic Brain Injury</a:t>
            </a:r>
          </a:p>
          <a:p>
            <a:pPr marL="914400" indent="-304800">
              <a:spcBef>
                <a:spcPts val="0"/>
              </a:spcBef>
              <a:spcAft>
                <a:spcPts val="0"/>
              </a:spcAft>
              <a:buClr>
                <a:schemeClr val="dk1"/>
              </a:buClr>
              <a:buSzPts val="1200"/>
              <a:buFont typeface="Courier New"/>
              <a:buChar char="o"/>
              <a:defRPr/>
            </a:pPr>
            <a:r>
              <a:rPr lang="en-US" dirty="0">
                <a:solidFill>
                  <a:schemeClr val="dk1"/>
                </a:solidFill>
                <a:ea typeface="Calibri"/>
                <a:cs typeface="Calibri"/>
                <a:sym typeface="Calibri"/>
              </a:rPr>
              <a:t>Visual Impairment</a:t>
            </a:r>
          </a:p>
          <a:p>
            <a:pPr>
              <a:spcBef>
                <a:spcPts val="0"/>
              </a:spcBef>
              <a:spcAft>
                <a:spcPts val="0"/>
              </a:spcAft>
              <a:defRPr/>
            </a:pPr>
            <a:r>
              <a:rPr lang="en-US" dirty="0">
                <a:solidFill>
                  <a:schemeClr val="dk1"/>
                </a:solidFill>
                <a:ea typeface="Calibri"/>
                <a:cs typeface="Calibri"/>
                <a:sym typeface="Calibri"/>
              </a:rPr>
              <a:t>However, having one of the 13 disabilities doesn’t automatically qualify a child under IDEA, a student must:</a:t>
            </a:r>
          </a:p>
          <a:p>
            <a:pPr marL="914400" indent="-304800">
              <a:spcBef>
                <a:spcPts val="0"/>
              </a:spcBef>
              <a:spcAft>
                <a:spcPts val="0"/>
              </a:spcAft>
              <a:buClr>
                <a:schemeClr val="dk1"/>
              </a:buClr>
              <a:buSzPts val="1200"/>
              <a:buFont typeface="Courier New"/>
              <a:buChar char="o"/>
              <a:defRPr/>
            </a:pPr>
            <a:r>
              <a:rPr lang="en-US" dirty="0">
                <a:solidFill>
                  <a:schemeClr val="dk1"/>
                </a:solidFill>
                <a:ea typeface="Calibri"/>
                <a:cs typeface="Calibri"/>
                <a:sym typeface="Calibri"/>
              </a:rPr>
              <a:t>Have a disability and, as a result of that disability…</a:t>
            </a:r>
          </a:p>
          <a:p>
            <a:pPr marL="914400" indent="-304800">
              <a:spcBef>
                <a:spcPts val="0"/>
              </a:spcBef>
              <a:spcAft>
                <a:spcPts val="0"/>
              </a:spcAft>
              <a:buClr>
                <a:schemeClr val="dk1"/>
              </a:buClr>
              <a:buSzPts val="1200"/>
              <a:buFont typeface="Courier New"/>
              <a:buChar char="o"/>
              <a:defRPr/>
            </a:pPr>
            <a:r>
              <a:rPr lang="en-US" dirty="0">
                <a:solidFill>
                  <a:schemeClr val="dk1"/>
                </a:solidFill>
                <a:ea typeface="Calibri"/>
                <a:cs typeface="Calibri"/>
                <a:sym typeface="Calibri"/>
              </a:rPr>
              <a:t>Be in need of special education services.</a:t>
            </a:r>
          </a:p>
          <a:p>
            <a:pPr>
              <a:spcBef>
                <a:spcPts val="0"/>
              </a:spcBef>
              <a:spcAft>
                <a:spcPts val="0"/>
              </a:spcAft>
              <a:defRPr/>
            </a:pPr>
            <a:endParaRPr lang="en-US" dirty="0">
              <a:solidFill>
                <a:schemeClr val="dk1"/>
              </a:solidFill>
              <a:ea typeface="Calibri"/>
              <a:cs typeface="Calibri"/>
              <a:sym typeface="Calibri"/>
            </a:endParaRPr>
          </a:p>
          <a:p>
            <a:pPr>
              <a:defRPr/>
            </a:pPr>
            <a:endParaRPr lang="en-US" dirty="0"/>
          </a:p>
        </p:txBody>
      </p:sp>
      <p:sp>
        <p:nvSpPr>
          <p:cNvPr id="30724" name="Slide Number Placeholder 3">
            <a:extLst>
              <a:ext uri="{FF2B5EF4-FFF2-40B4-BE49-F238E27FC236}">
                <a16:creationId xmlns:a16="http://schemas.microsoft.com/office/drawing/2014/main" id="{407CE89D-494E-4DC4-867F-727FBF85712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ABE7FB0-6539-4105-A27B-C4A1D88B069B}" type="slidenum">
              <a:rPr lang="en-US" altLang="en-US" smtClean="0"/>
              <a:pPr/>
              <a:t>15</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AEB55B18-D8FC-47B9-BBCE-BEE61E6C1D7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7D41EDC2-6CE8-42A5-88A4-B2B49506F0C1}"/>
              </a:ext>
            </a:extLst>
          </p:cNvPr>
          <p:cNvSpPr>
            <a:spLocks noGrp="1"/>
          </p:cNvSpPr>
          <p:nvPr>
            <p:ph type="body" idx="1"/>
          </p:nvPr>
        </p:nvSpPr>
        <p:spPr/>
        <p:txBody>
          <a:bodyPr/>
          <a:lstStyle/>
          <a:p>
            <a:pPr>
              <a:spcBef>
                <a:spcPts val="0"/>
              </a:spcBef>
              <a:spcAft>
                <a:spcPts val="0"/>
              </a:spcAft>
              <a:defRPr/>
            </a:pPr>
            <a:r>
              <a:rPr lang="en-US" dirty="0">
                <a:ea typeface="Calibri"/>
                <a:cs typeface="Calibri"/>
                <a:sym typeface="Calibri"/>
              </a:rPr>
              <a:t>IDEA: An IEP is </a:t>
            </a:r>
            <a:r>
              <a:rPr lang="en-US" dirty="0">
                <a:solidFill>
                  <a:schemeClr val="dk1"/>
                </a:solidFill>
                <a:ea typeface="Calibri"/>
                <a:cs typeface="Calibri"/>
                <a:sym typeface="Calibri"/>
              </a:rPr>
              <a:t>Specialized instruction and provides related services to access and benefit from their special education program.</a:t>
            </a:r>
          </a:p>
          <a:p>
            <a:pPr>
              <a:spcBef>
                <a:spcPts val="0"/>
              </a:spcBef>
              <a:spcAft>
                <a:spcPts val="0"/>
              </a:spcAft>
              <a:defRPr/>
            </a:pPr>
            <a:endParaRPr lang="en-US" dirty="0">
              <a:solidFill>
                <a:schemeClr val="dk1"/>
              </a:solidFill>
              <a:ea typeface="Calibri"/>
              <a:cs typeface="Calibri"/>
              <a:sym typeface="Calibri"/>
            </a:endParaRPr>
          </a:p>
          <a:p>
            <a:pPr>
              <a:spcBef>
                <a:spcPts val="0"/>
              </a:spcBef>
              <a:spcAft>
                <a:spcPts val="0"/>
              </a:spcAft>
              <a:defRPr/>
            </a:pPr>
            <a:r>
              <a:rPr lang="en-US" dirty="0">
                <a:solidFill>
                  <a:schemeClr val="dk1"/>
                </a:solidFill>
                <a:ea typeface="Calibri"/>
                <a:cs typeface="Calibri"/>
                <a:sym typeface="Calibri"/>
              </a:rPr>
              <a:t>ADA: The purpose of the law is to make sure that people with disabilities have the same rights and opportunities as everyone else. </a:t>
            </a:r>
            <a:r>
              <a:rPr lang="en-US" dirty="0">
                <a:solidFill>
                  <a:schemeClr val="dk1"/>
                </a:solidFill>
                <a:highlight>
                  <a:srgbClr val="FFFFFF"/>
                </a:highlight>
                <a:ea typeface="Calibri"/>
                <a:cs typeface="Calibri"/>
                <a:sym typeface="Calibri"/>
              </a:rPr>
              <a:t>Section 504 and the ADA define disability as (1) a physical or mental impairment that substantially limits a major life activity; (2) a record of such an impairment; or (3) being regarded as having such an impairment. </a:t>
            </a:r>
          </a:p>
          <a:p>
            <a:pPr>
              <a:spcBef>
                <a:spcPts val="0"/>
              </a:spcBef>
              <a:spcAft>
                <a:spcPts val="0"/>
              </a:spcAft>
              <a:defRPr/>
            </a:pPr>
            <a:endParaRPr lang="en-US" dirty="0">
              <a:ea typeface="Calibri"/>
              <a:cs typeface="Calibri"/>
              <a:sym typeface="Calibri"/>
            </a:endParaRPr>
          </a:p>
          <a:p>
            <a:pPr>
              <a:spcBef>
                <a:spcPts val="0"/>
              </a:spcBef>
              <a:spcAft>
                <a:spcPts val="0"/>
              </a:spcAft>
              <a:defRPr/>
            </a:pPr>
            <a:r>
              <a:rPr lang="en-US" dirty="0">
                <a:ea typeface="Calibri"/>
                <a:cs typeface="Calibri"/>
                <a:sym typeface="Calibri"/>
              </a:rPr>
              <a:t>Section 504: </a:t>
            </a:r>
            <a:r>
              <a:rPr lang="en-US" dirty="0">
                <a:solidFill>
                  <a:schemeClr val="dk1"/>
                </a:solidFill>
                <a:ea typeface="Calibri"/>
                <a:cs typeface="Calibri"/>
                <a:sym typeface="Calibri"/>
              </a:rPr>
              <a:t>Any public entity that receives federal funding must abide by this law.  (Public Schools, Cooperatives, or Charter Schools.)</a:t>
            </a:r>
          </a:p>
          <a:p>
            <a:pPr>
              <a:spcBef>
                <a:spcPts val="0"/>
              </a:spcBef>
              <a:spcAft>
                <a:spcPts val="0"/>
              </a:spcAft>
              <a:defRPr/>
            </a:pPr>
            <a:endParaRPr lang="en-US" dirty="0">
              <a:ea typeface="Calibri"/>
              <a:cs typeface="Calibri"/>
              <a:sym typeface="Calibri"/>
            </a:endParaRPr>
          </a:p>
          <a:p>
            <a:pPr>
              <a:spcBef>
                <a:spcPts val="0"/>
              </a:spcBef>
              <a:spcAft>
                <a:spcPts val="0"/>
              </a:spcAft>
              <a:defRPr/>
            </a:pPr>
            <a:endParaRPr lang="en-US" sz="1050" dirty="0">
              <a:solidFill>
                <a:schemeClr val="dk1"/>
              </a:solidFill>
              <a:highlight>
                <a:srgbClr val="FFFFFF"/>
              </a:highlight>
              <a:ea typeface="Calibri"/>
              <a:cs typeface="Calibri"/>
              <a:sym typeface="Calibri"/>
            </a:endParaRPr>
          </a:p>
          <a:p>
            <a:pPr>
              <a:spcBef>
                <a:spcPts val="0"/>
              </a:spcBef>
              <a:spcAft>
                <a:spcPts val="0"/>
              </a:spcAft>
              <a:defRPr/>
            </a:pPr>
            <a:endParaRPr lang="en-US" dirty="0">
              <a:solidFill>
                <a:schemeClr val="dk1"/>
              </a:solidFill>
              <a:ea typeface="Calibri"/>
              <a:cs typeface="Calibri"/>
              <a:sym typeface="Calibri"/>
            </a:endParaRPr>
          </a:p>
          <a:p>
            <a:pPr>
              <a:spcBef>
                <a:spcPts val="0"/>
              </a:spcBef>
              <a:spcAft>
                <a:spcPts val="0"/>
              </a:spcAft>
              <a:defRPr/>
            </a:pPr>
            <a:endParaRPr lang="en-US" dirty="0"/>
          </a:p>
          <a:p>
            <a:pPr>
              <a:defRPr/>
            </a:pPr>
            <a:endParaRPr lang="en-US" dirty="0"/>
          </a:p>
        </p:txBody>
      </p:sp>
      <p:sp>
        <p:nvSpPr>
          <p:cNvPr id="32772" name="Slide Number Placeholder 3">
            <a:extLst>
              <a:ext uri="{FF2B5EF4-FFF2-40B4-BE49-F238E27FC236}">
                <a16:creationId xmlns:a16="http://schemas.microsoft.com/office/drawing/2014/main" id="{DF5DFFAC-6219-48F1-B47A-7D85A7A9245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51603E8-83C9-4466-8EC8-3EC38D3AFE8D}" type="slidenum">
              <a:rPr lang="en-US" altLang="en-US" smtClean="0"/>
              <a:pPr/>
              <a:t>16</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9E652895-C7A9-41D8-934C-0C8C12E5988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2F78F09B-99A0-4769-A572-3595BB66593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15000"/>
              </a:lnSpc>
              <a:spcBef>
                <a:spcPct val="0"/>
              </a:spcBef>
              <a:buClr>
                <a:srgbClr val="000000"/>
              </a:buClr>
              <a:buSzPts val="1100"/>
            </a:pPr>
            <a:r>
              <a:rPr lang="en-US" altLang="en-US" u="sng">
                <a:solidFill>
                  <a:srgbClr val="000000"/>
                </a:solidFill>
              </a:rPr>
              <a:t>As a result of this section you </a:t>
            </a:r>
          </a:p>
          <a:p>
            <a:pPr>
              <a:lnSpc>
                <a:spcPct val="115000"/>
              </a:lnSpc>
              <a:spcBef>
                <a:spcPct val="0"/>
              </a:spcBef>
            </a:pPr>
            <a:r>
              <a:rPr lang="en-US" altLang="en-US" u="sng">
                <a:solidFill>
                  <a:srgbClr val="000000"/>
                </a:solidFill>
              </a:rPr>
              <a:t>will</a:t>
            </a:r>
            <a:r>
              <a:rPr lang="en-US" altLang="en-US">
                <a:solidFill>
                  <a:srgbClr val="000000"/>
                </a:solidFill>
              </a:rPr>
              <a:t> become competent and confident as a care provider for the student. </a:t>
            </a:r>
          </a:p>
          <a:p>
            <a:pPr>
              <a:lnSpc>
                <a:spcPct val="115000"/>
              </a:lnSpc>
              <a:spcBef>
                <a:spcPct val="0"/>
              </a:spcBef>
              <a:buClr>
                <a:srgbClr val="000000"/>
              </a:buClr>
              <a:buSzPts val="1100"/>
            </a:pPr>
            <a:r>
              <a:rPr lang="en-US" altLang="en-US" u="sng">
                <a:solidFill>
                  <a:srgbClr val="000000"/>
                </a:solidFill>
              </a:rPr>
              <a:t>will</a:t>
            </a:r>
            <a:r>
              <a:rPr lang="en-US" altLang="en-US">
                <a:solidFill>
                  <a:srgbClr val="000000"/>
                </a:solidFill>
              </a:rPr>
              <a:t> provide safe and effective care for the student. </a:t>
            </a:r>
          </a:p>
          <a:p>
            <a:pPr>
              <a:lnSpc>
                <a:spcPct val="115000"/>
              </a:lnSpc>
              <a:spcBef>
                <a:spcPct val="0"/>
              </a:spcBef>
            </a:pPr>
            <a:r>
              <a:rPr lang="en-US" altLang="en-US" u="sng">
                <a:solidFill>
                  <a:srgbClr val="000000"/>
                </a:solidFill>
              </a:rPr>
              <a:t>will</a:t>
            </a:r>
            <a:r>
              <a:rPr lang="en-US" altLang="en-US">
                <a:solidFill>
                  <a:srgbClr val="000000"/>
                </a:solidFill>
              </a:rPr>
              <a:t> ensure the family’s confidence in the provision of services. </a:t>
            </a:r>
            <a:endParaRPr lang="en-US" altLang="en-US"/>
          </a:p>
          <a:p>
            <a:endParaRPr lang="en-US" altLang="en-US"/>
          </a:p>
        </p:txBody>
      </p:sp>
      <p:sp>
        <p:nvSpPr>
          <p:cNvPr id="34820" name="Slide Number Placeholder 3">
            <a:extLst>
              <a:ext uri="{FF2B5EF4-FFF2-40B4-BE49-F238E27FC236}">
                <a16:creationId xmlns:a16="http://schemas.microsoft.com/office/drawing/2014/main" id="{4B7E0513-0A06-4DC6-92D4-BD66A1BBFE8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0A848A2-E53E-4F61-8EB5-01103D71E893}" type="slidenum">
              <a:rPr lang="en-US" altLang="en-US" smtClean="0"/>
              <a:pPr/>
              <a:t>17</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3646466F-FD27-4DBD-A061-72A235495AF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978323F6-F56B-4D97-B21F-D23130EFBBA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15000"/>
              </a:lnSpc>
              <a:spcBef>
                <a:spcPct val="0"/>
              </a:spcBef>
              <a:buClr>
                <a:srgbClr val="000000"/>
              </a:buClr>
              <a:buSzPts val="1100"/>
            </a:pPr>
            <a:r>
              <a:rPr lang="en-US" altLang="en-US" u="sng">
                <a:solidFill>
                  <a:srgbClr val="000000"/>
                </a:solidFill>
              </a:rPr>
              <a:t>As a result of this section you </a:t>
            </a:r>
          </a:p>
          <a:p>
            <a:pPr>
              <a:lnSpc>
                <a:spcPct val="115000"/>
              </a:lnSpc>
              <a:spcBef>
                <a:spcPct val="0"/>
              </a:spcBef>
            </a:pPr>
            <a:r>
              <a:rPr lang="en-US" altLang="en-US" u="sng">
                <a:solidFill>
                  <a:srgbClr val="000000"/>
                </a:solidFill>
              </a:rPr>
              <a:t>will</a:t>
            </a:r>
            <a:r>
              <a:rPr lang="en-US" altLang="en-US">
                <a:solidFill>
                  <a:srgbClr val="000000"/>
                </a:solidFill>
              </a:rPr>
              <a:t> become competent and confident as a care provider for the student. </a:t>
            </a:r>
          </a:p>
          <a:p>
            <a:pPr>
              <a:lnSpc>
                <a:spcPct val="115000"/>
              </a:lnSpc>
              <a:spcBef>
                <a:spcPct val="0"/>
              </a:spcBef>
              <a:buClr>
                <a:srgbClr val="000000"/>
              </a:buClr>
              <a:buSzPts val="1100"/>
            </a:pPr>
            <a:r>
              <a:rPr lang="en-US" altLang="en-US" u="sng">
                <a:solidFill>
                  <a:srgbClr val="000000"/>
                </a:solidFill>
              </a:rPr>
              <a:t>will</a:t>
            </a:r>
            <a:r>
              <a:rPr lang="en-US" altLang="en-US">
                <a:solidFill>
                  <a:srgbClr val="000000"/>
                </a:solidFill>
              </a:rPr>
              <a:t> provide safe and effective care for the student. </a:t>
            </a:r>
          </a:p>
          <a:p>
            <a:pPr>
              <a:lnSpc>
                <a:spcPct val="115000"/>
              </a:lnSpc>
              <a:spcBef>
                <a:spcPct val="0"/>
              </a:spcBef>
            </a:pPr>
            <a:r>
              <a:rPr lang="en-US" altLang="en-US" u="sng">
                <a:solidFill>
                  <a:srgbClr val="000000"/>
                </a:solidFill>
              </a:rPr>
              <a:t>will</a:t>
            </a:r>
            <a:r>
              <a:rPr lang="en-US" altLang="en-US">
                <a:solidFill>
                  <a:srgbClr val="000000"/>
                </a:solidFill>
              </a:rPr>
              <a:t> ensure the family’s confidence in the provision of services. </a:t>
            </a:r>
            <a:endParaRPr lang="en-US" altLang="en-US"/>
          </a:p>
          <a:p>
            <a:endParaRPr lang="en-US" altLang="en-US"/>
          </a:p>
        </p:txBody>
      </p:sp>
      <p:sp>
        <p:nvSpPr>
          <p:cNvPr id="37892" name="Slide Number Placeholder 3">
            <a:extLst>
              <a:ext uri="{FF2B5EF4-FFF2-40B4-BE49-F238E27FC236}">
                <a16:creationId xmlns:a16="http://schemas.microsoft.com/office/drawing/2014/main" id="{D55A4ECB-09ED-4F47-83A3-08E0E8DE628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6B740AD-DB54-4FBF-BD65-CF718E64F50F}" type="slidenum">
              <a:rPr lang="en-US" altLang="en-US" smtClean="0"/>
              <a:pPr/>
              <a:t>19</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C25AA2A4-2E65-4176-8631-20BAB99499C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11833A2F-C793-4924-B358-71D82FC620F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15000"/>
              </a:lnSpc>
              <a:spcBef>
                <a:spcPct val="0"/>
              </a:spcBef>
              <a:buClr>
                <a:srgbClr val="000000"/>
              </a:buClr>
              <a:buSzPts val="1100"/>
            </a:pPr>
            <a:r>
              <a:rPr lang="en-US" altLang="en-US">
                <a:solidFill>
                  <a:srgbClr val="000000"/>
                </a:solidFill>
              </a:rPr>
              <a:t>It is common sense for everyone and should be used to prevent spreading of diseases and infections in all walks of life. </a:t>
            </a:r>
          </a:p>
          <a:p>
            <a:pPr>
              <a:lnSpc>
                <a:spcPct val="115000"/>
              </a:lnSpc>
              <a:spcBef>
                <a:spcPct val="0"/>
              </a:spcBef>
              <a:buClr>
                <a:srgbClr val="000000"/>
              </a:buClr>
              <a:buSzPts val="1100"/>
            </a:pPr>
            <a:r>
              <a:rPr lang="en-US" altLang="en-US">
                <a:solidFill>
                  <a:srgbClr val="000000"/>
                </a:solidFill>
              </a:rPr>
              <a:t>This approach carries a blanket assumption that anyone, anywhere, or at any time, may be infected with something that could be life altering to those exposed.  </a:t>
            </a:r>
          </a:p>
          <a:p>
            <a:pPr>
              <a:lnSpc>
                <a:spcPct val="115000"/>
              </a:lnSpc>
              <a:spcBef>
                <a:spcPct val="0"/>
              </a:spcBef>
              <a:buClr>
                <a:srgbClr val="000000"/>
              </a:buClr>
              <a:buSzPts val="1100"/>
            </a:pPr>
            <a:endParaRPr lang="en-US" altLang="en-US">
              <a:solidFill>
                <a:srgbClr val="000000"/>
              </a:solidFill>
            </a:endParaRPr>
          </a:p>
          <a:p>
            <a:pPr>
              <a:spcBef>
                <a:spcPct val="0"/>
              </a:spcBef>
            </a:pPr>
            <a:endParaRPr lang="en-US" altLang="en-US"/>
          </a:p>
          <a:p>
            <a:endParaRPr lang="en-US" altLang="en-US"/>
          </a:p>
        </p:txBody>
      </p:sp>
      <p:sp>
        <p:nvSpPr>
          <p:cNvPr id="39940" name="Slide Number Placeholder 3">
            <a:extLst>
              <a:ext uri="{FF2B5EF4-FFF2-40B4-BE49-F238E27FC236}">
                <a16:creationId xmlns:a16="http://schemas.microsoft.com/office/drawing/2014/main" id="{01EE01A2-BC14-41A4-B789-DD2038D7CD6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3AD8DD9-A207-4BF2-916F-5766BDC62970}" type="slidenum">
              <a:rPr lang="en-US" altLang="en-US" smtClean="0"/>
              <a:pPr/>
              <a:t>20</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796FE481-8F3D-4EC1-A5DC-A27B2E2A8BA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00B3E10D-9D01-4652-9A51-D3672A4991B6}"/>
              </a:ext>
            </a:extLst>
          </p:cNvPr>
          <p:cNvSpPr>
            <a:spLocks noGrp="1"/>
          </p:cNvSpPr>
          <p:nvPr>
            <p:ph type="body" idx="1"/>
          </p:nvPr>
        </p:nvSpPr>
        <p:spPr/>
        <p:txBody>
          <a:bodyPr/>
          <a:lstStyle/>
          <a:p>
            <a:pPr>
              <a:spcBef>
                <a:spcPts val="0"/>
              </a:spcBef>
              <a:spcAft>
                <a:spcPts val="0"/>
              </a:spcAft>
              <a:buClr>
                <a:schemeClr val="dk1"/>
              </a:buClr>
              <a:buSzPts val="1100"/>
              <a:buFont typeface="Arial"/>
              <a:buNone/>
              <a:defRPr/>
            </a:pPr>
            <a:r>
              <a:rPr lang="en-US" dirty="0"/>
              <a:t>Handwashing with soap removes germs from hands. This helps prevent infections because:</a:t>
            </a:r>
          </a:p>
          <a:p>
            <a:pPr marL="457200" indent="-304800">
              <a:lnSpc>
                <a:spcPct val="115000"/>
              </a:lnSpc>
              <a:spcBef>
                <a:spcPts val="0"/>
              </a:spcBef>
              <a:spcAft>
                <a:spcPts val="0"/>
              </a:spcAft>
              <a:buClr>
                <a:schemeClr val="dk1"/>
              </a:buClr>
              <a:buSzPts val="1200"/>
              <a:buFontTx/>
              <a:buChar char="●"/>
              <a:defRPr/>
            </a:pPr>
            <a:r>
              <a:rPr lang="en-US" dirty="0"/>
              <a:t>People frequently touch their eyes, nose, and mouth without even realizing it. Germs can get into the body through the eyes, nose and mouth and make us sick.</a:t>
            </a:r>
          </a:p>
          <a:p>
            <a:pPr marL="457200" indent="-304800">
              <a:lnSpc>
                <a:spcPct val="115000"/>
              </a:lnSpc>
              <a:spcBef>
                <a:spcPts val="0"/>
              </a:spcBef>
              <a:spcAft>
                <a:spcPts val="0"/>
              </a:spcAft>
              <a:buClr>
                <a:schemeClr val="dk1"/>
              </a:buClr>
              <a:buSzPts val="1200"/>
              <a:buFontTx/>
              <a:buChar char="●"/>
              <a:defRPr/>
            </a:pPr>
            <a:r>
              <a:rPr lang="en-US" dirty="0"/>
              <a:t>Germs from unwashed hands can get into foods and drinks while people prepare or consume them. Germs can multiply in some types of foods or drinks, under certain conditions, and make people sick.</a:t>
            </a:r>
          </a:p>
          <a:p>
            <a:pPr marL="457200" indent="-304800">
              <a:lnSpc>
                <a:spcPct val="115000"/>
              </a:lnSpc>
              <a:spcBef>
                <a:spcPts val="0"/>
              </a:spcBef>
              <a:spcAft>
                <a:spcPts val="0"/>
              </a:spcAft>
              <a:buClr>
                <a:schemeClr val="dk1"/>
              </a:buClr>
              <a:buSzPts val="1200"/>
              <a:buFontTx/>
              <a:buChar char="●"/>
              <a:defRPr/>
            </a:pPr>
            <a:r>
              <a:rPr lang="en-US" dirty="0"/>
              <a:t>Germs from unwashed hands can be transferred to other objects, like handrails, table tops, or toys, and then transferred to another person’s hands.</a:t>
            </a:r>
          </a:p>
          <a:p>
            <a:pPr marL="457200" indent="-304800">
              <a:lnSpc>
                <a:spcPct val="115000"/>
              </a:lnSpc>
              <a:spcBef>
                <a:spcPts val="0"/>
              </a:spcBef>
              <a:spcAft>
                <a:spcPts val="0"/>
              </a:spcAft>
              <a:buClr>
                <a:schemeClr val="dk1"/>
              </a:buClr>
              <a:buSzPts val="1200"/>
              <a:buFontTx/>
              <a:buChar char="●"/>
              <a:defRPr/>
            </a:pPr>
            <a:r>
              <a:rPr lang="en-US" dirty="0"/>
              <a:t>Removing germs through handwashing therefore helps prevent diarrhea and respiratory infections and may even help prevent skin and eye infections.</a:t>
            </a:r>
          </a:p>
          <a:p>
            <a:pPr>
              <a:spcBef>
                <a:spcPts val="0"/>
              </a:spcBef>
              <a:spcAft>
                <a:spcPts val="0"/>
              </a:spcAft>
              <a:defRPr/>
            </a:pPr>
            <a:r>
              <a:rPr lang="en-US" dirty="0">
                <a:solidFill>
                  <a:schemeClr val="dk1"/>
                </a:solidFill>
              </a:rPr>
              <a:t>Handwashing can prevent about 30% of diarrhea-related illnesses and about 20% of respiratory infections (e.g., colds).</a:t>
            </a:r>
          </a:p>
          <a:p>
            <a:pPr>
              <a:spcBef>
                <a:spcPts val="0"/>
              </a:spcBef>
              <a:spcAft>
                <a:spcPts val="0"/>
              </a:spcAft>
              <a:defRPr/>
            </a:pPr>
            <a:r>
              <a:rPr lang="en-US" dirty="0">
                <a:solidFill>
                  <a:schemeClr val="dk1"/>
                </a:solidFill>
              </a:rPr>
              <a:t>Go over the steps for handwashing and refer to handout. </a:t>
            </a:r>
          </a:p>
          <a:p>
            <a:pPr>
              <a:defRPr/>
            </a:pPr>
            <a:endParaRPr lang="en-US" dirty="0"/>
          </a:p>
        </p:txBody>
      </p:sp>
      <p:sp>
        <p:nvSpPr>
          <p:cNvPr id="43012" name="Slide Number Placeholder 3">
            <a:extLst>
              <a:ext uri="{FF2B5EF4-FFF2-40B4-BE49-F238E27FC236}">
                <a16:creationId xmlns:a16="http://schemas.microsoft.com/office/drawing/2014/main" id="{AB65F625-A011-4AC2-BF32-90AD2C30E93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1392A4D-DCAD-420C-8373-F978D778B88C}" type="slidenum">
              <a:rPr lang="en-US" altLang="en-US" smtClean="0"/>
              <a:pPr/>
              <a:t>22</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B267AF4A-48BA-41C4-B508-B25A2196833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A5A9257-CB20-4138-AD8D-0BE41D1AA058}"/>
              </a:ext>
            </a:extLst>
          </p:cNvPr>
          <p:cNvSpPr>
            <a:spLocks noGrp="1"/>
          </p:cNvSpPr>
          <p:nvPr>
            <p:ph type="body" idx="1"/>
          </p:nvPr>
        </p:nvSpPr>
        <p:spPr/>
        <p:txBody>
          <a:bodyPr/>
          <a:lstStyle/>
          <a:p>
            <a:pPr>
              <a:spcBef>
                <a:spcPts val="0"/>
              </a:spcBef>
              <a:spcAft>
                <a:spcPts val="0"/>
              </a:spcAft>
              <a:defRPr/>
            </a:pPr>
            <a:r>
              <a:rPr lang="en-US" dirty="0"/>
              <a:t>This protection is for yourself but also for the person that you are working with, you might have a cut on your hand. This will protect all individuals involved in the situation. </a:t>
            </a:r>
          </a:p>
          <a:p>
            <a:pPr>
              <a:spcBef>
                <a:spcPts val="0"/>
              </a:spcBef>
              <a:spcAft>
                <a:spcPts val="0"/>
              </a:spcAft>
              <a:defRPr/>
            </a:pPr>
            <a:endParaRPr lang="en-US" dirty="0"/>
          </a:p>
          <a:p>
            <a:pPr>
              <a:spcBef>
                <a:spcPts val="0"/>
              </a:spcBef>
              <a:spcAft>
                <a:spcPts val="0"/>
              </a:spcAft>
              <a:defRPr/>
            </a:pPr>
            <a:r>
              <a:rPr lang="en-US" dirty="0">
                <a:highlight>
                  <a:srgbClr val="00FF00"/>
                </a:highlight>
              </a:rPr>
              <a:t>DISCUSSION PROMPT:</a:t>
            </a:r>
          </a:p>
          <a:p>
            <a:pPr>
              <a:spcBef>
                <a:spcPts val="0"/>
              </a:spcBef>
              <a:spcAft>
                <a:spcPts val="0"/>
              </a:spcAft>
              <a:defRPr/>
            </a:pPr>
            <a:endParaRPr lang="en-US" dirty="0">
              <a:highlight>
                <a:srgbClr val="00FF00"/>
              </a:highlight>
            </a:endParaRPr>
          </a:p>
          <a:p>
            <a:pPr>
              <a:spcBef>
                <a:spcPts val="0"/>
              </a:spcBef>
              <a:spcAft>
                <a:spcPts val="0"/>
              </a:spcAft>
              <a:defRPr/>
            </a:pPr>
            <a:r>
              <a:rPr lang="en-US" dirty="0">
                <a:highlight>
                  <a:srgbClr val="00FF00"/>
                </a:highlight>
              </a:rPr>
              <a:t>When do you wear gloves? Masks? Protective eyewear? Gowns? Do you know where the protective equipment is located?</a:t>
            </a:r>
            <a:endParaRPr lang="en-US" dirty="0"/>
          </a:p>
          <a:p>
            <a:pPr>
              <a:defRPr/>
            </a:pPr>
            <a:endParaRPr lang="en-US" dirty="0"/>
          </a:p>
        </p:txBody>
      </p:sp>
      <p:sp>
        <p:nvSpPr>
          <p:cNvPr id="45060" name="Slide Number Placeholder 3">
            <a:extLst>
              <a:ext uri="{FF2B5EF4-FFF2-40B4-BE49-F238E27FC236}">
                <a16:creationId xmlns:a16="http://schemas.microsoft.com/office/drawing/2014/main" id="{37414EC4-63DB-4B58-9CCD-12518E2EB5E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F7F9B6F-D8C0-4F9E-A176-6B6D5E0D1215}" type="slidenum">
              <a:rPr lang="en-US" altLang="en-US" smtClean="0"/>
              <a:pPr/>
              <a:t>23</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0518F9FF-28D3-4775-9252-C9EA8949E18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953479F0-2BD8-48E9-B247-6C6B4BF3C29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It is best to spray solution on spill area and let set for 10 minutes, clean up with disposable paper towels, rinse with water and dry; however, for the safety of children or for children and other individuals with respiratory issues in the room it is best to clean with soap and water until you can return at a later time when everyone is out of the area to use bleach. </a:t>
            </a:r>
          </a:p>
          <a:p>
            <a:endParaRPr lang="en-US" altLang="en-US" dirty="0"/>
          </a:p>
        </p:txBody>
      </p:sp>
      <p:sp>
        <p:nvSpPr>
          <p:cNvPr id="48132" name="Slide Number Placeholder 3">
            <a:extLst>
              <a:ext uri="{FF2B5EF4-FFF2-40B4-BE49-F238E27FC236}">
                <a16:creationId xmlns:a16="http://schemas.microsoft.com/office/drawing/2014/main" id="{2D7E9407-0C49-4B67-9C7D-3D7FA31667B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255C8B0-A882-48B4-973D-8D99028A4C90}" type="slidenum">
              <a:rPr lang="en-US" altLang="en-US" smtClean="0"/>
              <a:pPr/>
              <a:t>25</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112F3B7C-E195-49E4-9B3C-50DE35989F0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0D4E4C9C-CAED-48A3-8FC5-F6449592C34B}"/>
              </a:ext>
            </a:extLst>
          </p:cNvPr>
          <p:cNvSpPr>
            <a:spLocks noGrp="1"/>
          </p:cNvSpPr>
          <p:nvPr>
            <p:ph type="body" idx="1"/>
          </p:nvPr>
        </p:nvSpPr>
        <p:spPr/>
        <p:txBody>
          <a:bodyPr/>
          <a:lstStyle/>
          <a:p>
            <a:pPr>
              <a:spcBef>
                <a:spcPts val="0"/>
              </a:spcBef>
              <a:spcAft>
                <a:spcPts val="0"/>
              </a:spcAft>
              <a:defRPr/>
            </a:pPr>
            <a:r>
              <a:rPr lang="en-US" dirty="0">
                <a:solidFill>
                  <a:srgbClr val="333333"/>
                </a:solidFill>
                <a:highlight>
                  <a:schemeClr val="lt1"/>
                </a:highlight>
              </a:rPr>
              <a:t>Arkansas State Board of Nursing Delegated Tasks: School Nurse Guidelines and the Delegated Nursing Skills Training Manual for Unlicensed Assistive Personnel.</a:t>
            </a:r>
          </a:p>
          <a:p>
            <a:pPr>
              <a:spcBef>
                <a:spcPts val="0"/>
              </a:spcBef>
              <a:spcAft>
                <a:spcPts val="0"/>
              </a:spcAft>
              <a:defRPr/>
            </a:pPr>
            <a:r>
              <a:rPr lang="en-US" dirty="0">
                <a:solidFill>
                  <a:srgbClr val="333333"/>
                </a:solidFill>
                <a:highlight>
                  <a:schemeClr val="lt1"/>
                </a:highlight>
              </a:rPr>
              <a:t>Provide the Chart Section to Participants but show ASBN Guidelines and Delegation Manual.</a:t>
            </a:r>
          </a:p>
          <a:p>
            <a:pPr>
              <a:spcBef>
                <a:spcPts val="0"/>
              </a:spcBef>
              <a:spcAft>
                <a:spcPts val="0"/>
              </a:spcAft>
              <a:defRPr/>
            </a:pPr>
            <a:r>
              <a:rPr lang="en-US" dirty="0">
                <a:solidFill>
                  <a:srgbClr val="333333"/>
                </a:solidFill>
                <a:highlight>
                  <a:srgbClr val="FFFFFF"/>
                </a:highlight>
              </a:rPr>
              <a:t>The intentions of this training are:</a:t>
            </a:r>
          </a:p>
          <a:p>
            <a:pPr marL="457200" indent="-304800">
              <a:spcBef>
                <a:spcPts val="0"/>
              </a:spcBef>
              <a:spcAft>
                <a:spcPts val="0"/>
              </a:spcAft>
              <a:buClr>
                <a:srgbClr val="333333"/>
              </a:buClr>
              <a:buSzPts val="1200"/>
              <a:buFontTx/>
              <a:buChar char="❏"/>
              <a:defRPr/>
            </a:pPr>
            <a:r>
              <a:rPr lang="en-US" dirty="0">
                <a:solidFill>
                  <a:srgbClr val="333333"/>
                </a:solidFill>
                <a:highlight>
                  <a:srgbClr val="FFFFFF"/>
                </a:highlight>
              </a:rPr>
              <a:t>Safe and effective care </a:t>
            </a:r>
          </a:p>
          <a:p>
            <a:pPr marL="457200" indent="-304800">
              <a:spcBef>
                <a:spcPts val="0"/>
              </a:spcBef>
              <a:spcAft>
                <a:spcPts val="0"/>
              </a:spcAft>
              <a:buClr>
                <a:srgbClr val="333333"/>
              </a:buClr>
              <a:buSzPts val="1200"/>
              <a:buFontTx/>
              <a:buChar char="❏"/>
              <a:defRPr/>
            </a:pPr>
            <a:r>
              <a:rPr lang="en-US" dirty="0">
                <a:solidFill>
                  <a:srgbClr val="333333"/>
                </a:solidFill>
                <a:highlight>
                  <a:srgbClr val="FFFFFF"/>
                </a:highlight>
              </a:rPr>
              <a:t>Competence and confidence on the part of the care providers at school </a:t>
            </a:r>
          </a:p>
          <a:p>
            <a:pPr marL="457200" indent="-304800">
              <a:spcBef>
                <a:spcPts val="0"/>
              </a:spcBef>
              <a:spcAft>
                <a:spcPts val="0"/>
              </a:spcAft>
              <a:buClr>
                <a:srgbClr val="333333"/>
              </a:buClr>
              <a:buSzPts val="1200"/>
              <a:buFontTx/>
              <a:buChar char="❏"/>
              <a:defRPr/>
            </a:pPr>
            <a:r>
              <a:rPr lang="en-US" dirty="0">
                <a:solidFill>
                  <a:srgbClr val="333333"/>
                </a:solidFill>
                <a:highlight>
                  <a:srgbClr val="FFFFFF"/>
                </a:highlight>
              </a:rPr>
              <a:t>And family confidence in the provision of services</a:t>
            </a:r>
          </a:p>
          <a:p>
            <a:pPr>
              <a:defRPr/>
            </a:pPr>
            <a:endParaRPr lang="en-US" dirty="0"/>
          </a:p>
          <a:p>
            <a:pPr>
              <a:defRPr/>
            </a:pPr>
            <a:endParaRPr lang="en-US" dirty="0"/>
          </a:p>
        </p:txBody>
      </p:sp>
      <p:sp>
        <p:nvSpPr>
          <p:cNvPr id="7172" name="Slide Number Placeholder 3">
            <a:extLst>
              <a:ext uri="{FF2B5EF4-FFF2-40B4-BE49-F238E27FC236}">
                <a16:creationId xmlns:a16="http://schemas.microsoft.com/office/drawing/2014/main" id="{E72EDCE2-35E3-4B05-BD81-36CA6C84495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3AA6AFF-5F09-4DAC-B669-0EDACE99D325}" type="slidenum">
              <a:rPr lang="en-US" altLang="en-US" smtClean="0"/>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91AB96AA-A418-44DF-9179-2D43AA2CA9A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F9CAF6C7-590A-40E6-82A1-C0E920E7974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Make sure that reusable equipment is not used for the care of another student until it has been cleaned and reprocessed appropriately.  </a:t>
            </a:r>
          </a:p>
          <a:p>
            <a:pPr>
              <a:spcBef>
                <a:spcPct val="0"/>
              </a:spcBef>
            </a:pPr>
            <a:r>
              <a:rPr lang="en-US" altLang="en-US"/>
              <a:t>If linen processed on school premises, wash linens separately from other linens using detergent and laundry bleach or bleach substitute.</a:t>
            </a:r>
          </a:p>
          <a:p>
            <a:endParaRPr lang="en-US" altLang="en-US"/>
          </a:p>
        </p:txBody>
      </p:sp>
      <p:sp>
        <p:nvSpPr>
          <p:cNvPr id="50180" name="Slide Number Placeholder 3">
            <a:extLst>
              <a:ext uri="{FF2B5EF4-FFF2-40B4-BE49-F238E27FC236}">
                <a16:creationId xmlns:a16="http://schemas.microsoft.com/office/drawing/2014/main" id="{E10040DB-CAF3-452B-A766-5D1090E6139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8498E75-1F7B-4536-B03F-B8A3FD39A26D}" type="slidenum">
              <a:rPr lang="en-US" altLang="en-US" smtClean="0"/>
              <a:pPr/>
              <a:t>26</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26B1BC8F-356A-4C95-BF68-370D651F47C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19557324-CA60-4C5C-A654-401EF339125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Some examples of sharps are glucagon and/or insulin devices, blood glucose puncture devices and possibly epinephrine autoinjectors. </a:t>
            </a:r>
          </a:p>
          <a:p>
            <a:endParaRPr lang="en-US" altLang="en-US"/>
          </a:p>
        </p:txBody>
      </p:sp>
      <p:sp>
        <p:nvSpPr>
          <p:cNvPr id="52228" name="Slide Number Placeholder 3">
            <a:extLst>
              <a:ext uri="{FF2B5EF4-FFF2-40B4-BE49-F238E27FC236}">
                <a16:creationId xmlns:a16="http://schemas.microsoft.com/office/drawing/2014/main" id="{336E2760-C118-4F49-ACF5-60A4FF72706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57E0F48-B27D-40CC-83F9-40178567E2F3}" type="slidenum">
              <a:rPr lang="en-US" altLang="en-US" smtClean="0"/>
              <a:pPr/>
              <a:t>27</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3B4A232A-EE8F-43DC-BF89-E758064F685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EF74D2F7-3E7B-420A-BC49-DF3B2CBCB2F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15000"/>
              </a:lnSpc>
              <a:spcBef>
                <a:spcPct val="0"/>
              </a:spcBef>
              <a:buClr>
                <a:srgbClr val="000000"/>
              </a:buClr>
              <a:buSzPts val="1100"/>
            </a:pPr>
            <a:r>
              <a:rPr lang="en-US" altLang="en-US" u="sng" dirty="0">
                <a:solidFill>
                  <a:srgbClr val="000000"/>
                </a:solidFill>
              </a:rPr>
              <a:t>As a result of this section you </a:t>
            </a:r>
          </a:p>
          <a:p>
            <a:pPr>
              <a:lnSpc>
                <a:spcPct val="115000"/>
              </a:lnSpc>
              <a:spcBef>
                <a:spcPct val="0"/>
              </a:spcBef>
            </a:pPr>
            <a:r>
              <a:rPr lang="en-US" altLang="en-US" u="sng" dirty="0">
                <a:solidFill>
                  <a:srgbClr val="000000"/>
                </a:solidFill>
              </a:rPr>
              <a:t>will</a:t>
            </a:r>
            <a:r>
              <a:rPr lang="en-US" altLang="en-US" dirty="0">
                <a:solidFill>
                  <a:srgbClr val="000000"/>
                </a:solidFill>
              </a:rPr>
              <a:t> become competent and confident as a care provider for the student. </a:t>
            </a:r>
          </a:p>
          <a:p>
            <a:pPr>
              <a:lnSpc>
                <a:spcPct val="115000"/>
              </a:lnSpc>
              <a:spcBef>
                <a:spcPct val="0"/>
              </a:spcBef>
              <a:buClr>
                <a:srgbClr val="000000"/>
              </a:buClr>
              <a:buSzPts val="1100"/>
            </a:pPr>
            <a:r>
              <a:rPr lang="en-US" altLang="en-US" u="sng" dirty="0">
                <a:solidFill>
                  <a:srgbClr val="000000"/>
                </a:solidFill>
              </a:rPr>
              <a:t>will</a:t>
            </a:r>
            <a:r>
              <a:rPr lang="en-US" altLang="en-US" dirty="0">
                <a:solidFill>
                  <a:srgbClr val="000000"/>
                </a:solidFill>
              </a:rPr>
              <a:t> provide safe and effective care for the student. </a:t>
            </a:r>
          </a:p>
          <a:p>
            <a:pPr>
              <a:lnSpc>
                <a:spcPct val="115000"/>
              </a:lnSpc>
              <a:spcBef>
                <a:spcPct val="0"/>
              </a:spcBef>
            </a:pPr>
            <a:r>
              <a:rPr lang="en-US" altLang="en-US" u="sng" dirty="0">
                <a:solidFill>
                  <a:srgbClr val="000000"/>
                </a:solidFill>
              </a:rPr>
              <a:t>will</a:t>
            </a:r>
            <a:r>
              <a:rPr lang="en-US" altLang="en-US" dirty="0">
                <a:solidFill>
                  <a:srgbClr val="000000"/>
                </a:solidFill>
              </a:rPr>
              <a:t> ensure the family’s confidence in the provision of services. </a:t>
            </a:r>
            <a:endParaRPr lang="en-US" altLang="en-US" dirty="0"/>
          </a:p>
          <a:p>
            <a:endParaRPr lang="en-US" altLang="en-US" dirty="0"/>
          </a:p>
        </p:txBody>
      </p:sp>
      <p:sp>
        <p:nvSpPr>
          <p:cNvPr id="54276" name="Slide Number Placeholder 3">
            <a:extLst>
              <a:ext uri="{FF2B5EF4-FFF2-40B4-BE49-F238E27FC236}">
                <a16:creationId xmlns:a16="http://schemas.microsoft.com/office/drawing/2014/main" id="{28589075-578A-425D-86F7-9E576D29D71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0FBE3BD-9774-4F7B-9A65-DFA1407AA58A}" type="slidenum">
              <a:rPr lang="en-US" altLang="en-US" smtClean="0"/>
              <a:pPr/>
              <a:t>28</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BE767233-C801-435D-80A5-835FF87AF73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2996E836-6E93-4484-B67A-AED33E05E98E}"/>
              </a:ext>
            </a:extLst>
          </p:cNvPr>
          <p:cNvSpPr>
            <a:spLocks noGrp="1"/>
          </p:cNvSpPr>
          <p:nvPr>
            <p:ph type="body" idx="1"/>
          </p:nvPr>
        </p:nvSpPr>
        <p:spPr/>
        <p:txBody>
          <a:bodyPr/>
          <a:lstStyle/>
          <a:p>
            <a:pPr>
              <a:spcBef>
                <a:spcPts val="0"/>
              </a:spcBef>
              <a:spcAft>
                <a:spcPts val="0"/>
              </a:spcAft>
              <a:defRPr/>
            </a:pPr>
            <a:r>
              <a:rPr lang="en-US" dirty="0"/>
              <a:t>Use your School Nurse Roles and Responsibilities: Practice Guidelines packet and find the Delegation of Specific Tasks forms.</a:t>
            </a:r>
            <a:r>
              <a:rPr lang="en-US" dirty="0">
                <a:highlight>
                  <a:srgbClr val="FFFF00"/>
                </a:highlight>
              </a:rPr>
              <a:t> D</a:t>
            </a:r>
            <a:r>
              <a:rPr lang="en-US" dirty="0"/>
              <a:t>iscuss this table, which is what nurses use to determine who can perform specific tasks with the student. In the following slides we will discuss each of these tasks in more specific details. </a:t>
            </a:r>
          </a:p>
          <a:p>
            <a:pPr>
              <a:spcBef>
                <a:spcPts val="0"/>
              </a:spcBef>
              <a:spcAft>
                <a:spcPts val="0"/>
              </a:spcAft>
              <a:buClr>
                <a:schemeClr val="dk1"/>
              </a:buClr>
              <a:buSzPts val="1100"/>
              <a:buFont typeface="Arial"/>
              <a:buNone/>
              <a:defRPr/>
            </a:pPr>
            <a:r>
              <a:rPr lang="en-US" dirty="0">
                <a:solidFill>
                  <a:schemeClr val="dk1"/>
                </a:solidFill>
              </a:rPr>
              <a:t>Describe how you will go through this and what each section means.</a:t>
            </a:r>
          </a:p>
          <a:p>
            <a:pPr>
              <a:spcBef>
                <a:spcPts val="0"/>
              </a:spcBef>
              <a:spcAft>
                <a:spcPts val="0"/>
              </a:spcAft>
              <a:defRPr/>
            </a:pPr>
            <a:endParaRPr lang="en-US" dirty="0"/>
          </a:p>
          <a:p>
            <a:pPr>
              <a:defRPr/>
            </a:pPr>
            <a:endParaRPr lang="en-US" dirty="0"/>
          </a:p>
        </p:txBody>
      </p:sp>
      <p:sp>
        <p:nvSpPr>
          <p:cNvPr id="56324" name="Slide Number Placeholder 3">
            <a:extLst>
              <a:ext uri="{FF2B5EF4-FFF2-40B4-BE49-F238E27FC236}">
                <a16:creationId xmlns:a16="http://schemas.microsoft.com/office/drawing/2014/main" id="{9A6ECCC9-F0D8-4D7E-B45F-B286BF91830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043231E-74ED-4FF9-BF22-B5CB5E4CDFF8}" type="slidenum">
              <a:rPr lang="en-US" altLang="en-US" smtClean="0"/>
              <a:pPr/>
              <a:t>29</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69244D6D-F83D-4E2E-96F1-4B2BC7337CF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8B3BC952-93C1-4F9F-95FF-57470D3D7A9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15000"/>
              </a:lnSpc>
              <a:spcBef>
                <a:spcPct val="0"/>
              </a:spcBef>
              <a:buClr>
                <a:srgbClr val="000000"/>
              </a:buClr>
              <a:buSzPts val="1100"/>
            </a:pPr>
            <a:r>
              <a:rPr lang="en-US" altLang="en-US">
                <a:solidFill>
                  <a:srgbClr val="000000"/>
                </a:solidFill>
              </a:rPr>
              <a:t>*Refer to the Nursing Tasks in ASBN Manual*</a:t>
            </a:r>
          </a:p>
          <a:p>
            <a:pPr>
              <a:lnSpc>
                <a:spcPct val="115000"/>
              </a:lnSpc>
              <a:spcBef>
                <a:spcPct val="0"/>
              </a:spcBef>
              <a:buClr>
                <a:srgbClr val="000000"/>
              </a:buClr>
              <a:buSzPts val="1100"/>
            </a:pPr>
            <a:endParaRPr lang="en-US" altLang="en-US">
              <a:solidFill>
                <a:srgbClr val="000000"/>
              </a:solidFill>
            </a:endParaRPr>
          </a:p>
          <a:p>
            <a:pPr>
              <a:lnSpc>
                <a:spcPct val="115000"/>
              </a:lnSpc>
              <a:spcBef>
                <a:spcPct val="0"/>
              </a:spcBef>
              <a:buClr>
                <a:srgbClr val="000000"/>
              </a:buClr>
              <a:buSzPts val="1100"/>
            </a:pPr>
            <a:r>
              <a:rPr lang="en-US" altLang="en-US">
                <a:solidFill>
                  <a:srgbClr val="000000"/>
                </a:solidFill>
              </a:rPr>
              <a:t>ANA and NCSBN both define delegation as the process for a nurse to direct another person to perform nursing tasks and activities. NCSBN describes this as the nurse transferring authority while ANA calls this a transfer of responsibility. Both mean that a registered nurse (RN) can direct another individual to do something that that person would not normally be allowed to do. [Position statements from both associations] stress that the nurse retains accountability for the delegation.</a:t>
            </a:r>
            <a:endParaRPr lang="en-US" altLang="en-US"/>
          </a:p>
          <a:p>
            <a:endParaRPr lang="en-US" altLang="en-US"/>
          </a:p>
        </p:txBody>
      </p:sp>
      <p:sp>
        <p:nvSpPr>
          <p:cNvPr id="58372" name="Slide Number Placeholder 3">
            <a:extLst>
              <a:ext uri="{FF2B5EF4-FFF2-40B4-BE49-F238E27FC236}">
                <a16:creationId xmlns:a16="http://schemas.microsoft.com/office/drawing/2014/main" id="{409866DB-3F02-4705-92F9-D287BEAF6F9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9EC40CE-64A3-4E62-80E6-AC247F698033}" type="slidenum">
              <a:rPr lang="en-US" altLang="en-US" smtClean="0"/>
              <a:pPr/>
              <a:t>30</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717527F7-9CF3-4477-B557-092ED90BC2F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DCCC4088-5C1F-4258-8C51-65D7F2CDCB2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It is important to know what is normal for that student.  Be aware of any unusual signs or concerns. </a:t>
            </a:r>
          </a:p>
          <a:p>
            <a:endParaRPr lang="en-US" altLang="en-US" dirty="0"/>
          </a:p>
        </p:txBody>
      </p:sp>
      <p:sp>
        <p:nvSpPr>
          <p:cNvPr id="60420" name="Slide Number Placeholder 3">
            <a:extLst>
              <a:ext uri="{FF2B5EF4-FFF2-40B4-BE49-F238E27FC236}">
                <a16:creationId xmlns:a16="http://schemas.microsoft.com/office/drawing/2014/main" id="{B78B977F-1995-43DE-8C62-9006E9FA39E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3FC1301-9CDF-4350-B841-4043C8D5D16C}" type="slidenum">
              <a:rPr lang="en-US" altLang="en-US" smtClean="0"/>
              <a:pPr/>
              <a:t>31</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94C29EAB-DB13-456B-A701-B04332D6D41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BA76F61C-09CC-4871-9106-1C53AAECD5E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Clr>
                <a:srgbClr val="000000"/>
              </a:buClr>
              <a:buSzPts val="1100"/>
            </a:pPr>
            <a:r>
              <a:rPr lang="en-US" altLang="en-US">
                <a:solidFill>
                  <a:srgbClr val="000000"/>
                </a:solidFill>
              </a:rPr>
              <a:t>For example, you are changing a student's diaper and notice an area of redness or skin breakdown.  What would you do?  What should you do?</a:t>
            </a:r>
          </a:p>
          <a:p>
            <a:pPr>
              <a:spcBef>
                <a:spcPct val="0"/>
              </a:spcBef>
            </a:pPr>
            <a:endParaRPr lang="en-US" altLang="en-US"/>
          </a:p>
          <a:p>
            <a:endParaRPr lang="en-US" altLang="en-US"/>
          </a:p>
        </p:txBody>
      </p:sp>
      <p:sp>
        <p:nvSpPr>
          <p:cNvPr id="62468" name="Slide Number Placeholder 3">
            <a:extLst>
              <a:ext uri="{FF2B5EF4-FFF2-40B4-BE49-F238E27FC236}">
                <a16:creationId xmlns:a16="http://schemas.microsoft.com/office/drawing/2014/main" id="{9D55AD59-6D80-4B8B-8614-9B8FD44E1FD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33508C9-A568-4CE0-9E08-AFBA6ABC5CD4}" type="slidenum">
              <a:rPr lang="en-US" altLang="en-US" smtClean="0"/>
              <a:pPr/>
              <a:t>32</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7967D5F2-AD70-416E-9D73-344ACF4413D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3142F487-A417-4B80-9B96-7041F43C4C8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15000"/>
              </a:lnSpc>
              <a:spcBef>
                <a:spcPct val="0"/>
              </a:spcBef>
              <a:buClr>
                <a:srgbClr val="000000"/>
              </a:buClr>
              <a:buSzPts val="1100"/>
            </a:pPr>
            <a:r>
              <a:rPr lang="en-US" altLang="en-US" u="sng">
                <a:solidFill>
                  <a:srgbClr val="000000"/>
                </a:solidFill>
              </a:rPr>
              <a:t>As a result of this section you </a:t>
            </a:r>
          </a:p>
          <a:p>
            <a:pPr>
              <a:lnSpc>
                <a:spcPct val="115000"/>
              </a:lnSpc>
              <a:spcBef>
                <a:spcPct val="0"/>
              </a:spcBef>
            </a:pPr>
            <a:r>
              <a:rPr lang="en-US" altLang="en-US" u="sng">
                <a:solidFill>
                  <a:srgbClr val="000000"/>
                </a:solidFill>
              </a:rPr>
              <a:t>will</a:t>
            </a:r>
            <a:r>
              <a:rPr lang="en-US" altLang="en-US">
                <a:solidFill>
                  <a:srgbClr val="000000"/>
                </a:solidFill>
              </a:rPr>
              <a:t> become competent and confident as a care provider for the student. </a:t>
            </a:r>
          </a:p>
          <a:p>
            <a:pPr>
              <a:lnSpc>
                <a:spcPct val="115000"/>
              </a:lnSpc>
              <a:spcBef>
                <a:spcPct val="0"/>
              </a:spcBef>
              <a:buClr>
                <a:srgbClr val="000000"/>
              </a:buClr>
              <a:buSzPts val="1100"/>
            </a:pPr>
            <a:r>
              <a:rPr lang="en-US" altLang="en-US" u="sng">
                <a:solidFill>
                  <a:srgbClr val="000000"/>
                </a:solidFill>
              </a:rPr>
              <a:t>will</a:t>
            </a:r>
            <a:r>
              <a:rPr lang="en-US" altLang="en-US">
                <a:solidFill>
                  <a:srgbClr val="000000"/>
                </a:solidFill>
              </a:rPr>
              <a:t> provide safe and effective care for the student. </a:t>
            </a:r>
          </a:p>
          <a:p>
            <a:pPr>
              <a:lnSpc>
                <a:spcPct val="115000"/>
              </a:lnSpc>
              <a:spcBef>
                <a:spcPct val="0"/>
              </a:spcBef>
            </a:pPr>
            <a:r>
              <a:rPr lang="en-US" altLang="en-US" u="sng">
                <a:solidFill>
                  <a:srgbClr val="000000"/>
                </a:solidFill>
              </a:rPr>
              <a:t>will</a:t>
            </a:r>
            <a:r>
              <a:rPr lang="en-US" altLang="en-US">
                <a:solidFill>
                  <a:srgbClr val="000000"/>
                </a:solidFill>
              </a:rPr>
              <a:t> ensure the family’s confidence in the provision of services. </a:t>
            </a:r>
            <a:endParaRPr lang="en-US" altLang="en-US"/>
          </a:p>
          <a:p>
            <a:endParaRPr lang="en-US" altLang="en-US"/>
          </a:p>
        </p:txBody>
      </p:sp>
      <p:sp>
        <p:nvSpPr>
          <p:cNvPr id="64516" name="Slide Number Placeholder 3">
            <a:extLst>
              <a:ext uri="{FF2B5EF4-FFF2-40B4-BE49-F238E27FC236}">
                <a16:creationId xmlns:a16="http://schemas.microsoft.com/office/drawing/2014/main" id="{B530394A-D00A-4B2C-A9CE-1790BFECF3C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753ADF9-9D08-4D1B-A3B3-B7F176CADE7A}" type="slidenum">
              <a:rPr lang="en-US" altLang="en-US" smtClean="0"/>
              <a:pPr/>
              <a:t>33</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5E3F39C1-B912-4D4C-999B-DB7B64E6EFC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2C9F8294-89B0-44D9-A282-37F00500A05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15000"/>
              </a:lnSpc>
              <a:spcBef>
                <a:spcPct val="0"/>
              </a:spcBef>
              <a:buClr>
                <a:srgbClr val="000000"/>
              </a:buClr>
              <a:buSzPts val="1100"/>
            </a:pPr>
            <a:r>
              <a:rPr lang="en-US" altLang="en-US">
                <a:solidFill>
                  <a:srgbClr val="000000"/>
                </a:solidFill>
              </a:rPr>
              <a:t>The delegating licensed nurse shall be readily available either in person or by telecommunication.</a:t>
            </a:r>
          </a:p>
          <a:p>
            <a:pPr>
              <a:lnSpc>
                <a:spcPct val="115000"/>
              </a:lnSpc>
              <a:spcBef>
                <a:spcPct val="0"/>
              </a:spcBef>
              <a:buClr>
                <a:srgbClr val="000000"/>
              </a:buClr>
              <a:buSzPts val="1100"/>
            </a:pPr>
            <a:r>
              <a:rPr lang="en-US" altLang="en-US">
                <a:solidFill>
                  <a:srgbClr val="000000"/>
                </a:solidFill>
              </a:rPr>
              <a:t>Only the school nurse can determine medically necessary nursing care that can be safely delegated to unlicensed assistive personnel and under what circumstances. While administrators, teachers, and parents may be helpful resources and allies, they may not have the knowledge base to make adequate judgments about delegation of medical or nursing care; nor can they be held legally accountable to the same extent that a nurse will be liable for nursing care delivered. The UAP may be accountable to the administrator for personnel issues but the nurse is responsible for directing nursing care.</a:t>
            </a:r>
            <a:endParaRPr lang="en-US" altLang="en-US"/>
          </a:p>
          <a:p>
            <a:endParaRPr lang="en-US" altLang="en-US"/>
          </a:p>
        </p:txBody>
      </p:sp>
      <p:sp>
        <p:nvSpPr>
          <p:cNvPr id="66564" name="Slide Number Placeholder 3">
            <a:extLst>
              <a:ext uri="{FF2B5EF4-FFF2-40B4-BE49-F238E27FC236}">
                <a16:creationId xmlns:a16="http://schemas.microsoft.com/office/drawing/2014/main" id="{B949C928-4A0A-43D1-B2A1-751B7B399E7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78ABE05-3C4A-405A-9FB5-6A05B2BA2983}" type="slidenum">
              <a:rPr lang="en-US" altLang="en-US" smtClean="0"/>
              <a:pPr/>
              <a:t>34</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38457F4D-49AF-48E2-8A8C-6CA0EBCB237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E0C49172-5E26-4215-9410-91FF24BA0AC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These are activities of daily living. The nurse should be available to train the UAP on any procedures that will be allowed in your scope of practice. </a:t>
            </a:r>
          </a:p>
          <a:p>
            <a:pPr>
              <a:spcBef>
                <a:spcPct val="0"/>
              </a:spcBef>
            </a:pPr>
            <a:r>
              <a:rPr lang="en-US" altLang="en-US"/>
              <a:t>If you are asked to do any of these tasks, please make sure that the nurse is aware of the student’s needs. These are the only tasks that you are permitted to perform, regardless of who asks or tells you to do them.  </a:t>
            </a:r>
          </a:p>
          <a:p>
            <a:pPr>
              <a:spcBef>
                <a:spcPct val="0"/>
              </a:spcBef>
            </a:pPr>
            <a:r>
              <a:rPr lang="en-US" altLang="en-US"/>
              <a:t>The RN will be the one to delegate these tasks. </a:t>
            </a:r>
          </a:p>
          <a:p>
            <a:endParaRPr lang="en-US" altLang="en-US"/>
          </a:p>
        </p:txBody>
      </p:sp>
      <p:sp>
        <p:nvSpPr>
          <p:cNvPr id="68612" name="Slide Number Placeholder 3">
            <a:extLst>
              <a:ext uri="{FF2B5EF4-FFF2-40B4-BE49-F238E27FC236}">
                <a16:creationId xmlns:a16="http://schemas.microsoft.com/office/drawing/2014/main" id="{591E3BB7-5027-460A-9AC5-3C8DC3AE413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CCB0B07-02FF-4CD4-BC84-6748C46091E0}" type="slidenum">
              <a:rPr lang="en-US" altLang="en-US" smtClean="0"/>
              <a:pPr/>
              <a:t>35</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04740C9B-B6C1-4E4D-9A36-361DE6E8107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393E15A1-F4F7-4248-93D4-55CFCA23D970}"/>
              </a:ext>
            </a:extLst>
          </p:cNvPr>
          <p:cNvSpPr>
            <a:spLocks noGrp="1"/>
          </p:cNvSpPr>
          <p:nvPr>
            <p:ph type="body" idx="1"/>
          </p:nvPr>
        </p:nvSpPr>
        <p:spPr/>
        <p:txBody>
          <a:bodyPr/>
          <a:lstStyle/>
          <a:p>
            <a:pPr>
              <a:spcBef>
                <a:spcPts val="0"/>
              </a:spcBef>
              <a:spcAft>
                <a:spcPts val="0"/>
              </a:spcAft>
              <a:defRPr/>
            </a:pPr>
            <a:r>
              <a:rPr lang="en-US" dirty="0">
                <a:highlight>
                  <a:srgbClr val="00FF00"/>
                </a:highlight>
              </a:rPr>
              <a:t>Emphasize:</a:t>
            </a:r>
            <a:r>
              <a:rPr lang="en-US" dirty="0">
                <a:highlight>
                  <a:srgbClr val="FFFFFF"/>
                </a:highlight>
              </a:rPr>
              <a:t> This may include administrators, teachers, paras, special ed staff, early childhood, substitutes, and for all who need to meet the requirements for ADE Special Health Care Needs credit</a:t>
            </a:r>
          </a:p>
          <a:p>
            <a:pPr>
              <a:spcBef>
                <a:spcPts val="0"/>
              </a:spcBef>
              <a:spcAft>
                <a:spcPts val="0"/>
              </a:spcAft>
              <a:defRPr/>
            </a:pPr>
            <a:r>
              <a:rPr lang="en-US" dirty="0"/>
              <a:t>It is recommended that UAP who provide nursing care to students hold the following minimum qualifications prior to providing care:</a:t>
            </a:r>
          </a:p>
          <a:p>
            <a:pPr>
              <a:spcBef>
                <a:spcPts val="0"/>
              </a:spcBef>
              <a:spcAft>
                <a:spcPts val="0"/>
              </a:spcAft>
              <a:defRPr/>
            </a:pPr>
            <a:endParaRPr lang="en-US" dirty="0"/>
          </a:p>
          <a:p>
            <a:pPr marL="457200" indent="-304800">
              <a:spcBef>
                <a:spcPts val="0"/>
              </a:spcBef>
              <a:spcAft>
                <a:spcPts val="0"/>
              </a:spcAft>
              <a:buClr>
                <a:srgbClr val="000000"/>
              </a:buClr>
              <a:buSzPts val="1200"/>
              <a:buFontTx/>
              <a:buChar char="●"/>
              <a:defRPr/>
            </a:pPr>
            <a:r>
              <a:rPr lang="en-US" dirty="0"/>
              <a:t>Hold a minimum of a high school diploma or the equivalent</a:t>
            </a:r>
          </a:p>
          <a:p>
            <a:pPr marL="457200" indent="-304800">
              <a:spcBef>
                <a:spcPts val="0"/>
              </a:spcBef>
              <a:spcAft>
                <a:spcPts val="0"/>
              </a:spcAft>
              <a:buClr>
                <a:srgbClr val="000000"/>
              </a:buClr>
              <a:buSzPts val="1200"/>
              <a:buFontTx/>
              <a:buChar char="●"/>
              <a:defRPr/>
            </a:pPr>
            <a:r>
              <a:rPr lang="en-US" dirty="0"/>
              <a:t>Have current certification in CPR and First Aid (American Red Cross/American Heart Association).</a:t>
            </a:r>
          </a:p>
          <a:p>
            <a:pPr marL="457200" indent="-304800">
              <a:spcBef>
                <a:spcPts val="0"/>
              </a:spcBef>
              <a:spcAft>
                <a:spcPts val="0"/>
              </a:spcAft>
              <a:buClr>
                <a:srgbClr val="000000"/>
              </a:buClr>
              <a:buSzPts val="1200"/>
              <a:buFontTx/>
              <a:buChar char="●"/>
              <a:defRPr/>
            </a:pPr>
            <a:r>
              <a:rPr lang="en-US" dirty="0"/>
              <a:t>Have successfully completed training and competency validation in performing nursing tasks that are to be delegated by a nurse.</a:t>
            </a:r>
          </a:p>
          <a:p>
            <a:pPr>
              <a:spcBef>
                <a:spcPts val="0"/>
              </a:spcBef>
              <a:spcAft>
                <a:spcPts val="0"/>
              </a:spcAft>
              <a:buClr>
                <a:srgbClr val="000000"/>
              </a:buClr>
              <a:buSzPts val="1100"/>
              <a:buFont typeface="Arial"/>
              <a:buNone/>
              <a:defRPr/>
            </a:pPr>
            <a:r>
              <a:rPr lang="en-US" dirty="0"/>
              <a:t>The scope of practice of the Unlicensed Assistive Personnel (UAP) is further defined in the Arkansas State Board of Nursing Rules, Chapter 5 on Delegation. (ASBN, 2007.)</a:t>
            </a:r>
          </a:p>
          <a:p>
            <a:pPr>
              <a:spcBef>
                <a:spcPts val="0"/>
              </a:spcBef>
              <a:spcAft>
                <a:spcPts val="0"/>
              </a:spcAft>
              <a:buClr>
                <a:srgbClr val="000000"/>
              </a:buClr>
              <a:buSzPts val="1100"/>
              <a:buFont typeface="Arial"/>
              <a:buNone/>
              <a:defRPr/>
            </a:pPr>
            <a:endParaRPr lang="en-US" dirty="0"/>
          </a:p>
          <a:p>
            <a:pPr>
              <a:spcBef>
                <a:spcPts val="0"/>
              </a:spcBef>
              <a:spcAft>
                <a:spcPts val="0"/>
              </a:spcAft>
              <a:buClr>
                <a:srgbClr val="000000"/>
              </a:buClr>
              <a:buSzPts val="1100"/>
              <a:buFont typeface="Arial"/>
              <a:buNone/>
              <a:defRPr/>
            </a:pPr>
            <a:r>
              <a:rPr lang="en-US" dirty="0">
                <a:highlight>
                  <a:srgbClr val="00FF00"/>
                </a:highlight>
              </a:rPr>
              <a:t>Note:</a:t>
            </a:r>
            <a:r>
              <a:rPr lang="en-US" dirty="0"/>
              <a:t> Regardless of the school districts titling of the position or other job duties, when individuals are providing services listed in the Nursing Task List (pages 19-21) or other similar services, the delegation and supervision rules apply. Individuals who violate the Nurse Practice Act by practicing nursing without a license are subject to civil and/or administrative prosecution as allowed in A.C.A. §17-87-104.</a:t>
            </a:r>
            <a:endParaRPr lang="en-US" dirty="0">
              <a:highlight>
                <a:srgbClr val="FFFFFF"/>
              </a:highlight>
            </a:endParaRPr>
          </a:p>
          <a:p>
            <a:pPr>
              <a:defRPr/>
            </a:pPr>
            <a:endParaRPr lang="en-US" dirty="0"/>
          </a:p>
        </p:txBody>
      </p:sp>
      <p:sp>
        <p:nvSpPr>
          <p:cNvPr id="9220" name="Slide Number Placeholder 3">
            <a:extLst>
              <a:ext uri="{FF2B5EF4-FFF2-40B4-BE49-F238E27FC236}">
                <a16:creationId xmlns:a16="http://schemas.microsoft.com/office/drawing/2014/main" id="{0F4BEE35-EA97-4EF0-887A-8DF0095BDF7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2A9E3CF-8C79-4751-AE1F-F92DB06E20DA}" type="slidenum">
              <a:rPr lang="en-US" altLang="en-US" smtClean="0"/>
              <a:pPr/>
              <a:t>3</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2BADC310-70B3-4EE1-9BB6-5AA094C18B0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a:extLst>
              <a:ext uri="{FF2B5EF4-FFF2-40B4-BE49-F238E27FC236}">
                <a16:creationId xmlns:a16="http://schemas.microsoft.com/office/drawing/2014/main" id="{4B0A3066-6E96-4589-8ADA-24AB72B2D36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dirty="0"/>
              <a:t>Discussion</a:t>
            </a:r>
            <a:r>
              <a:rPr lang="en-US" altLang="en-US" dirty="0"/>
              <a:t>: Some possible scenarios that could encompass transfers: </a:t>
            </a:r>
          </a:p>
          <a:p>
            <a:pPr marL="171450" indent="-171450">
              <a:spcBef>
                <a:spcPct val="0"/>
              </a:spcBef>
              <a:buFont typeface="Arial" panose="020B0604020202020204" pitchFamily="34" charset="0"/>
              <a:buChar char="•"/>
            </a:pPr>
            <a:r>
              <a:rPr lang="en-US" altLang="en-US" dirty="0"/>
              <a:t>Chair to Toilet/Changing table</a:t>
            </a:r>
          </a:p>
          <a:p>
            <a:pPr marL="171450" indent="-171450">
              <a:spcBef>
                <a:spcPct val="0"/>
              </a:spcBef>
              <a:buFont typeface="Arial" panose="020B0604020202020204" pitchFamily="34" charset="0"/>
              <a:buChar char="•"/>
            </a:pPr>
            <a:r>
              <a:rPr lang="en-US" altLang="en-US" dirty="0"/>
              <a:t>Toilet/Changing table to chair </a:t>
            </a:r>
          </a:p>
          <a:p>
            <a:pPr marL="171450" indent="-171450">
              <a:spcBef>
                <a:spcPct val="0"/>
              </a:spcBef>
              <a:buFont typeface="Arial" panose="020B0604020202020204" pitchFamily="34" charset="0"/>
              <a:buChar char="•"/>
            </a:pPr>
            <a:r>
              <a:rPr lang="en-US" altLang="en-US" dirty="0"/>
              <a:t>Chair to Car</a:t>
            </a:r>
          </a:p>
          <a:p>
            <a:pPr marL="171450" indent="-171450">
              <a:spcBef>
                <a:spcPct val="0"/>
              </a:spcBef>
              <a:buFont typeface="Arial" panose="020B0604020202020204" pitchFamily="34" charset="0"/>
              <a:buChar char="•"/>
            </a:pPr>
            <a:r>
              <a:rPr lang="en-US" altLang="en-US" dirty="0"/>
              <a:t>Car to Chair</a:t>
            </a:r>
          </a:p>
          <a:p>
            <a:pPr marL="171450" indent="-171450">
              <a:spcBef>
                <a:spcPct val="0"/>
              </a:spcBef>
              <a:buFont typeface="Arial" panose="020B0604020202020204" pitchFamily="34" charset="0"/>
              <a:buChar char="•"/>
            </a:pPr>
            <a:r>
              <a:rPr lang="en-US" altLang="en-US" dirty="0"/>
              <a:t>Chair to Bus</a:t>
            </a:r>
          </a:p>
          <a:p>
            <a:pPr marL="171450" indent="-171450">
              <a:spcBef>
                <a:spcPct val="0"/>
              </a:spcBef>
              <a:buFont typeface="Arial" panose="020B0604020202020204" pitchFamily="34" charset="0"/>
              <a:buChar char="•"/>
            </a:pPr>
            <a:r>
              <a:rPr lang="en-US" altLang="en-US" dirty="0"/>
              <a:t>Chair to Standing </a:t>
            </a:r>
          </a:p>
          <a:p>
            <a:pPr marL="171450" indent="-171450">
              <a:spcBef>
                <a:spcPct val="0"/>
              </a:spcBef>
              <a:buFont typeface="Arial" panose="020B0604020202020204" pitchFamily="34" charset="0"/>
              <a:buChar char="•"/>
            </a:pPr>
            <a:r>
              <a:rPr lang="en-US" altLang="en-US" dirty="0"/>
              <a:t>Floor to Chair</a:t>
            </a:r>
          </a:p>
          <a:p>
            <a:pPr marL="171450" indent="-171450">
              <a:spcBef>
                <a:spcPct val="0"/>
              </a:spcBef>
              <a:buFont typeface="Arial" panose="020B0604020202020204" pitchFamily="34" charset="0"/>
              <a:buChar char="•"/>
            </a:pPr>
            <a:r>
              <a:rPr lang="en-US" altLang="en-US" dirty="0"/>
              <a:t>ETC…</a:t>
            </a:r>
          </a:p>
          <a:p>
            <a:pPr>
              <a:spcBef>
                <a:spcPct val="0"/>
              </a:spcBef>
            </a:pPr>
            <a:r>
              <a:rPr lang="en-US" altLang="en-US" dirty="0"/>
              <a:t>It’s important to be trained in any lift and transfer for your safety and the child’s safety.  </a:t>
            </a:r>
          </a:p>
          <a:p>
            <a:endParaRPr lang="en-US" altLang="en-US" dirty="0"/>
          </a:p>
        </p:txBody>
      </p:sp>
      <p:sp>
        <p:nvSpPr>
          <p:cNvPr id="71684" name="Slide Number Placeholder 3">
            <a:extLst>
              <a:ext uri="{FF2B5EF4-FFF2-40B4-BE49-F238E27FC236}">
                <a16:creationId xmlns:a16="http://schemas.microsoft.com/office/drawing/2014/main" id="{948D4324-8E64-4C17-B033-0138B858421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96ABC51-66BC-417F-88CA-BB20B62828E0}" type="slidenum">
              <a:rPr lang="en-US" altLang="en-US" smtClean="0"/>
              <a:pPr/>
              <a:t>37</a:t>
            </a:fld>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4D8059CA-9E67-4DE8-B265-A574A3D029C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a:extLst>
              <a:ext uri="{FF2B5EF4-FFF2-40B4-BE49-F238E27FC236}">
                <a16:creationId xmlns:a16="http://schemas.microsoft.com/office/drawing/2014/main" id="{3B5844B7-1C02-4387-A400-E25F8C6DFCF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Presenter may choose to show videos, if they have any available, at this point.</a:t>
            </a:r>
          </a:p>
          <a:p>
            <a:endParaRPr lang="en-US" altLang="en-US"/>
          </a:p>
        </p:txBody>
      </p:sp>
      <p:sp>
        <p:nvSpPr>
          <p:cNvPr id="73732" name="Slide Number Placeholder 3">
            <a:extLst>
              <a:ext uri="{FF2B5EF4-FFF2-40B4-BE49-F238E27FC236}">
                <a16:creationId xmlns:a16="http://schemas.microsoft.com/office/drawing/2014/main" id="{DB3F8EFD-05FD-4BDE-A3FB-2CA39C503F0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9A9BB47-95EF-4AB9-A34F-DB8CE95F2D94}" type="slidenum">
              <a:rPr lang="en-US" altLang="en-US" smtClean="0"/>
              <a:pPr/>
              <a:t>38</a:t>
            </a:fld>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A41CBA39-3050-44EA-BABF-1EAD2505F97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a:extLst>
              <a:ext uri="{FF2B5EF4-FFF2-40B4-BE49-F238E27FC236}">
                <a16:creationId xmlns:a16="http://schemas.microsoft.com/office/drawing/2014/main" id="{DBC42700-A99A-4071-913F-970F9CE34FC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May include hand to mouth coordination, modeling, spoon feeding, adaptive utensils, specialized food and nutrition (thickener or pureeing). </a:t>
            </a:r>
          </a:p>
          <a:p>
            <a:endParaRPr lang="en-US" altLang="en-US"/>
          </a:p>
        </p:txBody>
      </p:sp>
      <p:sp>
        <p:nvSpPr>
          <p:cNvPr id="75780" name="Slide Number Placeholder 3">
            <a:extLst>
              <a:ext uri="{FF2B5EF4-FFF2-40B4-BE49-F238E27FC236}">
                <a16:creationId xmlns:a16="http://schemas.microsoft.com/office/drawing/2014/main" id="{CF32689D-3045-451E-ADE8-ECA1058A859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7A8BAFD-1B9B-4052-94A0-0EF4AF8D2FAA}" type="slidenum">
              <a:rPr lang="en-US" altLang="en-US" smtClean="0"/>
              <a:pPr/>
              <a:t>39</a:t>
            </a:fld>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36085431-2F4C-4668-A355-CCF60BFFC05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id="{4E6446A7-CEA2-499D-A860-59A17840D7F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Ostomy: A surgical procedure where the elimination of stool or urine is re-routed from the usual exiting part of the body. Urine or stool exit the body through a surgically created opening called a “stoma”. The name of the stoma is based on where the stoma is located. This is student specific so would require a nurse to train. The student could possibly be taught to self manage these procedures by the nurse. </a:t>
            </a:r>
          </a:p>
          <a:p>
            <a:endParaRPr lang="en-US" altLang="en-US"/>
          </a:p>
        </p:txBody>
      </p:sp>
      <p:sp>
        <p:nvSpPr>
          <p:cNvPr id="77828" name="Slide Number Placeholder 3">
            <a:extLst>
              <a:ext uri="{FF2B5EF4-FFF2-40B4-BE49-F238E27FC236}">
                <a16:creationId xmlns:a16="http://schemas.microsoft.com/office/drawing/2014/main" id="{FE808D99-5B13-4A24-8A44-ADDEA43ED6A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E91F548-33E5-4CA0-AF0D-27C08AFC7B94}" type="slidenum">
              <a:rPr lang="en-US" altLang="en-US" smtClean="0"/>
              <a:pPr/>
              <a:t>40</a:t>
            </a:fld>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A71BF957-34A8-41E7-B2B4-99288E1914D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a:extLst>
              <a:ext uri="{FF2B5EF4-FFF2-40B4-BE49-F238E27FC236}">
                <a16:creationId xmlns:a16="http://schemas.microsoft.com/office/drawing/2014/main" id="{693B1F8A-86BF-424B-ABE0-D8B28789DB1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UAP may only obtain values and report them to the RN. These tasks, other than taking the temperature, are child specific and require training for UAP. </a:t>
            </a:r>
          </a:p>
          <a:p>
            <a:endParaRPr lang="en-US" altLang="en-US"/>
          </a:p>
        </p:txBody>
      </p:sp>
      <p:sp>
        <p:nvSpPr>
          <p:cNvPr id="79876" name="Slide Number Placeholder 3">
            <a:extLst>
              <a:ext uri="{FF2B5EF4-FFF2-40B4-BE49-F238E27FC236}">
                <a16:creationId xmlns:a16="http://schemas.microsoft.com/office/drawing/2014/main" id="{9E4FBE49-4244-4A69-8BFD-1EF504311F8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4396CFC-70A6-4744-B2A5-AD2B8BAFCDE0}" type="slidenum">
              <a:rPr lang="en-US" altLang="en-US" smtClean="0"/>
              <a:pPr/>
              <a:t>41</a:t>
            </a:fld>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CF273472-7213-4A34-988F-EF12EC75952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a:extLst>
              <a:ext uri="{FF2B5EF4-FFF2-40B4-BE49-F238E27FC236}">
                <a16:creationId xmlns:a16="http://schemas.microsoft.com/office/drawing/2014/main" id="{1CB52949-85AF-43E3-99CC-87A4F6BFDE1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Everything that is said to, said by, done with, or done for a student is confidential. </a:t>
            </a:r>
          </a:p>
          <a:p>
            <a:pPr>
              <a:spcBef>
                <a:spcPct val="0"/>
              </a:spcBef>
            </a:pPr>
            <a:endParaRPr lang="en-US" altLang="en-US" dirty="0"/>
          </a:p>
          <a:p>
            <a:pPr>
              <a:spcBef>
                <a:spcPct val="0"/>
              </a:spcBef>
            </a:pPr>
            <a:r>
              <a:rPr lang="en-US" altLang="en-US" dirty="0"/>
              <a:t>You are friends with Susie’s mom, Susie is a student in a classroom where you are a para. Susie’s mom calls you one night wanting to know what happened at school that day…..What do you do? </a:t>
            </a:r>
          </a:p>
          <a:p>
            <a:endParaRPr lang="en-US" altLang="en-US" dirty="0"/>
          </a:p>
        </p:txBody>
      </p:sp>
      <p:sp>
        <p:nvSpPr>
          <p:cNvPr id="81924" name="Slide Number Placeholder 3">
            <a:extLst>
              <a:ext uri="{FF2B5EF4-FFF2-40B4-BE49-F238E27FC236}">
                <a16:creationId xmlns:a16="http://schemas.microsoft.com/office/drawing/2014/main" id="{522C6C23-BD81-4302-90B3-33B8ECFD5DA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B3F1465-8D9C-450C-87E2-4EB088C8C31E}" type="slidenum">
              <a:rPr lang="en-US" altLang="en-US" smtClean="0"/>
              <a:pPr/>
              <a:t>42</a:t>
            </a:fld>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15000"/>
              </a:lnSpc>
              <a:spcBef>
                <a:spcPct val="0"/>
              </a:spcBef>
              <a:spcAft>
                <a:spcPct val="0"/>
              </a:spcAft>
              <a:buClr>
                <a:srgbClr val="000000"/>
              </a:buClr>
              <a:buSzPts val="1100"/>
              <a:buFontTx/>
              <a:buNone/>
              <a:tabLst/>
              <a:defRPr/>
            </a:pPr>
            <a:r>
              <a:rPr kumimoji="0" lang="en-US" altLang="en-US" sz="1200" b="0" i="0" u="sng" strike="noStrike" kern="1200" cap="none" spc="0" normalizeH="0" baseline="0" noProof="0" dirty="0">
                <a:ln>
                  <a:noFill/>
                </a:ln>
                <a:solidFill>
                  <a:srgbClr val="000000"/>
                </a:solidFill>
                <a:effectLst/>
                <a:uLnTx/>
                <a:uFillTx/>
                <a:latin typeface="Calibri" panose="020F0502020204030204"/>
                <a:ea typeface="+mn-ea"/>
                <a:cs typeface="+mn-cs"/>
              </a:rPr>
              <a:t>As a result of this section you </a:t>
            </a:r>
          </a:p>
          <a:p>
            <a:pPr marL="0" marR="0" lvl="0" indent="0" algn="l" defTabSz="914400" rtl="0" eaLnBrk="0" fontAlgn="base" latinLnBrk="0" hangingPunct="0">
              <a:lnSpc>
                <a:spcPct val="115000"/>
              </a:lnSpc>
              <a:spcBef>
                <a:spcPct val="0"/>
              </a:spcBef>
              <a:spcAft>
                <a:spcPct val="0"/>
              </a:spcAft>
              <a:buClrTx/>
              <a:buSzTx/>
              <a:buFontTx/>
              <a:buNone/>
              <a:tabLst/>
              <a:defRPr/>
            </a:pPr>
            <a:r>
              <a:rPr kumimoji="0" lang="en-US" altLang="en-US" sz="1200" b="0" i="0" u="sng" strike="noStrike" kern="1200" cap="none" spc="0" normalizeH="0" baseline="0" noProof="0" dirty="0">
                <a:ln>
                  <a:noFill/>
                </a:ln>
                <a:solidFill>
                  <a:srgbClr val="000000"/>
                </a:solidFill>
                <a:effectLst/>
                <a:uLnTx/>
                <a:uFillTx/>
                <a:latin typeface="Calibri" panose="020F0502020204030204"/>
                <a:ea typeface="+mn-ea"/>
                <a:cs typeface="+mn-cs"/>
              </a:rPr>
              <a:t>will</a:t>
            </a:r>
            <a:r>
              <a:rPr kumimoji="0" lang="en-US" altLang="en-US" sz="1200" b="0" i="0" u="none" strike="noStrike" kern="1200" cap="none" spc="0" normalizeH="0" baseline="0" noProof="0" dirty="0">
                <a:ln>
                  <a:noFill/>
                </a:ln>
                <a:solidFill>
                  <a:srgbClr val="000000"/>
                </a:solidFill>
                <a:effectLst/>
                <a:uLnTx/>
                <a:uFillTx/>
                <a:latin typeface="Calibri" panose="020F0502020204030204"/>
                <a:ea typeface="+mn-ea"/>
                <a:cs typeface="+mn-cs"/>
              </a:rPr>
              <a:t> become competent and confident as a care provider for the student. </a:t>
            </a:r>
          </a:p>
          <a:p>
            <a:pPr marL="0" marR="0" lvl="0" indent="0" algn="l" defTabSz="914400" rtl="0" eaLnBrk="0" fontAlgn="base" latinLnBrk="0" hangingPunct="0">
              <a:lnSpc>
                <a:spcPct val="115000"/>
              </a:lnSpc>
              <a:spcBef>
                <a:spcPct val="0"/>
              </a:spcBef>
              <a:spcAft>
                <a:spcPct val="0"/>
              </a:spcAft>
              <a:buClr>
                <a:srgbClr val="000000"/>
              </a:buClr>
              <a:buSzPts val="1100"/>
              <a:buFontTx/>
              <a:buNone/>
              <a:tabLst/>
              <a:defRPr/>
            </a:pPr>
            <a:r>
              <a:rPr kumimoji="0" lang="en-US" altLang="en-US" sz="1200" b="0" i="0" u="sng" strike="noStrike" kern="1200" cap="none" spc="0" normalizeH="0" baseline="0" noProof="0" dirty="0">
                <a:ln>
                  <a:noFill/>
                </a:ln>
                <a:solidFill>
                  <a:srgbClr val="000000"/>
                </a:solidFill>
                <a:effectLst/>
                <a:uLnTx/>
                <a:uFillTx/>
                <a:latin typeface="Calibri" panose="020F0502020204030204"/>
                <a:ea typeface="+mn-ea"/>
                <a:cs typeface="+mn-cs"/>
              </a:rPr>
              <a:t>will</a:t>
            </a:r>
            <a:r>
              <a:rPr kumimoji="0" lang="en-US" altLang="en-US" sz="1200" b="0" i="0" u="none" strike="noStrike" kern="1200" cap="none" spc="0" normalizeH="0" baseline="0" noProof="0" dirty="0">
                <a:ln>
                  <a:noFill/>
                </a:ln>
                <a:solidFill>
                  <a:srgbClr val="000000"/>
                </a:solidFill>
                <a:effectLst/>
                <a:uLnTx/>
                <a:uFillTx/>
                <a:latin typeface="Calibri" panose="020F0502020204030204"/>
                <a:ea typeface="+mn-ea"/>
                <a:cs typeface="+mn-cs"/>
              </a:rPr>
              <a:t> provide safe and effective care for the student. </a:t>
            </a:r>
          </a:p>
          <a:p>
            <a:pPr marL="0" marR="0" lvl="0" indent="0" algn="l" defTabSz="914400" rtl="0" eaLnBrk="0" fontAlgn="base" latinLnBrk="0" hangingPunct="0">
              <a:lnSpc>
                <a:spcPct val="115000"/>
              </a:lnSpc>
              <a:spcBef>
                <a:spcPct val="0"/>
              </a:spcBef>
              <a:spcAft>
                <a:spcPct val="0"/>
              </a:spcAft>
              <a:buClrTx/>
              <a:buSzTx/>
              <a:buFontTx/>
              <a:buNone/>
              <a:tabLst/>
              <a:defRPr/>
            </a:pPr>
            <a:r>
              <a:rPr kumimoji="0" lang="en-US" altLang="en-US" sz="1200" b="0" i="0" u="sng" strike="noStrike" kern="1200" cap="none" spc="0" normalizeH="0" baseline="0" noProof="0" dirty="0">
                <a:ln>
                  <a:noFill/>
                </a:ln>
                <a:solidFill>
                  <a:srgbClr val="000000"/>
                </a:solidFill>
                <a:effectLst/>
                <a:uLnTx/>
                <a:uFillTx/>
                <a:latin typeface="Calibri" panose="020F0502020204030204"/>
                <a:ea typeface="+mn-ea"/>
                <a:cs typeface="+mn-cs"/>
              </a:rPr>
              <a:t>will</a:t>
            </a:r>
            <a:r>
              <a:rPr kumimoji="0" lang="en-US" altLang="en-US" sz="1200" b="0" i="0" u="none" strike="noStrike" kern="1200" cap="none" spc="0" normalizeH="0" baseline="0" noProof="0" dirty="0">
                <a:ln>
                  <a:noFill/>
                </a:ln>
                <a:solidFill>
                  <a:srgbClr val="000000"/>
                </a:solidFill>
                <a:effectLst/>
                <a:uLnTx/>
                <a:uFillTx/>
                <a:latin typeface="Calibri" panose="020F0502020204030204"/>
                <a:ea typeface="+mn-ea"/>
                <a:cs typeface="+mn-cs"/>
              </a:rPr>
              <a:t> ensure the family’s confidence in the provision of services. </a:t>
            </a:r>
            <a:endPar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dirty="0"/>
          </a:p>
        </p:txBody>
      </p:sp>
      <p:sp>
        <p:nvSpPr>
          <p:cNvPr id="4" name="Slide Number Placeholder 3"/>
          <p:cNvSpPr>
            <a:spLocks noGrp="1"/>
          </p:cNvSpPr>
          <p:nvPr>
            <p:ph type="sldNum" sz="quarter" idx="5"/>
          </p:nvPr>
        </p:nvSpPr>
        <p:spPr/>
        <p:txBody>
          <a:bodyPr/>
          <a:lstStyle/>
          <a:p>
            <a:pPr>
              <a:defRPr/>
            </a:pPr>
            <a:fld id="{01AE3C30-4047-4F13-A74C-0477FBC6DF03}" type="slidenum">
              <a:rPr lang="en-US" altLang="en-US" smtClean="0"/>
              <a:pPr>
                <a:defRPr/>
              </a:pPr>
              <a:t>45</a:t>
            </a:fld>
            <a:endParaRPr lang="en-US" altLang="en-US"/>
          </a:p>
        </p:txBody>
      </p:sp>
    </p:spTree>
    <p:extLst>
      <p:ext uri="{BB962C8B-B14F-4D97-AF65-F5344CB8AC3E}">
        <p14:creationId xmlns:p14="http://schemas.microsoft.com/office/powerpoint/2010/main" val="15520680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1AE3C30-4047-4F13-A74C-0477FBC6DF03}" type="slidenum">
              <a:rPr lang="en-US" altLang="en-US" smtClean="0"/>
              <a:pPr>
                <a:defRPr/>
              </a:pPr>
              <a:t>47</a:t>
            </a:fld>
            <a:endParaRPr lang="en-US" altLang="en-US"/>
          </a:p>
        </p:txBody>
      </p:sp>
    </p:spTree>
    <p:extLst>
      <p:ext uri="{BB962C8B-B14F-4D97-AF65-F5344CB8AC3E}">
        <p14:creationId xmlns:p14="http://schemas.microsoft.com/office/powerpoint/2010/main" val="10451172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2C729E4A-5A3A-4411-BC71-A0B25D53436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a:extLst>
              <a:ext uri="{FF2B5EF4-FFF2-40B4-BE49-F238E27FC236}">
                <a16:creationId xmlns:a16="http://schemas.microsoft.com/office/drawing/2014/main" id="{64ABFB4A-83E5-4581-9831-10740DABAC1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u="sng" dirty="0"/>
              <a:t>*Just because it can be delegated, doesn’t mean it must be delegated. </a:t>
            </a:r>
          </a:p>
          <a:p>
            <a:pPr>
              <a:spcBef>
                <a:spcPct val="0"/>
              </a:spcBef>
            </a:pPr>
            <a:r>
              <a:rPr lang="en-US" altLang="en-US" u="sng" dirty="0"/>
              <a:t>Right Task</a:t>
            </a:r>
          </a:p>
          <a:p>
            <a:pPr>
              <a:spcBef>
                <a:spcPct val="0"/>
              </a:spcBef>
            </a:pPr>
            <a:r>
              <a:rPr lang="en-US" altLang="en-US" dirty="0"/>
              <a:t>Is the task within the scope of practice?</a:t>
            </a:r>
          </a:p>
          <a:p>
            <a:pPr>
              <a:spcBef>
                <a:spcPct val="0"/>
              </a:spcBef>
            </a:pPr>
            <a:r>
              <a:rPr lang="en-US" altLang="en-US" dirty="0"/>
              <a:t>Is the task appropriate to the job description?</a:t>
            </a:r>
          </a:p>
          <a:p>
            <a:pPr>
              <a:spcBef>
                <a:spcPct val="0"/>
              </a:spcBef>
            </a:pPr>
            <a:r>
              <a:rPr lang="en-US" altLang="en-US" dirty="0"/>
              <a:t>Is the task on a shared task list?</a:t>
            </a:r>
          </a:p>
          <a:p>
            <a:pPr>
              <a:spcBef>
                <a:spcPct val="0"/>
              </a:spcBef>
            </a:pPr>
            <a:r>
              <a:rPr lang="en-US" altLang="en-US" dirty="0"/>
              <a:t>What is the desired outcome?</a:t>
            </a:r>
          </a:p>
          <a:p>
            <a:pPr>
              <a:spcBef>
                <a:spcPct val="0"/>
              </a:spcBef>
            </a:pPr>
            <a:r>
              <a:rPr lang="en-US" altLang="en-US" u="sng" dirty="0"/>
              <a:t>Right Circumstance</a:t>
            </a:r>
          </a:p>
          <a:p>
            <a:pPr>
              <a:spcBef>
                <a:spcPct val="0"/>
              </a:spcBef>
            </a:pPr>
            <a:r>
              <a:rPr lang="en-US" altLang="en-US" dirty="0"/>
              <a:t>Is the setting appropriate:</a:t>
            </a:r>
          </a:p>
          <a:p>
            <a:pPr>
              <a:spcBef>
                <a:spcPct val="0"/>
              </a:spcBef>
            </a:pPr>
            <a:r>
              <a:rPr lang="en-US" altLang="en-US" dirty="0"/>
              <a:t>Are there enough resources available?</a:t>
            </a:r>
          </a:p>
          <a:p>
            <a:pPr>
              <a:spcBef>
                <a:spcPct val="0"/>
              </a:spcBef>
            </a:pPr>
            <a:r>
              <a:rPr lang="en-US" altLang="en-US" dirty="0"/>
              <a:t>Are there any other factors to consider?</a:t>
            </a:r>
          </a:p>
          <a:p>
            <a:pPr>
              <a:spcBef>
                <a:spcPct val="0"/>
              </a:spcBef>
            </a:pPr>
            <a:r>
              <a:rPr lang="en-US" altLang="en-US" u="sng" dirty="0"/>
              <a:t>Right Person</a:t>
            </a:r>
          </a:p>
          <a:p>
            <a:pPr>
              <a:spcBef>
                <a:spcPct val="0"/>
              </a:spcBef>
            </a:pPr>
            <a:r>
              <a:rPr lang="en-US" altLang="en-US" dirty="0"/>
              <a:t>Is this person currently qualified or can they be qualified to do the task?</a:t>
            </a:r>
          </a:p>
          <a:p>
            <a:pPr>
              <a:spcBef>
                <a:spcPct val="0"/>
              </a:spcBef>
            </a:pPr>
            <a:r>
              <a:rPr lang="en-US" altLang="en-US" dirty="0"/>
              <a:t>Does this fit within his/her job description?</a:t>
            </a:r>
          </a:p>
          <a:p>
            <a:pPr>
              <a:spcBef>
                <a:spcPct val="0"/>
              </a:spcBef>
            </a:pPr>
            <a:r>
              <a:rPr lang="en-US" altLang="en-US" dirty="0"/>
              <a:t>Basically-are you assigning the right person to the right task?</a:t>
            </a:r>
          </a:p>
          <a:p>
            <a:pPr>
              <a:spcBef>
                <a:spcPct val="0"/>
              </a:spcBef>
            </a:pPr>
            <a:r>
              <a:rPr lang="en-US" altLang="en-US" u="sng" dirty="0"/>
              <a:t>Right Communication</a:t>
            </a:r>
          </a:p>
          <a:p>
            <a:pPr>
              <a:spcBef>
                <a:spcPct val="0"/>
              </a:spcBef>
            </a:pPr>
            <a:r>
              <a:rPr lang="en-US" altLang="en-US" dirty="0"/>
              <a:t>Clear concise description of the task including objective, limits and expectations?</a:t>
            </a:r>
          </a:p>
          <a:p>
            <a:pPr>
              <a:spcBef>
                <a:spcPct val="0"/>
              </a:spcBef>
            </a:pPr>
            <a:r>
              <a:rPr lang="en-US" altLang="en-US" u="sng" dirty="0"/>
              <a:t>Right Supervision</a:t>
            </a:r>
          </a:p>
          <a:p>
            <a:pPr>
              <a:spcBef>
                <a:spcPct val="0"/>
              </a:spcBef>
            </a:pPr>
            <a:r>
              <a:rPr lang="en-US" altLang="en-US" dirty="0"/>
              <a:t>Monitoring?</a:t>
            </a:r>
          </a:p>
          <a:p>
            <a:pPr>
              <a:spcBef>
                <a:spcPct val="0"/>
              </a:spcBef>
            </a:pPr>
            <a:r>
              <a:rPr lang="en-US" altLang="en-US" dirty="0"/>
              <a:t>Evaluation?</a:t>
            </a:r>
          </a:p>
          <a:p>
            <a:pPr>
              <a:spcBef>
                <a:spcPct val="0"/>
              </a:spcBef>
            </a:pPr>
            <a:r>
              <a:rPr lang="en-US" altLang="en-US" dirty="0"/>
              <a:t>Intervention?</a:t>
            </a:r>
          </a:p>
          <a:p>
            <a:pPr>
              <a:spcBef>
                <a:spcPct val="0"/>
              </a:spcBef>
            </a:pPr>
            <a:r>
              <a:rPr lang="en-US" altLang="en-US" dirty="0"/>
              <a:t>Feedback?</a:t>
            </a:r>
          </a:p>
          <a:p>
            <a:pPr>
              <a:spcBef>
                <a:spcPct val="0"/>
              </a:spcBef>
            </a:pPr>
            <a:endParaRPr lang="en-US" altLang="en-US" u="sng" dirty="0"/>
          </a:p>
          <a:p>
            <a:pPr>
              <a:spcBef>
                <a:spcPts val="1600"/>
              </a:spcBef>
            </a:pPr>
            <a:endParaRPr lang="en-US" altLang="en-US" u="sng" dirty="0"/>
          </a:p>
          <a:p>
            <a:pPr>
              <a:spcBef>
                <a:spcPts val="1600"/>
              </a:spcBef>
            </a:pPr>
            <a:endParaRPr lang="en-US" altLang="en-US" dirty="0">
              <a:solidFill>
                <a:srgbClr val="44546A"/>
              </a:solidFill>
            </a:endParaRPr>
          </a:p>
          <a:p>
            <a:endParaRPr lang="en-US" altLang="en-US" dirty="0"/>
          </a:p>
        </p:txBody>
      </p:sp>
      <p:sp>
        <p:nvSpPr>
          <p:cNvPr id="89092" name="Slide Number Placeholder 3">
            <a:extLst>
              <a:ext uri="{FF2B5EF4-FFF2-40B4-BE49-F238E27FC236}">
                <a16:creationId xmlns:a16="http://schemas.microsoft.com/office/drawing/2014/main" id="{79900029-CF0E-4635-9256-085ACF0C4C1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0CD4FA5-D62B-4090-805D-DCE818C7E365}" type="slidenum">
              <a:rPr lang="en-US" altLang="en-US" smtClean="0"/>
              <a:pPr/>
              <a:t>48</a:t>
            </a:fld>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5A9FB86A-9BCF-4B15-AE29-F263F846486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a:extLst>
              <a:ext uri="{FF2B5EF4-FFF2-40B4-BE49-F238E27FC236}">
                <a16:creationId xmlns:a16="http://schemas.microsoft.com/office/drawing/2014/main" id="{444EF829-D871-4C86-A240-1B1A59F61EE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Suggestion: Poll the room- discuss more in depth the topics that affect attendees.</a:t>
            </a:r>
          </a:p>
          <a:p>
            <a:endParaRPr lang="en-US" altLang="en-US"/>
          </a:p>
        </p:txBody>
      </p:sp>
      <p:sp>
        <p:nvSpPr>
          <p:cNvPr id="91140" name="Slide Number Placeholder 3">
            <a:extLst>
              <a:ext uri="{FF2B5EF4-FFF2-40B4-BE49-F238E27FC236}">
                <a16:creationId xmlns:a16="http://schemas.microsoft.com/office/drawing/2014/main" id="{DCEA57B2-FB10-46C7-85AB-FFF6575EF73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C9A4736-2127-4F4B-9C4E-4DF23987230A}" type="slidenum">
              <a:rPr lang="en-US" altLang="en-US" smtClean="0"/>
              <a:pPr/>
              <a:t>49</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2B89B352-FA2C-4D2E-9FFF-588F8A67F24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E65CAA7A-A05D-45DE-B76F-E9608F81A915}"/>
              </a:ext>
            </a:extLst>
          </p:cNvPr>
          <p:cNvSpPr>
            <a:spLocks noGrp="1"/>
          </p:cNvSpPr>
          <p:nvPr>
            <p:ph type="body" idx="1"/>
          </p:nvPr>
        </p:nvSpPr>
        <p:spPr/>
        <p:txBody>
          <a:bodyPr/>
          <a:lstStyle/>
          <a:p>
            <a:pPr marL="457200" indent="-304800">
              <a:lnSpc>
                <a:spcPct val="115000"/>
              </a:lnSpc>
              <a:spcBef>
                <a:spcPts val="0"/>
              </a:spcBef>
              <a:spcAft>
                <a:spcPts val="0"/>
              </a:spcAft>
              <a:buClr>
                <a:schemeClr val="dk1"/>
              </a:buClr>
              <a:buSzPts val="1200"/>
              <a:buFontTx/>
              <a:buChar char="●"/>
              <a:defRPr/>
            </a:pPr>
            <a:r>
              <a:rPr lang="en-US" dirty="0">
                <a:solidFill>
                  <a:schemeClr val="dk1"/>
                </a:solidFill>
              </a:rPr>
              <a:t>Not all students with special health care needs require intervention to enable participation in the educational process. </a:t>
            </a:r>
          </a:p>
          <a:p>
            <a:pPr marL="457200" indent="-304800">
              <a:lnSpc>
                <a:spcPct val="115000"/>
              </a:lnSpc>
              <a:spcBef>
                <a:spcPts val="0"/>
              </a:spcBef>
              <a:spcAft>
                <a:spcPts val="0"/>
              </a:spcAft>
              <a:buClr>
                <a:schemeClr val="dk1"/>
              </a:buClr>
              <a:buSzPts val="1200"/>
              <a:buFontTx/>
              <a:buChar char="●"/>
              <a:defRPr/>
            </a:pPr>
            <a:r>
              <a:rPr lang="en-US" dirty="0">
                <a:solidFill>
                  <a:schemeClr val="dk1"/>
                </a:solidFill>
              </a:rPr>
              <a:t>Some students will be served under the requirements of Section 504 of the Rehabilitation Act of 1973. </a:t>
            </a:r>
          </a:p>
          <a:p>
            <a:pPr marL="457200" indent="-304800">
              <a:lnSpc>
                <a:spcPct val="115000"/>
              </a:lnSpc>
              <a:spcBef>
                <a:spcPts val="0"/>
              </a:spcBef>
              <a:spcAft>
                <a:spcPts val="0"/>
              </a:spcAft>
              <a:buClr>
                <a:schemeClr val="dk1"/>
              </a:buClr>
              <a:buSzPts val="1200"/>
              <a:buFontTx/>
              <a:buChar char="●"/>
              <a:defRPr/>
            </a:pPr>
            <a:r>
              <a:rPr lang="en-US" dirty="0">
                <a:solidFill>
                  <a:schemeClr val="dk1"/>
                </a:solidFill>
              </a:rPr>
              <a:t>Ark. Code Ann. 16-18-1005 (a)(6)(A) states that “students with special health care needs, including the chronically ill, medically fragile, technology-dependent and students with other health impairments shall have individualized healthcare plans.”</a:t>
            </a:r>
          </a:p>
          <a:p>
            <a:pPr>
              <a:lnSpc>
                <a:spcPct val="115000"/>
              </a:lnSpc>
              <a:spcBef>
                <a:spcPts val="0"/>
              </a:spcBef>
              <a:spcAft>
                <a:spcPts val="0"/>
              </a:spcAft>
              <a:defRPr/>
            </a:pPr>
            <a:endParaRPr lang="en-US" dirty="0">
              <a:solidFill>
                <a:schemeClr val="dk1"/>
              </a:solidFill>
            </a:endParaRPr>
          </a:p>
          <a:p>
            <a:pPr>
              <a:lnSpc>
                <a:spcPct val="115000"/>
              </a:lnSpc>
              <a:spcBef>
                <a:spcPts val="0"/>
              </a:spcBef>
              <a:spcAft>
                <a:spcPts val="0"/>
              </a:spcAft>
              <a:defRPr/>
            </a:pPr>
            <a:r>
              <a:rPr lang="en-US" u="sng" dirty="0">
                <a:solidFill>
                  <a:schemeClr val="dk1"/>
                </a:solidFill>
              </a:rPr>
              <a:t>It is the responsibility of the UAP to be aware of when trainings are needed and received on general or student specific tasks. It is important to recognize and communicate with the nurse whenever you identify a need for further nursing evaluation.</a:t>
            </a:r>
            <a:r>
              <a:rPr lang="en-US" dirty="0">
                <a:solidFill>
                  <a:schemeClr val="dk1"/>
                </a:solidFill>
              </a:rPr>
              <a:t> </a:t>
            </a:r>
          </a:p>
          <a:p>
            <a:pPr>
              <a:spcBef>
                <a:spcPts val="0"/>
              </a:spcBef>
              <a:spcAft>
                <a:spcPts val="0"/>
              </a:spcAft>
              <a:defRPr/>
            </a:pPr>
            <a:endParaRPr lang="en-US" dirty="0"/>
          </a:p>
          <a:p>
            <a:pPr>
              <a:defRPr/>
            </a:pPr>
            <a:endParaRPr lang="en-US" dirty="0"/>
          </a:p>
        </p:txBody>
      </p:sp>
      <p:sp>
        <p:nvSpPr>
          <p:cNvPr id="11268" name="Slide Number Placeholder 3">
            <a:extLst>
              <a:ext uri="{FF2B5EF4-FFF2-40B4-BE49-F238E27FC236}">
                <a16:creationId xmlns:a16="http://schemas.microsoft.com/office/drawing/2014/main" id="{CB199BBF-7C71-4990-9CC6-3B96B6958E3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1BAEF56-183E-483A-BE5B-37B1BAEB14BA}" type="slidenum">
              <a:rPr lang="en-US" altLang="en-US" smtClean="0"/>
              <a:pPr/>
              <a:t>4</a:t>
            </a:fld>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02697FE1-7C40-4177-8942-49D9D715970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0034527-9F3C-4B3D-B60F-066DBFF13C38}"/>
              </a:ext>
            </a:extLst>
          </p:cNvPr>
          <p:cNvSpPr>
            <a:spLocks noGrp="1"/>
          </p:cNvSpPr>
          <p:nvPr>
            <p:ph type="body" idx="1"/>
          </p:nvPr>
        </p:nvSpPr>
        <p:spPr/>
        <p:txBody>
          <a:bodyPr/>
          <a:lstStyle/>
          <a:p>
            <a:pPr>
              <a:defRPr/>
            </a:pPr>
            <a:r>
              <a:rPr lang="en-US" kern="0" dirty="0">
                <a:solidFill>
                  <a:srgbClr val="000000"/>
                </a:solidFill>
                <a:latin typeface="Arial"/>
                <a:cs typeface="Arial"/>
                <a:sym typeface="Arial"/>
              </a:rPr>
              <a:t>For students with elimination impairment, a bowel or bladder training program may be established. Refer to the specific student training guidelines if available. If there is not a formal plan, the Delegated Nursing Skills Manual may be used as a reference. </a:t>
            </a:r>
          </a:p>
          <a:p>
            <a:pPr eaLnBrk="1" fontAlgn="auto" hangingPunct="1">
              <a:lnSpc>
                <a:spcPct val="115000"/>
              </a:lnSpc>
              <a:spcBef>
                <a:spcPts val="0"/>
              </a:spcBef>
              <a:spcAft>
                <a:spcPts val="0"/>
              </a:spcAft>
              <a:buClr>
                <a:srgbClr val="000000"/>
              </a:buClr>
              <a:buSzPts val="1100"/>
              <a:buFont typeface="Arial"/>
              <a:buNone/>
              <a:defRPr/>
            </a:pPr>
            <a:r>
              <a:rPr lang="en-US" kern="0" dirty="0">
                <a:solidFill>
                  <a:srgbClr val="000000"/>
                </a:solidFill>
                <a:latin typeface="Arial"/>
                <a:cs typeface="Arial"/>
                <a:sym typeface="Arial"/>
              </a:rPr>
              <a:t>Clean Intermittent Catheterization is used to assist students with urinary system impairments that cause difficulty in emptying their bladders. CIC prevents urinary tract infections and wetting from overflow incontinence. It is a procedure in which a catheter is inserted into the bladder through the urethra to drain the urine. It should be performed in a private area and some students may be able to perform the procedure themselves.</a:t>
            </a:r>
          </a:p>
        </p:txBody>
      </p:sp>
      <p:sp>
        <p:nvSpPr>
          <p:cNvPr id="93188" name="Slide Number Placeholder 3">
            <a:extLst>
              <a:ext uri="{FF2B5EF4-FFF2-40B4-BE49-F238E27FC236}">
                <a16:creationId xmlns:a16="http://schemas.microsoft.com/office/drawing/2014/main" id="{95756E09-BDDA-4442-8571-61F37CA15E2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D8435FC-48E9-4C98-ADD4-965708F0717C}" type="slidenum">
              <a:rPr lang="en-US" altLang="en-US" smtClean="0"/>
              <a:pPr/>
              <a:t>50</a:t>
            </a:fld>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475AF926-4EE7-4028-A5CB-FA86506EE3D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a:extLst>
              <a:ext uri="{FF2B5EF4-FFF2-40B4-BE49-F238E27FC236}">
                <a16:creationId xmlns:a16="http://schemas.microsoft.com/office/drawing/2014/main" id="{73F5ADF3-B61C-4304-9E9D-44A143BA776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A G-tube or gastrostomy tube is a flexible catheter surgically placed in the stomach and held in place by a balloon at the tip of tube. It can be used to administer food, fluids, and medications directly into the stomach. Feedings may be either by bolus or by continuous infusion.  </a:t>
            </a:r>
          </a:p>
        </p:txBody>
      </p:sp>
      <p:sp>
        <p:nvSpPr>
          <p:cNvPr id="95236" name="Slide Number Placeholder 3">
            <a:extLst>
              <a:ext uri="{FF2B5EF4-FFF2-40B4-BE49-F238E27FC236}">
                <a16:creationId xmlns:a16="http://schemas.microsoft.com/office/drawing/2014/main" id="{EDF3DED5-FA0B-4E66-A039-BB8250FD875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7FBAB38-EB65-43F8-8F24-F6E126A56F63}" type="slidenum">
              <a:rPr lang="en-US" altLang="en-US" smtClean="0"/>
              <a:pPr/>
              <a:t>51</a:t>
            </a:fld>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D0D66D9F-AFC3-4275-A203-75AC0230365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a:extLst>
              <a:ext uri="{FF2B5EF4-FFF2-40B4-BE49-F238E27FC236}">
                <a16:creationId xmlns:a16="http://schemas.microsoft.com/office/drawing/2014/main" id="{D1CB2316-65FB-4C61-B982-01027548C66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15000"/>
              </a:lnSpc>
              <a:spcBef>
                <a:spcPct val="0"/>
              </a:spcBef>
              <a:buClr>
                <a:srgbClr val="000000"/>
              </a:buClr>
              <a:buSzPts val="1100"/>
            </a:pPr>
            <a:r>
              <a:rPr lang="en-US" altLang="en-US"/>
              <a:t>A Ventricular Peritoneal Shunt (VP-shunt) is needed when there is a backup of cerebrospinal fluid (CSF) that puts pressure on the brain. A VP-shunt is surgically placed and redirects CSF from a blocked ventricle in the brain to another area of the body to be absorbed (usually the peritoneal area of the abdomen). Things to watch for include:</a:t>
            </a:r>
          </a:p>
          <a:p>
            <a:pPr marL="914400" lvl="1" indent="-304800">
              <a:spcBef>
                <a:spcPts val="1600"/>
              </a:spcBef>
              <a:buClr>
                <a:srgbClr val="000000"/>
              </a:buClr>
              <a:buSzPts val="1200"/>
              <a:buFontTx/>
              <a:buChar char="○"/>
            </a:pPr>
            <a:r>
              <a:rPr lang="en-US" altLang="en-US"/>
              <a:t>Headache, vomiting, confusion, increased sleepiness</a:t>
            </a:r>
          </a:p>
          <a:p>
            <a:pPr marL="914400" lvl="1" indent="-304800">
              <a:spcBef>
                <a:spcPct val="0"/>
              </a:spcBef>
              <a:buClr>
                <a:srgbClr val="000000"/>
              </a:buClr>
              <a:buSzPts val="1200"/>
              <a:buFontTx/>
              <a:buChar char="○"/>
            </a:pPr>
            <a:r>
              <a:rPr lang="en-US" altLang="en-US"/>
              <a:t>Vision difficulties, fever greater than 101.5 orally</a:t>
            </a:r>
          </a:p>
          <a:p>
            <a:pPr marL="914400" lvl="1" indent="-304800">
              <a:spcBef>
                <a:spcPct val="0"/>
              </a:spcBef>
              <a:buClr>
                <a:srgbClr val="44546A"/>
              </a:buClr>
              <a:buSzPts val="1200"/>
              <a:buFontTx/>
              <a:buChar char="○"/>
            </a:pPr>
            <a:r>
              <a:rPr lang="en-US" altLang="en-US"/>
              <a:t>Increased redness or discomfort or new or excessive drainage from an incision or wound from a recent shunt placement/revision</a:t>
            </a:r>
          </a:p>
          <a:p>
            <a:pPr>
              <a:lnSpc>
                <a:spcPct val="115000"/>
              </a:lnSpc>
              <a:spcBef>
                <a:spcPts val="1600"/>
              </a:spcBef>
              <a:buClr>
                <a:srgbClr val="000000"/>
              </a:buClr>
              <a:buSzPts val="1100"/>
            </a:pPr>
            <a:endParaRPr lang="en-US" altLang="en-US"/>
          </a:p>
          <a:p>
            <a:pPr>
              <a:spcBef>
                <a:spcPts val="1600"/>
              </a:spcBef>
            </a:pPr>
            <a:endParaRPr lang="en-US" altLang="en-US"/>
          </a:p>
          <a:p>
            <a:endParaRPr lang="en-US" altLang="en-US"/>
          </a:p>
        </p:txBody>
      </p:sp>
      <p:sp>
        <p:nvSpPr>
          <p:cNvPr id="97284" name="Slide Number Placeholder 3">
            <a:extLst>
              <a:ext uri="{FF2B5EF4-FFF2-40B4-BE49-F238E27FC236}">
                <a16:creationId xmlns:a16="http://schemas.microsoft.com/office/drawing/2014/main" id="{68AAE55D-0D24-44E5-8C9C-337FA1DAA66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992FAAB-A2D0-45B4-8889-72A016643370}" type="slidenum">
              <a:rPr lang="en-US" altLang="en-US" smtClean="0"/>
              <a:pPr/>
              <a:t>52</a:t>
            </a:fld>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a:extLst>
              <a:ext uri="{FF2B5EF4-FFF2-40B4-BE49-F238E27FC236}">
                <a16:creationId xmlns:a16="http://schemas.microsoft.com/office/drawing/2014/main" id="{A4144BE5-1ADA-45A9-921A-3BF5DA45F86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A50D72F-396C-4183-83B9-09A0551BF02D}"/>
              </a:ext>
            </a:extLst>
          </p:cNvPr>
          <p:cNvSpPr>
            <a:spLocks noGrp="1"/>
          </p:cNvSpPr>
          <p:nvPr>
            <p:ph type="body" idx="1"/>
          </p:nvPr>
        </p:nvSpPr>
        <p:spPr/>
        <p:txBody>
          <a:bodyPr/>
          <a:lstStyle/>
          <a:p>
            <a:pPr eaLnBrk="1" fontAlgn="auto" hangingPunct="1">
              <a:lnSpc>
                <a:spcPct val="115000"/>
              </a:lnSpc>
              <a:spcBef>
                <a:spcPts val="0"/>
              </a:spcBef>
              <a:spcAft>
                <a:spcPts val="0"/>
              </a:spcAft>
              <a:buClr>
                <a:srgbClr val="000000"/>
              </a:buClr>
              <a:buSzPts val="1100"/>
              <a:buFont typeface="Arial"/>
              <a:buNone/>
              <a:defRPr/>
            </a:pPr>
            <a:r>
              <a:rPr lang="en-US" kern="0" dirty="0">
                <a:solidFill>
                  <a:srgbClr val="000000"/>
                </a:solidFill>
                <a:latin typeface="Arial"/>
                <a:cs typeface="Arial"/>
                <a:sym typeface="Arial"/>
              </a:rPr>
              <a:t>Some students may require mechanical ventilation.  Some disease processes and respiratory system abnormalities cause individuals to require mechanical ventilation.</a:t>
            </a:r>
          </a:p>
          <a:p>
            <a:pPr eaLnBrk="1" fontAlgn="auto" hangingPunct="1">
              <a:lnSpc>
                <a:spcPct val="115000"/>
              </a:lnSpc>
              <a:spcBef>
                <a:spcPts val="1649"/>
              </a:spcBef>
              <a:spcAft>
                <a:spcPts val="0"/>
              </a:spcAft>
              <a:buClr>
                <a:srgbClr val="000000"/>
              </a:buClr>
              <a:buSzPts val="1100"/>
              <a:buFont typeface="Arial"/>
              <a:buNone/>
              <a:defRPr/>
            </a:pPr>
            <a:r>
              <a:rPr lang="en-US" kern="0" dirty="0">
                <a:solidFill>
                  <a:srgbClr val="000000"/>
                </a:solidFill>
                <a:latin typeface="Arial"/>
                <a:cs typeface="Arial"/>
                <a:sym typeface="Arial"/>
              </a:rPr>
              <a:t>Hypoxia is a condition where not enough oxygen is available in the body to meet all of the demands of normal metabolism within the body. </a:t>
            </a:r>
          </a:p>
          <a:p>
            <a:pPr eaLnBrk="1" fontAlgn="auto" hangingPunct="1">
              <a:lnSpc>
                <a:spcPct val="115000"/>
              </a:lnSpc>
              <a:spcBef>
                <a:spcPts val="1649"/>
              </a:spcBef>
              <a:spcAft>
                <a:spcPts val="0"/>
              </a:spcAft>
              <a:buClr>
                <a:srgbClr val="000000"/>
              </a:buClr>
              <a:buSzPts val="1100"/>
              <a:buFont typeface="Arial"/>
              <a:buNone/>
              <a:defRPr/>
            </a:pPr>
            <a:r>
              <a:rPr lang="en-US" kern="0" dirty="0">
                <a:solidFill>
                  <a:srgbClr val="000000"/>
                </a:solidFill>
                <a:latin typeface="Arial"/>
                <a:cs typeface="Arial"/>
                <a:sym typeface="Arial"/>
              </a:rPr>
              <a:t>When ANY of the following is observed contact an RN IMMEDIATELY</a:t>
            </a:r>
          </a:p>
          <a:p>
            <a:pPr marL="471145" indent="-314096" eaLnBrk="1" fontAlgn="auto" hangingPunct="1">
              <a:lnSpc>
                <a:spcPct val="115000"/>
              </a:lnSpc>
              <a:spcBef>
                <a:spcPts val="1649"/>
              </a:spcBef>
              <a:spcAft>
                <a:spcPts val="0"/>
              </a:spcAft>
              <a:buClr>
                <a:srgbClr val="000000"/>
              </a:buClr>
              <a:buSzPts val="1200"/>
              <a:buFont typeface="Arial"/>
              <a:buChar char="●"/>
              <a:defRPr/>
            </a:pPr>
            <a:r>
              <a:rPr lang="en-US" kern="0" dirty="0">
                <a:solidFill>
                  <a:srgbClr val="000000"/>
                </a:solidFill>
                <a:latin typeface="Arial"/>
                <a:cs typeface="Arial"/>
                <a:sym typeface="Arial"/>
              </a:rPr>
              <a:t>Anxiety, apprehension or behavior change;</a:t>
            </a:r>
          </a:p>
          <a:p>
            <a:pPr marL="471145" indent="-314096" eaLnBrk="1" fontAlgn="auto" hangingPunct="1">
              <a:lnSpc>
                <a:spcPct val="115000"/>
              </a:lnSpc>
              <a:spcBef>
                <a:spcPts val="0"/>
              </a:spcBef>
              <a:spcAft>
                <a:spcPts val="0"/>
              </a:spcAft>
              <a:buClr>
                <a:srgbClr val="000000"/>
              </a:buClr>
              <a:buSzPts val="1200"/>
              <a:buFont typeface="Arial"/>
              <a:buChar char="●"/>
              <a:defRPr/>
            </a:pPr>
            <a:r>
              <a:rPr lang="en-US" kern="0" dirty="0">
                <a:solidFill>
                  <a:srgbClr val="000000"/>
                </a:solidFill>
                <a:latin typeface="Arial"/>
                <a:cs typeface="Arial"/>
                <a:sym typeface="Arial"/>
              </a:rPr>
              <a:t>Increased heart rate;</a:t>
            </a:r>
          </a:p>
          <a:p>
            <a:pPr marL="471145" indent="-314096" eaLnBrk="1" fontAlgn="auto" hangingPunct="1">
              <a:lnSpc>
                <a:spcPct val="115000"/>
              </a:lnSpc>
              <a:spcBef>
                <a:spcPts val="0"/>
              </a:spcBef>
              <a:spcAft>
                <a:spcPts val="0"/>
              </a:spcAft>
              <a:buClr>
                <a:srgbClr val="000000"/>
              </a:buClr>
              <a:buSzPts val="1200"/>
              <a:buFont typeface="Arial"/>
              <a:buChar char="●"/>
              <a:defRPr/>
            </a:pPr>
            <a:r>
              <a:rPr lang="en-US" kern="0" dirty="0">
                <a:solidFill>
                  <a:srgbClr val="000000"/>
                </a:solidFill>
                <a:latin typeface="Arial"/>
                <a:cs typeface="Arial"/>
                <a:sym typeface="Arial"/>
              </a:rPr>
              <a:t>Difficulty breathing;</a:t>
            </a:r>
          </a:p>
          <a:p>
            <a:pPr marL="471145" indent="-314096" eaLnBrk="1" fontAlgn="auto" hangingPunct="1">
              <a:lnSpc>
                <a:spcPct val="115000"/>
              </a:lnSpc>
              <a:spcBef>
                <a:spcPts val="0"/>
              </a:spcBef>
              <a:spcAft>
                <a:spcPts val="0"/>
              </a:spcAft>
              <a:buClr>
                <a:srgbClr val="000000"/>
              </a:buClr>
              <a:buSzPts val="1200"/>
              <a:buFont typeface="Arial"/>
              <a:buChar char="●"/>
              <a:defRPr/>
            </a:pPr>
            <a:r>
              <a:rPr lang="en-US" kern="0" dirty="0">
                <a:solidFill>
                  <a:srgbClr val="000000"/>
                </a:solidFill>
                <a:latin typeface="Arial"/>
                <a:cs typeface="Arial"/>
                <a:sym typeface="Arial"/>
              </a:rPr>
              <a:t>Use of accessory muscles for respirations (nasal flaring, rib retractions);</a:t>
            </a:r>
          </a:p>
          <a:p>
            <a:pPr marL="471145" indent="-314096" eaLnBrk="1" fontAlgn="auto" hangingPunct="1">
              <a:lnSpc>
                <a:spcPct val="115000"/>
              </a:lnSpc>
              <a:spcBef>
                <a:spcPts val="0"/>
              </a:spcBef>
              <a:spcAft>
                <a:spcPts val="0"/>
              </a:spcAft>
              <a:buClr>
                <a:srgbClr val="000000"/>
              </a:buClr>
              <a:buSzPts val="1200"/>
              <a:buFont typeface="Arial"/>
              <a:buChar char="●"/>
              <a:defRPr/>
            </a:pPr>
            <a:r>
              <a:rPr lang="en-US" kern="0" dirty="0">
                <a:solidFill>
                  <a:srgbClr val="000000"/>
                </a:solidFill>
                <a:latin typeface="Arial"/>
                <a:cs typeface="Arial"/>
                <a:sym typeface="Arial"/>
              </a:rPr>
              <a:t>Dizziness;</a:t>
            </a:r>
          </a:p>
          <a:p>
            <a:pPr marL="471145" indent="-314096" eaLnBrk="1" fontAlgn="auto" hangingPunct="1">
              <a:lnSpc>
                <a:spcPct val="115000"/>
              </a:lnSpc>
              <a:spcBef>
                <a:spcPts val="0"/>
              </a:spcBef>
              <a:spcAft>
                <a:spcPts val="0"/>
              </a:spcAft>
              <a:buClr>
                <a:srgbClr val="000000"/>
              </a:buClr>
              <a:buSzPts val="1200"/>
              <a:buFont typeface="Arial"/>
              <a:buChar char="●"/>
              <a:defRPr/>
            </a:pPr>
            <a:r>
              <a:rPr lang="en-US" kern="0" dirty="0">
                <a:solidFill>
                  <a:srgbClr val="000000"/>
                </a:solidFill>
                <a:latin typeface="Arial"/>
                <a:cs typeface="Arial"/>
                <a:sym typeface="Arial"/>
              </a:rPr>
              <a:t>Changes in color (student becomes cyanotic [blue or grey lips and/or nail beds]).</a:t>
            </a:r>
          </a:p>
          <a:p>
            <a:pPr>
              <a:defRPr/>
            </a:pPr>
            <a:endParaRPr lang="en-US" dirty="0"/>
          </a:p>
        </p:txBody>
      </p:sp>
      <p:sp>
        <p:nvSpPr>
          <p:cNvPr id="99332" name="Slide Number Placeholder 3">
            <a:extLst>
              <a:ext uri="{FF2B5EF4-FFF2-40B4-BE49-F238E27FC236}">
                <a16:creationId xmlns:a16="http://schemas.microsoft.com/office/drawing/2014/main" id="{4B1B8369-66DD-4B72-B4A5-CFD3D8F87F8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8A777CE-CD52-4E08-AAFA-489E840EBDF7}" type="slidenum">
              <a:rPr lang="en-US" altLang="en-US" smtClean="0"/>
              <a:pPr/>
              <a:t>53</a:t>
            </a:fld>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id="{89DF41D1-37A7-46F4-9E09-F9E408B1489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DF93783F-0851-4CCB-8406-368AF04849CB}"/>
              </a:ext>
            </a:extLst>
          </p:cNvPr>
          <p:cNvSpPr>
            <a:spLocks noGrp="1"/>
          </p:cNvSpPr>
          <p:nvPr>
            <p:ph type="body" idx="1"/>
          </p:nvPr>
        </p:nvSpPr>
        <p:spPr/>
        <p:txBody>
          <a:bodyPr/>
          <a:lstStyle/>
          <a:p>
            <a:pPr eaLnBrk="1" fontAlgn="auto" hangingPunct="1">
              <a:spcBef>
                <a:spcPts val="0"/>
              </a:spcBef>
              <a:spcAft>
                <a:spcPts val="0"/>
              </a:spcAft>
              <a:buClr>
                <a:srgbClr val="000000"/>
              </a:buClr>
              <a:buSzPts val="1100"/>
              <a:buFont typeface="Arial"/>
              <a:buNone/>
              <a:defRPr/>
            </a:pPr>
            <a:r>
              <a:rPr lang="en-US" kern="0" dirty="0">
                <a:solidFill>
                  <a:srgbClr val="000000"/>
                </a:solidFill>
                <a:latin typeface="Arial"/>
                <a:cs typeface="Arial"/>
                <a:sym typeface="Arial"/>
              </a:rPr>
              <a:t>The accountability for medications is verified through the school nurse and the parent. Documentation varies from district to district but follows nursing guidelines. </a:t>
            </a:r>
          </a:p>
          <a:p>
            <a:pPr>
              <a:defRPr/>
            </a:pPr>
            <a:endParaRPr lang="en-US" dirty="0"/>
          </a:p>
          <a:p>
            <a:pPr>
              <a:defRPr/>
            </a:pPr>
            <a:endParaRPr lang="en-US" dirty="0"/>
          </a:p>
        </p:txBody>
      </p:sp>
      <p:sp>
        <p:nvSpPr>
          <p:cNvPr id="101380" name="Slide Number Placeholder 3">
            <a:extLst>
              <a:ext uri="{FF2B5EF4-FFF2-40B4-BE49-F238E27FC236}">
                <a16:creationId xmlns:a16="http://schemas.microsoft.com/office/drawing/2014/main" id="{29F2ACAE-F500-4685-85E2-A7ED0DA10EB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A12A2EA-23AF-467F-80C0-F18DCA5A0CDF}" type="slidenum">
              <a:rPr lang="en-US" altLang="en-US" smtClean="0"/>
              <a:pPr/>
              <a:t>54</a:t>
            </a:fld>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a:extLst>
              <a:ext uri="{FF2B5EF4-FFF2-40B4-BE49-F238E27FC236}">
                <a16:creationId xmlns:a16="http://schemas.microsoft.com/office/drawing/2014/main" id="{1519DE93-94BC-4205-B2C9-06CB0303306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5F7F6129-E700-44D1-B6D9-3A3194E86C0F}"/>
              </a:ext>
            </a:extLst>
          </p:cNvPr>
          <p:cNvSpPr>
            <a:spLocks noGrp="1"/>
          </p:cNvSpPr>
          <p:nvPr>
            <p:ph type="body" idx="1"/>
          </p:nvPr>
        </p:nvSpPr>
        <p:spPr/>
        <p:txBody>
          <a:bodyPr/>
          <a:lstStyle/>
          <a:p>
            <a:pPr eaLnBrk="1" fontAlgn="auto" hangingPunct="1">
              <a:spcBef>
                <a:spcPts val="0"/>
              </a:spcBef>
              <a:spcAft>
                <a:spcPts val="0"/>
              </a:spcAft>
              <a:buClr>
                <a:srgbClr val="000000"/>
              </a:buClr>
              <a:buSzPts val="1100"/>
              <a:buFont typeface="Arial"/>
              <a:buNone/>
              <a:defRPr/>
            </a:pPr>
            <a:r>
              <a:rPr lang="en-US" kern="0" dirty="0">
                <a:solidFill>
                  <a:srgbClr val="000000"/>
                </a:solidFill>
                <a:latin typeface="Arial"/>
                <a:cs typeface="Arial"/>
                <a:sym typeface="Arial"/>
              </a:rPr>
              <a:t>May need to be with or without food be sure to check prescription </a:t>
            </a:r>
          </a:p>
          <a:p>
            <a:pPr>
              <a:defRPr/>
            </a:pPr>
            <a:endParaRPr lang="en-US" dirty="0"/>
          </a:p>
          <a:p>
            <a:pPr>
              <a:defRPr/>
            </a:pPr>
            <a:endParaRPr lang="en-US" dirty="0"/>
          </a:p>
        </p:txBody>
      </p:sp>
      <p:sp>
        <p:nvSpPr>
          <p:cNvPr id="103428" name="Slide Number Placeholder 3">
            <a:extLst>
              <a:ext uri="{FF2B5EF4-FFF2-40B4-BE49-F238E27FC236}">
                <a16:creationId xmlns:a16="http://schemas.microsoft.com/office/drawing/2014/main" id="{76F3FD1A-5CFD-4713-9A70-20BAA978943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54DED68-E3FB-4BDF-AC98-562CFE514D54}" type="slidenum">
              <a:rPr lang="en-US" altLang="en-US" smtClean="0"/>
              <a:pPr/>
              <a:t>55</a:t>
            </a:fld>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id="{0EB3D4D4-84D2-492F-860C-67F9AE4277B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767FA639-7568-4781-A338-1392B2F94527}"/>
              </a:ext>
            </a:extLst>
          </p:cNvPr>
          <p:cNvSpPr>
            <a:spLocks noGrp="1"/>
          </p:cNvSpPr>
          <p:nvPr>
            <p:ph type="body" idx="1"/>
          </p:nvPr>
        </p:nvSpPr>
        <p:spPr/>
        <p:txBody>
          <a:bodyPr/>
          <a:lstStyle/>
          <a:p>
            <a:pPr eaLnBrk="1" fontAlgn="auto" hangingPunct="1">
              <a:spcBef>
                <a:spcPts val="0"/>
              </a:spcBef>
              <a:spcAft>
                <a:spcPts val="0"/>
              </a:spcAft>
              <a:buClr>
                <a:srgbClr val="000000"/>
              </a:buClr>
              <a:buSzPts val="1100"/>
              <a:buFont typeface="Arial"/>
              <a:buNone/>
              <a:defRPr/>
            </a:pPr>
            <a:r>
              <a:rPr lang="en-US" kern="0" dirty="0">
                <a:solidFill>
                  <a:srgbClr val="000000"/>
                </a:solidFill>
                <a:latin typeface="Arial"/>
                <a:cs typeface="Arial"/>
                <a:sym typeface="Arial"/>
              </a:rPr>
              <a:t>Please be aware that you CANNOT apply anything to a student without 1)Parental consent, 2) Delegation by school nurse, 3) referring to your school policy. </a:t>
            </a:r>
          </a:p>
          <a:p>
            <a:pPr eaLnBrk="1" fontAlgn="auto" hangingPunct="1">
              <a:spcBef>
                <a:spcPts val="0"/>
              </a:spcBef>
              <a:spcAft>
                <a:spcPts val="0"/>
              </a:spcAft>
              <a:buClr>
                <a:srgbClr val="000000"/>
              </a:buClr>
              <a:buSzPts val="1100"/>
              <a:buFont typeface="Arial"/>
              <a:buNone/>
              <a:defRPr/>
            </a:pPr>
            <a:endParaRPr lang="en-US" kern="0" dirty="0">
              <a:solidFill>
                <a:srgbClr val="000000"/>
              </a:solidFill>
              <a:latin typeface="Arial"/>
              <a:cs typeface="Arial"/>
              <a:sym typeface="Arial"/>
            </a:endParaRPr>
          </a:p>
          <a:p>
            <a:pPr eaLnBrk="1" fontAlgn="auto" hangingPunct="1">
              <a:spcBef>
                <a:spcPts val="0"/>
              </a:spcBef>
              <a:spcAft>
                <a:spcPts val="0"/>
              </a:spcAft>
              <a:buClr>
                <a:srgbClr val="000000"/>
              </a:buClr>
              <a:buSzPts val="1100"/>
              <a:buFont typeface="Arial"/>
              <a:buNone/>
              <a:defRPr/>
            </a:pPr>
            <a:r>
              <a:rPr lang="en-US" kern="0" dirty="0">
                <a:solidFill>
                  <a:srgbClr val="000000"/>
                </a:solidFill>
                <a:latin typeface="Arial"/>
                <a:cs typeface="Arial"/>
                <a:sym typeface="Arial"/>
              </a:rPr>
              <a:t>Some people may be allergic to sunscreen/Benadryl/cortisone cream, and you could inadvertently cause the situation to worsen. </a:t>
            </a:r>
          </a:p>
          <a:p>
            <a:pPr eaLnBrk="1" fontAlgn="auto" hangingPunct="1">
              <a:spcBef>
                <a:spcPts val="0"/>
              </a:spcBef>
              <a:spcAft>
                <a:spcPts val="0"/>
              </a:spcAft>
              <a:buClr>
                <a:srgbClr val="000000"/>
              </a:buClr>
              <a:buSzPts val="1100"/>
              <a:buFont typeface="Arial"/>
              <a:buNone/>
              <a:defRPr/>
            </a:pPr>
            <a:endParaRPr lang="en-US" kern="0" dirty="0">
              <a:solidFill>
                <a:srgbClr val="000000"/>
              </a:solidFill>
              <a:latin typeface="Arial"/>
              <a:cs typeface="Arial"/>
              <a:sym typeface="Arial"/>
            </a:endParaRPr>
          </a:p>
          <a:p>
            <a:pPr eaLnBrk="1" fontAlgn="auto" hangingPunct="1">
              <a:spcBef>
                <a:spcPts val="0"/>
              </a:spcBef>
              <a:spcAft>
                <a:spcPts val="0"/>
              </a:spcAft>
              <a:buClr>
                <a:srgbClr val="000000"/>
              </a:buClr>
              <a:buSzPts val="1100"/>
              <a:buFont typeface="Arial"/>
              <a:buNone/>
              <a:defRPr/>
            </a:pPr>
            <a:r>
              <a:rPr lang="en-US" kern="0" dirty="0">
                <a:solidFill>
                  <a:srgbClr val="000000"/>
                </a:solidFill>
                <a:latin typeface="Arial"/>
                <a:cs typeface="Arial"/>
                <a:sym typeface="Arial"/>
              </a:rPr>
              <a:t>Ear drops should not be applied when there could possibly be an underlying unknown condition.  </a:t>
            </a:r>
          </a:p>
          <a:p>
            <a:pPr eaLnBrk="1" fontAlgn="auto" hangingPunct="1">
              <a:spcBef>
                <a:spcPts val="0"/>
              </a:spcBef>
              <a:spcAft>
                <a:spcPts val="0"/>
              </a:spcAft>
              <a:buClr>
                <a:srgbClr val="000000"/>
              </a:buClr>
              <a:buSzPts val="1100"/>
              <a:buFont typeface="Arial"/>
              <a:buNone/>
              <a:defRPr/>
            </a:pPr>
            <a:endParaRPr lang="en-US" kern="0" dirty="0">
              <a:solidFill>
                <a:srgbClr val="000000"/>
              </a:solidFill>
              <a:latin typeface="Arial"/>
              <a:cs typeface="Arial"/>
              <a:sym typeface="Arial"/>
            </a:endParaRPr>
          </a:p>
          <a:p>
            <a:pPr eaLnBrk="1" fontAlgn="auto" hangingPunct="1">
              <a:spcBef>
                <a:spcPts val="0"/>
              </a:spcBef>
              <a:spcAft>
                <a:spcPts val="0"/>
              </a:spcAft>
              <a:buClr>
                <a:srgbClr val="000000"/>
              </a:buClr>
              <a:buSzPts val="1100"/>
              <a:buFont typeface="Arial"/>
              <a:buNone/>
              <a:defRPr/>
            </a:pPr>
            <a:r>
              <a:rPr lang="en-US" kern="0" dirty="0">
                <a:solidFill>
                  <a:srgbClr val="000000"/>
                </a:solidFill>
                <a:latin typeface="Arial"/>
                <a:cs typeface="Arial"/>
                <a:sym typeface="Arial"/>
              </a:rPr>
              <a:t>Saline eye wash is not considered to be eye drops, eye wash would be used in an emergency. </a:t>
            </a:r>
          </a:p>
          <a:p>
            <a:pPr eaLnBrk="1" fontAlgn="auto" hangingPunct="1">
              <a:spcBef>
                <a:spcPts val="0"/>
              </a:spcBef>
              <a:spcAft>
                <a:spcPts val="0"/>
              </a:spcAft>
              <a:buClr>
                <a:srgbClr val="000000"/>
              </a:buClr>
              <a:buSzPts val="1100"/>
              <a:buFont typeface="Arial"/>
              <a:buNone/>
              <a:defRPr/>
            </a:pPr>
            <a:endParaRPr lang="en-US" kern="0" dirty="0">
              <a:solidFill>
                <a:srgbClr val="000000"/>
              </a:solidFill>
              <a:latin typeface="Arial"/>
              <a:cs typeface="Arial"/>
              <a:sym typeface="Arial"/>
            </a:endParaRPr>
          </a:p>
          <a:p>
            <a:pPr eaLnBrk="1" fontAlgn="auto" hangingPunct="1">
              <a:spcBef>
                <a:spcPts val="0"/>
              </a:spcBef>
              <a:spcAft>
                <a:spcPts val="0"/>
              </a:spcAft>
              <a:buClr>
                <a:srgbClr val="000000"/>
              </a:buClr>
              <a:buSzPts val="1100"/>
              <a:buFont typeface="Arial"/>
              <a:buNone/>
              <a:defRPr/>
            </a:pPr>
            <a:r>
              <a:rPr lang="en-US" kern="0" dirty="0">
                <a:solidFill>
                  <a:srgbClr val="000000"/>
                </a:solidFill>
                <a:latin typeface="Arial"/>
                <a:cs typeface="Arial"/>
                <a:sym typeface="Arial"/>
              </a:rPr>
              <a:t>Eye drops should not be applied to a child unless there is parental consent. </a:t>
            </a:r>
          </a:p>
          <a:p>
            <a:pPr>
              <a:defRPr/>
            </a:pPr>
            <a:endParaRPr lang="en-US" dirty="0"/>
          </a:p>
          <a:p>
            <a:pPr>
              <a:defRPr/>
            </a:pPr>
            <a:endParaRPr lang="en-US" dirty="0"/>
          </a:p>
        </p:txBody>
      </p:sp>
      <p:sp>
        <p:nvSpPr>
          <p:cNvPr id="106500" name="Slide Number Placeholder 3">
            <a:extLst>
              <a:ext uri="{FF2B5EF4-FFF2-40B4-BE49-F238E27FC236}">
                <a16:creationId xmlns:a16="http://schemas.microsoft.com/office/drawing/2014/main" id="{F066ECFC-CC8F-4C37-A1C8-DD2F1B7F338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81A2050-52EF-4ECF-AF68-A88A62B3A84C}" type="slidenum">
              <a:rPr lang="en-US" altLang="en-US" smtClean="0"/>
              <a:pPr/>
              <a:t>57</a:t>
            </a:fld>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a:extLst>
              <a:ext uri="{FF2B5EF4-FFF2-40B4-BE49-F238E27FC236}">
                <a16:creationId xmlns:a16="http://schemas.microsoft.com/office/drawing/2014/main" id="{932EF6E1-24C0-4290-AF44-6D5A205692E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99A4B6AD-682F-4C93-B15F-EA53605AA04E}"/>
              </a:ext>
            </a:extLst>
          </p:cNvPr>
          <p:cNvSpPr>
            <a:spLocks noGrp="1"/>
          </p:cNvSpPr>
          <p:nvPr>
            <p:ph type="body" idx="1"/>
          </p:nvPr>
        </p:nvSpPr>
        <p:spPr/>
        <p:txBody>
          <a:bodyPr/>
          <a:lstStyle/>
          <a:p>
            <a:pPr eaLnBrk="1" fontAlgn="auto" hangingPunct="1">
              <a:lnSpc>
                <a:spcPct val="115000"/>
              </a:lnSpc>
              <a:spcBef>
                <a:spcPts val="0"/>
              </a:spcBef>
              <a:spcAft>
                <a:spcPts val="0"/>
              </a:spcAft>
              <a:buClr>
                <a:srgbClr val="000000"/>
              </a:buClr>
              <a:buSzPts val="1100"/>
              <a:buFont typeface="Arial"/>
              <a:buNone/>
              <a:defRPr/>
            </a:pPr>
            <a:r>
              <a:rPr lang="en-US" kern="0" dirty="0">
                <a:solidFill>
                  <a:srgbClr val="000000"/>
                </a:solidFill>
                <a:latin typeface="Arial"/>
                <a:cs typeface="Arial"/>
                <a:sym typeface="Arial"/>
              </a:rPr>
              <a:t>Postural drainage is a technique used to facilitate drainage of secretions from the airway.  This procedure can be achieved through several techniques and is highly dependent on position of the individual as to which section of the lungs will be affected.  A procedure known as chest physiotherapy uses percussion, vibration and shaking to loosen secretions so they may be forced into the larger airways making it easier to expel.</a:t>
            </a:r>
          </a:p>
          <a:p>
            <a:pPr eaLnBrk="1" fontAlgn="auto" hangingPunct="1">
              <a:lnSpc>
                <a:spcPct val="115000"/>
              </a:lnSpc>
              <a:spcBef>
                <a:spcPts val="1649"/>
              </a:spcBef>
              <a:spcAft>
                <a:spcPts val="0"/>
              </a:spcAft>
              <a:buClr>
                <a:srgbClr val="000000"/>
              </a:buClr>
              <a:buSzPts val="1100"/>
              <a:buFont typeface="Arial"/>
              <a:buNone/>
              <a:defRPr/>
            </a:pPr>
            <a:r>
              <a:rPr lang="en-US" kern="0" dirty="0">
                <a:solidFill>
                  <a:srgbClr val="000000"/>
                </a:solidFill>
                <a:latin typeface="Arial"/>
                <a:cs typeface="Arial"/>
                <a:sym typeface="Arial"/>
              </a:rPr>
              <a:t>This skill is highly student specific, therefore a blank skills checklist is provided so the nurse and the parent/guardian may create the appropriate checklist.</a:t>
            </a:r>
          </a:p>
          <a:p>
            <a:pPr>
              <a:defRPr/>
            </a:pPr>
            <a:endParaRPr lang="en-US" dirty="0"/>
          </a:p>
          <a:p>
            <a:pPr>
              <a:defRPr/>
            </a:pPr>
            <a:endParaRPr lang="en-US" dirty="0"/>
          </a:p>
        </p:txBody>
      </p:sp>
      <p:sp>
        <p:nvSpPr>
          <p:cNvPr id="109572" name="Slide Number Placeholder 3">
            <a:extLst>
              <a:ext uri="{FF2B5EF4-FFF2-40B4-BE49-F238E27FC236}">
                <a16:creationId xmlns:a16="http://schemas.microsoft.com/office/drawing/2014/main" id="{FE5C0583-52A7-41B5-B589-41287F5C38B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6999EE0-CC25-437F-B4C3-A843349020D9}" type="slidenum">
              <a:rPr lang="en-US" altLang="en-US" smtClean="0"/>
              <a:pPr/>
              <a:t>59</a:t>
            </a:fld>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a:extLst>
              <a:ext uri="{FF2B5EF4-FFF2-40B4-BE49-F238E27FC236}">
                <a16:creationId xmlns:a16="http://schemas.microsoft.com/office/drawing/2014/main" id="{C39BE2AA-1071-4B20-8E55-EF5AFBCEEFE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a:extLst>
              <a:ext uri="{FF2B5EF4-FFF2-40B4-BE49-F238E27FC236}">
                <a16:creationId xmlns:a16="http://schemas.microsoft.com/office/drawing/2014/main" id="{4E033141-62DB-492A-A0D3-18978AC9376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Suctioning is a student specific task and will require UAP to be trained by RN.</a:t>
            </a:r>
          </a:p>
        </p:txBody>
      </p:sp>
      <p:sp>
        <p:nvSpPr>
          <p:cNvPr id="111620" name="Slide Number Placeholder 3">
            <a:extLst>
              <a:ext uri="{FF2B5EF4-FFF2-40B4-BE49-F238E27FC236}">
                <a16:creationId xmlns:a16="http://schemas.microsoft.com/office/drawing/2014/main" id="{F3B91F57-5DF0-4B77-A2F6-B51FD713604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6247444-C030-45E5-A8AE-70A7CE0EEADE}" type="slidenum">
              <a:rPr lang="en-US" altLang="en-US" smtClean="0"/>
              <a:pPr/>
              <a:t>60</a:t>
            </a:fld>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2D82D801-9795-495B-B1DA-F1B626C922B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a:extLst>
              <a:ext uri="{FF2B5EF4-FFF2-40B4-BE49-F238E27FC236}">
                <a16:creationId xmlns:a16="http://schemas.microsoft.com/office/drawing/2014/main" id="{9524E46A-99C2-4039-B6E1-DD869D0BD79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50000"/>
              </a:lnSpc>
              <a:spcBef>
                <a:spcPct val="0"/>
              </a:spcBef>
              <a:buClr>
                <a:srgbClr val="000000"/>
              </a:buClr>
              <a:buSzPts val="1100"/>
            </a:pPr>
            <a:r>
              <a:rPr lang="en-US" altLang="en-US">
                <a:solidFill>
                  <a:srgbClr val="000000"/>
                </a:solidFill>
              </a:rPr>
              <a:t>Tracheostomy care is a student specific task and will require UAP to be trained by RN.</a:t>
            </a:r>
          </a:p>
        </p:txBody>
      </p:sp>
      <p:sp>
        <p:nvSpPr>
          <p:cNvPr id="113668" name="Slide Number Placeholder 3">
            <a:extLst>
              <a:ext uri="{FF2B5EF4-FFF2-40B4-BE49-F238E27FC236}">
                <a16:creationId xmlns:a16="http://schemas.microsoft.com/office/drawing/2014/main" id="{3995CE12-192D-4AE5-9394-433A5D5B98A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12C745F-D459-4AD3-95A0-ED09E5E96D1B}" type="slidenum">
              <a:rPr lang="en-US" altLang="en-US" smtClean="0"/>
              <a:pPr/>
              <a:t>61</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4E72562F-C2DE-446A-BBAB-2A73077C4A2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DB2A0ADD-D2FA-4654-9ED0-9EC64F105DCC}"/>
              </a:ext>
            </a:extLst>
          </p:cNvPr>
          <p:cNvSpPr>
            <a:spLocks noGrp="1"/>
          </p:cNvSpPr>
          <p:nvPr>
            <p:ph type="body" idx="1"/>
          </p:nvPr>
        </p:nvSpPr>
        <p:spPr/>
        <p:txBody>
          <a:bodyPr/>
          <a:lstStyle/>
          <a:p>
            <a:pPr>
              <a:lnSpc>
                <a:spcPct val="115833"/>
              </a:lnSpc>
              <a:spcBef>
                <a:spcPts val="0"/>
              </a:spcBef>
              <a:spcAft>
                <a:spcPts val="0"/>
              </a:spcAft>
              <a:defRPr/>
            </a:pPr>
            <a:r>
              <a:rPr lang="en-US" dirty="0">
                <a:solidFill>
                  <a:schemeClr val="dk1"/>
                </a:solidFill>
              </a:rPr>
              <a:t>The training of UAPs falls under the roles and responsibilities of the school nurse. Training should be done in a controlled and systematic method.</a:t>
            </a:r>
          </a:p>
          <a:p>
            <a:pPr>
              <a:lnSpc>
                <a:spcPct val="115833"/>
              </a:lnSpc>
              <a:spcBef>
                <a:spcPts val="0"/>
              </a:spcBef>
              <a:spcAft>
                <a:spcPts val="0"/>
              </a:spcAft>
              <a:defRPr/>
            </a:pPr>
            <a:r>
              <a:rPr lang="en-US" dirty="0">
                <a:solidFill>
                  <a:schemeClr val="dk1"/>
                </a:solidFill>
              </a:rPr>
              <a:t>Discuss examples of how this would look. Such as: </a:t>
            </a:r>
          </a:p>
          <a:p>
            <a:pPr>
              <a:lnSpc>
                <a:spcPct val="115833"/>
              </a:lnSpc>
              <a:spcBef>
                <a:spcPts val="0"/>
              </a:spcBef>
              <a:spcAft>
                <a:spcPts val="0"/>
              </a:spcAft>
              <a:defRPr/>
            </a:pPr>
            <a:r>
              <a:rPr lang="en-US" dirty="0">
                <a:solidFill>
                  <a:schemeClr val="dk1"/>
                </a:solidFill>
              </a:rPr>
              <a:t>General training: large group</a:t>
            </a:r>
          </a:p>
          <a:p>
            <a:pPr>
              <a:lnSpc>
                <a:spcPct val="115833"/>
              </a:lnSpc>
              <a:spcBef>
                <a:spcPts val="0"/>
              </a:spcBef>
              <a:spcAft>
                <a:spcPts val="0"/>
              </a:spcAft>
              <a:defRPr/>
            </a:pPr>
            <a:r>
              <a:rPr lang="en-US" dirty="0">
                <a:solidFill>
                  <a:schemeClr val="dk1"/>
                </a:solidFill>
              </a:rPr>
              <a:t>Student specific training: every school year one-on-one by RN in private environment or natural environment. </a:t>
            </a:r>
          </a:p>
          <a:p>
            <a:pPr>
              <a:lnSpc>
                <a:spcPct val="115833"/>
              </a:lnSpc>
              <a:spcBef>
                <a:spcPts val="0"/>
              </a:spcBef>
              <a:spcAft>
                <a:spcPts val="0"/>
              </a:spcAft>
              <a:defRPr/>
            </a:pPr>
            <a:r>
              <a:rPr lang="en-US" dirty="0">
                <a:solidFill>
                  <a:schemeClr val="dk1"/>
                </a:solidFill>
              </a:rPr>
              <a:t>Student in Self-Care: On-going training as needed in suitable environment</a:t>
            </a:r>
          </a:p>
          <a:p>
            <a:pPr>
              <a:lnSpc>
                <a:spcPct val="115833"/>
              </a:lnSpc>
              <a:spcBef>
                <a:spcPts val="1245"/>
              </a:spcBef>
              <a:spcAft>
                <a:spcPts val="0"/>
              </a:spcAft>
              <a:defRPr/>
            </a:pPr>
            <a:r>
              <a:rPr lang="en-US" dirty="0">
                <a:solidFill>
                  <a:schemeClr val="dk1"/>
                </a:solidFill>
              </a:rPr>
              <a:t> These training provides:</a:t>
            </a:r>
          </a:p>
          <a:p>
            <a:pPr marL="457200" indent="-304800">
              <a:lnSpc>
                <a:spcPct val="115833"/>
              </a:lnSpc>
              <a:spcBef>
                <a:spcPts val="1245"/>
              </a:spcBef>
              <a:spcAft>
                <a:spcPts val="0"/>
              </a:spcAft>
              <a:buClr>
                <a:schemeClr val="dk1"/>
              </a:buClr>
              <a:buSzPts val="1200"/>
              <a:buFontTx/>
              <a:buAutoNum type="arabicPeriod"/>
              <a:defRPr/>
            </a:pPr>
            <a:r>
              <a:rPr lang="en-US" dirty="0">
                <a:solidFill>
                  <a:schemeClr val="dk1"/>
                </a:solidFill>
              </a:rPr>
              <a:t>A positive attitude among teachers, administrators, and classmates toward including students with a range of diverse needs in the school community.</a:t>
            </a:r>
          </a:p>
          <a:p>
            <a:pPr marL="457200" indent="-304800">
              <a:lnSpc>
                <a:spcPct val="115833"/>
              </a:lnSpc>
              <a:spcBef>
                <a:spcPts val="0"/>
              </a:spcBef>
              <a:spcAft>
                <a:spcPts val="0"/>
              </a:spcAft>
              <a:buClr>
                <a:schemeClr val="dk1"/>
              </a:buClr>
              <a:buSzPts val="1200"/>
              <a:buFontTx/>
              <a:buAutoNum type="arabicPeriod"/>
              <a:defRPr/>
            </a:pPr>
            <a:r>
              <a:rPr lang="en-US" dirty="0">
                <a:solidFill>
                  <a:schemeClr val="dk1"/>
                </a:solidFill>
              </a:rPr>
              <a:t>An opportunity for school staff to discuss concerns. </a:t>
            </a:r>
          </a:p>
          <a:p>
            <a:pPr marL="457200" indent="-304800">
              <a:lnSpc>
                <a:spcPct val="115833"/>
              </a:lnSpc>
              <a:spcBef>
                <a:spcPts val="0"/>
              </a:spcBef>
              <a:spcAft>
                <a:spcPts val="0"/>
              </a:spcAft>
              <a:buClr>
                <a:schemeClr val="dk1"/>
              </a:buClr>
              <a:buSzPts val="1200"/>
              <a:buFontTx/>
              <a:buAutoNum type="arabicPeriod"/>
              <a:defRPr/>
            </a:pPr>
            <a:r>
              <a:rPr lang="en-US" dirty="0">
                <a:solidFill>
                  <a:schemeClr val="dk1"/>
                </a:solidFill>
              </a:rPr>
              <a:t>An opportunity for school staff, family, and administrators to discuss the social, emotional, and educational impact of attending school with a peer who has a disability or chronic illness.</a:t>
            </a:r>
          </a:p>
          <a:p>
            <a:pPr marL="457200" indent="-304800">
              <a:lnSpc>
                <a:spcPct val="115833"/>
              </a:lnSpc>
              <a:spcBef>
                <a:spcPts val="0"/>
              </a:spcBef>
              <a:spcAft>
                <a:spcPts val="0"/>
              </a:spcAft>
              <a:buClr>
                <a:schemeClr val="dk1"/>
              </a:buClr>
              <a:buSzPts val="1200"/>
              <a:buFontTx/>
              <a:buAutoNum type="arabicPeriod"/>
              <a:defRPr/>
            </a:pPr>
            <a:r>
              <a:rPr lang="en-US" dirty="0">
                <a:solidFill>
                  <a:schemeClr val="dk1"/>
                </a:solidFill>
              </a:rPr>
              <a:t>An opportunity to provide an overview of the student’s health care needs and emergency plan. </a:t>
            </a:r>
          </a:p>
          <a:p>
            <a:pPr>
              <a:spcBef>
                <a:spcPts val="0"/>
              </a:spcBef>
              <a:spcAft>
                <a:spcPts val="0"/>
              </a:spcAft>
              <a:defRPr/>
            </a:pPr>
            <a:endParaRPr lang="en-US" dirty="0"/>
          </a:p>
          <a:p>
            <a:pPr>
              <a:defRPr/>
            </a:pPr>
            <a:endParaRPr lang="en-US" dirty="0"/>
          </a:p>
        </p:txBody>
      </p:sp>
      <p:sp>
        <p:nvSpPr>
          <p:cNvPr id="15364" name="Slide Number Placeholder 3">
            <a:extLst>
              <a:ext uri="{FF2B5EF4-FFF2-40B4-BE49-F238E27FC236}">
                <a16:creationId xmlns:a16="http://schemas.microsoft.com/office/drawing/2014/main" id="{C32244EF-FC31-4F0C-94DD-C545C9087F4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BAD7FDD-A39F-4174-9B0B-03D444D71AFE}" type="slidenum">
              <a:rPr lang="en-US" altLang="en-US" smtClean="0"/>
              <a:pPr/>
              <a:t>7</a:t>
            </a:fld>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a:extLst>
              <a:ext uri="{FF2B5EF4-FFF2-40B4-BE49-F238E27FC236}">
                <a16:creationId xmlns:a16="http://schemas.microsoft.com/office/drawing/2014/main" id="{F0F9CD3E-540E-4880-9C59-A8BCFC66866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a:extLst>
              <a:ext uri="{FF2B5EF4-FFF2-40B4-BE49-F238E27FC236}">
                <a16:creationId xmlns:a16="http://schemas.microsoft.com/office/drawing/2014/main" id="{16A18F12-60CC-40CA-8784-F202137F1A6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15000"/>
              </a:lnSpc>
              <a:spcBef>
                <a:spcPct val="0"/>
              </a:spcBef>
              <a:buClr>
                <a:srgbClr val="000000"/>
              </a:buClr>
              <a:buSzPts val="1100"/>
            </a:pPr>
            <a:r>
              <a:rPr lang="en-US" altLang="en-US" dirty="0">
                <a:solidFill>
                  <a:srgbClr val="000000"/>
                </a:solidFill>
              </a:rPr>
              <a:t>UAPs are able to assist with these screenings in conjunction with the nurse. </a:t>
            </a:r>
          </a:p>
        </p:txBody>
      </p:sp>
      <p:sp>
        <p:nvSpPr>
          <p:cNvPr id="115716" name="Slide Number Placeholder 3">
            <a:extLst>
              <a:ext uri="{FF2B5EF4-FFF2-40B4-BE49-F238E27FC236}">
                <a16:creationId xmlns:a16="http://schemas.microsoft.com/office/drawing/2014/main" id="{0B714262-782B-4648-87BC-27179E7FDF6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C09CA64-F029-4D9E-B492-E8AD3E789FE6}" type="slidenum">
              <a:rPr lang="en-US" altLang="en-US" smtClean="0"/>
              <a:pPr/>
              <a:t>62</a:t>
            </a:fld>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a:extLst>
              <a:ext uri="{FF2B5EF4-FFF2-40B4-BE49-F238E27FC236}">
                <a16:creationId xmlns:a16="http://schemas.microsoft.com/office/drawing/2014/main" id="{A7E251C6-170D-4E06-9A19-787DF3B2717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5BF6D970-C4C3-4AAD-836F-143FA8414A9B}"/>
              </a:ext>
            </a:extLst>
          </p:cNvPr>
          <p:cNvSpPr>
            <a:spLocks noGrp="1"/>
          </p:cNvSpPr>
          <p:nvPr>
            <p:ph type="body" idx="1"/>
          </p:nvPr>
        </p:nvSpPr>
        <p:spPr/>
        <p:txBody>
          <a:bodyPr/>
          <a:lstStyle/>
          <a:p>
            <a:pPr eaLnBrk="1" fontAlgn="auto" hangingPunct="1">
              <a:spcBef>
                <a:spcPts val="0"/>
              </a:spcBef>
              <a:spcAft>
                <a:spcPts val="0"/>
              </a:spcAft>
              <a:buClr>
                <a:srgbClr val="000000"/>
              </a:buClr>
              <a:buSzPts val="1100"/>
              <a:buFont typeface="Arial"/>
              <a:buNone/>
              <a:defRPr/>
            </a:pPr>
            <a:r>
              <a:rPr lang="en-US" kern="0" dirty="0">
                <a:solidFill>
                  <a:srgbClr val="000000"/>
                </a:solidFill>
                <a:latin typeface="Arial"/>
                <a:cs typeface="Arial"/>
                <a:sym typeface="Arial"/>
              </a:rPr>
              <a:t>Example: Different technology - similarities and differences</a:t>
            </a:r>
          </a:p>
          <a:p>
            <a:pPr eaLnBrk="1" fontAlgn="auto" hangingPunct="1">
              <a:spcBef>
                <a:spcPts val="0"/>
              </a:spcBef>
              <a:spcAft>
                <a:spcPts val="0"/>
              </a:spcAft>
              <a:buClr>
                <a:srgbClr val="000000"/>
              </a:buClr>
              <a:buSzPts val="1100"/>
              <a:buFont typeface="Arial"/>
              <a:buNone/>
              <a:defRPr/>
            </a:pPr>
            <a:r>
              <a:rPr lang="en-US" kern="0" dirty="0">
                <a:solidFill>
                  <a:srgbClr val="000000"/>
                </a:solidFill>
                <a:latin typeface="Arial"/>
                <a:cs typeface="Arial"/>
                <a:sym typeface="Arial"/>
              </a:rPr>
              <a:t>Glucose and ketones are different but measured the same way - this is why they are paired together </a:t>
            </a:r>
          </a:p>
        </p:txBody>
      </p:sp>
      <p:sp>
        <p:nvSpPr>
          <p:cNvPr id="117764" name="Slide Number Placeholder 3">
            <a:extLst>
              <a:ext uri="{FF2B5EF4-FFF2-40B4-BE49-F238E27FC236}">
                <a16:creationId xmlns:a16="http://schemas.microsoft.com/office/drawing/2014/main" id="{B1BBB462-3EFB-4F38-A73C-5C8A3531FFE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FD0A1DC-2849-4691-AFD3-D1B3490A894E}" type="slidenum">
              <a:rPr lang="en-US" altLang="en-US" smtClean="0"/>
              <a:pPr/>
              <a:t>63</a:t>
            </a:fld>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a:extLst>
              <a:ext uri="{FF2B5EF4-FFF2-40B4-BE49-F238E27FC236}">
                <a16:creationId xmlns:a16="http://schemas.microsoft.com/office/drawing/2014/main" id="{3224A650-36B6-49DC-BB96-D2E2FBDD266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a:extLst>
              <a:ext uri="{FF2B5EF4-FFF2-40B4-BE49-F238E27FC236}">
                <a16:creationId xmlns:a16="http://schemas.microsoft.com/office/drawing/2014/main" id="{8D2A83A2-19CE-4471-908C-CAB74C370FD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21860" name="Slide Number Placeholder 3">
            <a:extLst>
              <a:ext uri="{FF2B5EF4-FFF2-40B4-BE49-F238E27FC236}">
                <a16:creationId xmlns:a16="http://schemas.microsoft.com/office/drawing/2014/main" id="{12A273E9-3AAB-4032-8F41-C1B153608EA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8D11646-0B31-4E2C-BA86-C4ADA8EADA7D}" type="slidenum">
              <a:rPr lang="en-US" altLang="en-US" smtClean="0"/>
              <a:pPr/>
              <a:t>66</a:t>
            </a:fld>
            <a:endParaRPr lang="en-US"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a:extLst>
              <a:ext uri="{FF2B5EF4-FFF2-40B4-BE49-F238E27FC236}">
                <a16:creationId xmlns:a16="http://schemas.microsoft.com/office/drawing/2014/main" id="{1DFAE4C2-0B7D-4CE9-B280-22BE6AD7FE4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a:extLst>
              <a:ext uri="{FF2B5EF4-FFF2-40B4-BE49-F238E27FC236}">
                <a16:creationId xmlns:a16="http://schemas.microsoft.com/office/drawing/2014/main" id="{C28F75AB-BD85-4D82-9668-ABB5E54B029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15000"/>
              </a:lnSpc>
            </a:pPr>
            <a:endParaRPr lang="en-US" altLang="en-US"/>
          </a:p>
        </p:txBody>
      </p:sp>
      <p:sp>
        <p:nvSpPr>
          <p:cNvPr id="123908" name="Slide Number Placeholder 3">
            <a:extLst>
              <a:ext uri="{FF2B5EF4-FFF2-40B4-BE49-F238E27FC236}">
                <a16:creationId xmlns:a16="http://schemas.microsoft.com/office/drawing/2014/main" id="{1800E4DE-AB7B-419B-8A56-18F64D826A9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024476A-57A4-42E6-8700-4FDF234CFE96}" type="slidenum">
              <a:rPr lang="en-US" altLang="en-US" smtClean="0"/>
              <a:pPr/>
              <a:t>67</a:t>
            </a:fld>
            <a:endParaRPr lang="en-US"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a:extLst>
              <a:ext uri="{FF2B5EF4-FFF2-40B4-BE49-F238E27FC236}">
                <a16:creationId xmlns:a16="http://schemas.microsoft.com/office/drawing/2014/main" id="{5C77ECB0-5277-4906-BB35-9D6EB033BB6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E40E1AF4-1AF9-41A1-B90A-1A4262AD9298}"/>
              </a:ext>
            </a:extLst>
          </p:cNvPr>
          <p:cNvSpPr>
            <a:spLocks noGrp="1"/>
          </p:cNvSpPr>
          <p:nvPr>
            <p:ph type="body" idx="1"/>
          </p:nvPr>
        </p:nvSpPr>
        <p:spPr/>
        <p:txBody>
          <a:bodyPr/>
          <a:lstStyle/>
          <a:p>
            <a:pPr>
              <a:lnSpc>
                <a:spcPct val="115000"/>
              </a:lnSpc>
              <a:defRPr/>
            </a:pPr>
            <a:r>
              <a:rPr lang="en-US" dirty="0"/>
              <a:t>“According to the National Pressure Ulcer Advisory Panel (NPUAP), a pressure ulcer is defined as a localized area of tissue destruction that develops when soft tissue .. is compressed between a bony prominence and an external surface, for a prolonged period of time” (Butler, 2006,).  Essentially when the blood supply to the skin is diminished for a period of time tissue death begins to occur and an ulcer begins to form.  The primary goal in treatment of pressure areas are several factors which contribute to the formation of ulcers:</a:t>
            </a:r>
          </a:p>
          <a:p>
            <a:pPr marL="471145" indent="-314096">
              <a:lnSpc>
                <a:spcPct val="115000"/>
              </a:lnSpc>
              <a:spcBef>
                <a:spcPts val="1649"/>
              </a:spcBef>
              <a:buSzPts val="1200"/>
              <a:buFontTx/>
              <a:buAutoNum type="arabicPeriod"/>
              <a:defRPr/>
            </a:pPr>
            <a:r>
              <a:rPr lang="en-US" dirty="0"/>
              <a:t>Friction</a:t>
            </a:r>
          </a:p>
          <a:p>
            <a:pPr marL="471145" indent="-314096">
              <a:lnSpc>
                <a:spcPct val="115000"/>
              </a:lnSpc>
              <a:buSzPts val="1200"/>
              <a:buFontTx/>
              <a:buAutoNum type="arabicPeriod"/>
              <a:defRPr/>
            </a:pPr>
            <a:r>
              <a:rPr lang="en-US" dirty="0"/>
              <a:t>Prolonged pressure on one area</a:t>
            </a:r>
          </a:p>
          <a:p>
            <a:pPr marL="471145" indent="-314096">
              <a:lnSpc>
                <a:spcPct val="115000"/>
              </a:lnSpc>
              <a:buSzPts val="1200"/>
              <a:buFontTx/>
              <a:buAutoNum type="arabicPeriod"/>
              <a:defRPr/>
            </a:pPr>
            <a:r>
              <a:rPr lang="en-US" dirty="0"/>
              <a:t>Shearing</a:t>
            </a:r>
          </a:p>
          <a:p>
            <a:pPr marL="471145" indent="-314096">
              <a:lnSpc>
                <a:spcPct val="115000"/>
              </a:lnSpc>
              <a:buSzPts val="1200"/>
              <a:buFontTx/>
              <a:buAutoNum type="arabicPeriod"/>
              <a:defRPr/>
            </a:pPr>
            <a:r>
              <a:rPr lang="en-US" dirty="0"/>
              <a:t>Moisture contact with the skin for extended periods of time.</a:t>
            </a:r>
          </a:p>
          <a:p>
            <a:pPr>
              <a:lnSpc>
                <a:spcPct val="115000"/>
              </a:lnSpc>
              <a:spcBef>
                <a:spcPts val="1649"/>
              </a:spcBef>
              <a:defRPr/>
            </a:pPr>
            <a:r>
              <a:rPr lang="en-US" dirty="0"/>
              <a:t>Treatment of pressure ulcers depends on the severity of tissue involvement.  Each wound is assessed by the physician to determine the appropriate course of skin barriers and wound cleansers.  Once the wound has been assessed a specific treatment plan will be developed for treatment, determine the cause and eliminate the problem before the ulcer is formed.</a:t>
            </a:r>
          </a:p>
          <a:p>
            <a:pPr>
              <a:defRPr/>
            </a:pPr>
            <a:endParaRPr lang="en-US" dirty="0"/>
          </a:p>
        </p:txBody>
      </p:sp>
      <p:sp>
        <p:nvSpPr>
          <p:cNvPr id="125956" name="Slide Number Placeholder 3">
            <a:extLst>
              <a:ext uri="{FF2B5EF4-FFF2-40B4-BE49-F238E27FC236}">
                <a16:creationId xmlns:a16="http://schemas.microsoft.com/office/drawing/2014/main" id="{D26B3813-78A2-4F89-BA49-CD2CE763980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27D531D-4B48-4C8A-B1C8-AD1265D3A8BA}" type="slidenum">
              <a:rPr lang="en-US" altLang="en-US" smtClean="0"/>
              <a:pPr/>
              <a:t>68</a:t>
            </a:fld>
            <a:endParaRPr lang="en-US"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a:extLst>
              <a:ext uri="{FF2B5EF4-FFF2-40B4-BE49-F238E27FC236}">
                <a16:creationId xmlns:a16="http://schemas.microsoft.com/office/drawing/2014/main" id="{54FE85AA-8428-490B-A842-AC098C58A5D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a:extLst>
              <a:ext uri="{FF2B5EF4-FFF2-40B4-BE49-F238E27FC236}">
                <a16:creationId xmlns:a16="http://schemas.microsoft.com/office/drawing/2014/main" id="{5A571B45-9769-4762-806A-0144A4D4840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28004" name="Slide Number Placeholder 3">
            <a:extLst>
              <a:ext uri="{FF2B5EF4-FFF2-40B4-BE49-F238E27FC236}">
                <a16:creationId xmlns:a16="http://schemas.microsoft.com/office/drawing/2014/main" id="{ABE05CF4-1609-4C6E-A36D-09BCB83AF21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D023DD3-9952-4F90-B0DC-A865FDD78DAF}" type="slidenum">
              <a:rPr lang="en-US" altLang="en-US" smtClean="0"/>
              <a:pPr/>
              <a:t>69</a:t>
            </a:fld>
            <a:endParaRPr lang="en-US"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a:extLst>
              <a:ext uri="{FF2B5EF4-FFF2-40B4-BE49-F238E27FC236}">
                <a16:creationId xmlns:a16="http://schemas.microsoft.com/office/drawing/2014/main" id="{A809CF74-EFF8-4FA0-867F-E38EFE9DAB9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a:extLst>
              <a:ext uri="{FF2B5EF4-FFF2-40B4-BE49-F238E27FC236}">
                <a16:creationId xmlns:a16="http://schemas.microsoft.com/office/drawing/2014/main" id="{DC9B8224-1DCD-48E1-B89F-DF6A7E7C5A6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Clr>
                <a:srgbClr val="000000"/>
              </a:buClr>
              <a:buSzPts val="1100"/>
            </a:pPr>
            <a:r>
              <a:rPr lang="en-US" altLang="en-US" dirty="0">
                <a:solidFill>
                  <a:srgbClr val="000000"/>
                </a:solidFill>
              </a:rPr>
              <a:t>An EMERGENCY CARE PLAN is a child specific plan of action in the case of various possible health related scenarios. </a:t>
            </a:r>
          </a:p>
          <a:p>
            <a:pPr>
              <a:spcBef>
                <a:spcPct val="0"/>
              </a:spcBef>
            </a:pPr>
            <a:endParaRPr lang="en-US" altLang="en-US" dirty="0"/>
          </a:p>
          <a:p>
            <a:pPr>
              <a:spcBef>
                <a:spcPct val="0"/>
              </a:spcBef>
            </a:pPr>
            <a:r>
              <a:rPr lang="en-US" altLang="en-US" dirty="0"/>
              <a:t>These tasks can be delegated in an emergency situation only. If you have not had the task specific training, you are not allowed to do that task. All child specific and task specific training will be done by the nurse. </a:t>
            </a:r>
          </a:p>
          <a:p>
            <a:pPr>
              <a:spcBef>
                <a:spcPct val="0"/>
              </a:spcBef>
            </a:pPr>
            <a:r>
              <a:rPr lang="en-US" altLang="en-US" dirty="0"/>
              <a:t>Follow your standard precautions </a:t>
            </a:r>
          </a:p>
          <a:p>
            <a:pPr>
              <a:spcBef>
                <a:spcPct val="0"/>
              </a:spcBef>
            </a:pPr>
            <a:r>
              <a:rPr lang="en-US" altLang="en-US" dirty="0"/>
              <a:t>Use the protocols you are taught for specific emergency that you are trained in </a:t>
            </a:r>
          </a:p>
          <a:p>
            <a:pPr>
              <a:spcBef>
                <a:spcPct val="0"/>
              </a:spcBef>
            </a:pPr>
            <a:r>
              <a:rPr lang="en-US" altLang="en-US" dirty="0"/>
              <a:t>Remain calm- don’t alarm the student when helping the student</a:t>
            </a:r>
          </a:p>
          <a:p>
            <a:pPr>
              <a:spcBef>
                <a:spcPct val="0"/>
              </a:spcBef>
            </a:pPr>
            <a:r>
              <a:rPr lang="en-US" altLang="en-US" dirty="0"/>
              <a:t>We will address Emergency Care Plan in a later section</a:t>
            </a:r>
          </a:p>
          <a:p>
            <a:pPr>
              <a:spcBef>
                <a:spcPct val="0"/>
              </a:spcBef>
            </a:pPr>
            <a:endParaRPr lang="en-US" altLang="en-US" dirty="0"/>
          </a:p>
          <a:p>
            <a:pPr>
              <a:spcBef>
                <a:spcPct val="0"/>
              </a:spcBef>
            </a:pPr>
            <a:r>
              <a:rPr lang="en-US" altLang="en-US" dirty="0"/>
              <a:t>Use Example</a:t>
            </a:r>
          </a:p>
          <a:p>
            <a:pPr>
              <a:spcBef>
                <a:spcPct val="0"/>
              </a:spcBef>
            </a:pPr>
            <a:r>
              <a:rPr lang="en-US" altLang="en-US" dirty="0"/>
              <a:t>EXAMPLES: A child’s trach falls out and you will be able to properly replace it IF you have been trained on that specific task.  </a:t>
            </a:r>
          </a:p>
          <a:p>
            <a:pPr>
              <a:spcBef>
                <a:spcPct val="0"/>
              </a:spcBef>
            </a:pPr>
            <a:r>
              <a:rPr lang="en-US" altLang="en-US" dirty="0"/>
              <a:t>OR</a:t>
            </a:r>
          </a:p>
          <a:p>
            <a:pPr>
              <a:spcBef>
                <a:spcPct val="0"/>
              </a:spcBef>
            </a:pPr>
            <a:r>
              <a:rPr lang="en-US" altLang="en-US" dirty="0"/>
              <a:t>A child has an allergic reaction, you are given an epi-pen; IF you have been trained on how to administer the epi-pen, you can administer to the child. </a:t>
            </a:r>
          </a:p>
        </p:txBody>
      </p:sp>
      <p:sp>
        <p:nvSpPr>
          <p:cNvPr id="130052" name="Slide Number Placeholder 3">
            <a:extLst>
              <a:ext uri="{FF2B5EF4-FFF2-40B4-BE49-F238E27FC236}">
                <a16:creationId xmlns:a16="http://schemas.microsoft.com/office/drawing/2014/main" id="{077F0BF7-D105-4B84-A3DE-F3E2BBCD775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E106700-BEB4-4CCD-ACA9-9331380B25B6}" type="slidenum">
              <a:rPr lang="en-US" altLang="en-US" smtClean="0"/>
              <a:pPr/>
              <a:t>70</a:t>
            </a:fld>
            <a:endParaRPr lang="en-US"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a:extLst>
              <a:ext uri="{FF2B5EF4-FFF2-40B4-BE49-F238E27FC236}">
                <a16:creationId xmlns:a16="http://schemas.microsoft.com/office/drawing/2014/main" id="{00D79451-2D00-4C5B-8201-36799E7C908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a:extLst>
              <a:ext uri="{FF2B5EF4-FFF2-40B4-BE49-F238E27FC236}">
                <a16:creationId xmlns:a16="http://schemas.microsoft.com/office/drawing/2014/main" id="{9D908E78-27DE-459A-BB7D-248A93A4C53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You will know during student specific training if these specific emergencies are applicable. </a:t>
            </a:r>
          </a:p>
          <a:p>
            <a:endParaRPr lang="en-US" altLang="en-US"/>
          </a:p>
        </p:txBody>
      </p:sp>
      <p:sp>
        <p:nvSpPr>
          <p:cNvPr id="132100" name="Slide Number Placeholder 3">
            <a:extLst>
              <a:ext uri="{FF2B5EF4-FFF2-40B4-BE49-F238E27FC236}">
                <a16:creationId xmlns:a16="http://schemas.microsoft.com/office/drawing/2014/main" id="{103B257F-B8DE-453B-A596-1601A26629C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F49AC88-06C9-4502-B91C-D00085A282E6}" type="slidenum">
              <a:rPr lang="en-US" altLang="en-US" smtClean="0"/>
              <a:pPr/>
              <a:t>71</a:t>
            </a:fld>
            <a:endParaRPr lang="en-US"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a:extLst>
              <a:ext uri="{FF2B5EF4-FFF2-40B4-BE49-F238E27FC236}">
                <a16:creationId xmlns:a16="http://schemas.microsoft.com/office/drawing/2014/main" id="{86FA9CF6-36F6-449B-8103-66E8D90612D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a:extLst>
              <a:ext uri="{FF2B5EF4-FFF2-40B4-BE49-F238E27FC236}">
                <a16:creationId xmlns:a16="http://schemas.microsoft.com/office/drawing/2014/main" id="{DF7D3BBB-CFD6-4628-9B28-612D2C695BF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Local agencies can choose to adopt policy and protocol in the administration of Naloxone. See if this policy has been adopted and training requirements.</a:t>
            </a:r>
          </a:p>
        </p:txBody>
      </p:sp>
      <p:sp>
        <p:nvSpPr>
          <p:cNvPr id="134148" name="Slide Number Placeholder 3">
            <a:extLst>
              <a:ext uri="{FF2B5EF4-FFF2-40B4-BE49-F238E27FC236}">
                <a16:creationId xmlns:a16="http://schemas.microsoft.com/office/drawing/2014/main" id="{A0FEBF8A-7A6C-4A99-8DF0-BE0CEE8522F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E7FE76E-57C7-418F-82C2-0E0E669BB247}" type="slidenum">
              <a:rPr lang="en-US" altLang="en-US" smtClean="0"/>
              <a:pPr/>
              <a:t>72</a:t>
            </a:fld>
            <a:endParaRPr lang="en-US"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a:extLst>
              <a:ext uri="{FF2B5EF4-FFF2-40B4-BE49-F238E27FC236}">
                <a16:creationId xmlns:a16="http://schemas.microsoft.com/office/drawing/2014/main" id="{A3D18BC7-9E27-440A-9C58-A681AF52E46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a:extLst>
              <a:ext uri="{FF2B5EF4-FFF2-40B4-BE49-F238E27FC236}">
                <a16:creationId xmlns:a16="http://schemas.microsoft.com/office/drawing/2014/main" id="{103A5168-70F9-4179-AC00-1036D1C26C5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 specific training is required by Arkansas State Board of Nursing and Arkansas Department of Education</a:t>
            </a:r>
          </a:p>
        </p:txBody>
      </p:sp>
      <p:sp>
        <p:nvSpPr>
          <p:cNvPr id="138244" name="Slide Number Placeholder 3">
            <a:extLst>
              <a:ext uri="{FF2B5EF4-FFF2-40B4-BE49-F238E27FC236}">
                <a16:creationId xmlns:a16="http://schemas.microsoft.com/office/drawing/2014/main" id="{0F65E211-F4AE-496A-91F0-FE9D0438BD5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3D31421-D92A-4521-96E4-6E0BF7CC68BE}" type="slidenum">
              <a:rPr lang="en-US" altLang="en-US" smtClean="0"/>
              <a:pPr/>
              <a:t>75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78754E99-0406-4329-92C9-ED1B716D262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64B58EB4-3F99-48FE-85C8-DE65DDA0698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16000"/>
              </a:lnSpc>
              <a:spcBef>
                <a:spcPct val="0"/>
              </a:spcBef>
              <a:buClr>
                <a:srgbClr val="000000"/>
              </a:buClr>
              <a:buSzPts val="1100"/>
            </a:pPr>
            <a:r>
              <a:rPr lang="en-US" altLang="en-US">
                <a:solidFill>
                  <a:srgbClr val="000000"/>
                </a:solidFill>
              </a:rPr>
              <a:t>Today’s training is considered the general training (Special Health Care Needs Module). UAPs will be made aware of many of the special health care issues of students with special needs and how those needs are met in schools. </a:t>
            </a:r>
          </a:p>
          <a:p>
            <a:pPr>
              <a:lnSpc>
                <a:spcPct val="116000"/>
              </a:lnSpc>
              <a:spcBef>
                <a:spcPct val="0"/>
              </a:spcBef>
              <a:buClr>
                <a:srgbClr val="000000"/>
              </a:buClr>
              <a:buSzPts val="1100"/>
            </a:pPr>
            <a:endParaRPr lang="en-US" altLang="en-US">
              <a:solidFill>
                <a:srgbClr val="000000"/>
              </a:solidFill>
            </a:endParaRPr>
          </a:p>
          <a:p>
            <a:pPr>
              <a:spcBef>
                <a:spcPct val="0"/>
              </a:spcBef>
              <a:buClr>
                <a:srgbClr val="000000"/>
              </a:buClr>
              <a:buSzPts val="1100"/>
            </a:pPr>
            <a:r>
              <a:rPr lang="en-US" altLang="en-US">
                <a:solidFill>
                  <a:srgbClr val="000000"/>
                </a:solidFill>
              </a:rPr>
              <a:t>The Individualized Healthcare Plan is specific to that child’s health care needs during the school day. A UAP that is involved with the student should be aware of the IHP on a need to know basis. Specific training for UAPs is based on students’ IHPs. </a:t>
            </a:r>
          </a:p>
          <a:p>
            <a:pPr>
              <a:spcBef>
                <a:spcPct val="0"/>
              </a:spcBef>
              <a:buClr>
                <a:srgbClr val="000000"/>
              </a:buClr>
              <a:buSzPts val="1100"/>
            </a:pPr>
            <a:endParaRPr lang="en-US" altLang="en-US">
              <a:solidFill>
                <a:srgbClr val="000000"/>
              </a:solidFill>
            </a:endParaRPr>
          </a:p>
          <a:p>
            <a:pPr>
              <a:spcBef>
                <a:spcPts val="400"/>
              </a:spcBef>
            </a:pPr>
            <a:r>
              <a:rPr lang="en-US" altLang="en-US">
                <a:solidFill>
                  <a:srgbClr val="000000"/>
                </a:solidFill>
              </a:rPr>
              <a:t>The Emergency plan instructs the UAP how to react and respond in situations according to the training that has been provided. </a:t>
            </a:r>
          </a:p>
          <a:p>
            <a:pPr>
              <a:spcBef>
                <a:spcPts val="400"/>
              </a:spcBef>
            </a:pPr>
            <a:r>
              <a:rPr lang="en-US" altLang="en-US">
                <a:solidFill>
                  <a:srgbClr val="000000"/>
                </a:solidFill>
              </a:rPr>
              <a:t>Give Examples: Seizures, Anaphylactic Reactions, Diabetic Emergencies</a:t>
            </a:r>
          </a:p>
          <a:p>
            <a:endParaRPr lang="en-US" altLang="en-US"/>
          </a:p>
        </p:txBody>
      </p:sp>
      <p:sp>
        <p:nvSpPr>
          <p:cNvPr id="17412" name="Slide Number Placeholder 3">
            <a:extLst>
              <a:ext uri="{FF2B5EF4-FFF2-40B4-BE49-F238E27FC236}">
                <a16:creationId xmlns:a16="http://schemas.microsoft.com/office/drawing/2014/main" id="{6CB877A4-A3B4-46B1-9006-823C54E2453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6139B6E-8EA5-4300-A7D3-964C4897E691}" type="slidenum">
              <a:rPr lang="en-US" altLang="en-US" smtClean="0"/>
              <a:pPr/>
              <a:t>8</a:t>
            </a:fld>
            <a:endParaRPr lang="en-US"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a:extLst>
              <a:ext uri="{FF2B5EF4-FFF2-40B4-BE49-F238E27FC236}">
                <a16:creationId xmlns:a16="http://schemas.microsoft.com/office/drawing/2014/main" id="{A7D8F325-5233-4535-ABE7-BE54D5E738D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a:extLst>
              <a:ext uri="{FF2B5EF4-FFF2-40B4-BE49-F238E27FC236}">
                <a16:creationId xmlns:a16="http://schemas.microsoft.com/office/drawing/2014/main" id="{0A5D9D6C-4343-437C-9476-2D41C504B21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Assessments and evaluations are done by the RN to write care plans.</a:t>
            </a:r>
          </a:p>
          <a:p>
            <a:r>
              <a:rPr lang="en-US" altLang="en-US" dirty="0"/>
              <a:t>All procedures on the NEVER do list cannot be done EVEN WITH TRAINING!</a:t>
            </a:r>
          </a:p>
          <a:p>
            <a:r>
              <a:rPr lang="en-US" altLang="en-US" dirty="0"/>
              <a:t>Parents should always be instructed to deliver physician’s orders (and medications) directly to the nurse. It is not acceptable for a UAP to receive the orders (or medications) from the parent, student, bus driver, etc.</a:t>
            </a:r>
          </a:p>
        </p:txBody>
      </p:sp>
      <p:sp>
        <p:nvSpPr>
          <p:cNvPr id="142340" name="Slide Number Placeholder 3">
            <a:extLst>
              <a:ext uri="{FF2B5EF4-FFF2-40B4-BE49-F238E27FC236}">
                <a16:creationId xmlns:a16="http://schemas.microsoft.com/office/drawing/2014/main" id="{77DEED51-9E70-470A-982F-810BEB81329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62E39B1-B960-4244-8663-1A04248E5C87}" type="slidenum">
              <a:rPr lang="en-US" altLang="en-US" smtClean="0"/>
              <a:pPr/>
              <a:t>78</a:t>
            </a:fld>
            <a:endParaRPr lang="en-US"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a:extLst>
              <a:ext uri="{FF2B5EF4-FFF2-40B4-BE49-F238E27FC236}">
                <a16:creationId xmlns:a16="http://schemas.microsoft.com/office/drawing/2014/main" id="{0D4C6614-D72D-4DD4-AA49-7BD3BCB8A8F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a:extLst>
              <a:ext uri="{FF2B5EF4-FFF2-40B4-BE49-F238E27FC236}">
                <a16:creationId xmlns:a16="http://schemas.microsoft.com/office/drawing/2014/main" id="{9AF24A97-9405-4F10-AAB7-8C0DA91E80F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These require nursing judgement/assessment.</a:t>
            </a:r>
          </a:p>
          <a:p>
            <a:r>
              <a:rPr lang="en-US" altLang="en-US"/>
              <a:t>The G-tube reinsertion cannot be performed by ANYONE at school, including the nurse.</a:t>
            </a:r>
          </a:p>
        </p:txBody>
      </p:sp>
      <p:sp>
        <p:nvSpPr>
          <p:cNvPr id="144388" name="Slide Number Placeholder 3">
            <a:extLst>
              <a:ext uri="{FF2B5EF4-FFF2-40B4-BE49-F238E27FC236}">
                <a16:creationId xmlns:a16="http://schemas.microsoft.com/office/drawing/2014/main" id="{C0B56DAA-95A4-4763-AED7-7B5B2343313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B712D0F-7B2E-4B5E-B248-41F2C295F029}" type="slidenum">
              <a:rPr lang="en-US" altLang="en-US" smtClean="0"/>
              <a:pPr/>
              <a:t>79</a:t>
            </a:fld>
            <a:endParaRPr lang="en-US"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a:extLst>
              <a:ext uri="{FF2B5EF4-FFF2-40B4-BE49-F238E27FC236}">
                <a16:creationId xmlns:a16="http://schemas.microsoft.com/office/drawing/2014/main" id="{294E4959-0A83-46C1-8EAF-C9AB35AF4DD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a:extLst>
              <a:ext uri="{FF2B5EF4-FFF2-40B4-BE49-F238E27FC236}">
                <a16:creationId xmlns:a16="http://schemas.microsoft.com/office/drawing/2014/main" id="{2C4757BE-D88A-40B0-A8A6-A40EF1B5CF1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Naloxone, Glucagon, and Epinephrine injections can only be given in an emergency </a:t>
            </a:r>
            <a:r>
              <a:rPr lang="en-US" altLang="en-US" b="1" i="1" u="sng"/>
              <a:t>IF</a:t>
            </a:r>
            <a:r>
              <a:rPr lang="en-US" altLang="en-US"/>
              <a:t> you have had the specialized training to administer. </a:t>
            </a:r>
          </a:p>
        </p:txBody>
      </p:sp>
      <p:sp>
        <p:nvSpPr>
          <p:cNvPr id="146436" name="Slide Number Placeholder 3">
            <a:extLst>
              <a:ext uri="{FF2B5EF4-FFF2-40B4-BE49-F238E27FC236}">
                <a16:creationId xmlns:a16="http://schemas.microsoft.com/office/drawing/2014/main" id="{65509186-4483-442C-883B-E22C56A2A58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A89D332-08EB-4CF0-910B-CA7545B86D4E}" type="slidenum">
              <a:rPr lang="en-US" altLang="en-US" smtClean="0"/>
              <a:pPr/>
              <a:t>80</a:t>
            </a:fld>
            <a:endParaRPr lang="en-US"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a:extLst>
              <a:ext uri="{FF2B5EF4-FFF2-40B4-BE49-F238E27FC236}">
                <a16:creationId xmlns:a16="http://schemas.microsoft.com/office/drawing/2014/main" id="{BCC26749-76B7-4DE1-BAB6-B220EEFA85D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a:extLst>
              <a:ext uri="{FF2B5EF4-FFF2-40B4-BE49-F238E27FC236}">
                <a16:creationId xmlns:a16="http://schemas.microsoft.com/office/drawing/2014/main" id="{D0CD66D3-5096-4933-AAF1-12BBC8596BF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An IHP can only be written by an RN. </a:t>
            </a:r>
          </a:p>
          <a:p>
            <a:pPr>
              <a:spcBef>
                <a:spcPct val="0"/>
              </a:spcBef>
            </a:pPr>
            <a:endParaRPr lang="en-US" altLang="en-US" dirty="0"/>
          </a:p>
          <a:p>
            <a:pPr>
              <a:spcBef>
                <a:spcPct val="0"/>
              </a:spcBef>
            </a:pPr>
            <a:r>
              <a:rPr lang="en-US" altLang="en-US" dirty="0"/>
              <a:t>No one other than the RN can alter the IHP in any way. </a:t>
            </a:r>
          </a:p>
          <a:p>
            <a:pPr>
              <a:spcBef>
                <a:spcPct val="0"/>
              </a:spcBef>
            </a:pPr>
            <a:endParaRPr lang="en-US" altLang="en-US" dirty="0"/>
          </a:p>
          <a:p>
            <a:pPr>
              <a:spcBef>
                <a:spcPct val="0"/>
              </a:spcBef>
            </a:pPr>
            <a:r>
              <a:rPr lang="en-US" altLang="en-US" dirty="0"/>
              <a:t>Not all students that have an IEP or 504 may have an IHP and vice versa.  The Individualized Healthcare Plan is specific to that child’s health care needs during the school day. A UAP that is involved with the student should be aware of the IHP on a need to know basis. Specific training for UAPs is based on students’ IHPs. </a:t>
            </a:r>
          </a:p>
          <a:p>
            <a:endParaRPr lang="en-US" altLang="en-US" dirty="0"/>
          </a:p>
        </p:txBody>
      </p:sp>
      <p:sp>
        <p:nvSpPr>
          <p:cNvPr id="149508" name="Slide Number Placeholder 3">
            <a:extLst>
              <a:ext uri="{FF2B5EF4-FFF2-40B4-BE49-F238E27FC236}">
                <a16:creationId xmlns:a16="http://schemas.microsoft.com/office/drawing/2014/main" id="{FBE34ADD-9A83-4895-ABBB-88C16A3651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3DEFC2B-12D8-4568-BFAC-F30D04A5AC41}" type="slidenum">
              <a:rPr lang="en-US" altLang="en-US" smtClean="0"/>
              <a:pPr/>
              <a:t>82</a:t>
            </a:fld>
            <a:endParaRPr lang="en-US"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a:extLst>
              <a:ext uri="{FF2B5EF4-FFF2-40B4-BE49-F238E27FC236}">
                <a16:creationId xmlns:a16="http://schemas.microsoft.com/office/drawing/2014/main" id="{DA2C51CE-75E9-4A3C-9FB8-D161C2A4D50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a:extLst>
              <a:ext uri="{FF2B5EF4-FFF2-40B4-BE49-F238E27FC236}">
                <a16:creationId xmlns:a16="http://schemas.microsoft.com/office/drawing/2014/main" id="{33DDE7EC-9C74-499F-99E7-7B0E6075A87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The five (5) steps include:</a:t>
            </a:r>
          </a:p>
          <a:p>
            <a:pPr marL="520700" lvl="1" indent="-152400">
              <a:spcBef>
                <a:spcPts val="400"/>
              </a:spcBef>
              <a:buClr>
                <a:srgbClr val="000000"/>
              </a:buClr>
              <a:buSzPts val="1200"/>
              <a:buFontTx/>
              <a:buChar char="•"/>
            </a:pPr>
            <a:r>
              <a:rPr lang="en-US" altLang="en-US">
                <a:solidFill>
                  <a:srgbClr val="000000"/>
                </a:solidFill>
              </a:rPr>
              <a:t>Assessing</a:t>
            </a:r>
          </a:p>
          <a:p>
            <a:pPr marL="520700" lvl="1" indent="-152400">
              <a:spcBef>
                <a:spcPts val="400"/>
              </a:spcBef>
              <a:buClr>
                <a:srgbClr val="000000"/>
              </a:buClr>
              <a:buSzPts val="1200"/>
              <a:buFontTx/>
              <a:buChar char="•"/>
            </a:pPr>
            <a:r>
              <a:rPr lang="en-US" altLang="en-US">
                <a:solidFill>
                  <a:srgbClr val="000000"/>
                </a:solidFill>
              </a:rPr>
              <a:t>Diagnosing (nursing)</a:t>
            </a:r>
          </a:p>
          <a:p>
            <a:pPr marL="520700" lvl="1" indent="-152400">
              <a:spcBef>
                <a:spcPts val="400"/>
              </a:spcBef>
              <a:buClr>
                <a:srgbClr val="000000"/>
              </a:buClr>
              <a:buSzPts val="1200"/>
              <a:buFontTx/>
              <a:buChar char="•"/>
            </a:pPr>
            <a:r>
              <a:rPr lang="en-US" altLang="en-US">
                <a:solidFill>
                  <a:srgbClr val="000000"/>
                </a:solidFill>
              </a:rPr>
              <a:t>Planning</a:t>
            </a:r>
          </a:p>
          <a:p>
            <a:pPr marL="520700" lvl="1" indent="-152400">
              <a:spcBef>
                <a:spcPts val="400"/>
              </a:spcBef>
              <a:buClr>
                <a:srgbClr val="000000"/>
              </a:buClr>
              <a:buSzPts val="1200"/>
              <a:buFontTx/>
              <a:buChar char="•"/>
            </a:pPr>
            <a:r>
              <a:rPr lang="en-US" altLang="en-US">
                <a:solidFill>
                  <a:srgbClr val="000000"/>
                </a:solidFill>
              </a:rPr>
              <a:t>Implementation</a:t>
            </a:r>
          </a:p>
          <a:p>
            <a:pPr marL="520700" lvl="1" indent="-152400">
              <a:spcBef>
                <a:spcPts val="400"/>
              </a:spcBef>
              <a:buClr>
                <a:srgbClr val="000000"/>
              </a:buClr>
              <a:buSzPts val="1200"/>
              <a:buFontTx/>
              <a:buChar char="•"/>
            </a:pPr>
            <a:r>
              <a:rPr lang="en-US" altLang="en-US">
                <a:solidFill>
                  <a:srgbClr val="000000"/>
                </a:solidFill>
              </a:rPr>
              <a:t>Evaluation</a:t>
            </a:r>
          </a:p>
          <a:p>
            <a:pPr>
              <a:spcBef>
                <a:spcPct val="0"/>
              </a:spcBef>
            </a:pPr>
            <a:r>
              <a:rPr lang="en-US" altLang="en-US">
                <a:solidFill>
                  <a:srgbClr val="000000"/>
                </a:solidFill>
              </a:rPr>
              <a:t>UAP needs to be aware that students with IEPs and 504 plans may have IHPs.</a:t>
            </a:r>
            <a:endParaRPr lang="en-US" altLang="en-US"/>
          </a:p>
          <a:p>
            <a:endParaRPr lang="en-US" altLang="en-US"/>
          </a:p>
        </p:txBody>
      </p:sp>
      <p:sp>
        <p:nvSpPr>
          <p:cNvPr id="151556" name="Slide Number Placeholder 3">
            <a:extLst>
              <a:ext uri="{FF2B5EF4-FFF2-40B4-BE49-F238E27FC236}">
                <a16:creationId xmlns:a16="http://schemas.microsoft.com/office/drawing/2014/main" id="{022520CB-AA28-44DC-B7D9-B18B46E3FEE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AD1E4D3-69DA-41FA-A7C0-BF67028CD11C}" type="slidenum">
              <a:rPr lang="en-US" altLang="en-US" smtClean="0"/>
              <a:pPr/>
              <a:t>83</a:t>
            </a:fld>
            <a:endParaRPr lang="en-US"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a:extLst>
              <a:ext uri="{FF2B5EF4-FFF2-40B4-BE49-F238E27FC236}">
                <a16:creationId xmlns:a16="http://schemas.microsoft.com/office/drawing/2014/main" id="{47BE9049-B514-4871-97FF-059041A41FC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a:extLst>
              <a:ext uri="{FF2B5EF4-FFF2-40B4-BE49-F238E27FC236}">
                <a16:creationId xmlns:a16="http://schemas.microsoft.com/office/drawing/2014/main" id="{F43E9745-6CC1-40C7-AC16-C4C48506C73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During a crisis you as a UAP, will rely on the drills that have been practiced. You will need to work as a team. Brainstorming and being PROACTIVE will make these stressful times easier for you and the students. </a:t>
            </a:r>
          </a:p>
          <a:p>
            <a:pPr>
              <a:spcBef>
                <a:spcPct val="0"/>
              </a:spcBef>
            </a:pPr>
            <a:endParaRPr lang="en-US" altLang="en-US" dirty="0"/>
          </a:p>
          <a:p>
            <a:pPr>
              <a:spcBef>
                <a:spcPct val="0"/>
              </a:spcBef>
            </a:pPr>
            <a:r>
              <a:rPr lang="en-US" altLang="en-US" i="1" dirty="0"/>
              <a:t>Create quiet areas/reading centers in areas that the children will have to be still and silent in an event of an emergency...under the table for earthquakes, in the bathrooms during lockdown drills. </a:t>
            </a:r>
          </a:p>
          <a:p>
            <a:pPr>
              <a:spcBef>
                <a:spcPct val="0"/>
              </a:spcBef>
            </a:pPr>
            <a:endParaRPr lang="en-US" altLang="en-US" i="1" dirty="0"/>
          </a:p>
          <a:p>
            <a:pPr>
              <a:spcBef>
                <a:spcPct val="0"/>
              </a:spcBef>
            </a:pPr>
            <a:r>
              <a:rPr lang="en-US" altLang="en-US" i="1" dirty="0"/>
              <a:t>Practice often, not only when it is a school wide drill. </a:t>
            </a:r>
          </a:p>
          <a:p>
            <a:pPr>
              <a:spcBef>
                <a:spcPct val="0"/>
              </a:spcBef>
            </a:pPr>
            <a:endParaRPr lang="en-US" altLang="en-US" i="1" dirty="0"/>
          </a:p>
          <a:p>
            <a:pPr>
              <a:spcBef>
                <a:spcPct val="0"/>
              </a:spcBef>
            </a:pPr>
            <a:r>
              <a:rPr lang="en-US" altLang="en-US" dirty="0"/>
              <a:t>BRAINSTORM….Get FEEDBACK!!</a:t>
            </a:r>
          </a:p>
          <a:p>
            <a:pPr>
              <a:spcBef>
                <a:spcPct val="0"/>
              </a:spcBef>
            </a:pPr>
            <a:endParaRPr lang="en-US" altLang="en-US" dirty="0"/>
          </a:p>
          <a:p>
            <a:pPr>
              <a:spcBef>
                <a:spcPct val="0"/>
              </a:spcBef>
            </a:pPr>
            <a:r>
              <a:rPr lang="en-US" altLang="en-US" dirty="0"/>
              <a:t>Familiarize yourself on your school wide Crisis Management Plan, evaluate it to see how it includes students with special needs, or does it present barriers? You will not know when a crisis happens until it is too late, have as many scenarios problem-solved as possible. A crisis will affect everyone, not just Special Education; develop a plan that supports each other. </a:t>
            </a:r>
          </a:p>
        </p:txBody>
      </p:sp>
      <p:sp>
        <p:nvSpPr>
          <p:cNvPr id="154628" name="Slide Number Placeholder 3">
            <a:extLst>
              <a:ext uri="{FF2B5EF4-FFF2-40B4-BE49-F238E27FC236}">
                <a16:creationId xmlns:a16="http://schemas.microsoft.com/office/drawing/2014/main" id="{AC6A6C4F-216A-44D0-B395-6DFC4E74E72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35B484F-E0C7-481B-8924-C880379EECCB}" type="slidenum">
              <a:rPr lang="en-US" altLang="en-US" smtClean="0"/>
              <a:pPr/>
              <a:t>85</a:t>
            </a:fld>
            <a:endParaRPr lang="en-US"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These are additional resources for training purposes to be used as needed. </a:t>
            </a:r>
          </a:p>
          <a:p>
            <a:endParaRPr lang="en-US" sz="1200" u="none" dirty="0">
              <a:solidFill>
                <a:schemeClr val="tx1"/>
              </a:solidFill>
              <a:effectLst/>
              <a:latin typeface="Calibri" panose="020F0502020204030204" pitchFamily="34" charset="0"/>
              <a:ea typeface="Times New Roman" panose="02020603050405020304" pitchFamily="18" charset="0"/>
              <a:hlinkClick r:id="rId3">
                <a:extLst>
                  <a:ext uri="{A12FA001-AC4F-418D-AE19-62706E023703}">
                    <ahyp:hlinkClr xmlns:ahyp="http://schemas.microsoft.com/office/drawing/2018/hyperlinkcolor" val="tx"/>
                  </a:ext>
                </a:extLst>
              </a:hlinkClick>
            </a:endParaRPr>
          </a:p>
        </p:txBody>
      </p:sp>
      <p:sp>
        <p:nvSpPr>
          <p:cNvPr id="4" name="Slide Number Placeholder 3"/>
          <p:cNvSpPr>
            <a:spLocks noGrp="1"/>
          </p:cNvSpPr>
          <p:nvPr>
            <p:ph type="sldNum" sz="quarter" idx="5"/>
          </p:nvPr>
        </p:nvSpPr>
        <p:spPr/>
        <p:txBody>
          <a:bodyPr/>
          <a:lstStyle/>
          <a:p>
            <a:pPr>
              <a:defRPr/>
            </a:pPr>
            <a:fld id="{01AE3C30-4047-4F13-A74C-0477FBC6DF03}" type="slidenum">
              <a:rPr lang="en-US" altLang="en-US" smtClean="0"/>
              <a:pPr>
                <a:defRPr/>
              </a:pPr>
              <a:t>86</a:t>
            </a:fld>
            <a:endParaRPr lang="en-US" altLang="en-US"/>
          </a:p>
        </p:txBody>
      </p:sp>
    </p:spTree>
    <p:extLst>
      <p:ext uri="{BB962C8B-B14F-4D97-AF65-F5344CB8AC3E}">
        <p14:creationId xmlns:p14="http://schemas.microsoft.com/office/powerpoint/2010/main" val="367338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52F1A792-018E-4E26-A372-820F254F361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7705833D-2415-4352-948E-2AF1EAD009C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cs typeface="Calibri" panose="020F0502020204030204" pitchFamily="34" charset="0"/>
                <a:sym typeface="Calibri" panose="020F0502020204030204" pitchFamily="34" charset="0"/>
              </a:rPr>
              <a:t>This training will be done at the school level by supervising RN. </a:t>
            </a:r>
          </a:p>
          <a:p>
            <a:pPr>
              <a:spcBef>
                <a:spcPct val="0"/>
              </a:spcBef>
            </a:pPr>
            <a:r>
              <a:rPr lang="en-US" altLang="en-US" dirty="0">
                <a:cs typeface="Calibri" panose="020F0502020204030204" pitchFamily="34" charset="0"/>
                <a:sym typeface="Calibri" panose="020F0502020204030204" pitchFamily="34" charset="0"/>
              </a:rPr>
              <a:t>An example would be meeting with the campus nurse regarding a student with seizures to create an emergency plan for that specific student. </a:t>
            </a:r>
          </a:p>
          <a:p>
            <a:endParaRPr lang="en-US" altLang="en-US" dirty="0"/>
          </a:p>
        </p:txBody>
      </p:sp>
      <p:sp>
        <p:nvSpPr>
          <p:cNvPr id="19460" name="Slide Number Placeholder 3">
            <a:extLst>
              <a:ext uri="{FF2B5EF4-FFF2-40B4-BE49-F238E27FC236}">
                <a16:creationId xmlns:a16="http://schemas.microsoft.com/office/drawing/2014/main" id="{4EC58E22-E175-43E8-93F2-54AFAA7BAD2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EF01761-D6CE-4F04-9057-8940F71684D5}" type="slidenum">
              <a:rPr lang="en-US" altLang="en-US" smtClean="0"/>
              <a:pPr/>
              <a:t>9</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27C6E827-1BA1-4D70-850F-A8BD5C2686E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32C97A48-D0DB-4256-B1C2-375481C9CA0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Clr>
                <a:srgbClr val="000000"/>
              </a:buClr>
              <a:buSzPts val="1100"/>
            </a:pPr>
            <a:r>
              <a:rPr lang="en-US" altLang="en-US">
                <a:solidFill>
                  <a:srgbClr val="000000"/>
                </a:solidFill>
                <a:cs typeface="Calibri" panose="020F0502020204030204" pitchFamily="34" charset="0"/>
                <a:sym typeface="Calibri" panose="020F0502020204030204" pitchFamily="34" charset="0"/>
              </a:rPr>
              <a:t>This training will be done by the school level nurse (LPN or RN)</a:t>
            </a:r>
          </a:p>
          <a:p>
            <a:pPr>
              <a:lnSpc>
                <a:spcPct val="116000"/>
              </a:lnSpc>
              <a:spcBef>
                <a:spcPts val="1250"/>
              </a:spcBef>
            </a:pPr>
            <a:r>
              <a:rPr lang="en-US" altLang="en-US">
                <a:solidFill>
                  <a:srgbClr val="000000"/>
                </a:solidFill>
                <a:cs typeface="Calibri" panose="020F0502020204030204" pitchFamily="34" charset="0"/>
                <a:sym typeface="Calibri" panose="020F0502020204030204" pitchFamily="34" charset="0"/>
              </a:rPr>
              <a:t> When possible, the student should be allowed to assume as much responsibility in his/her own care as can be safely allowed.</a:t>
            </a:r>
          </a:p>
          <a:p>
            <a:pPr>
              <a:lnSpc>
                <a:spcPct val="116000"/>
              </a:lnSpc>
              <a:spcBef>
                <a:spcPts val="1250"/>
              </a:spcBef>
              <a:buClr>
                <a:srgbClr val="000000"/>
              </a:buClr>
              <a:buSzPts val="1100"/>
            </a:pPr>
            <a:r>
              <a:rPr lang="en-US" altLang="en-US">
                <a:solidFill>
                  <a:srgbClr val="000000"/>
                </a:solidFill>
                <a:cs typeface="Calibri" panose="020F0502020204030204" pitchFamily="34" charset="0"/>
                <a:sym typeface="Calibri" panose="020F0502020204030204" pitchFamily="34" charset="0"/>
              </a:rPr>
              <a:t>The UAPs responsibility may require monitoring student’s self-care procedures. This would be determined by the nurse who would provide training.  An example might be the UAP monitoring a student checking their blood glucose (sugars) levels. This might mean that procedures are correct and followed or a nurse may need to be made aware of the blood glucose. </a:t>
            </a:r>
          </a:p>
          <a:p>
            <a:pPr>
              <a:spcBef>
                <a:spcPct val="0"/>
              </a:spcBef>
              <a:buClr>
                <a:srgbClr val="000000"/>
              </a:buClr>
              <a:buSzPts val="1100"/>
            </a:pPr>
            <a:endParaRPr lang="en-US" altLang="en-US">
              <a:solidFill>
                <a:srgbClr val="000000"/>
              </a:solidFill>
              <a:cs typeface="Calibri" panose="020F0502020204030204" pitchFamily="34" charset="0"/>
              <a:sym typeface="Calibri" panose="020F0502020204030204" pitchFamily="34" charset="0"/>
            </a:endParaRPr>
          </a:p>
          <a:p>
            <a:pPr>
              <a:spcBef>
                <a:spcPct val="0"/>
              </a:spcBef>
            </a:pPr>
            <a:endParaRPr lang="en-US" altLang="en-US">
              <a:cs typeface="Calibri" panose="020F0502020204030204" pitchFamily="34" charset="0"/>
              <a:sym typeface="Calibri" panose="020F0502020204030204" pitchFamily="34" charset="0"/>
            </a:endParaRPr>
          </a:p>
          <a:p>
            <a:endParaRPr lang="en-US" altLang="en-US"/>
          </a:p>
        </p:txBody>
      </p:sp>
      <p:sp>
        <p:nvSpPr>
          <p:cNvPr id="21508" name="Slide Number Placeholder 3">
            <a:extLst>
              <a:ext uri="{FF2B5EF4-FFF2-40B4-BE49-F238E27FC236}">
                <a16:creationId xmlns:a16="http://schemas.microsoft.com/office/drawing/2014/main" id="{97A64E64-4D5F-4B03-9FE0-52A45F8240A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385A832-A110-48B3-A867-D3B56B2ED385}" type="slidenum">
              <a:rPr lang="en-US" altLang="en-US" smtClean="0"/>
              <a:pPr/>
              <a:t>10</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E9802B7E-2075-4A8E-9748-1FCBE56139A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D89CEE48-327F-4D8B-A9F8-B0092B3539A9}"/>
              </a:ext>
            </a:extLst>
          </p:cNvPr>
          <p:cNvSpPr>
            <a:spLocks noGrp="1"/>
          </p:cNvSpPr>
          <p:nvPr>
            <p:ph type="body" idx="1"/>
          </p:nvPr>
        </p:nvSpPr>
        <p:spPr/>
        <p:txBody>
          <a:bodyPr/>
          <a:lstStyle/>
          <a:p>
            <a:pPr>
              <a:spcBef>
                <a:spcPts val="0"/>
              </a:spcBef>
              <a:spcAft>
                <a:spcPts val="0"/>
              </a:spcAft>
              <a:defRPr/>
            </a:pPr>
            <a:r>
              <a:rPr lang="en-US" dirty="0">
                <a:ea typeface="Calibri"/>
                <a:cs typeface="Calibri"/>
                <a:sym typeface="Calibri"/>
              </a:rPr>
              <a:t>Children with acute or chronic needs are entitled to an education. We are seeing children in schools requiring medical care that used to be cared for in a hospital or residential setting. More students are now being educated in our public schools with critical care needs. It is important that we ensure that these children are cared for by properly trained personnel. </a:t>
            </a:r>
          </a:p>
          <a:p>
            <a:pPr marL="457200" indent="-304800">
              <a:lnSpc>
                <a:spcPct val="115000"/>
              </a:lnSpc>
              <a:spcBef>
                <a:spcPts val="0"/>
              </a:spcBef>
              <a:spcAft>
                <a:spcPts val="0"/>
              </a:spcAft>
              <a:buClr>
                <a:srgbClr val="000000"/>
              </a:buClr>
              <a:buSzPts val="1200"/>
              <a:buFont typeface="Calibri"/>
              <a:buChar char="●"/>
              <a:defRPr/>
            </a:pPr>
            <a:r>
              <a:rPr lang="en-US" dirty="0">
                <a:ea typeface="Calibri"/>
                <a:cs typeface="Calibri"/>
                <a:sym typeface="Calibri"/>
              </a:rPr>
              <a:t>The ASBN School Nurse Roles and Responsibilities Practice Guidelines has a section on delegation that includes and chart on Delegation of Specific Tasks and to whom and under what circumstances those tasks may be delegated.</a:t>
            </a:r>
          </a:p>
          <a:p>
            <a:pPr>
              <a:defRPr/>
            </a:pPr>
            <a:endParaRPr lang="en-US" dirty="0"/>
          </a:p>
        </p:txBody>
      </p:sp>
      <p:sp>
        <p:nvSpPr>
          <p:cNvPr id="23556" name="Slide Number Placeholder 3">
            <a:extLst>
              <a:ext uri="{FF2B5EF4-FFF2-40B4-BE49-F238E27FC236}">
                <a16:creationId xmlns:a16="http://schemas.microsoft.com/office/drawing/2014/main" id="{ABDBADD1-D343-4A97-840F-8A44DDA6903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A3F183F-1B86-4A28-9C23-885A6ECF5262}" type="slidenum">
              <a:rPr lang="en-US" altLang="en-US" smtClean="0"/>
              <a:pPr/>
              <a:t>11</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446C7F89-0A95-41ED-BF35-89BF8C6D6729}"/>
              </a:ext>
            </a:extLst>
          </p:cNvPr>
          <p:cNvSpPr>
            <a:spLocks noGrp="1"/>
          </p:cNvSpPr>
          <p:nvPr>
            <p:ph type="dt" sz="half" idx="10"/>
          </p:nvPr>
        </p:nvSpPr>
        <p:spPr/>
        <p:txBody>
          <a:bodyPr/>
          <a:lstStyle>
            <a:lvl1pPr>
              <a:defRPr/>
            </a:lvl1pPr>
          </a:lstStyle>
          <a:p>
            <a:pPr>
              <a:defRPr/>
            </a:pPr>
            <a:fld id="{376B38D6-6FC9-4090-AE79-52A0C24CC21B}" type="datetimeFigureOut">
              <a:rPr lang="en-US"/>
              <a:pPr>
                <a:defRPr/>
              </a:pPr>
              <a:t>8/4/2022</a:t>
            </a:fld>
            <a:endParaRPr lang="en-US"/>
          </a:p>
        </p:txBody>
      </p:sp>
      <p:sp>
        <p:nvSpPr>
          <p:cNvPr id="5" name="Footer Placeholder 4">
            <a:extLst>
              <a:ext uri="{FF2B5EF4-FFF2-40B4-BE49-F238E27FC236}">
                <a16:creationId xmlns:a16="http://schemas.microsoft.com/office/drawing/2014/main" id="{5EBE1D41-F7F5-4CBA-BAFC-488B921C288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BD5CBDB-8677-4A57-972E-6337E5028B63}"/>
              </a:ext>
            </a:extLst>
          </p:cNvPr>
          <p:cNvSpPr>
            <a:spLocks noGrp="1"/>
          </p:cNvSpPr>
          <p:nvPr>
            <p:ph type="sldNum" sz="quarter" idx="12"/>
          </p:nvPr>
        </p:nvSpPr>
        <p:spPr/>
        <p:txBody>
          <a:bodyPr/>
          <a:lstStyle>
            <a:lvl1pPr>
              <a:defRPr/>
            </a:lvl1pPr>
          </a:lstStyle>
          <a:p>
            <a:pPr>
              <a:defRPr/>
            </a:pPr>
            <a:fld id="{54DB10B9-A8E2-4D92-9412-4FC698BAF57A}" type="slidenum">
              <a:rPr lang="en-US" altLang="en-US"/>
              <a:pPr>
                <a:defRPr/>
              </a:pPr>
              <a:t>‹#›</a:t>
            </a:fld>
            <a:endParaRPr lang="en-US" altLang="en-US"/>
          </a:p>
        </p:txBody>
      </p:sp>
    </p:spTree>
    <p:extLst>
      <p:ext uri="{BB962C8B-B14F-4D97-AF65-F5344CB8AC3E}">
        <p14:creationId xmlns:p14="http://schemas.microsoft.com/office/powerpoint/2010/main" val="3662788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86A184-11F3-4D90-B80E-0F37AA40AFC4}"/>
              </a:ext>
            </a:extLst>
          </p:cNvPr>
          <p:cNvSpPr>
            <a:spLocks noGrp="1"/>
          </p:cNvSpPr>
          <p:nvPr>
            <p:ph type="dt" sz="half" idx="10"/>
          </p:nvPr>
        </p:nvSpPr>
        <p:spPr/>
        <p:txBody>
          <a:bodyPr/>
          <a:lstStyle>
            <a:lvl1pPr>
              <a:defRPr/>
            </a:lvl1pPr>
          </a:lstStyle>
          <a:p>
            <a:pPr>
              <a:defRPr/>
            </a:pPr>
            <a:fld id="{387B7152-0050-429A-96E7-D6D8B59E5E38}" type="datetimeFigureOut">
              <a:rPr lang="en-US"/>
              <a:pPr>
                <a:defRPr/>
              </a:pPr>
              <a:t>8/4/2022</a:t>
            </a:fld>
            <a:endParaRPr lang="en-US"/>
          </a:p>
        </p:txBody>
      </p:sp>
      <p:sp>
        <p:nvSpPr>
          <p:cNvPr id="5" name="Footer Placeholder 4">
            <a:extLst>
              <a:ext uri="{FF2B5EF4-FFF2-40B4-BE49-F238E27FC236}">
                <a16:creationId xmlns:a16="http://schemas.microsoft.com/office/drawing/2014/main" id="{DE30F213-E1EC-414E-9666-9374BCA74D5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794B6EE-FA4F-4AF9-968E-7A3B6859E5E2}"/>
              </a:ext>
            </a:extLst>
          </p:cNvPr>
          <p:cNvSpPr>
            <a:spLocks noGrp="1"/>
          </p:cNvSpPr>
          <p:nvPr>
            <p:ph type="sldNum" sz="quarter" idx="12"/>
          </p:nvPr>
        </p:nvSpPr>
        <p:spPr/>
        <p:txBody>
          <a:bodyPr/>
          <a:lstStyle>
            <a:lvl1pPr>
              <a:defRPr/>
            </a:lvl1pPr>
          </a:lstStyle>
          <a:p>
            <a:pPr>
              <a:defRPr/>
            </a:pPr>
            <a:fld id="{E93F867C-2D4A-4B1D-A284-897E74DA588C}" type="slidenum">
              <a:rPr lang="en-US" altLang="en-US"/>
              <a:pPr>
                <a:defRPr/>
              </a:pPr>
              <a:t>‹#›</a:t>
            </a:fld>
            <a:endParaRPr lang="en-US" altLang="en-US"/>
          </a:p>
        </p:txBody>
      </p:sp>
    </p:spTree>
    <p:extLst>
      <p:ext uri="{BB962C8B-B14F-4D97-AF65-F5344CB8AC3E}">
        <p14:creationId xmlns:p14="http://schemas.microsoft.com/office/powerpoint/2010/main" val="1856247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D84A30-DFDD-4661-B231-66BA97221B3B}"/>
              </a:ext>
            </a:extLst>
          </p:cNvPr>
          <p:cNvSpPr>
            <a:spLocks noGrp="1"/>
          </p:cNvSpPr>
          <p:nvPr>
            <p:ph type="dt" sz="half" idx="10"/>
          </p:nvPr>
        </p:nvSpPr>
        <p:spPr/>
        <p:txBody>
          <a:bodyPr/>
          <a:lstStyle>
            <a:lvl1pPr>
              <a:defRPr/>
            </a:lvl1pPr>
          </a:lstStyle>
          <a:p>
            <a:pPr>
              <a:defRPr/>
            </a:pPr>
            <a:fld id="{871C1A7A-7477-4C19-8ACC-0519F6BD272F}" type="datetimeFigureOut">
              <a:rPr lang="en-US"/>
              <a:pPr>
                <a:defRPr/>
              </a:pPr>
              <a:t>8/4/2022</a:t>
            </a:fld>
            <a:endParaRPr lang="en-US"/>
          </a:p>
        </p:txBody>
      </p:sp>
      <p:sp>
        <p:nvSpPr>
          <p:cNvPr id="5" name="Footer Placeholder 4">
            <a:extLst>
              <a:ext uri="{FF2B5EF4-FFF2-40B4-BE49-F238E27FC236}">
                <a16:creationId xmlns:a16="http://schemas.microsoft.com/office/drawing/2014/main" id="{41FEEAF5-8346-4C62-B587-196C44A31D4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C2585AF-8D10-493F-B155-B5194B80D78D}"/>
              </a:ext>
            </a:extLst>
          </p:cNvPr>
          <p:cNvSpPr>
            <a:spLocks noGrp="1"/>
          </p:cNvSpPr>
          <p:nvPr>
            <p:ph type="sldNum" sz="quarter" idx="12"/>
          </p:nvPr>
        </p:nvSpPr>
        <p:spPr/>
        <p:txBody>
          <a:bodyPr/>
          <a:lstStyle>
            <a:lvl1pPr>
              <a:defRPr/>
            </a:lvl1pPr>
          </a:lstStyle>
          <a:p>
            <a:pPr>
              <a:defRPr/>
            </a:pPr>
            <a:fld id="{0DAD8C96-DD57-4E1C-AFF6-B5F38E75A35B}" type="slidenum">
              <a:rPr lang="en-US" altLang="en-US"/>
              <a:pPr>
                <a:defRPr/>
              </a:pPr>
              <a:t>‹#›</a:t>
            </a:fld>
            <a:endParaRPr lang="en-US" altLang="en-US"/>
          </a:p>
        </p:txBody>
      </p:sp>
    </p:spTree>
    <p:extLst>
      <p:ext uri="{BB962C8B-B14F-4D97-AF65-F5344CB8AC3E}">
        <p14:creationId xmlns:p14="http://schemas.microsoft.com/office/powerpoint/2010/main" val="112079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E3B88F-FA29-47D9-9F8D-EB9695AA5527}"/>
              </a:ext>
            </a:extLst>
          </p:cNvPr>
          <p:cNvSpPr>
            <a:spLocks noGrp="1"/>
          </p:cNvSpPr>
          <p:nvPr>
            <p:ph type="dt" sz="half" idx="10"/>
          </p:nvPr>
        </p:nvSpPr>
        <p:spPr/>
        <p:txBody>
          <a:bodyPr/>
          <a:lstStyle>
            <a:lvl1pPr>
              <a:defRPr/>
            </a:lvl1pPr>
          </a:lstStyle>
          <a:p>
            <a:pPr>
              <a:defRPr/>
            </a:pPr>
            <a:fld id="{B5E558DC-3674-48B2-871F-FA7FCD405B27}" type="datetimeFigureOut">
              <a:rPr lang="en-US"/>
              <a:pPr>
                <a:defRPr/>
              </a:pPr>
              <a:t>8/4/2022</a:t>
            </a:fld>
            <a:endParaRPr lang="en-US"/>
          </a:p>
        </p:txBody>
      </p:sp>
      <p:sp>
        <p:nvSpPr>
          <p:cNvPr id="5" name="Footer Placeholder 4">
            <a:extLst>
              <a:ext uri="{FF2B5EF4-FFF2-40B4-BE49-F238E27FC236}">
                <a16:creationId xmlns:a16="http://schemas.microsoft.com/office/drawing/2014/main" id="{5A88CC8E-90AC-4657-82CD-A21556E5364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113F47D-D5C5-443F-9C60-E5B2BF80FCFA}"/>
              </a:ext>
            </a:extLst>
          </p:cNvPr>
          <p:cNvSpPr>
            <a:spLocks noGrp="1"/>
          </p:cNvSpPr>
          <p:nvPr>
            <p:ph type="sldNum" sz="quarter" idx="12"/>
          </p:nvPr>
        </p:nvSpPr>
        <p:spPr/>
        <p:txBody>
          <a:bodyPr/>
          <a:lstStyle>
            <a:lvl1pPr>
              <a:defRPr/>
            </a:lvl1pPr>
          </a:lstStyle>
          <a:p>
            <a:pPr>
              <a:defRPr/>
            </a:pPr>
            <a:fld id="{1D797157-BFD2-4CDC-AE21-01E5C28B2183}" type="slidenum">
              <a:rPr lang="en-US" altLang="en-US"/>
              <a:pPr>
                <a:defRPr/>
              </a:pPr>
              <a:t>‹#›</a:t>
            </a:fld>
            <a:endParaRPr lang="en-US" altLang="en-US"/>
          </a:p>
        </p:txBody>
      </p:sp>
    </p:spTree>
    <p:extLst>
      <p:ext uri="{BB962C8B-B14F-4D97-AF65-F5344CB8AC3E}">
        <p14:creationId xmlns:p14="http://schemas.microsoft.com/office/powerpoint/2010/main" val="1791819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877A8C9-4761-4BD4-B324-7953299FE6DB}"/>
              </a:ext>
            </a:extLst>
          </p:cNvPr>
          <p:cNvSpPr>
            <a:spLocks noGrp="1"/>
          </p:cNvSpPr>
          <p:nvPr>
            <p:ph type="dt" sz="half" idx="10"/>
          </p:nvPr>
        </p:nvSpPr>
        <p:spPr/>
        <p:txBody>
          <a:bodyPr/>
          <a:lstStyle>
            <a:lvl1pPr>
              <a:defRPr/>
            </a:lvl1pPr>
          </a:lstStyle>
          <a:p>
            <a:pPr>
              <a:defRPr/>
            </a:pPr>
            <a:fld id="{97D823D4-C4FB-44D6-AA25-8011498D55A4}" type="datetimeFigureOut">
              <a:rPr lang="en-US"/>
              <a:pPr>
                <a:defRPr/>
              </a:pPr>
              <a:t>8/4/2022</a:t>
            </a:fld>
            <a:endParaRPr lang="en-US"/>
          </a:p>
        </p:txBody>
      </p:sp>
      <p:sp>
        <p:nvSpPr>
          <p:cNvPr id="5" name="Footer Placeholder 4">
            <a:extLst>
              <a:ext uri="{FF2B5EF4-FFF2-40B4-BE49-F238E27FC236}">
                <a16:creationId xmlns:a16="http://schemas.microsoft.com/office/drawing/2014/main" id="{6FE810C0-5C70-4D30-821E-1E5985D5B52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784C797-BE02-4381-A39D-CE62EED0BA97}"/>
              </a:ext>
            </a:extLst>
          </p:cNvPr>
          <p:cNvSpPr>
            <a:spLocks noGrp="1"/>
          </p:cNvSpPr>
          <p:nvPr>
            <p:ph type="sldNum" sz="quarter" idx="12"/>
          </p:nvPr>
        </p:nvSpPr>
        <p:spPr/>
        <p:txBody>
          <a:bodyPr/>
          <a:lstStyle>
            <a:lvl1pPr>
              <a:defRPr/>
            </a:lvl1pPr>
          </a:lstStyle>
          <a:p>
            <a:pPr>
              <a:defRPr/>
            </a:pPr>
            <a:fld id="{4D0E30C8-69CF-4E7C-BAE8-C25CEFA82A7D}" type="slidenum">
              <a:rPr lang="en-US" altLang="en-US"/>
              <a:pPr>
                <a:defRPr/>
              </a:pPr>
              <a:t>‹#›</a:t>
            </a:fld>
            <a:endParaRPr lang="en-US" altLang="en-US"/>
          </a:p>
        </p:txBody>
      </p:sp>
    </p:spTree>
    <p:extLst>
      <p:ext uri="{BB962C8B-B14F-4D97-AF65-F5344CB8AC3E}">
        <p14:creationId xmlns:p14="http://schemas.microsoft.com/office/powerpoint/2010/main" val="597383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26F2C11C-E3FF-4453-B961-30002C21D8E2}"/>
              </a:ext>
            </a:extLst>
          </p:cNvPr>
          <p:cNvSpPr>
            <a:spLocks noGrp="1"/>
          </p:cNvSpPr>
          <p:nvPr>
            <p:ph type="dt" sz="half" idx="10"/>
          </p:nvPr>
        </p:nvSpPr>
        <p:spPr/>
        <p:txBody>
          <a:bodyPr/>
          <a:lstStyle>
            <a:lvl1pPr>
              <a:defRPr/>
            </a:lvl1pPr>
          </a:lstStyle>
          <a:p>
            <a:pPr>
              <a:defRPr/>
            </a:pPr>
            <a:fld id="{31D7FB12-DF5D-403F-A25A-C3D6A601541E}" type="datetimeFigureOut">
              <a:rPr lang="en-US"/>
              <a:pPr>
                <a:defRPr/>
              </a:pPr>
              <a:t>8/4/2022</a:t>
            </a:fld>
            <a:endParaRPr lang="en-US"/>
          </a:p>
        </p:txBody>
      </p:sp>
      <p:sp>
        <p:nvSpPr>
          <p:cNvPr id="6" name="Footer Placeholder 4">
            <a:extLst>
              <a:ext uri="{FF2B5EF4-FFF2-40B4-BE49-F238E27FC236}">
                <a16:creationId xmlns:a16="http://schemas.microsoft.com/office/drawing/2014/main" id="{C453A19A-E40A-42DF-88A5-1888C4DA2FC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E2CADED-33DF-498D-A789-BF52F7DCD191}"/>
              </a:ext>
            </a:extLst>
          </p:cNvPr>
          <p:cNvSpPr>
            <a:spLocks noGrp="1"/>
          </p:cNvSpPr>
          <p:nvPr>
            <p:ph type="sldNum" sz="quarter" idx="12"/>
          </p:nvPr>
        </p:nvSpPr>
        <p:spPr/>
        <p:txBody>
          <a:bodyPr/>
          <a:lstStyle>
            <a:lvl1pPr>
              <a:defRPr/>
            </a:lvl1pPr>
          </a:lstStyle>
          <a:p>
            <a:pPr>
              <a:defRPr/>
            </a:pPr>
            <a:fld id="{E91F516C-E545-4901-AF4C-E66F38BD20FD}" type="slidenum">
              <a:rPr lang="en-US" altLang="en-US"/>
              <a:pPr>
                <a:defRPr/>
              </a:pPr>
              <a:t>‹#›</a:t>
            </a:fld>
            <a:endParaRPr lang="en-US" altLang="en-US"/>
          </a:p>
        </p:txBody>
      </p:sp>
    </p:spTree>
    <p:extLst>
      <p:ext uri="{BB962C8B-B14F-4D97-AF65-F5344CB8AC3E}">
        <p14:creationId xmlns:p14="http://schemas.microsoft.com/office/powerpoint/2010/main" val="866416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04BDDEA-848F-4A11-AD1E-A068D281684B}"/>
              </a:ext>
            </a:extLst>
          </p:cNvPr>
          <p:cNvSpPr>
            <a:spLocks noGrp="1"/>
          </p:cNvSpPr>
          <p:nvPr>
            <p:ph type="dt" sz="half" idx="10"/>
          </p:nvPr>
        </p:nvSpPr>
        <p:spPr/>
        <p:txBody>
          <a:bodyPr/>
          <a:lstStyle>
            <a:lvl1pPr>
              <a:defRPr/>
            </a:lvl1pPr>
          </a:lstStyle>
          <a:p>
            <a:pPr>
              <a:defRPr/>
            </a:pPr>
            <a:fld id="{94CB9148-C2AA-440D-B6BB-4EBEF0325A09}" type="datetimeFigureOut">
              <a:rPr lang="en-US"/>
              <a:pPr>
                <a:defRPr/>
              </a:pPr>
              <a:t>8/4/2022</a:t>
            </a:fld>
            <a:endParaRPr lang="en-US"/>
          </a:p>
        </p:txBody>
      </p:sp>
      <p:sp>
        <p:nvSpPr>
          <p:cNvPr id="8" name="Footer Placeholder 4">
            <a:extLst>
              <a:ext uri="{FF2B5EF4-FFF2-40B4-BE49-F238E27FC236}">
                <a16:creationId xmlns:a16="http://schemas.microsoft.com/office/drawing/2014/main" id="{0BA264E7-3D94-47B3-8A16-2B077FAD024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76809171-EA9D-41CE-AF0A-61F48AED31CB}"/>
              </a:ext>
            </a:extLst>
          </p:cNvPr>
          <p:cNvSpPr>
            <a:spLocks noGrp="1"/>
          </p:cNvSpPr>
          <p:nvPr>
            <p:ph type="sldNum" sz="quarter" idx="12"/>
          </p:nvPr>
        </p:nvSpPr>
        <p:spPr/>
        <p:txBody>
          <a:bodyPr/>
          <a:lstStyle>
            <a:lvl1pPr>
              <a:defRPr/>
            </a:lvl1pPr>
          </a:lstStyle>
          <a:p>
            <a:pPr>
              <a:defRPr/>
            </a:pPr>
            <a:fld id="{0FD3D9B6-50DF-4D76-BA66-E5305430F3E1}" type="slidenum">
              <a:rPr lang="en-US" altLang="en-US"/>
              <a:pPr>
                <a:defRPr/>
              </a:pPr>
              <a:t>‹#›</a:t>
            </a:fld>
            <a:endParaRPr lang="en-US" altLang="en-US"/>
          </a:p>
        </p:txBody>
      </p:sp>
    </p:spTree>
    <p:extLst>
      <p:ext uri="{BB962C8B-B14F-4D97-AF65-F5344CB8AC3E}">
        <p14:creationId xmlns:p14="http://schemas.microsoft.com/office/powerpoint/2010/main" val="2201861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66341178-FAE3-4DF6-ACB3-0AE01C011D6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78775" y="57150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469C8771-37AA-4710-A88E-9EC84EEACC13}"/>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6">
            <a:extLst>
              <a:ext uri="{FF2B5EF4-FFF2-40B4-BE49-F238E27FC236}">
                <a16:creationId xmlns:a16="http://schemas.microsoft.com/office/drawing/2014/main" id="{FFBDBD7E-B817-4C1F-BDD4-F7D5826E66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78775" y="57150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546B9969-7406-490C-957F-5778CBE229CB}"/>
              </a:ext>
            </a:extLst>
          </p:cNvPr>
          <p:cNvSpPr/>
          <p:nvPr userDrawn="1"/>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457200" y="1295400"/>
            <a:ext cx="8229600" cy="1143000"/>
          </a:xfrm>
        </p:spPr>
        <p:txBody>
          <a:bodyPr/>
          <a:lstStyle/>
          <a:p>
            <a:r>
              <a:rPr lang="en-US"/>
              <a:t>Click to edit Master title style</a:t>
            </a:r>
          </a:p>
        </p:txBody>
      </p:sp>
      <p:sp>
        <p:nvSpPr>
          <p:cNvPr id="7" name="Date Placeholder 2">
            <a:extLst>
              <a:ext uri="{FF2B5EF4-FFF2-40B4-BE49-F238E27FC236}">
                <a16:creationId xmlns:a16="http://schemas.microsoft.com/office/drawing/2014/main" id="{72EF0BD5-8CA4-4435-919B-BCA5FEFB9AD6}"/>
              </a:ext>
            </a:extLst>
          </p:cNvPr>
          <p:cNvSpPr>
            <a:spLocks noGrp="1"/>
          </p:cNvSpPr>
          <p:nvPr>
            <p:ph type="dt" sz="half" idx="10"/>
          </p:nvPr>
        </p:nvSpPr>
        <p:spPr/>
        <p:txBody>
          <a:bodyPr/>
          <a:lstStyle>
            <a:lvl1pPr>
              <a:defRPr/>
            </a:lvl1pPr>
          </a:lstStyle>
          <a:p>
            <a:pPr>
              <a:defRPr/>
            </a:pPr>
            <a:fld id="{4AD29803-1A02-4019-BF88-F557F2F68110}" type="datetimeFigureOut">
              <a:rPr lang="en-US"/>
              <a:pPr>
                <a:defRPr/>
              </a:pPr>
              <a:t>8/4/2022</a:t>
            </a:fld>
            <a:endParaRPr lang="en-US"/>
          </a:p>
        </p:txBody>
      </p:sp>
      <p:sp>
        <p:nvSpPr>
          <p:cNvPr id="8" name="Footer Placeholder 3">
            <a:extLst>
              <a:ext uri="{FF2B5EF4-FFF2-40B4-BE49-F238E27FC236}">
                <a16:creationId xmlns:a16="http://schemas.microsoft.com/office/drawing/2014/main" id="{2203E628-3F67-48D3-9599-9857668F45F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4">
            <a:extLst>
              <a:ext uri="{FF2B5EF4-FFF2-40B4-BE49-F238E27FC236}">
                <a16:creationId xmlns:a16="http://schemas.microsoft.com/office/drawing/2014/main" id="{B98BEFD4-A93E-415E-97DD-EAFA18EAFD85}"/>
              </a:ext>
            </a:extLst>
          </p:cNvPr>
          <p:cNvSpPr>
            <a:spLocks noGrp="1"/>
          </p:cNvSpPr>
          <p:nvPr>
            <p:ph type="sldNum" sz="quarter" idx="12"/>
          </p:nvPr>
        </p:nvSpPr>
        <p:spPr/>
        <p:txBody>
          <a:bodyPr/>
          <a:lstStyle>
            <a:lvl1pPr>
              <a:defRPr/>
            </a:lvl1pPr>
          </a:lstStyle>
          <a:p>
            <a:pPr>
              <a:defRPr/>
            </a:pPr>
            <a:fld id="{524EB90F-4D64-4C5E-9B20-406407637DF7}" type="slidenum">
              <a:rPr lang="en-US" altLang="en-US"/>
              <a:pPr>
                <a:defRPr/>
              </a:pPr>
              <a:t>‹#›</a:t>
            </a:fld>
            <a:endParaRPr lang="en-US" altLang="en-US"/>
          </a:p>
        </p:txBody>
      </p:sp>
    </p:spTree>
    <p:extLst>
      <p:ext uri="{BB962C8B-B14F-4D97-AF65-F5344CB8AC3E}">
        <p14:creationId xmlns:p14="http://schemas.microsoft.com/office/powerpoint/2010/main" val="2602578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FBF4B41-A353-4EC1-89BA-EEFA3206BF12}"/>
              </a:ext>
            </a:extLst>
          </p:cNvPr>
          <p:cNvSpPr>
            <a:spLocks noGrp="1"/>
          </p:cNvSpPr>
          <p:nvPr>
            <p:ph type="dt" sz="half" idx="10"/>
          </p:nvPr>
        </p:nvSpPr>
        <p:spPr/>
        <p:txBody>
          <a:bodyPr/>
          <a:lstStyle>
            <a:lvl1pPr>
              <a:defRPr/>
            </a:lvl1pPr>
          </a:lstStyle>
          <a:p>
            <a:pPr>
              <a:defRPr/>
            </a:pPr>
            <a:fld id="{6A2628F5-F3FE-4364-BD8E-53BE40185192}" type="datetimeFigureOut">
              <a:rPr lang="en-US"/>
              <a:pPr>
                <a:defRPr/>
              </a:pPr>
              <a:t>8/4/2022</a:t>
            </a:fld>
            <a:endParaRPr lang="en-US"/>
          </a:p>
        </p:txBody>
      </p:sp>
      <p:sp>
        <p:nvSpPr>
          <p:cNvPr id="3" name="Footer Placeholder 4">
            <a:extLst>
              <a:ext uri="{FF2B5EF4-FFF2-40B4-BE49-F238E27FC236}">
                <a16:creationId xmlns:a16="http://schemas.microsoft.com/office/drawing/2014/main" id="{59B776CE-D582-4FEF-907F-52C9DA47F6C3}"/>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359193A-A0F5-4865-9336-0D37369EFFFF}"/>
              </a:ext>
            </a:extLst>
          </p:cNvPr>
          <p:cNvSpPr>
            <a:spLocks noGrp="1"/>
          </p:cNvSpPr>
          <p:nvPr>
            <p:ph type="sldNum" sz="quarter" idx="12"/>
          </p:nvPr>
        </p:nvSpPr>
        <p:spPr/>
        <p:txBody>
          <a:bodyPr/>
          <a:lstStyle>
            <a:lvl1pPr>
              <a:defRPr/>
            </a:lvl1pPr>
          </a:lstStyle>
          <a:p>
            <a:pPr>
              <a:defRPr/>
            </a:pPr>
            <a:fld id="{5E6EE815-37D8-4BED-90C0-D2E7D949E6E9}" type="slidenum">
              <a:rPr lang="en-US" altLang="en-US"/>
              <a:pPr>
                <a:defRPr/>
              </a:pPr>
              <a:t>‹#›</a:t>
            </a:fld>
            <a:endParaRPr lang="en-US" altLang="en-US"/>
          </a:p>
        </p:txBody>
      </p:sp>
    </p:spTree>
    <p:extLst>
      <p:ext uri="{BB962C8B-B14F-4D97-AF65-F5344CB8AC3E}">
        <p14:creationId xmlns:p14="http://schemas.microsoft.com/office/powerpoint/2010/main" val="1778737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C272E583-DC05-47CC-9EB9-7D255C028F90}"/>
              </a:ext>
            </a:extLst>
          </p:cNvPr>
          <p:cNvSpPr>
            <a:spLocks noGrp="1"/>
          </p:cNvSpPr>
          <p:nvPr>
            <p:ph type="dt" sz="half" idx="10"/>
          </p:nvPr>
        </p:nvSpPr>
        <p:spPr/>
        <p:txBody>
          <a:bodyPr/>
          <a:lstStyle>
            <a:lvl1pPr>
              <a:defRPr/>
            </a:lvl1pPr>
          </a:lstStyle>
          <a:p>
            <a:pPr>
              <a:defRPr/>
            </a:pPr>
            <a:fld id="{F495C6AD-BE0F-4557-9297-5421A01C312C}" type="datetimeFigureOut">
              <a:rPr lang="en-US"/>
              <a:pPr>
                <a:defRPr/>
              </a:pPr>
              <a:t>8/4/2022</a:t>
            </a:fld>
            <a:endParaRPr lang="en-US"/>
          </a:p>
        </p:txBody>
      </p:sp>
      <p:sp>
        <p:nvSpPr>
          <p:cNvPr id="6" name="Footer Placeholder 4">
            <a:extLst>
              <a:ext uri="{FF2B5EF4-FFF2-40B4-BE49-F238E27FC236}">
                <a16:creationId xmlns:a16="http://schemas.microsoft.com/office/drawing/2014/main" id="{C7D6FF86-1BCB-4987-89E4-F1BE299E052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5D87528-F671-40EC-BF85-B15DAC6737A5}"/>
              </a:ext>
            </a:extLst>
          </p:cNvPr>
          <p:cNvSpPr>
            <a:spLocks noGrp="1"/>
          </p:cNvSpPr>
          <p:nvPr>
            <p:ph type="sldNum" sz="quarter" idx="12"/>
          </p:nvPr>
        </p:nvSpPr>
        <p:spPr/>
        <p:txBody>
          <a:bodyPr/>
          <a:lstStyle>
            <a:lvl1pPr>
              <a:defRPr/>
            </a:lvl1pPr>
          </a:lstStyle>
          <a:p>
            <a:pPr>
              <a:defRPr/>
            </a:pPr>
            <a:fld id="{7611DFB2-7A5B-44C8-972B-7C6340BB979F}" type="slidenum">
              <a:rPr lang="en-US" altLang="en-US"/>
              <a:pPr>
                <a:defRPr/>
              </a:pPr>
              <a:t>‹#›</a:t>
            </a:fld>
            <a:endParaRPr lang="en-US" altLang="en-US"/>
          </a:p>
        </p:txBody>
      </p:sp>
    </p:spTree>
    <p:extLst>
      <p:ext uri="{BB962C8B-B14F-4D97-AF65-F5344CB8AC3E}">
        <p14:creationId xmlns:p14="http://schemas.microsoft.com/office/powerpoint/2010/main" val="1391220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C6312C7B-001B-4B22-A067-B3BC1FF12572}"/>
              </a:ext>
            </a:extLst>
          </p:cNvPr>
          <p:cNvSpPr>
            <a:spLocks noGrp="1"/>
          </p:cNvSpPr>
          <p:nvPr>
            <p:ph type="dt" sz="half" idx="10"/>
          </p:nvPr>
        </p:nvSpPr>
        <p:spPr/>
        <p:txBody>
          <a:bodyPr/>
          <a:lstStyle>
            <a:lvl1pPr>
              <a:defRPr/>
            </a:lvl1pPr>
          </a:lstStyle>
          <a:p>
            <a:pPr>
              <a:defRPr/>
            </a:pPr>
            <a:fld id="{B37A1D2C-E281-463A-B3F4-D0E404A3CBB4}" type="datetimeFigureOut">
              <a:rPr lang="en-US"/>
              <a:pPr>
                <a:defRPr/>
              </a:pPr>
              <a:t>8/4/2022</a:t>
            </a:fld>
            <a:endParaRPr lang="en-US"/>
          </a:p>
        </p:txBody>
      </p:sp>
      <p:sp>
        <p:nvSpPr>
          <p:cNvPr id="6" name="Footer Placeholder 4">
            <a:extLst>
              <a:ext uri="{FF2B5EF4-FFF2-40B4-BE49-F238E27FC236}">
                <a16:creationId xmlns:a16="http://schemas.microsoft.com/office/drawing/2014/main" id="{ADC432CA-DEF7-4CD5-BB16-9BA1FD98ECC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E82BAEC-5AC5-4A13-A425-3544D4697955}"/>
              </a:ext>
            </a:extLst>
          </p:cNvPr>
          <p:cNvSpPr>
            <a:spLocks noGrp="1"/>
          </p:cNvSpPr>
          <p:nvPr>
            <p:ph type="sldNum" sz="quarter" idx="12"/>
          </p:nvPr>
        </p:nvSpPr>
        <p:spPr/>
        <p:txBody>
          <a:bodyPr/>
          <a:lstStyle>
            <a:lvl1pPr>
              <a:defRPr/>
            </a:lvl1pPr>
          </a:lstStyle>
          <a:p>
            <a:pPr>
              <a:defRPr/>
            </a:pPr>
            <a:fld id="{1C450678-4630-47D2-BED3-01EB1A550F6C}" type="slidenum">
              <a:rPr lang="en-US" altLang="en-US"/>
              <a:pPr>
                <a:defRPr/>
              </a:pPr>
              <a:t>‹#›</a:t>
            </a:fld>
            <a:endParaRPr lang="en-US" altLang="en-US"/>
          </a:p>
        </p:txBody>
      </p:sp>
    </p:spTree>
    <p:extLst>
      <p:ext uri="{BB962C8B-B14F-4D97-AF65-F5344CB8AC3E}">
        <p14:creationId xmlns:p14="http://schemas.microsoft.com/office/powerpoint/2010/main" val="3825506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66DF06D-F363-4742-9444-74F9AB108DC6}"/>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DA93225-23D5-45C0-9296-FF5D163DD91C}"/>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7BAEC56-E12E-4F2F-8EC6-CFD59EEA1CC5}"/>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315CA307-5DE2-42FF-AD9C-3DFD216119EE}" type="datetimeFigureOut">
              <a:rPr lang="en-US"/>
              <a:pPr>
                <a:defRPr/>
              </a:pPr>
              <a:t>8/4/2022</a:t>
            </a:fld>
            <a:endParaRPr lang="en-US"/>
          </a:p>
        </p:txBody>
      </p:sp>
      <p:sp>
        <p:nvSpPr>
          <p:cNvPr id="5" name="Footer Placeholder 4">
            <a:extLst>
              <a:ext uri="{FF2B5EF4-FFF2-40B4-BE49-F238E27FC236}">
                <a16:creationId xmlns:a16="http://schemas.microsoft.com/office/drawing/2014/main" id="{560D1575-E870-43F3-A38F-2D1B6D4AC4E4}"/>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AB9744D7-3981-4B09-A01C-10CCD8DB7464}"/>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7C1FCC8D-249B-4F0A-9767-A4147E7FB04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63" r:id="rId6"/>
    <p:sldLayoutId id="2147484158" r:id="rId7"/>
    <p:sldLayoutId id="2147484159" r:id="rId8"/>
    <p:sldLayoutId id="2147484160" r:id="rId9"/>
    <p:sldLayoutId id="2147484161" r:id="rId10"/>
    <p:sldLayoutId id="214748416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2.ed.gov/policy/gen/guid/fpco/ferpa/index.html"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hyperlink" Target="https://sites.ed.gov/idea/about-idea/#Rehab-Act"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s://www2.ed.gov/about/offices/list/ocr/disabilityoverview.html" TargetMode="External"/><Relationship Id="rId4" Type="http://schemas.openxmlformats.org/officeDocument/2006/relationships/hyperlink" Target="https://www2.ed.gov/policy/speced/reg/narrative.html"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sites.ed.gov/idea/about-idea/#Rehab-Act"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s://www2.ed.gov/about/offices/list/ocr/disabilityoverview.html" TargetMode="External"/><Relationship Id="rId4" Type="http://schemas.openxmlformats.org/officeDocument/2006/relationships/hyperlink" Target="https://www2.ed.gov/policy/speced/reg/narrative.html"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sites.ed.gov/idea/about-idea/#Rehab-Act"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s://www2.ed.gov/about/offices/list/ocr/disabilityoverview.html" TargetMode="External"/><Relationship Id="rId4" Type="http://schemas.openxmlformats.org/officeDocument/2006/relationships/hyperlink" Target="https://www2.ed.gov/policy/speced/reg/narrative.htm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s://www.fda.gov/medical-devices/safely-using-sharps-needles-and-syringes-home-work-and-travel/sharps-disposal-containers-health-care-facilities"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adecm.ade.arkansas.gov/Attachments/School_Nurse_Guidelines_2021_Revision_Updated_September_2021_151522.pdf"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https://adecm.ade.arkansas.gov/Attachments/School_Nurse_Guidelines_2021_Revision_Updated_September_2021_151522.pdf"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s://adecm.ade.arkansas.gov/Attachments/School_Nurse_Guidelines_2021_Revision_Updated_September_2021_151522.pdf"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adecm.ade.arkansas.gov/Attachments/School_Nurse_Guidelines_2021_Revision_Updated_September_2021_151522.pdf"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s://adecm.ade.arkansas.gov/Attachments/School_Nurse_Guidelines_2021_Revision_Updated_September_2021_151522.pdf"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hyperlink" Target="https://adecm.ade.arkansas.gov/Attachments/School_Nurse_Guidelines_2021_Revision_Updated_September_2021_151522.pdf"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hyperlink" Target="https://adecm.ade.arkansas.gov/Attachments/School_Nurse_Guidelines_2021_Revision_Updated_September_2021_151522.pdf" TargetMode="External"/><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hyperlink" Target="https://adecm.ade.arkansas.gov/Attachments/School_Nurse_Guidelines_2021_Revision_Updated_September_2021_151522.pdf"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s://adecm.ade.arkansas.gov/Attachments/School_Nurse_Guidelines_2021_Revision_Updated_September_2021_151522.pdf"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s://adecm.ade.arkansas.gov/Attachments/School_Nurse_Guidelines_2021_Revision_Updated_September_2021_151522.pdf"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hyperlink" Target="https://adecm.ade.arkansas.gov/Attachments/School_Nurse_Guidelines_2021_Revision_Updated_September_2021_151522.pdf" TargetMode="External"/><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adecm.ade.arkansas.gov/Attachments/School_Nurse_Guidelines_2021_Revision_Updated_September_2021_151522.pdf" TargetMode="Externa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hyperlink" Target="https://adecm.ade.arkansas.gov/Attachments/School_Nurse_Guidelines_2021_Revision_Updated_September_2021_151522.pdf" TargetMode="External"/><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3" Type="http://schemas.openxmlformats.org/officeDocument/2006/relationships/hyperlink" Target="https://adecm.ade.arkansas.gov/Attachments/School_Nurse_Guidelines_2021_Revision_Updated_September_2021_151522.pdf" TargetMode="External"/><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3" Type="http://schemas.openxmlformats.org/officeDocument/2006/relationships/hyperlink" Target="https://adecm.ade.arkansas.gov/Attachments/School_Nurse_Guidelines_2021_Revision_Updated_September_2021_151522.pdf" TargetMode="External"/><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3" Type="http://schemas.openxmlformats.org/officeDocument/2006/relationships/hyperlink" Target="https://adecm.ade.arkansas.gov/Attachments/School_Nurse_Guidelines_2021_Revision_Updated_September_2021_151522.pdf" TargetMode="External"/><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hyperlink" Target="https://adecm.ade.arkansas.gov/Attachments/School_Nurse_Guidelines_2021_Revision_Updated_September_2021_151522.pdf" TargetMode="External"/><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adecm.ade.arkansas.gov/Attachments/School_Nurse_Guidelines_2021_Revision_Updated_September_2021_151522.pdf" TargetMode="Externa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hyperlink" Target="https://adecm.ade.arkansas.gov/Attachments/School_Nurse_Guidelines_2021_Revision_Updated_September_2021_151522.pdf" TargetMode="External"/><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adecm.ade.arkansas.gov/Attachments/School_Nurse_Guidelines_2021_Revision_Updated_September_2021_151522.pdf" TargetMode="Externa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hyperlink" Target="https://adecm.ade.arkansas.gov/Attachments/School_Nurse_Guidelines_2021_Revision_Updated_September_2021_151522.pdf" TargetMode="External"/><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hyperlink" Target="https://adecm.ade.arkansas.gov/Attachments/School_Nurse_Guidelines_2021_Revision_Updated_September_2021_151522.pdf" TargetMode="External"/><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1.xml.rels><?xml version="1.0" encoding="UTF-8" standalone="yes"?>
<Relationships xmlns="http://schemas.openxmlformats.org/package/2006/relationships"><Relationship Id="rId3" Type="http://schemas.openxmlformats.org/officeDocument/2006/relationships/hyperlink" Target="https://adecm.ade.arkansas.gov/Attachments/School_Nurse_Guidelines_2021_Revision_Updated_September_2021_151522.pdf" TargetMode="External"/><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2.xml.rels><?xml version="1.0" encoding="UTF-8" standalone="yes"?>
<Relationships xmlns="http://schemas.openxmlformats.org/package/2006/relationships"><Relationship Id="rId3" Type="http://schemas.openxmlformats.org/officeDocument/2006/relationships/hyperlink" Target="https://adecm.ade.arkansas.gov/Attachments/School_Nurse_Guidelines_2021_Revision_Updated_September_2021_151522.pdf" TargetMode="External"/><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3.xml.rels><?xml version="1.0" encoding="UTF-8" standalone="yes"?>
<Relationships xmlns="http://schemas.openxmlformats.org/package/2006/relationships"><Relationship Id="rId3" Type="http://schemas.openxmlformats.org/officeDocument/2006/relationships/hyperlink" Target="https://adecm.ade.arkansas.gov/Attachments/School_Nurse_Guidelines_2021_Revision_Updated_September_2021_151522.pdf" TargetMode="External"/><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adecm.ade.arkansas.gov/Attachments/School_Nurse_Guidelines_2021_Revision_Updated_September_2021_151522.pdf" TargetMode="Externa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hyperlink" Target="https://adecm.ade.arkansas.gov/Attachments/School_Nurse_Guidelines_2021_Revision_Updated_September_2021_151522.pdf" TargetMode="External"/><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8.xml.rels><?xml version="1.0" encoding="UTF-8" standalone="yes"?>
<Relationships xmlns="http://schemas.openxmlformats.org/package/2006/relationships"><Relationship Id="rId3" Type="http://schemas.openxmlformats.org/officeDocument/2006/relationships/hyperlink" Target="https://adecm.ade.arkansas.gov/Attachments/School_Nurse_Guidelines_2021_Revision_Updated_September_2021_151522.pdf" TargetMode="External"/><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hyperlink" Target="https://adecm.ade.arkansas.gov/Attachments/School_Nurse_Guidelines_2021_Revision_Updated_September_2021_151522.pdf" TargetMode="External"/><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1.xml.rels><?xml version="1.0" encoding="UTF-8" standalone="yes"?>
<Relationships xmlns="http://schemas.openxmlformats.org/package/2006/relationships"><Relationship Id="rId3" Type="http://schemas.openxmlformats.org/officeDocument/2006/relationships/hyperlink" Target="https://adecm.ade.arkansas.gov/Attachments/School_Nurse_Guidelines_2021_Revision_Updated_September_2021_151522.pdf" TargetMode="External"/><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2.xml.rels><?xml version="1.0" encoding="UTF-8" standalone="yes"?>
<Relationships xmlns="http://schemas.openxmlformats.org/package/2006/relationships"><Relationship Id="rId3" Type="http://schemas.openxmlformats.org/officeDocument/2006/relationships/hyperlink" Target="https://adecm.ade.arkansas.gov/Attachments/School_Nurse_Guidelines_2021_Revision_Updated_September_2021_151522.pdf" TargetMode="External"/><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adecm.ade.arkansas.gov/Attachments/School_Nurse_Guidelines_2021_Revision_Updated_September_2021_151522.pdf" TargetMode="Externa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hyperlink" Target="https://adecm.ade.arkansas.gov/Attachments/School_Nurse_Guidelines_2021_Revision_Updated_September_2021_151522.pdf" TargetMode="External"/><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adecm.ade.arkansas.gov/Attachments/School_Nurse_Guidelines_2021_Revision_Updated_September_2021_151522.pdf" TargetMode="Externa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hyperlink" Target="https://adesandbox.arkansas.gov/iframe?v=NGJhNmU2NmExYmI3ZWNjNGY0NTZiYTU1OWEyY2IxOGM" TargetMode="External"/><Relationship Id="rId2" Type="http://schemas.openxmlformats.org/officeDocument/2006/relationships/notesSlide" Target="../notesSlides/notesSlide66.xml"/><Relationship Id="rId1" Type="http://schemas.openxmlformats.org/officeDocument/2006/relationships/slideLayout" Target="../slideLayouts/slideLayout6.xml"/><Relationship Id="rId6" Type="http://schemas.openxmlformats.org/officeDocument/2006/relationships/hyperlink" Target="https://adesandbox.arkansas.gov/file?v=Y2JkM2U3NDdkZjhlZjI1NjNmZTljZmNmNWI1NmNiYjA.pptx" TargetMode="External"/><Relationship Id="rId5" Type="http://schemas.openxmlformats.org/officeDocument/2006/relationships/hyperlink" Target="https://adesandbox.arkansas.gov/file?v=MmUzNzc1MTZkNWU3OWI5MWYyYjJkZDk5N2VhNmVmZWQ.pptx" TargetMode="External"/><Relationship Id="rId4" Type="http://schemas.openxmlformats.org/officeDocument/2006/relationships/hyperlink" Target="https://adesandbox.arkansas.gov/iframe?v=ZmJkNjY1ZTY4ZmVhYzRlODcyNGFiNzRjN2Y2YmMwZGE" TargetMode="External"/></Relationships>
</file>

<file path=ppt/slides/_rels/slide8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www.fda.gov/medical-devices/safely-using-sharps-needles-and-syringes-home-work-and-travel/sharps-disposal-containers-health-care-facilities" TargetMode="External"/><Relationship Id="rId7" Type="http://schemas.openxmlformats.org/officeDocument/2006/relationships/hyperlink" Target="https://www2.ed.gov/about/offices/list/ocr/disabilityoverview.html" TargetMode="External"/><Relationship Id="rId2" Type="http://schemas.openxmlformats.org/officeDocument/2006/relationships/hyperlink" Target="https://adecm.ade.arkansas.gov/Attachments/School_Nurse_Guidelines_2021_Revision_Updated_September_2021_151522.pdf" TargetMode="External"/><Relationship Id="rId1" Type="http://schemas.openxmlformats.org/officeDocument/2006/relationships/slideLayout" Target="../slideLayouts/slideLayout7.xml"/><Relationship Id="rId6" Type="http://schemas.openxmlformats.org/officeDocument/2006/relationships/hyperlink" Target="https://www2.ed.gov/policy/speced/reg/narrative.html" TargetMode="External"/><Relationship Id="rId5" Type="http://schemas.openxmlformats.org/officeDocument/2006/relationships/hyperlink" Target="https://sites.ed.gov/idea/about-idea/#Rehab-Act" TargetMode="External"/><Relationship Id="rId4" Type="http://schemas.openxmlformats.org/officeDocument/2006/relationships/hyperlink" Target="https://www2.ed.gov/policy/gen/guid/fpco/ferpa/index.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4">
            <a:extLst>
              <a:ext uri="{FF2B5EF4-FFF2-40B4-BE49-F238E27FC236}">
                <a16:creationId xmlns:a16="http://schemas.microsoft.com/office/drawing/2014/main" id="{79B57CC9-2658-4631-8DD3-DC40B44A203C}"/>
              </a:ext>
            </a:extLst>
          </p:cNvPr>
          <p:cNvSpPr txBox="1">
            <a:spLocks noChangeArrowheads="1"/>
          </p:cNvSpPr>
          <p:nvPr/>
        </p:nvSpPr>
        <p:spPr bwMode="auto">
          <a:xfrm>
            <a:off x="-58738" y="877888"/>
            <a:ext cx="926147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dirty="0">
                <a:latin typeface="Arial" panose="020B0604020202020204" pitchFamily="34" charset="0"/>
              </a:rPr>
              <a:t>Special Health Care Needs </a:t>
            </a:r>
          </a:p>
        </p:txBody>
      </p:sp>
      <p:sp>
        <p:nvSpPr>
          <p:cNvPr id="4099" name="TextBox 5">
            <a:extLst>
              <a:ext uri="{FF2B5EF4-FFF2-40B4-BE49-F238E27FC236}">
                <a16:creationId xmlns:a16="http://schemas.microsoft.com/office/drawing/2014/main" id="{8B0B9730-1499-475C-A8C5-5F8BB9EEA7D9}"/>
              </a:ext>
            </a:extLst>
          </p:cNvPr>
          <p:cNvSpPr txBox="1">
            <a:spLocks noChangeArrowheads="1"/>
          </p:cNvSpPr>
          <p:nvPr/>
        </p:nvSpPr>
        <p:spPr bwMode="auto">
          <a:xfrm>
            <a:off x="833437" y="3276601"/>
            <a:ext cx="747712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b="1" dirty="0">
                <a:latin typeface="Arial" panose="020B0604020202020204" pitchFamily="34" charset="0"/>
              </a:rPr>
              <a:t> </a:t>
            </a:r>
          </a:p>
          <a:p>
            <a:pPr algn="ctr" eaLnBrk="1" hangingPunct="1">
              <a:spcBef>
                <a:spcPct val="0"/>
              </a:spcBef>
              <a:buFontTx/>
              <a:buNone/>
            </a:pPr>
            <a:r>
              <a:rPr lang="en-US" altLang="en-US" sz="3600" b="1" dirty="0">
                <a:latin typeface="Arial" panose="020B0604020202020204" pitchFamily="34" charset="0"/>
              </a:rPr>
              <a:t>A Training Guide for </a:t>
            </a:r>
          </a:p>
          <a:p>
            <a:pPr algn="ctr" eaLnBrk="1" hangingPunct="1">
              <a:spcBef>
                <a:spcPct val="0"/>
              </a:spcBef>
              <a:buFontTx/>
              <a:buNone/>
            </a:pPr>
            <a:r>
              <a:rPr lang="en-US" altLang="en-US" sz="3600" b="1" dirty="0">
                <a:latin typeface="Arial" panose="020B0604020202020204" pitchFamily="34" charset="0"/>
              </a:rPr>
              <a:t>School Personnel</a:t>
            </a:r>
          </a:p>
          <a:p>
            <a:pPr algn="ctr" eaLnBrk="1" hangingPunct="1">
              <a:spcBef>
                <a:spcPct val="0"/>
              </a:spcBef>
              <a:buFontTx/>
              <a:buNone/>
            </a:pPr>
            <a:endParaRPr lang="en-US" altLang="en-US" sz="2000" b="1" dirty="0">
              <a:latin typeface="Arial" panose="020B0604020202020204" pitchFamily="34" charset="0"/>
            </a:endParaRPr>
          </a:p>
        </p:txBody>
      </p:sp>
      <p:sp>
        <p:nvSpPr>
          <p:cNvPr id="2" name="Rectangle 1">
            <a:extLst>
              <a:ext uri="{FF2B5EF4-FFF2-40B4-BE49-F238E27FC236}">
                <a16:creationId xmlns:a16="http://schemas.microsoft.com/office/drawing/2014/main" id="{A301881C-A051-4127-9369-869A8804B49B}"/>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Rectangle 2">
            <a:extLst>
              <a:ext uri="{FF2B5EF4-FFF2-40B4-BE49-F238E27FC236}">
                <a16:creationId xmlns:a16="http://schemas.microsoft.com/office/drawing/2014/main" id="{D132B65D-A2F9-4593-BCC2-6206FE2DEB1C}"/>
              </a:ext>
            </a:extLst>
          </p:cNvPr>
          <p:cNvSpPr/>
          <p:nvPr/>
        </p:nvSpPr>
        <p:spPr>
          <a:xfrm>
            <a:off x="0" y="6172200"/>
            <a:ext cx="9144000" cy="685800"/>
          </a:xfrm>
          <a:prstGeom prst="rect">
            <a:avLst/>
          </a:prstGeom>
          <a:solidFill>
            <a:srgbClr val="A80C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4102" name="Picture 3">
            <a:extLst>
              <a:ext uri="{FF2B5EF4-FFF2-40B4-BE49-F238E27FC236}">
                <a16:creationId xmlns:a16="http://schemas.microsoft.com/office/drawing/2014/main" id="{5D9B4EC2-356E-4E06-B406-B38A23E6390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216150"/>
            <a:ext cx="425767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Box 6">
            <a:extLst>
              <a:ext uri="{FF2B5EF4-FFF2-40B4-BE49-F238E27FC236}">
                <a16:creationId xmlns:a16="http://schemas.microsoft.com/office/drawing/2014/main" id="{57A95DD1-05CD-49E6-A69C-6CA5E4C4FFD1}"/>
              </a:ext>
            </a:extLst>
          </p:cNvPr>
          <p:cNvSpPr txBox="1">
            <a:spLocks noChangeArrowheads="1"/>
          </p:cNvSpPr>
          <p:nvPr/>
        </p:nvSpPr>
        <p:spPr bwMode="auto">
          <a:xfrm>
            <a:off x="1752600" y="5715000"/>
            <a:ext cx="5638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latin typeface="Arial" panose="020B0604020202020204" pitchFamily="34" charset="0"/>
              </a:rPr>
              <a:t> 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67D850B-796D-49CE-A4E4-B3427E8D65C1}"/>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0483" name="Title 1">
            <a:extLst>
              <a:ext uri="{FF2B5EF4-FFF2-40B4-BE49-F238E27FC236}">
                <a16:creationId xmlns:a16="http://schemas.microsoft.com/office/drawing/2014/main" id="{F0A7CB7C-E76D-4356-9307-3872E03E5BAA}"/>
              </a:ext>
            </a:extLst>
          </p:cNvPr>
          <p:cNvSpPr txBox="1">
            <a:spLocks noChangeArrowheads="1"/>
          </p:cNvSpPr>
          <p:nvPr/>
        </p:nvSpPr>
        <p:spPr bwMode="auto">
          <a:xfrm>
            <a:off x="0" y="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400">
                <a:solidFill>
                  <a:schemeClr val="bg1"/>
                </a:solidFill>
                <a:latin typeface="Arial" panose="020B0604020202020204" pitchFamily="34" charset="0"/>
              </a:rPr>
              <a:t>Student Training</a:t>
            </a:r>
          </a:p>
        </p:txBody>
      </p:sp>
      <p:sp>
        <p:nvSpPr>
          <p:cNvPr id="5" name="Google Shape;191;p34">
            <a:extLst>
              <a:ext uri="{FF2B5EF4-FFF2-40B4-BE49-F238E27FC236}">
                <a16:creationId xmlns:a16="http://schemas.microsoft.com/office/drawing/2014/main" id="{C3D45940-A8B6-4C45-B048-F5653706A6E6}"/>
              </a:ext>
            </a:extLst>
          </p:cNvPr>
          <p:cNvSpPr txBox="1">
            <a:spLocks/>
          </p:cNvSpPr>
          <p:nvPr/>
        </p:nvSpPr>
        <p:spPr>
          <a:xfrm>
            <a:off x="457200" y="1833562"/>
            <a:ext cx="8077200" cy="3190875"/>
          </a:xfrm>
          <a:prstGeom prst="rect">
            <a:avLst/>
          </a:prstGeom>
          <a:noFill/>
          <a:ln w="9525" cap="flat" cmpd="sng">
            <a:solidFill>
              <a:srgbClr val="000000"/>
            </a:solidFill>
            <a:prstDash val="solid"/>
            <a:round/>
            <a:headEnd type="none" w="sm" len="sm"/>
            <a:tailEnd type="none" w="sm" len="sm"/>
          </a:ln>
        </p:spPr>
        <p:txBody>
          <a:bodyPr spcFirstLastPara="1" lIns="91425" tIns="91425" rIns="91425" bIns="91425"/>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eaLnBrk="1" fontAlgn="auto" hangingPunct="1">
              <a:buClr>
                <a:srgbClr val="595959"/>
              </a:buClr>
              <a:buFont typeface="Arial"/>
              <a:buNone/>
              <a:defRPr/>
            </a:pPr>
            <a:endParaRPr lang="en-US" sz="1600" kern="0" dirty="0">
              <a:solidFill>
                <a:srgbClr val="000000"/>
              </a:solidFill>
            </a:endParaRPr>
          </a:p>
          <a:p>
            <a:pPr marL="0" indent="0" eaLnBrk="1" fontAlgn="auto" hangingPunct="1">
              <a:buClr>
                <a:srgbClr val="595959"/>
              </a:buClr>
              <a:buFont typeface="Arial"/>
              <a:buNone/>
              <a:defRPr/>
            </a:pPr>
            <a:r>
              <a:rPr lang="en-US" sz="2800" kern="0" dirty="0">
                <a:solidFill>
                  <a:srgbClr val="000000"/>
                </a:solidFill>
              </a:rPr>
              <a:t>Designed to assist students in providing self-care.</a:t>
            </a:r>
          </a:p>
          <a:p>
            <a:pPr marL="0" indent="0" eaLnBrk="1" fontAlgn="auto" hangingPunct="1">
              <a:spcBef>
                <a:spcPts val="1600"/>
              </a:spcBef>
              <a:buClr>
                <a:srgbClr val="595959"/>
              </a:buClr>
              <a:buFont typeface="Arial"/>
              <a:buNone/>
              <a:defRPr/>
            </a:pPr>
            <a:r>
              <a:rPr lang="en-US" sz="2800" kern="0" dirty="0">
                <a:solidFill>
                  <a:srgbClr val="000000"/>
                </a:solidFill>
              </a:rPr>
              <a:t>Key components of student training include:</a:t>
            </a:r>
          </a:p>
          <a:p>
            <a:pPr indent="-330200" eaLnBrk="1" fontAlgn="auto" hangingPunct="1">
              <a:spcBef>
                <a:spcPts val="1600"/>
              </a:spcBef>
              <a:buClr>
                <a:srgbClr val="000000"/>
              </a:buClr>
              <a:buSzPts val="1600"/>
              <a:defRPr/>
            </a:pPr>
            <a:r>
              <a:rPr lang="en-US" sz="2800" kern="0" dirty="0">
                <a:solidFill>
                  <a:srgbClr val="000000"/>
                </a:solidFill>
              </a:rPr>
              <a:t>Independence of Self-Care</a:t>
            </a:r>
          </a:p>
          <a:p>
            <a:pPr indent="-330200" eaLnBrk="1" fontAlgn="auto" hangingPunct="1">
              <a:buClr>
                <a:srgbClr val="000000"/>
              </a:buClr>
              <a:buSzPts val="1600"/>
              <a:defRPr/>
            </a:pPr>
            <a:r>
              <a:rPr lang="en-US" sz="2800" kern="0" dirty="0">
                <a:solidFill>
                  <a:srgbClr val="000000"/>
                </a:solidFill>
              </a:rPr>
              <a:t>Responsibility of the Care Provider</a:t>
            </a:r>
          </a:p>
          <a:p>
            <a:pPr marL="0" indent="0" eaLnBrk="1" fontAlgn="auto" hangingPunct="1">
              <a:spcBef>
                <a:spcPts val="1600"/>
              </a:spcBef>
              <a:spcAft>
                <a:spcPts val="1600"/>
              </a:spcAft>
              <a:buClr>
                <a:srgbClr val="595959"/>
              </a:buClr>
              <a:buFont typeface="Arial"/>
              <a:buNone/>
              <a:defRPr/>
            </a:pPr>
            <a:endParaRPr lang="en-US" kern="0" dirty="0">
              <a:solidFill>
                <a:srgbClr val="000000"/>
              </a:solidFill>
            </a:endParaRPr>
          </a:p>
        </p:txBody>
      </p:sp>
      <p:pic>
        <p:nvPicPr>
          <p:cNvPr id="20485" name="Picture 4">
            <a:extLst>
              <a:ext uri="{FF2B5EF4-FFF2-40B4-BE49-F238E27FC236}">
                <a16:creationId xmlns:a16="http://schemas.microsoft.com/office/drawing/2014/main" id="{92B89E69-0E6D-40ED-B881-627A203A5E9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9580867-2F7D-468C-9AB6-5FB0C91F967F}"/>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2531" name="Title 1">
            <a:extLst>
              <a:ext uri="{FF2B5EF4-FFF2-40B4-BE49-F238E27FC236}">
                <a16:creationId xmlns:a16="http://schemas.microsoft.com/office/drawing/2014/main" id="{8300A5E4-0E0A-4128-BFEF-5FBB00E23DC3}"/>
              </a:ext>
            </a:extLst>
          </p:cNvPr>
          <p:cNvSpPr txBox="1">
            <a:spLocks/>
          </p:cNvSpPr>
          <p:nvPr/>
        </p:nvSpPr>
        <p:spPr bwMode="auto">
          <a:xfrm>
            <a:off x="0" y="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000">
                <a:solidFill>
                  <a:schemeClr val="bg1"/>
                </a:solidFill>
                <a:latin typeface="Arial" panose="020B0604020202020204" pitchFamily="34" charset="0"/>
              </a:rPr>
              <a:t>Nursing Laws That Impact Students</a:t>
            </a:r>
          </a:p>
        </p:txBody>
      </p:sp>
      <p:sp>
        <p:nvSpPr>
          <p:cNvPr id="22532" name="Google Shape;198;p35">
            <a:extLst>
              <a:ext uri="{FF2B5EF4-FFF2-40B4-BE49-F238E27FC236}">
                <a16:creationId xmlns:a16="http://schemas.microsoft.com/office/drawing/2014/main" id="{FD8F3143-6FD6-419B-9BF0-D76A266AB327}"/>
              </a:ext>
            </a:extLst>
          </p:cNvPr>
          <p:cNvSpPr txBox="1">
            <a:spLocks/>
          </p:cNvSpPr>
          <p:nvPr/>
        </p:nvSpPr>
        <p:spPr bwMode="auto">
          <a:xfrm>
            <a:off x="457200" y="990600"/>
            <a:ext cx="8083550" cy="4495800"/>
          </a:xfrm>
          <a:prstGeom prst="rect">
            <a:avLst/>
          </a:prstGeom>
          <a:noFill/>
          <a:ln w="9525">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lstStyle>
            <a:lvl1pPr marL="457200" indent="-330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914400" indent="-3175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371600" indent="-3175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828800" indent="-3175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286000" indent="-3175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743200" indent="-3175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3200400" indent="-3175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657600" indent="-3175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4114800" indent="-3175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15000"/>
              </a:lnSpc>
              <a:spcBef>
                <a:spcPct val="0"/>
              </a:spcBef>
              <a:buClr>
                <a:srgbClr val="000000"/>
              </a:buClr>
              <a:buSzPts val="1600"/>
              <a:buFont typeface="Arial" panose="020B0604020202020204" pitchFamily="34" charset="0"/>
              <a:buChar char="●"/>
            </a:pPr>
            <a:endParaRPr lang="en-US" altLang="en-US" sz="2200" dirty="0">
              <a:solidFill>
                <a:srgbClr val="000000"/>
              </a:solidFill>
              <a:latin typeface="Arial" panose="020B0604020202020204" pitchFamily="34" charset="0"/>
              <a:sym typeface="Arial" panose="020B0604020202020204" pitchFamily="34" charset="0"/>
            </a:endParaRPr>
          </a:p>
          <a:p>
            <a:pPr eaLnBrk="1" hangingPunct="1">
              <a:lnSpc>
                <a:spcPct val="115000"/>
              </a:lnSpc>
              <a:spcBef>
                <a:spcPct val="0"/>
              </a:spcBef>
              <a:buClr>
                <a:srgbClr val="000000"/>
              </a:buClr>
              <a:buSzPts val="1600"/>
              <a:buFont typeface="Arial" panose="020B0604020202020204" pitchFamily="34" charset="0"/>
              <a:buChar char="●"/>
            </a:pPr>
            <a:r>
              <a:rPr lang="en-US" altLang="en-US" sz="2200" dirty="0">
                <a:solidFill>
                  <a:srgbClr val="000000"/>
                </a:solidFill>
                <a:latin typeface="Arial" panose="020B0604020202020204" pitchFamily="34" charset="0"/>
                <a:sym typeface="Arial" panose="020B0604020202020204" pitchFamily="34" charset="0"/>
              </a:rPr>
              <a:t>A.C.A. § 6-18-1005 (a)(6)(A) “Students with special health care needs, including the chronically ill, medically fragile, and technology-dependent and students with other health impairments shall have individualized healthcare plans.” </a:t>
            </a:r>
          </a:p>
          <a:p>
            <a:pPr eaLnBrk="1" hangingPunct="1">
              <a:lnSpc>
                <a:spcPct val="115000"/>
              </a:lnSpc>
              <a:spcBef>
                <a:spcPts val="1000"/>
              </a:spcBef>
              <a:buClr>
                <a:srgbClr val="000000"/>
              </a:buClr>
              <a:buSzPts val="1600"/>
              <a:buFont typeface="Arial" panose="020B0604020202020204" pitchFamily="34" charset="0"/>
              <a:buChar char="●"/>
            </a:pPr>
            <a:r>
              <a:rPr lang="en-US" altLang="en-US" sz="2200" dirty="0">
                <a:solidFill>
                  <a:srgbClr val="000000"/>
                </a:solidFill>
                <a:latin typeface="Arial" panose="020B0604020202020204" pitchFamily="34" charset="0"/>
                <a:sym typeface="Arial" panose="020B0604020202020204" pitchFamily="34" charset="0"/>
              </a:rPr>
              <a:t>A.C.A. §6-18-1005 (a)(6)(B)(</a:t>
            </a:r>
            <a:r>
              <a:rPr lang="en-US" altLang="en-US" sz="2200" dirty="0" err="1">
                <a:solidFill>
                  <a:srgbClr val="000000"/>
                </a:solidFill>
                <a:latin typeface="Arial" panose="020B0604020202020204" pitchFamily="34" charset="0"/>
                <a:sym typeface="Arial" panose="020B0604020202020204" pitchFamily="34" charset="0"/>
              </a:rPr>
              <a:t>i</a:t>
            </a:r>
            <a:r>
              <a:rPr lang="en-US" altLang="en-US" sz="2200" dirty="0">
                <a:solidFill>
                  <a:srgbClr val="000000"/>
                </a:solidFill>
                <a:latin typeface="Arial" panose="020B0604020202020204" pitchFamily="34" charset="0"/>
                <a:sym typeface="Arial" panose="020B0604020202020204" pitchFamily="34" charset="0"/>
              </a:rPr>
              <a:t>) “Invasive medical procedures required by students and provided at the school shall be performed by trained, licensed personnel who are licensed to perform the task subject to A.C.A. §17-87-102 (6)(D) or other professional licensure statutes.”</a:t>
            </a:r>
          </a:p>
          <a:p>
            <a:pPr eaLnBrk="1" hangingPunct="1">
              <a:lnSpc>
                <a:spcPct val="115000"/>
              </a:lnSpc>
              <a:spcBef>
                <a:spcPts val="1600"/>
              </a:spcBef>
              <a:spcAft>
                <a:spcPts val="1600"/>
              </a:spcAft>
              <a:buClr>
                <a:srgbClr val="595959"/>
              </a:buClr>
              <a:buSzPts val="1800"/>
              <a:buFont typeface="Arial" panose="020B0604020202020204" pitchFamily="34" charset="0"/>
              <a:buNone/>
            </a:pPr>
            <a:endParaRPr lang="en-US" altLang="en-US" sz="2200" dirty="0">
              <a:solidFill>
                <a:srgbClr val="595959"/>
              </a:solidFill>
              <a:latin typeface="Arial" panose="020B0604020202020204" pitchFamily="34" charset="0"/>
              <a:sym typeface="Arial" panose="020B0604020202020204" pitchFamily="34" charset="0"/>
            </a:endParaRPr>
          </a:p>
        </p:txBody>
      </p:sp>
      <p:pic>
        <p:nvPicPr>
          <p:cNvPr id="22534" name="Picture 4">
            <a:extLst>
              <a:ext uri="{FF2B5EF4-FFF2-40B4-BE49-F238E27FC236}">
                <a16:creationId xmlns:a16="http://schemas.microsoft.com/office/drawing/2014/main" id="{AA2EFE1F-A7E5-445C-B952-582BF81E57F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0EC57E-6A6C-420D-A298-034CA79AF269}"/>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4579" name="Title 1">
            <a:extLst>
              <a:ext uri="{FF2B5EF4-FFF2-40B4-BE49-F238E27FC236}">
                <a16:creationId xmlns:a16="http://schemas.microsoft.com/office/drawing/2014/main" id="{D04DC3A5-A2C4-4C89-8AC6-99D4BE4F199F}"/>
              </a:ext>
            </a:extLst>
          </p:cNvPr>
          <p:cNvSpPr txBox="1">
            <a:spLocks noChangeArrowheads="1"/>
          </p:cNvSpPr>
          <p:nvPr/>
        </p:nvSpPr>
        <p:spPr bwMode="auto">
          <a:xfrm>
            <a:off x="0" y="0"/>
            <a:ext cx="91440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400">
                <a:solidFill>
                  <a:schemeClr val="bg1"/>
                </a:solidFill>
                <a:latin typeface="Arial" panose="020B0604020202020204" pitchFamily="34" charset="0"/>
              </a:rPr>
              <a:t>Federal and State Laws</a:t>
            </a:r>
            <a:br>
              <a:rPr lang="en-US" altLang="en-US" sz="4400">
                <a:solidFill>
                  <a:schemeClr val="bg1"/>
                </a:solidFill>
                <a:latin typeface="Arial" panose="020B0604020202020204" pitchFamily="34" charset="0"/>
              </a:rPr>
            </a:br>
            <a:endParaRPr lang="en-US" altLang="en-US" sz="4400">
              <a:solidFill>
                <a:schemeClr val="bg1"/>
              </a:solidFill>
              <a:latin typeface="Arial" panose="020B0604020202020204" pitchFamily="34" charset="0"/>
            </a:endParaRPr>
          </a:p>
        </p:txBody>
      </p:sp>
      <p:sp>
        <p:nvSpPr>
          <p:cNvPr id="5" name="Google Shape;204;p36">
            <a:extLst>
              <a:ext uri="{FF2B5EF4-FFF2-40B4-BE49-F238E27FC236}">
                <a16:creationId xmlns:a16="http://schemas.microsoft.com/office/drawing/2014/main" id="{C6211A73-3E81-4D20-AB91-576CB28B6A8B}"/>
              </a:ext>
            </a:extLst>
          </p:cNvPr>
          <p:cNvSpPr txBox="1">
            <a:spLocks/>
          </p:cNvSpPr>
          <p:nvPr/>
        </p:nvSpPr>
        <p:spPr>
          <a:xfrm>
            <a:off x="571500" y="1225550"/>
            <a:ext cx="8001000" cy="4406900"/>
          </a:xfrm>
          <a:prstGeom prst="rect">
            <a:avLst/>
          </a:prstGeom>
          <a:noFill/>
          <a:ln w="9525" cap="flat" cmpd="sng">
            <a:solidFill>
              <a:srgbClr val="000000"/>
            </a:solidFill>
            <a:prstDash val="solid"/>
            <a:round/>
            <a:headEnd type="none" w="sm" len="sm"/>
            <a:tailEnd type="none" w="sm" len="sm"/>
          </a:ln>
        </p:spPr>
        <p:txBody>
          <a:bodyPr spcFirstLastPara="1" lIns="91425" tIns="91425" rIns="91425" bIns="91425"/>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eaLnBrk="1" fontAlgn="auto" hangingPunct="1">
              <a:buClr>
                <a:srgbClr val="595959"/>
              </a:buClr>
              <a:buFont typeface="Arial"/>
              <a:buNone/>
              <a:defRPr/>
            </a:pPr>
            <a:r>
              <a:rPr lang="en-US" sz="2800" kern="0" dirty="0">
                <a:solidFill>
                  <a:srgbClr val="000000"/>
                </a:solidFill>
              </a:rPr>
              <a:t>Family Educational Rights and Privacy Act (FERPA)</a:t>
            </a:r>
          </a:p>
          <a:p>
            <a:pPr marL="0" indent="0" eaLnBrk="1" fontAlgn="auto" hangingPunct="1">
              <a:spcBef>
                <a:spcPts val="1600"/>
              </a:spcBef>
              <a:buClr>
                <a:srgbClr val="595959"/>
              </a:buClr>
              <a:buFont typeface="Arial"/>
              <a:buNone/>
              <a:defRPr/>
            </a:pPr>
            <a:r>
              <a:rPr lang="en-US" sz="2800" kern="0" dirty="0">
                <a:solidFill>
                  <a:srgbClr val="000000"/>
                </a:solidFill>
              </a:rPr>
              <a:t>Health Insurance Portability and Accountability Act (HIPAA)</a:t>
            </a:r>
          </a:p>
          <a:p>
            <a:pPr marL="0" indent="0" eaLnBrk="1" fontAlgn="auto" hangingPunct="1">
              <a:spcBef>
                <a:spcPts val="1600"/>
              </a:spcBef>
              <a:buClr>
                <a:srgbClr val="595959"/>
              </a:buClr>
              <a:buFont typeface="Arial"/>
              <a:buNone/>
              <a:defRPr/>
            </a:pPr>
            <a:r>
              <a:rPr lang="en-US" sz="2800" kern="0" dirty="0">
                <a:solidFill>
                  <a:srgbClr val="000000"/>
                </a:solidFill>
              </a:rPr>
              <a:t>Americans with Disabilities Act (ADA)</a:t>
            </a:r>
          </a:p>
          <a:p>
            <a:pPr marL="0" indent="0" eaLnBrk="1" fontAlgn="auto" hangingPunct="1">
              <a:spcBef>
                <a:spcPts val="1600"/>
              </a:spcBef>
              <a:buClr>
                <a:srgbClr val="595959"/>
              </a:buClr>
              <a:buFont typeface="Arial"/>
              <a:buNone/>
              <a:defRPr/>
            </a:pPr>
            <a:r>
              <a:rPr lang="en-US" sz="2800" kern="0" dirty="0">
                <a:solidFill>
                  <a:srgbClr val="000000"/>
                </a:solidFill>
              </a:rPr>
              <a:t>Rehabilitation Act, Section 504 (RA)</a:t>
            </a:r>
          </a:p>
          <a:p>
            <a:pPr marL="0" indent="0" eaLnBrk="1" fontAlgn="auto" hangingPunct="1">
              <a:spcBef>
                <a:spcPts val="1600"/>
              </a:spcBef>
              <a:buClr>
                <a:srgbClr val="595959"/>
              </a:buClr>
              <a:buFont typeface="Arial"/>
              <a:buNone/>
              <a:defRPr/>
            </a:pPr>
            <a:r>
              <a:rPr lang="en-US" sz="2800" kern="0" dirty="0">
                <a:solidFill>
                  <a:srgbClr val="000000"/>
                </a:solidFill>
              </a:rPr>
              <a:t>Individuals with Disabilities Education Act (IDEA)</a:t>
            </a:r>
          </a:p>
        </p:txBody>
      </p:sp>
      <p:pic>
        <p:nvPicPr>
          <p:cNvPr id="24581" name="Picture 4">
            <a:extLst>
              <a:ext uri="{FF2B5EF4-FFF2-40B4-BE49-F238E27FC236}">
                <a16:creationId xmlns:a16="http://schemas.microsoft.com/office/drawing/2014/main" id="{F0F20442-B226-40D0-A141-87B51018FB3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F7EE59-0ED3-495E-833D-B3BEE1BC003D}"/>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5603" name="Title 1">
            <a:extLst>
              <a:ext uri="{FF2B5EF4-FFF2-40B4-BE49-F238E27FC236}">
                <a16:creationId xmlns:a16="http://schemas.microsoft.com/office/drawing/2014/main" id="{36883FB6-48A2-4E23-AEC3-956E459B7D18}"/>
              </a:ext>
            </a:extLst>
          </p:cNvPr>
          <p:cNvSpPr txBox="1">
            <a:spLocks noChangeArrowheads="1"/>
          </p:cNvSpPr>
          <p:nvPr/>
        </p:nvSpPr>
        <p:spPr bwMode="auto">
          <a:xfrm>
            <a:off x="0" y="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a:solidFill>
                  <a:schemeClr val="bg1"/>
                </a:solidFill>
                <a:latin typeface="Arial" panose="020B0604020202020204" pitchFamily="34" charset="0"/>
              </a:rPr>
              <a:t>What is the Family Educational Rights and Privacy Act (FERPA)? </a:t>
            </a:r>
          </a:p>
        </p:txBody>
      </p:sp>
      <p:sp>
        <p:nvSpPr>
          <p:cNvPr id="25605" name="Google Shape;212;p37">
            <a:extLst>
              <a:ext uri="{FF2B5EF4-FFF2-40B4-BE49-F238E27FC236}">
                <a16:creationId xmlns:a16="http://schemas.microsoft.com/office/drawing/2014/main" id="{176631B8-8DD4-419B-884B-6542EDAF5559}"/>
              </a:ext>
            </a:extLst>
          </p:cNvPr>
          <p:cNvSpPr txBox="1">
            <a:spLocks/>
          </p:cNvSpPr>
          <p:nvPr/>
        </p:nvSpPr>
        <p:spPr bwMode="auto">
          <a:xfrm>
            <a:off x="533400" y="1111250"/>
            <a:ext cx="8001000" cy="4375150"/>
          </a:xfrm>
          <a:prstGeom prst="rect">
            <a:avLst/>
          </a:prstGeom>
          <a:noFill/>
          <a:ln w="9525">
            <a:solidFill>
              <a:srgbClr val="000000"/>
            </a:solidFill>
            <a:round/>
            <a:headEnd type="none" w="sm" len="sm"/>
            <a:tailEnd type="none" w="sm" len="sm"/>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914400" indent="-3175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371600" indent="-3175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828800" indent="-3175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286000" indent="-3175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743200" indent="-3175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3200400" indent="-3175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657600" indent="-3175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4114800" indent="-3175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
                <a:srgbClr val="595959"/>
              </a:buClr>
              <a:buSzPts val="1800"/>
              <a:buFont typeface="Arial" panose="020B0604020202020204" pitchFamily="34" charset="0"/>
              <a:buNone/>
              <a:defRPr/>
            </a:pPr>
            <a:r>
              <a:rPr lang="en-US" altLang="en-US" sz="1950" dirty="0">
                <a:solidFill>
                  <a:srgbClr val="000000"/>
                </a:solidFill>
                <a:latin typeface="Arial" panose="020B0604020202020204" pitchFamily="34" charset="0"/>
                <a:sym typeface="Arial" panose="020B0604020202020204" pitchFamily="34" charset="0"/>
              </a:rPr>
              <a:t>FERPA is a Federal law that protects the privacy of students’ “education records.” (See 20 U.S.C. § 1232g; 34 CFR Part 99). FERPA applies to educational agencies and institutions that receive funds under any program administered by the U.S. Department of Education. </a:t>
            </a:r>
          </a:p>
          <a:p>
            <a:pPr eaLnBrk="1" hangingPunct="1">
              <a:spcBef>
                <a:spcPct val="0"/>
              </a:spcBef>
              <a:buClr>
                <a:srgbClr val="595959"/>
              </a:buClr>
              <a:buSzPts val="1800"/>
              <a:buFont typeface="Arial" panose="020B0604020202020204" pitchFamily="34" charset="0"/>
              <a:buNone/>
              <a:defRPr/>
            </a:pPr>
            <a:endParaRPr lang="en-US" altLang="en-US" sz="1950" dirty="0">
              <a:solidFill>
                <a:srgbClr val="000000"/>
              </a:solidFill>
              <a:latin typeface="Arial" panose="020B0604020202020204" pitchFamily="34" charset="0"/>
              <a:sym typeface="Arial" panose="020B0604020202020204" pitchFamily="34" charset="0"/>
            </a:endParaRPr>
          </a:p>
          <a:p>
            <a:pPr eaLnBrk="1" hangingPunct="1">
              <a:spcBef>
                <a:spcPct val="0"/>
              </a:spcBef>
              <a:buClr>
                <a:srgbClr val="595959"/>
              </a:buClr>
              <a:buSzPts val="1800"/>
              <a:buFont typeface="Arial" panose="020B0604020202020204" pitchFamily="34" charset="0"/>
              <a:buNone/>
              <a:defRPr/>
            </a:pPr>
            <a:r>
              <a:rPr lang="en-US" altLang="en-US" sz="1950" dirty="0">
                <a:solidFill>
                  <a:srgbClr val="000000"/>
                </a:solidFill>
                <a:latin typeface="Arial" panose="020B0604020202020204" pitchFamily="34" charset="0"/>
                <a:sym typeface="Arial" panose="020B0604020202020204" pitchFamily="34" charset="0"/>
              </a:rPr>
              <a:t>Generally, schools must have written permission from the parent or eligible student in order to disclose any information from a student’s education record which includes health records. </a:t>
            </a:r>
          </a:p>
          <a:p>
            <a:pPr eaLnBrk="1" hangingPunct="1">
              <a:spcBef>
                <a:spcPct val="0"/>
              </a:spcBef>
              <a:buClr>
                <a:srgbClr val="595959"/>
              </a:buClr>
              <a:buSzPts val="1800"/>
              <a:buFont typeface="Arial" panose="020B0604020202020204" pitchFamily="34" charset="0"/>
              <a:buNone/>
              <a:defRPr/>
            </a:pPr>
            <a:endParaRPr lang="en-US" altLang="en-US" sz="1950" dirty="0">
              <a:solidFill>
                <a:srgbClr val="000000"/>
              </a:solidFill>
              <a:latin typeface="Arial" panose="020B0604020202020204" pitchFamily="34" charset="0"/>
              <a:sym typeface="Arial" panose="020B0604020202020204" pitchFamily="34" charset="0"/>
            </a:endParaRPr>
          </a:p>
          <a:p>
            <a:pPr eaLnBrk="1" hangingPunct="1">
              <a:spcBef>
                <a:spcPct val="0"/>
              </a:spcBef>
              <a:buClr>
                <a:srgbClr val="595959"/>
              </a:buClr>
              <a:buSzPts val="1800"/>
              <a:buFont typeface="Arial" panose="020B0604020202020204" pitchFamily="34" charset="0"/>
              <a:buNone/>
              <a:defRPr/>
            </a:pPr>
            <a:r>
              <a:rPr lang="en-US" altLang="en-US" sz="1950" dirty="0">
                <a:solidFill>
                  <a:srgbClr val="000000"/>
                </a:solidFill>
                <a:latin typeface="Arial" panose="020B0604020202020204" pitchFamily="34" charset="0"/>
                <a:sym typeface="Arial" panose="020B0604020202020204" pitchFamily="34" charset="0"/>
              </a:rPr>
              <a:t>All student records are covered under FERPA but in some instances Health Insurance Portability and Accountability Act (HIPAA) may also apply. Written permission must be obtained from the parent or eligible student in order to disclose any information from a student’s health record.</a:t>
            </a:r>
          </a:p>
        </p:txBody>
      </p:sp>
      <p:sp>
        <p:nvSpPr>
          <p:cNvPr id="6" name="TextBox 5">
            <a:extLst>
              <a:ext uri="{FF2B5EF4-FFF2-40B4-BE49-F238E27FC236}">
                <a16:creationId xmlns:a16="http://schemas.microsoft.com/office/drawing/2014/main" id="{B78DD5F4-A7D7-4FF1-8D33-A3E16A423E66}"/>
              </a:ext>
            </a:extLst>
          </p:cNvPr>
          <p:cNvSpPr txBox="1"/>
          <p:nvPr/>
        </p:nvSpPr>
        <p:spPr>
          <a:xfrm>
            <a:off x="0" y="6457950"/>
            <a:ext cx="8001000" cy="400050"/>
          </a:xfrm>
          <a:prstGeom prst="rect">
            <a:avLst/>
          </a:prstGeom>
          <a:noFill/>
        </p:spPr>
        <p:txBody>
          <a:bodyPr>
            <a:spAutoFit/>
          </a:bodyPr>
          <a:lstStyle/>
          <a:p>
            <a:pPr eaLnBrk="1" fontAlgn="auto" hangingPunct="1">
              <a:spcBef>
                <a:spcPts val="0"/>
              </a:spcBef>
              <a:spcAft>
                <a:spcPts val="0"/>
              </a:spcAft>
              <a:buClr>
                <a:srgbClr val="595959"/>
              </a:buClr>
              <a:buSzPts val="1800"/>
              <a:buFont typeface="Arial"/>
              <a:buNone/>
              <a:defRPr/>
            </a:pPr>
            <a:r>
              <a:rPr lang="en-US" sz="1000" kern="0" dirty="0">
                <a:solidFill>
                  <a:srgbClr val="000000"/>
                </a:solidFill>
                <a:latin typeface="Arial"/>
                <a:cs typeface="Arial"/>
                <a:sym typeface="Arial"/>
              </a:rPr>
              <a:t>U.S. Department of Health and Human Services and U.S. Department of Education, 2008, p.1. Joint Guidance on the Application of the FERPA and HIPAA To Student Health Records. Retrieved from  </a:t>
            </a:r>
            <a:r>
              <a:rPr lang="en-US" sz="1000" dirty="0">
                <a:hlinkClick r:id="rId3"/>
              </a:rPr>
              <a:t>Family Educational Rights and Privacy Act (FERPA)</a:t>
            </a:r>
            <a:endParaRPr lang="en-US" sz="1000" dirty="0"/>
          </a:p>
        </p:txBody>
      </p:sp>
      <p:pic>
        <p:nvPicPr>
          <p:cNvPr id="25606" name="Picture 4">
            <a:extLst>
              <a:ext uri="{FF2B5EF4-FFF2-40B4-BE49-F238E27FC236}">
                <a16:creationId xmlns:a16="http://schemas.microsoft.com/office/drawing/2014/main" id="{BB9B3697-5980-431C-8C09-3A2B49D5007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A0A86F2-BCD5-46D6-AB4D-FE42B774D972}"/>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7651" name="Title 1">
            <a:extLst>
              <a:ext uri="{FF2B5EF4-FFF2-40B4-BE49-F238E27FC236}">
                <a16:creationId xmlns:a16="http://schemas.microsoft.com/office/drawing/2014/main" id="{6FFF242C-E8A5-44FC-BE19-F472B3027871}"/>
              </a:ext>
            </a:extLst>
          </p:cNvPr>
          <p:cNvSpPr txBox="1">
            <a:spLocks noChangeArrowheads="1"/>
          </p:cNvSpPr>
          <p:nvPr/>
        </p:nvSpPr>
        <p:spPr bwMode="auto">
          <a:xfrm>
            <a:off x="0" y="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a:solidFill>
                  <a:schemeClr val="bg1"/>
                </a:solidFill>
                <a:latin typeface="Arial" panose="020B0604020202020204" pitchFamily="34" charset="0"/>
              </a:rPr>
              <a:t>Comparisons of Special Health Needs Legislation</a:t>
            </a:r>
          </a:p>
        </p:txBody>
      </p:sp>
      <p:sp>
        <p:nvSpPr>
          <p:cNvPr id="5" name="Google Shape;220;p38">
            <a:extLst>
              <a:ext uri="{FF2B5EF4-FFF2-40B4-BE49-F238E27FC236}">
                <a16:creationId xmlns:a16="http://schemas.microsoft.com/office/drawing/2014/main" id="{E1F4FC1B-0557-48CF-B433-57390F053EE3}"/>
              </a:ext>
            </a:extLst>
          </p:cNvPr>
          <p:cNvSpPr txBox="1"/>
          <p:nvPr/>
        </p:nvSpPr>
        <p:spPr>
          <a:xfrm>
            <a:off x="628650" y="860425"/>
            <a:ext cx="7886700" cy="4667250"/>
          </a:xfrm>
          <a:prstGeom prst="rect">
            <a:avLst/>
          </a:prstGeom>
          <a:noFill/>
          <a:ln>
            <a:solidFill>
              <a:schemeClr val="tx1"/>
            </a:solidFill>
          </a:ln>
        </p:spPr>
        <p:txBody>
          <a:bodyPr spcFirstLastPara="1" lIns="91425" tIns="91425" rIns="91425" bIns="91425" anchor="ctr"/>
          <a:lstStyle/>
          <a:p>
            <a:pPr algn="ctr" eaLnBrk="1" fontAlgn="auto" hangingPunct="1">
              <a:lnSpc>
                <a:spcPct val="115000"/>
              </a:lnSpc>
              <a:spcBef>
                <a:spcPts val="0"/>
              </a:spcBef>
              <a:spcAft>
                <a:spcPts val="0"/>
              </a:spcAft>
              <a:buClr>
                <a:srgbClr val="000000"/>
              </a:buClr>
              <a:buFont typeface="Arial"/>
              <a:buNone/>
              <a:defRPr/>
            </a:pPr>
            <a:r>
              <a:rPr lang="en" sz="3200" kern="0" dirty="0">
                <a:solidFill>
                  <a:srgbClr val="000000"/>
                </a:solidFill>
                <a:latin typeface="Arial"/>
                <a:cs typeface="Arial"/>
                <a:sym typeface="Arial"/>
              </a:rPr>
              <a:t>Type and Purpose</a:t>
            </a:r>
          </a:p>
          <a:p>
            <a:pPr algn="ctr" eaLnBrk="1" fontAlgn="auto" hangingPunct="1">
              <a:lnSpc>
                <a:spcPct val="115000"/>
              </a:lnSpc>
              <a:spcBef>
                <a:spcPts val="0"/>
              </a:spcBef>
              <a:spcAft>
                <a:spcPts val="0"/>
              </a:spcAft>
              <a:buClr>
                <a:srgbClr val="000000"/>
              </a:buClr>
              <a:buFont typeface="Arial"/>
              <a:buNone/>
              <a:defRPr/>
            </a:pPr>
            <a:endParaRPr lang="en" sz="2000" kern="0" dirty="0">
              <a:solidFill>
                <a:srgbClr val="000000"/>
              </a:solidFill>
              <a:latin typeface="Arial"/>
              <a:cs typeface="Arial"/>
              <a:sym typeface="Arial"/>
            </a:endParaRPr>
          </a:p>
          <a:p>
            <a:pPr eaLnBrk="1" fontAlgn="auto" hangingPunct="1">
              <a:lnSpc>
                <a:spcPct val="115000"/>
              </a:lnSpc>
              <a:spcBef>
                <a:spcPts val="0"/>
              </a:spcBef>
              <a:spcAft>
                <a:spcPts val="0"/>
              </a:spcAft>
              <a:buClr>
                <a:srgbClr val="000000"/>
              </a:buClr>
              <a:buFont typeface="Arial"/>
              <a:buNone/>
              <a:defRPr/>
            </a:pPr>
            <a:r>
              <a:rPr lang="en" sz="2000" kern="0" dirty="0">
                <a:solidFill>
                  <a:srgbClr val="000000"/>
                </a:solidFill>
                <a:latin typeface="Arial"/>
                <a:cs typeface="Arial"/>
                <a:sym typeface="Arial"/>
              </a:rPr>
              <a:t>Rehabilitation Act (RA) (1973), Section 504: a federal law designed to eliminate discrimination on the basis of disability.</a:t>
            </a:r>
          </a:p>
          <a:p>
            <a:pPr eaLnBrk="1" fontAlgn="auto" hangingPunct="1">
              <a:lnSpc>
                <a:spcPct val="115000"/>
              </a:lnSpc>
              <a:spcBef>
                <a:spcPts val="1600"/>
              </a:spcBef>
              <a:spcAft>
                <a:spcPts val="0"/>
              </a:spcAft>
              <a:buClr>
                <a:srgbClr val="000000"/>
              </a:buClr>
              <a:buSzPts val="1100"/>
              <a:buFont typeface="Arial"/>
              <a:buNone/>
              <a:defRPr/>
            </a:pPr>
            <a:r>
              <a:rPr lang="en-US" sz="2000" kern="0" dirty="0">
                <a:solidFill>
                  <a:srgbClr val="000000"/>
                </a:solidFill>
                <a:latin typeface="Arial"/>
                <a:cs typeface="Arial"/>
                <a:sym typeface="Arial"/>
              </a:rPr>
              <a:t>Individuals with Disabilities Education Act (IDEA) (1990) : a federal law that requires schools to serve the educational needs of eligible students with disabilities.</a:t>
            </a:r>
          </a:p>
          <a:p>
            <a:pPr eaLnBrk="1" fontAlgn="auto" hangingPunct="1">
              <a:lnSpc>
                <a:spcPct val="115000"/>
              </a:lnSpc>
              <a:spcBef>
                <a:spcPts val="1600"/>
              </a:spcBef>
              <a:spcAft>
                <a:spcPts val="1600"/>
              </a:spcAft>
              <a:buClr>
                <a:srgbClr val="000000"/>
              </a:buClr>
              <a:buSzPts val="1100"/>
              <a:buFont typeface="Arial"/>
              <a:buNone/>
              <a:defRPr/>
            </a:pPr>
            <a:r>
              <a:rPr lang="en-US" sz="2000" kern="0" dirty="0">
                <a:solidFill>
                  <a:srgbClr val="000000"/>
                </a:solidFill>
                <a:latin typeface="Arial"/>
                <a:cs typeface="Arial"/>
                <a:sym typeface="Arial"/>
              </a:rPr>
              <a:t>Americans with Disabilities Act (ADA) (1990): a civil rights law that prohibits discrimination against individuals with disabilities in all areas of public life, including jobs, schools, transportation, and public and private places that are open to the general public.</a:t>
            </a:r>
          </a:p>
        </p:txBody>
      </p:sp>
      <p:sp>
        <p:nvSpPr>
          <p:cNvPr id="27653" name="TextBox 11">
            <a:extLst>
              <a:ext uri="{FF2B5EF4-FFF2-40B4-BE49-F238E27FC236}">
                <a16:creationId xmlns:a16="http://schemas.microsoft.com/office/drawing/2014/main" id="{9D3438AC-0865-4C86-881D-B0A3F7E9A496}"/>
              </a:ext>
            </a:extLst>
          </p:cNvPr>
          <p:cNvSpPr txBox="1">
            <a:spLocks noChangeArrowheads="1"/>
          </p:cNvSpPr>
          <p:nvPr/>
        </p:nvSpPr>
        <p:spPr bwMode="auto">
          <a:xfrm>
            <a:off x="0" y="5527675"/>
            <a:ext cx="8001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latin typeface="Arial" panose="020B0604020202020204" pitchFamily="34" charset="0"/>
              </a:rPr>
              <a:t>U.S. Department of Education. (2022, February 15). </a:t>
            </a:r>
            <a:r>
              <a:rPr lang="en-US" altLang="en-US" sz="1000" i="1">
                <a:latin typeface="Arial" panose="020B0604020202020204" pitchFamily="34" charset="0"/>
              </a:rPr>
              <a:t>About idea</a:t>
            </a:r>
            <a:r>
              <a:rPr lang="en-US" altLang="en-US" sz="1000">
                <a:latin typeface="Arial" panose="020B0604020202020204" pitchFamily="34" charset="0"/>
              </a:rPr>
              <a:t>. Individuals with Disabilities Education Act. Retrieved April 4, 2022, from </a:t>
            </a:r>
            <a:r>
              <a:rPr lang="en-US" altLang="en-US" sz="1000">
                <a:latin typeface="Arial" panose="020B0604020202020204" pitchFamily="34" charset="0"/>
                <a:hlinkClick r:id="rId3"/>
              </a:rPr>
              <a:t>https://sites.ed.gov/idea/about-idea/#Rehab-Act</a:t>
            </a:r>
            <a:endParaRPr lang="en-US" altLang="en-US" sz="1000">
              <a:latin typeface="Arial" panose="020B0604020202020204" pitchFamily="34" charset="0"/>
            </a:endParaRPr>
          </a:p>
          <a:p>
            <a:pPr>
              <a:spcBef>
                <a:spcPct val="0"/>
              </a:spcBef>
              <a:buFontTx/>
              <a:buNone/>
            </a:pPr>
            <a:r>
              <a:rPr lang="en-US" altLang="en-US" sz="1000">
                <a:latin typeface="Arial" panose="020B0604020202020204" pitchFamily="34" charset="0"/>
              </a:rPr>
              <a:t> </a:t>
            </a:r>
          </a:p>
          <a:p>
            <a:pPr>
              <a:spcBef>
                <a:spcPct val="0"/>
              </a:spcBef>
              <a:buFontTx/>
              <a:buNone/>
            </a:pPr>
            <a:r>
              <a:rPr lang="en-US" altLang="en-US" sz="1000">
                <a:latin typeface="Arial" panose="020B0604020202020204" pitchFamily="34" charset="0"/>
              </a:rPr>
              <a:t>US Department of Education. (2017, February 27). </a:t>
            </a:r>
            <a:r>
              <a:rPr lang="en-US" altLang="en-US" sz="1000" i="1">
                <a:latin typeface="Arial" panose="020B0604020202020204" pitchFamily="34" charset="0"/>
              </a:rPr>
              <a:t>The Rehabilitation Act</a:t>
            </a:r>
            <a:r>
              <a:rPr lang="en-US" altLang="en-US" sz="1000">
                <a:latin typeface="Arial" panose="020B0604020202020204" pitchFamily="34" charset="0"/>
              </a:rPr>
              <a:t>. Home. Retrieved April 4, 2022, from </a:t>
            </a:r>
            <a:r>
              <a:rPr lang="en-US" altLang="en-US" sz="1000">
                <a:latin typeface="Arial" panose="020B0604020202020204" pitchFamily="34" charset="0"/>
                <a:hlinkClick r:id="rId4"/>
              </a:rPr>
              <a:t>https://www2.ed.gov/policy/speced/reg/narrative.html</a:t>
            </a:r>
            <a:endParaRPr lang="en-US" altLang="en-US" sz="1000">
              <a:latin typeface="Arial" panose="020B0604020202020204" pitchFamily="34" charset="0"/>
            </a:endParaRPr>
          </a:p>
          <a:p>
            <a:pPr>
              <a:spcBef>
                <a:spcPct val="0"/>
              </a:spcBef>
              <a:buFontTx/>
              <a:buNone/>
            </a:pPr>
            <a:endParaRPr lang="en-US" altLang="en-US" sz="1000">
              <a:latin typeface="Arial" panose="020B0604020202020204" pitchFamily="34" charset="0"/>
            </a:endParaRPr>
          </a:p>
          <a:p>
            <a:pPr>
              <a:spcBef>
                <a:spcPct val="0"/>
              </a:spcBef>
              <a:buFontTx/>
              <a:buNone/>
            </a:pPr>
            <a:r>
              <a:rPr lang="en-US" altLang="en-US" sz="1000">
                <a:latin typeface="Arial" panose="020B0604020202020204" pitchFamily="34" charset="0"/>
              </a:rPr>
              <a:t>US Department of Education (ED). (2022, February 16). </a:t>
            </a:r>
            <a:r>
              <a:rPr lang="en-US" altLang="en-US" sz="1000" i="1">
                <a:latin typeface="Arial" panose="020B0604020202020204" pitchFamily="34" charset="0"/>
              </a:rPr>
              <a:t>Disability Overview - Office for Civil Rights</a:t>
            </a:r>
            <a:r>
              <a:rPr lang="en-US" altLang="en-US" sz="1000">
                <a:latin typeface="Arial" panose="020B0604020202020204" pitchFamily="34" charset="0"/>
              </a:rPr>
              <a:t>. Home. Retrieved April 4, 2022, from </a:t>
            </a:r>
            <a:r>
              <a:rPr lang="en-US" altLang="en-US" sz="1000">
                <a:latin typeface="Arial" panose="020B0604020202020204" pitchFamily="34" charset="0"/>
                <a:hlinkClick r:id="rId5"/>
              </a:rPr>
              <a:t>https://www2.ed.gov/about/offices/list/ocr/disabilityoverview.html</a:t>
            </a:r>
            <a:endParaRPr lang="en-US" altLang="en-US" sz="1000">
              <a:latin typeface="Arial" panose="020B0604020202020204" pitchFamily="34" charset="0"/>
            </a:endParaRPr>
          </a:p>
        </p:txBody>
      </p:sp>
      <p:pic>
        <p:nvPicPr>
          <p:cNvPr id="27654" name="Picture 4">
            <a:extLst>
              <a:ext uri="{FF2B5EF4-FFF2-40B4-BE49-F238E27FC236}">
                <a16:creationId xmlns:a16="http://schemas.microsoft.com/office/drawing/2014/main" id="{F8DC33D6-4C6B-49F4-9E5A-D5D1F05B321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EA88E58-1EA5-43B8-8794-661AF3B24053}"/>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9699" name="TextBox 11">
            <a:extLst>
              <a:ext uri="{FF2B5EF4-FFF2-40B4-BE49-F238E27FC236}">
                <a16:creationId xmlns:a16="http://schemas.microsoft.com/office/drawing/2014/main" id="{062D1C55-4CC3-4AB9-B4B6-24C8579E1E98}"/>
              </a:ext>
            </a:extLst>
          </p:cNvPr>
          <p:cNvSpPr txBox="1">
            <a:spLocks noChangeArrowheads="1"/>
          </p:cNvSpPr>
          <p:nvPr/>
        </p:nvSpPr>
        <p:spPr bwMode="auto">
          <a:xfrm>
            <a:off x="0" y="5527675"/>
            <a:ext cx="8001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latin typeface="Arial" panose="020B0604020202020204" pitchFamily="34" charset="0"/>
              </a:rPr>
              <a:t>U.S. Department of Education. (2022, February 15). </a:t>
            </a:r>
            <a:r>
              <a:rPr lang="en-US" altLang="en-US" sz="1000" i="1">
                <a:latin typeface="Arial" panose="020B0604020202020204" pitchFamily="34" charset="0"/>
              </a:rPr>
              <a:t>About idea</a:t>
            </a:r>
            <a:r>
              <a:rPr lang="en-US" altLang="en-US" sz="1000">
                <a:latin typeface="Arial" panose="020B0604020202020204" pitchFamily="34" charset="0"/>
              </a:rPr>
              <a:t>. Individuals with Disabilities Education Act. Retrieved April 4, 2022, from </a:t>
            </a:r>
            <a:r>
              <a:rPr lang="en-US" altLang="en-US" sz="1000">
                <a:latin typeface="Arial" panose="020B0604020202020204" pitchFamily="34" charset="0"/>
                <a:hlinkClick r:id="rId3"/>
              </a:rPr>
              <a:t>https://sites.ed.gov/idea/about-idea/#Rehab-Act</a:t>
            </a:r>
            <a:endParaRPr lang="en-US" altLang="en-US" sz="1000">
              <a:latin typeface="Arial" panose="020B0604020202020204" pitchFamily="34" charset="0"/>
            </a:endParaRPr>
          </a:p>
          <a:p>
            <a:pPr>
              <a:spcBef>
                <a:spcPct val="0"/>
              </a:spcBef>
              <a:buFontTx/>
              <a:buNone/>
            </a:pPr>
            <a:r>
              <a:rPr lang="en-US" altLang="en-US" sz="1000">
                <a:latin typeface="Arial" panose="020B0604020202020204" pitchFamily="34" charset="0"/>
              </a:rPr>
              <a:t> </a:t>
            </a:r>
          </a:p>
          <a:p>
            <a:pPr>
              <a:spcBef>
                <a:spcPct val="0"/>
              </a:spcBef>
              <a:buFontTx/>
              <a:buNone/>
            </a:pPr>
            <a:r>
              <a:rPr lang="en-US" altLang="en-US" sz="1000">
                <a:latin typeface="Arial" panose="020B0604020202020204" pitchFamily="34" charset="0"/>
              </a:rPr>
              <a:t>US Department of Education. (2017, February 27). </a:t>
            </a:r>
            <a:r>
              <a:rPr lang="en-US" altLang="en-US" sz="1000" i="1">
                <a:latin typeface="Arial" panose="020B0604020202020204" pitchFamily="34" charset="0"/>
              </a:rPr>
              <a:t>The Rehabilitation Act</a:t>
            </a:r>
            <a:r>
              <a:rPr lang="en-US" altLang="en-US" sz="1000">
                <a:latin typeface="Arial" panose="020B0604020202020204" pitchFamily="34" charset="0"/>
              </a:rPr>
              <a:t>. Home. Retrieved April 4, 2022, from </a:t>
            </a:r>
            <a:r>
              <a:rPr lang="en-US" altLang="en-US" sz="1000">
                <a:latin typeface="Arial" panose="020B0604020202020204" pitchFamily="34" charset="0"/>
                <a:hlinkClick r:id="rId4"/>
              </a:rPr>
              <a:t>https://www2.ed.gov/policy/speced/reg/narrative.html</a:t>
            </a:r>
            <a:endParaRPr lang="en-US" altLang="en-US" sz="1000">
              <a:latin typeface="Arial" panose="020B0604020202020204" pitchFamily="34" charset="0"/>
            </a:endParaRPr>
          </a:p>
          <a:p>
            <a:pPr>
              <a:spcBef>
                <a:spcPct val="0"/>
              </a:spcBef>
              <a:buFontTx/>
              <a:buNone/>
            </a:pPr>
            <a:endParaRPr lang="en-US" altLang="en-US" sz="1000">
              <a:latin typeface="Arial" panose="020B0604020202020204" pitchFamily="34" charset="0"/>
            </a:endParaRPr>
          </a:p>
          <a:p>
            <a:pPr>
              <a:spcBef>
                <a:spcPct val="0"/>
              </a:spcBef>
              <a:buFontTx/>
              <a:buNone/>
            </a:pPr>
            <a:r>
              <a:rPr lang="en-US" altLang="en-US" sz="1000">
                <a:latin typeface="Arial" panose="020B0604020202020204" pitchFamily="34" charset="0"/>
              </a:rPr>
              <a:t>US Department of Education (ED). (2022, February 16). </a:t>
            </a:r>
            <a:r>
              <a:rPr lang="en-US" altLang="en-US" sz="1000" i="1">
                <a:latin typeface="Arial" panose="020B0604020202020204" pitchFamily="34" charset="0"/>
              </a:rPr>
              <a:t>Disability Overview - Office for Civil Rights</a:t>
            </a:r>
            <a:r>
              <a:rPr lang="en-US" altLang="en-US" sz="1000">
                <a:latin typeface="Arial" panose="020B0604020202020204" pitchFamily="34" charset="0"/>
              </a:rPr>
              <a:t>. Home. Retrieved April 4, 2022, from </a:t>
            </a:r>
            <a:r>
              <a:rPr lang="en-US" altLang="en-US" sz="1000">
                <a:latin typeface="Arial" panose="020B0604020202020204" pitchFamily="34" charset="0"/>
                <a:hlinkClick r:id="rId5"/>
              </a:rPr>
              <a:t>https://www2.ed.gov/about/offices/list/ocr/disabilityoverview.html</a:t>
            </a:r>
            <a:endParaRPr lang="en-US" altLang="en-US" sz="1000">
              <a:latin typeface="Arial" panose="020B0604020202020204" pitchFamily="34" charset="0"/>
            </a:endParaRPr>
          </a:p>
        </p:txBody>
      </p:sp>
      <p:sp>
        <p:nvSpPr>
          <p:cNvPr id="29700" name="Title 1">
            <a:extLst>
              <a:ext uri="{FF2B5EF4-FFF2-40B4-BE49-F238E27FC236}">
                <a16:creationId xmlns:a16="http://schemas.microsoft.com/office/drawing/2014/main" id="{CC6AA4D2-EA64-4944-823C-009478430888}"/>
              </a:ext>
            </a:extLst>
          </p:cNvPr>
          <p:cNvSpPr txBox="1">
            <a:spLocks noChangeArrowheads="1"/>
          </p:cNvSpPr>
          <p:nvPr/>
        </p:nvSpPr>
        <p:spPr bwMode="auto">
          <a:xfrm>
            <a:off x="0" y="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a:solidFill>
                  <a:schemeClr val="bg1"/>
                </a:solidFill>
                <a:latin typeface="Arial" panose="020B0604020202020204" pitchFamily="34" charset="0"/>
              </a:rPr>
              <a:t>Comparisons of Special Health Needs Legislation</a:t>
            </a:r>
          </a:p>
        </p:txBody>
      </p:sp>
      <p:sp>
        <p:nvSpPr>
          <p:cNvPr id="29701" name="TextBox 1">
            <a:extLst>
              <a:ext uri="{FF2B5EF4-FFF2-40B4-BE49-F238E27FC236}">
                <a16:creationId xmlns:a16="http://schemas.microsoft.com/office/drawing/2014/main" id="{57383B43-B47C-410D-929C-2FC77A2D1282}"/>
              </a:ext>
            </a:extLst>
          </p:cNvPr>
          <p:cNvSpPr txBox="1">
            <a:spLocks noChangeArrowheads="1"/>
          </p:cNvSpPr>
          <p:nvPr/>
        </p:nvSpPr>
        <p:spPr bwMode="auto">
          <a:xfrm>
            <a:off x="533400" y="774700"/>
            <a:ext cx="8001000" cy="4783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15000"/>
              </a:lnSpc>
              <a:spcBef>
                <a:spcPts val="1600"/>
              </a:spcBef>
              <a:buFontTx/>
              <a:buNone/>
            </a:pPr>
            <a:r>
              <a:rPr lang="en-US" altLang="en-US">
                <a:latin typeface="Arial" panose="020B0604020202020204" pitchFamily="34" charset="0"/>
              </a:rPr>
              <a:t>Who is Protected?</a:t>
            </a:r>
          </a:p>
          <a:p>
            <a:pPr>
              <a:lnSpc>
                <a:spcPct val="115000"/>
              </a:lnSpc>
              <a:spcBef>
                <a:spcPts val="1600"/>
              </a:spcBef>
              <a:buFontTx/>
              <a:buNone/>
            </a:pPr>
            <a:r>
              <a:rPr lang="en-US" altLang="en-US" sz="2000">
                <a:latin typeface="Arial" panose="020B0604020202020204" pitchFamily="34" charset="0"/>
              </a:rPr>
              <a:t>RA, Section 504: </a:t>
            </a:r>
            <a:r>
              <a:rPr lang="en-US" altLang="en-US" sz="2000">
                <a:solidFill>
                  <a:srgbClr val="000000"/>
                </a:solidFill>
                <a:latin typeface="Arial" panose="020B0604020202020204" pitchFamily="34" charset="0"/>
              </a:rPr>
              <a:t>Protects all people with a disability that impairs a major life activity (learning is one). Prohibits discriminating in any program that receives federal dollars. </a:t>
            </a:r>
            <a:endParaRPr lang="en-US" altLang="en-US" sz="2000">
              <a:latin typeface="Arial" panose="020B0604020202020204" pitchFamily="34" charset="0"/>
            </a:endParaRPr>
          </a:p>
          <a:p>
            <a:pPr>
              <a:lnSpc>
                <a:spcPct val="115000"/>
              </a:lnSpc>
              <a:spcBef>
                <a:spcPts val="1600"/>
              </a:spcBef>
              <a:buFontTx/>
              <a:buNone/>
            </a:pPr>
            <a:r>
              <a:rPr lang="en-US" altLang="en-US" sz="2000">
                <a:latin typeface="Arial" panose="020B0604020202020204" pitchFamily="34" charset="0"/>
              </a:rPr>
              <a:t>IDEA: Provides educational services to children ages 3-21 who are determined by a multidisciplinary team to be eligible within one or more of 13 specific disability categories and need special education and related services. </a:t>
            </a:r>
          </a:p>
          <a:p>
            <a:pPr>
              <a:lnSpc>
                <a:spcPct val="115000"/>
              </a:lnSpc>
              <a:spcBef>
                <a:spcPts val="1600"/>
              </a:spcBef>
              <a:buFontTx/>
              <a:buNone/>
            </a:pPr>
            <a:r>
              <a:rPr lang="en-US" altLang="en-US" sz="2000">
                <a:latin typeface="Arial" panose="020B0604020202020204" pitchFamily="34" charset="0"/>
              </a:rPr>
              <a:t>ADA: </a:t>
            </a:r>
            <a:r>
              <a:rPr lang="en-US" altLang="en-US" sz="2000">
                <a:solidFill>
                  <a:srgbClr val="000000"/>
                </a:solidFill>
                <a:latin typeface="Arial" panose="020B0604020202020204" pitchFamily="34" charset="0"/>
              </a:rPr>
              <a:t>Gives civil rights protections to individuals with disabilities similar to those provided to individuals on the basis of race, color, sex, national origin, age, and religion.</a:t>
            </a:r>
          </a:p>
        </p:txBody>
      </p:sp>
      <p:pic>
        <p:nvPicPr>
          <p:cNvPr id="29702" name="Picture 4">
            <a:extLst>
              <a:ext uri="{FF2B5EF4-FFF2-40B4-BE49-F238E27FC236}">
                <a16:creationId xmlns:a16="http://schemas.microsoft.com/office/drawing/2014/main" id="{B5BBB597-BBEC-435D-9C1B-15B01346175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FB0322-553D-4256-82E5-EE9A1A9239D5}"/>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1747" name="Title 1">
            <a:extLst>
              <a:ext uri="{FF2B5EF4-FFF2-40B4-BE49-F238E27FC236}">
                <a16:creationId xmlns:a16="http://schemas.microsoft.com/office/drawing/2014/main" id="{D1120648-01BC-435E-838D-590A4DD7A817}"/>
              </a:ext>
            </a:extLst>
          </p:cNvPr>
          <p:cNvSpPr txBox="1">
            <a:spLocks/>
          </p:cNvSpPr>
          <p:nvPr/>
        </p:nvSpPr>
        <p:spPr bwMode="auto">
          <a:xfrm>
            <a:off x="-457200" y="-152400"/>
            <a:ext cx="10134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a:solidFill>
                  <a:schemeClr val="bg1"/>
                </a:solidFill>
                <a:latin typeface="Arial" panose="020B0604020202020204" pitchFamily="34" charset="0"/>
              </a:rPr>
              <a:t>Comparisons of Special Health Needs Legislation</a:t>
            </a:r>
          </a:p>
        </p:txBody>
      </p:sp>
      <p:sp>
        <p:nvSpPr>
          <p:cNvPr id="31748" name="TextBox 11">
            <a:extLst>
              <a:ext uri="{FF2B5EF4-FFF2-40B4-BE49-F238E27FC236}">
                <a16:creationId xmlns:a16="http://schemas.microsoft.com/office/drawing/2014/main" id="{92CE1578-C23F-4A73-B8DE-91562F70E940}"/>
              </a:ext>
            </a:extLst>
          </p:cNvPr>
          <p:cNvSpPr txBox="1">
            <a:spLocks noChangeArrowheads="1"/>
          </p:cNvSpPr>
          <p:nvPr/>
        </p:nvSpPr>
        <p:spPr bwMode="auto">
          <a:xfrm>
            <a:off x="0" y="5534025"/>
            <a:ext cx="8001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latin typeface="Arial" panose="020B0604020202020204" pitchFamily="34" charset="0"/>
              </a:rPr>
              <a:t>U.S. Department of Education. (2022, February 15). </a:t>
            </a:r>
            <a:r>
              <a:rPr lang="en-US" altLang="en-US" sz="1000" i="1">
                <a:latin typeface="Arial" panose="020B0604020202020204" pitchFamily="34" charset="0"/>
              </a:rPr>
              <a:t>About idea</a:t>
            </a:r>
            <a:r>
              <a:rPr lang="en-US" altLang="en-US" sz="1000">
                <a:latin typeface="Arial" panose="020B0604020202020204" pitchFamily="34" charset="0"/>
              </a:rPr>
              <a:t>. Individuals with Disabilities Education Act. Retrieved April 4, 2022, from </a:t>
            </a:r>
            <a:r>
              <a:rPr lang="en-US" altLang="en-US" sz="1000">
                <a:latin typeface="Arial" panose="020B0604020202020204" pitchFamily="34" charset="0"/>
                <a:hlinkClick r:id="rId3"/>
              </a:rPr>
              <a:t>https://sites.ed.gov/idea/about-idea/#Rehab-Act</a:t>
            </a:r>
            <a:endParaRPr lang="en-US" altLang="en-US" sz="1000">
              <a:latin typeface="Arial" panose="020B0604020202020204" pitchFamily="34" charset="0"/>
            </a:endParaRPr>
          </a:p>
          <a:p>
            <a:pPr>
              <a:spcBef>
                <a:spcPct val="0"/>
              </a:spcBef>
              <a:buFontTx/>
              <a:buNone/>
            </a:pPr>
            <a:r>
              <a:rPr lang="en-US" altLang="en-US" sz="1000">
                <a:latin typeface="Arial" panose="020B0604020202020204" pitchFamily="34" charset="0"/>
              </a:rPr>
              <a:t> </a:t>
            </a:r>
          </a:p>
          <a:p>
            <a:pPr>
              <a:spcBef>
                <a:spcPct val="0"/>
              </a:spcBef>
              <a:buFontTx/>
              <a:buNone/>
            </a:pPr>
            <a:r>
              <a:rPr lang="en-US" altLang="en-US" sz="1000">
                <a:latin typeface="Arial" panose="020B0604020202020204" pitchFamily="34" charset="0"/>
              </a:rPr>
              <a:t>US Department of Education. (2017, February 27). </a:t>
            </a:r>
            <a:r>
              <a:rPr lang="en-US" altLang="en-US" sz="1000" i="1">
                <a:latin typeface="Arial" panose="020B0604020202020204" pitchFamily="34" charset="0"/>
              </a:rPr>
              <a:t>The Rehabilitation Act</a:t>
            </a:r>
            <a:r>
              <a:rPr lang="en-US" altLang="en-US" sz="1000">
                <a:latin typeface="Arial" panose="020B0604020202020204" pitchFamily="34" charset="0"/>
              </a:rPr>
              <a:t>. Home. Retrieved April 4, 2022, from </a:t>
            </a:r>
            <a:r>
              <a:rPr lang="en-US" altLang="en-US" sz="1000">
                <a:latin typeface="Arial" panose="020B0604020202020204" pitchFamily="34" charset="0"/>
                <a:hlinkClick r:id="rId4"/>
              </a:rPr>
              <a:t>https://www2.ed.gov/policy/speced/reg/narrative.html</a:t>
            </a:r>
            <a:endParaRPr lang="en-US" altLang="en-US" sz="1000">
              <a:latin typeface="Arial" panose="020B0604020202020204" pitchFamily="34" charset="0"/>
            </a:endParaRPr>
          </a:p>
          <a:p>
            <a:pPr>
              <a:spcBef>
                <a:spcPct val="0"/>
              </a:spcBef>
              <a:buFontTx/>
              <a:buNone/>
            </a:pPr>
            <a:endParaRPr lang="en-US" altLang="en-US" sz="1000">
              <a:latin typeface="Arial" panose="020B0604020202020204" pitchFamily="34" charset="0"/>
            </a:endParaRPr>
          </a:p>
          <a:p>
            <a:pPr>
              <a:spcBef>
                <a:spcPct val="0"/>
              </a:spcBef>
              <a:buFontTx/>
              <a:buNone/>
            </a:pPr>
            <a:r>
              <a:rPr lang="en-US" altLang="en-US" sz="1000">
                <a:latin typeface="Arial" panose="020B0604020202020204" pitchFamily="34" charset="0"/>
              </a:rPr>
              <a:t>US Department of Education (ED). (2022, February 16). </a:t>
            </a:r>
            <a:r>
              <a:rPr lang="en-US" altLang="en-US" sz="1000" i="1">
                <a:latin typeface="Arial" panose="020B0604020202020204" pitchFamily="34" charset="0"/>
              </a:rPr>
              <a:t>Disability Overview - Office for Civil Rights</a:t>
            </a:r>
            <a:r>
              <a:rPr lang="en-US" altLang="en-US" sz="1000">
                <a:latin typeface="Arial" panose="020B0604020202020204" pitchFamily="34" charset="0"/>
              </a:rPr>
              <a:t>. Home. Retrieved April 4, 2022, from </a:t>
            </a:r>
            <a:r>
              <a:rPr lang="en-US" altLang="en-US" sz="1000">
                <a:latin typeface="Arial" panose="020B0604020202020204" pitchFamily="34" charset="0"/>
                <a:hlinkClick r:id="rId5"/>
              </a:rPr>
              <a:t>https://www2.ed.gov/about/offices/list/ocr/disabilityoverview.html</a:t>
            </a:r>
            <a:endParaRPr lang="en-US" altLang="en-US" sz="1000">
              <a:latin typeface="Arial" panose="020B0604020202020204" pitchFamily="34" charset="0"/>
            </a:endParaRPr>
          </a:p>
        </p:txBody>
      </p:sp>
      <p:sp>
        <p:nvSpPr>
          <p:cNvPr id="31749" name="TextBox 1">
            <a:extLst>
              <a:ext uri="{FF2B5EF4-FFF2-40B4-BE49-F238E27FC236}">
                <a16:creationId xmlns:a16="http://schemas.microsoft.com/office/drawing/2014/main" id="{EABF5851-7949-40E0-B300-A33B05D99015}"/>
              </a:ext>
            </a:extLst>
          </p:cNvPr>
          <p:cNvSpPr txBox="1">
            <a:spLocks noChangeArrowheads="1"/>
          </p:cNvSpPr>
          <p:nvPr/>
        </p:nvSpPr>
        <p:spPr bwMode="auto">
          <a:xfrm>
            <a:off x="571500" y="874713"/>
            <a:ext cx="8001000" cy="46593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15000"/>
              </a:lnSpc>
              <a:spcBef>
                <a:spcPct val="0"/>
              </a:spcBef>
              <a:buFontTx/>
              <a:buNone/>
            </a:pPr>
            <a:r>
              <a:rPr lang="en-US" altLang="en-US" dirty="0">
                <a:latin typeface="Arial" panose="020B0604020202020204" pitchFamily="34" charset="0"/>
              </a:rPr>
              <a:t>Provides for FAPE</a:t>
            </a:r>
          </a:p>
          <a:p>
            <a:pPr>
              <a:lnSpc>
                <a:spcPct val="115000"/>
              </a:lnSpc>
              <a:spcBef>
                <a:spcPct val="0"/>
              </a:spcBef>
              <a:buFontTx/>
              <a:buNone/>
            </a:pPr>
            <a:endParaRPr lang="en-US" altLang="en-US" sz="1800" dirty="0">
              <a:latin typeface="Arial" panose="020B0604020202020204" pitchFamily="34" charset="0"/>
            </a:endParaRPr>
          </a:p>
          <a:p>
            <a:pPr>
              <a:lnSpc>
                <a:spcPct val="115000"/>
              </a:lnSpc>
              <a:spcBef>
                <a:spcPct val="0"/>
              </a:spcBef>
              <a:buFontTx/>
              <a:buNone/>
            </a:pPr>
            <a:r>
              <a:rPr lang="en-US" altLang="en-US" sz="1800" dirty="0">
                <a:latin typeface="Arial" panose="020B0604020202020204" pitchFamily="34" charset="0"/>
              </a:rPr>
              <a:t>RA, Section 504: </a:t>
            </a:r>
            <a:r>
              <a:rPr lang="en-US" altLang="en-US" sz="1800" dirty="0">
                <a:solidFill>
                  <a:srgbClr val="000000"/>
                </a:solidFill>
                <a:latin typeface="Arial" panose="020B0604020202020204" pitchFamily="34" charset="0"/>
              </a:rPr>
              <a:t>Provides accommodations to remove discriminatory barriers. In education, a “504 Plan” is a blueprint for how the school will provide supports to remove barriers for a student with a disability, so that the student has equal access to the general education curriculum.</a:t>
            </a:r>
            <a:endParaRPr lang="en-US" altLang="en-US" sz="1800" dirty="0">
              <a:latin typeface="Arial" panose="020B0604020202020204" pitchFamily="34" charset="0"/>
            </a:endParaRPr>
          </a:p>
          <a:p>
            <a:pPr>
              <a:lnSpc>
                <a:spcPct val="115000"/>
              </a:lnSpc>
              <a:spcBef>
                <a:spcPts val="1600"/>
              </a:spcBef>
              <a:buFontTx/>
              <a:buNone/>
            </a:pPr>
            <a:r>
              <a:rPr lang="en-US" altLang="en-US" sz="1800" dirty="0">
                <a:solidFill>
                  <a:srgbClr val="000000"/>
                </a:solidFill>
                <a:latin typeface="Arial" panose="020B0604020202020204" pitchFamily="34" charset="0"/>
              </a:rPr>
              <a:t>IDEA: States that districts must provide a Free Appropriate Public Education (FAPE). Provides a special education plan known as an Individualized Education Program (IEP) that describes services provided.</a:t>
            </a:r>
          </a:p>
          <a:p>
            <a:pPr>
              <a:lnSpc>
                <a:spcPct val="115000"/>
              </a:lnSpc>
              <a:spcBef>
                <a:spcPct val="0"/>
              </a:spcBef>
              <a:buFontTx/>
              <a:buNone/>
            </a:pPr>
            <a:endParaRPr lang="en-US" altLang="en-US" sz="1800" dirty="0">
              <a:solidFill>
                <a:srgbClr val="000000"/>
              </a:solidFill>
              <a:latin typeface="Arial" panose="020B0604020202020204" pitchFamily="34" charset="0"/>
            </a:endParaRPr>
          </a:p>
          <a:p>
            <a:pPr>
              <a:lnSpc>
                <a:spcPct val="115000"/>
              </a:lnSpc>
              <a:spcBef>
                <a:spcPct val="0"/>
              </a:spcBef>
              <a:spcAft>
                <a:spcPts val="1600"/>
              </a:spcAft>
              <a:buFontTx/>
              <a:buNone/>
            </a:pPr>
            <a:r>
              <a:rPr lang="en-US" altLang="en-US" sz="1800" dirty="0">
                <a:solidFill>
                  <a:srgbClr val="000000"/>
                </a:solidFill>
                <a:latin typeface="Arial" panose="020B0604020202020204" pitchFamily="34" charset="0"/>
              </a:rPr>
              <a:t>ADA: Guarantees equal opportunity for individuals with disabilities in public accommodations, employment, transportation, state and local services, and telecommunications. It does not directly provide for FAPE.</a:t>
            </a:r>
            <a:endParaRPr lang="en-US" altLang="en-US" sz="1800" dirty="0">
              <a:latin typeface="Arial" panose="020B0604020202020204" pitchFamily="34" charset="0"/>
            </a:endParaRPr>
          </a:p>
        </p:txBody>
      </p:sp>
      <p:pic>
        <p:nvPicPr>
          <p:cNvPr id="31750" name="Picture 4">
            <a:extLst>
              <a:ext uri="{FF2B5EF4-FFF2-40B4-BE49-F238E27FC236}">
                <a16:creationId xmlns:a16="http://schemas.microsoft.com/office/drawing/2014/main" id="{257761EF-F5B7-4F04-AFEE-B3F2B27155E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EDEDE66-A78F-4E34-AAD9-1DDB8395143A}"/>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3795" name="Title 1">
            <a:extLst>
              <a:ext uri="{FF2B5EF4-FFF2-40B4-BE49-F238E27FC236}">
                <a16:creationId xmlns:a16="http://schemas.microsoft.com/office/drawing/2014/main" id="{D28A56FD-A927-4432-AC1E-09298453B793}"/>
              </a:ext>
            </a:extLst>
          </p:cNvPr>
          <p:cNvSpPr txBox="1">
            <a:spLocks noChangeArrowheads="1"/>
          </p:cNvSpPr>
          <p:nvPr/>
        </p:nvSpPr>
        <p:spPr bwMode="auto">
          <a:xfrm>
            <a:off x="457200" y="30480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400" b="1">
                <a:latin typeface="Arial" panose="020B0604020202020204" pitchFamily="34" charset="0"/>
              </a:rPr>
              <a:t>Section II</a:t>
            </a:r>
          </a:p>
        </p:txBody>
      </p:sp>
      <p:pic>
        <p:nvPicPr>
          <p:cNvPr id="33796" name="Picture 4">
            <a:extLst>
              <a:ext uri="{FF2B5EF4-FFF2-40B4-BE49-F238E27FC236}">
                <a16:creationId xmlns:a16="http://schemas.microsoft.com/office/drawing/2014/main" id="{001EA72D-461F-4AFC-9D74-027277275DC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B63125A-C3B3-478F-9423-E548E741A656}"/>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5843" name="Title 1">
            <a:extLst>
              <a:ext uri="{FF2B5EF4-FFF2-40B4-BE49-F238E27FC236}">
                <a16:creationId xmlns:a16="http://schemas.microsoft.com/office/drawing/2014/main" id="{2851AAD2-3DAF-4FAD-81CB-508010E0DDD1}"/>
              </a:ext>
            </a:extLst>
          </p:cNvPr>
          <p:cNvSpPr txBox="1">
            <a:spLocks/>
          </p:cNvSpPr>
          <p:nvPr/>
        </p:nvSpPr>
        <p:spPr bwMode="auto">
          <a:xfrm>
            <a:off x="457200" y="-152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400">
                <a:solidFill>
                  <a:schemeClr val="bg1"/>
                </a:solidFill>
                <a:latin typeface="Arial" panose="020B0604020202020204" pitchFamily="34" charset="0"/>
              </a:rPr>
              <a:t>Objectives</a:t>
            </a:r>
            <a:r>
              <a:rPr lang="en-US" altLang="en-US" sz="4400">
                <a:latin typeface="Arial" panose="020B0604020202020204" pitchFamily="34" charset="0"/>
              </a:rPr>
              <a:t> </a:t>
            </a:r>
          </a:p>
        </p:txBody>
      </p:sp>
      <p:sp>
        <p:nvSpPr>
          <p:cNvPr id="5" name="Google Shape;249;p42">
            <a:extLst>
              <a:ext uri="{FF2B5EF4-FFF2-40B4-BE49-F238E27FC236}">
                <a16:creationId xmlns:a16="http://schemas.microsoft.com/office/drawing/2014/main" id="{E756007F-B2BC-4C9C-AE88-10AA431F0B3C}"/>
              </a:ext>
            </a:extLst>
          </p:cNvPr>
          <p:cNvSpPr txBox="1">
            <a:spLocks/>
          </p:cNvSpPr>
          <p:nvPr/>
        </p:nvSpPr>
        <p:spPr>
          <a:xfrm>
            <a:off x="533400" y="1912938"/>
            <a:ext cx="8001000" cy="3032125"/>
          </a:xfrm>
          <a:prstGeom prst="rect">
            <a:avLst/>
          </a:prstGeom>
          <a:ln w="9525" cap="flat" cmpd="sng">
            <a:solidFill>
              <a:srgbClr val="000000"/>
            </a:solidFill>
            <a:prstDash val="solid"/>
            <a:round/>
            <a:headEnd type="none" w="sm" len="sm"/>
            <a:tailEnd type="none" w="sm" len="sm"/>
          </a:ln>
        </p:spPr>
        <p:txBody>
          <a:bodyPr spcFirstLastPara="1" lIns="91425" tIns="91425" rIns="91425" bIns="91425"/>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84200" indent="-457200">
              <a:lnSpc>
                <a:spcPct val="115000"/>
              </a:lnSpc>
              <a:spcBef>
                <a:spcPts val="0"/>
              </a:spcBef>
              <a:spcAft>
                <a:spcPts val="0"/>
              </a:spcAft>
              <a:buClr>
                <a:srgbClr val="000000"/>
              </a:buClr>
              <a:buSzPct val="130000"/>
              <a:defRPr/>
            </a:pPr>
            <a:r>
              <a:rPr lang="en-US" sz="2800" dirty="0">
                <a:solidFill>
                  <a:srgbClr val="000000"/>
                </a:solidFill>
                <a:latin typeface="Arial" panose="020B0604020202020204" pitchFamily="34" charset="0"/>
                <a:cs typeface="Arial" panose="020B0604020202020204" pitchFamily="34" charset="0"/>
              </a:rPr>
              <a:t>Standard Precautions</a:t>
            </a:r>
          </a:p>
          <a:p>
            <a:pPr>
              <a:lnSpc>
                <a:spcPct val="115000"/>
              </a:lnSpc>
              <a:spcBef>
                <a:spcPts val="0"/>
              </a:spcBef>
              <a:spcAft>
                <a:spcPts val="0"/>
              </a:spcAft>
              <a:buSzPct val="130000"/>
              <a:defRPr/>
            </a:pPr>
            <a:endParaRPr lang="en-US" sz="2800" dirty="0">
              <a:solidFill>
                <a:srgbClr val="000000"/>
              </a:solidFill>
              <a:latin typeface="Arial" panose="020B0604020202020204" pitchFamily="34" charset="0"/>
              <a:cs typeface="Arial" panose="020B0604020202020204" pitchFamily="34" charset="0"/>
            </a:endParaRPr>
          </a:p>
          <a:p>
            <a:pPr marL="584200" indent="-457200">
              <a:lnSpc>
                <a:spcPct val="115000"/>
              </a:lnSpc>
              <a:spcBef>
                <a:spcPts val="0"/>
              </a:spcBef>
              <a:spcAft>
                <a:spcPts val="0"/>
              </a:spcAft>
              <a:buClr>
                <a:srgbClr val="000000"/>
              </a:buClr>
              <a:buSzPct val="130000"/>
              <a:defRPr/>
            </a:pPr>
            <a:r>
              <a:rPr lang="en-US" sz="2800" dirty="0">
                <a:solidFill>
                  <a:srgbClr val="000000"/>
                </a:solidFill>
                <a:latin typeface="Arial" panose="020B0604020202020204" pitchFamily="34" charset="0"/>
                <a:cs typeface="Arial" panose="020B0604020202020204" pitchFamily="34" charset="0"/>
              </a:rPr>
              <a:t>Within Scope of Practice </a:t>
            </a:r>
          </a:p>
          <a:p>
            <a:pPr>
              <a:lnSpc>
                <a:spcPct val="115000"/>
              </a:lnSpc>
              <a:spcBef>
                <a:spcPts val="0"/>
              </a:spcBef>
              <a:spcAft>
                <a:spcPts val="0"/>
              </a:spcAft>
              <a:buSzPct val="130000"/>
              <a:defRPr/>
            </a:pPr>
            <a:endParaRPr lang="en-US" sz="2800" dirty="0">
              <a:solidFill>
                <a:srgbClr val="000000"/>
              </a:solidFill>
              <a:latin typeface="Arial" panose="020B0604020202020204" pitchFamily="34" charset="0"/>
              <a:cs typeface="Arial" panose="020B0604020202020204" pitchFamily="34" charset="0"/>
            </a:endParaRPr>
          </a:p>
          <a:p>
            <a:pPr marL="584200" indent="-457200">
              <a:lnSpc>
                <a:spcPct val="115000"/>
              </a:lnSpc>
              <a:spcBef>
                <a:spcPts val="0"/>
              </a:spcBef>
              <a:spcAft>
                <a:spcPts val="0"/>
              </a:spcAft>
              <a:buClr>
                <a:srgbClr val="000000"/>
              </a:buClr>
              <a:buSzPct val="130000"/>
              <a:defRPr/>
            </a:pPr>
            <a:r>
              <a:rPr lang="en-US" sz="2800" dirty="0">
                <a:solidFill>
                  <a:srgbClr val="000000"/>
                </a:solidFill>
                <a:latin typeface="Arial" panose="020B0604020202020204" pitchFamily="34" charset="0"/>
                <a:cs typeface="Arial" panose="020B0604020202020204" pitchFamily="34" charset="0"/>
              </a:rPr>
              <a:t>Within Scope of Practice with Supervision</a:t>
            </a:r>
          </a:p>
        </p:txBody>
      </p:sp>
      <p:pic>
        <p:nvPicPr>
          <p:cNvPr id="35845" name="Picture 4">
            <a:extLst>
              <a:ext uri="{FF2B5EF4-FFF2-40B4-BE49-F238E27FC236}">
                <a16:creationId xmlns:a16="http://schemas.microsoft.com/office/drawing/2014/main" id="{3985FF54-49BE-43FB-B173-BCD4E87F8CC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449D4B5-F760-4DAE-A97E-4B2922DFEF67}"/>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6867" name="Google Shape;255;p43">
            <a:extLst>
              <a:ext uri="{FF2B5EF4-FFF2-40B4-BE49-F238E27FC236}">
                <a16:creationId xmlns:a16="http://schemas.microsoft.com/office/drawing/2014/main" id="{9391659B-AC00-485C-90BB-19A297D06999}"/>
              </a:ext>
            </a:extLst>
          </p:cNvPr>
          <p:cNvSpPr txBox="1">
            <a:spLocks noChangeArrowheads="1"/>
          </p:cNvSpPr>
          <p:nvPr/>
        </p:nvSpPr>
        <p:spPr bwMode="auto">
          <a:xfrm>
            <a:off x="311150" y="3048000"/>
            <a:ext cx="85217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marL="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400">
                <a:latin typeface="Arial" panose="020B0604020202020204" pitchFamily="34" charset="0"/>
              </a:rPr>
              <a:t>Standard Precautions</a:t>
            </a:r>
          </a:p>
        </p:txBody>
      </p:sp>
      <p:pic>
        <p:nvPicPr>
          <p:cNvPr id="36868" name="Picture 4">
            <a:extLst>
              <a:ext uri="{FF2B5EF4-FFF2-40B4-BE49-F238E27FC236}">
                <a16:creationId xmlns:a16="http://schemas.microsoft.com/office/drawing/2014/main" id="{1D1D37DB-F9DB-4C5A-B9D3-37F1E997EB6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6996EC-4CD8-4C7F-A4B2-85E80F21ADF3}"/>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147" name="Title 1">
            <a:extLst>
              <a:ext uri="{FF2B5EF4-FFF2-40B4-BE49-F238E27FC236}">
                <a16:creationId xmlns:a16="http://schemas.microsoft.com/office/drawing/2014/main" id="{8C9D4615-BDAE-4359-BCFA-FFF858EE73A0}"/>
              </a:ext>
            </a:extLst>
          </p:cNvPr>
          <p:cNvSpPr txBox="1">
            <a:spLocks noChangeArrowheads="1"/>
          </p:cNvSpPr>
          <p:nvPr/>
        </p:nvSpPr>
        <p:spPr bwMode="auto">
          <a:xfrm>
            <a:off x="0" y="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a:solidFill>
                  <a:schemeClr val="bg1"/>
                </a:solidFill>
                <a:latin typeface="Arial" panose="020B0604020202020204" pitchFamily="34" charset="0"/>
              </a:rPr>
              <a:t>Purpose of Training</a:t>
            </a:r>
            <a:r>
              <a:rPr lang="en-US" altLang="en-US" sz="4800">
                <a:solidFill>
                  <a:schemeClr val="bg1"/>
                </a:solidFill>
                <a:latin typeface="Arial" panose="020B0604020202020204" pitchFamily="34" charset="0"/>
              </a:rPr>
              <a:t> </a:t>
            </a:r>
            <a:endParaRPr lang="en-US" altLang="en-US" sz="4400">
              <a:solidFill>
                <a:schemeClr val="bg1"/>
              </a:solidFill>
              <a:latin typeface="Arial" panose="020B0604020202020204" pitchFamily="34" charset="0"/>
            </a:endParaRPr>
          </a:p>
        </p:txBody>
      </p:sp>
      <p:sp>
        <p:nvSpPr>
          <p:cNvPr id="4" name="Google Shape;135;p26">
            <a:extLst>
              <a:ext uri="{FF2B5EF4-FFF2-40B4-BE49-F238E27FC236}">
                <a16:creationId xmlns:a16="http://schemas.microsoft.com/office/drawing/2014/main" id="{AF14FBA5-FD7A-4B2B-B0F3-FF72A6D878FA}"/>
              </a:ext>
            </a:extLst>
          </p:cNvPr>
          <p:cNvSpPr txBox="1">
            <a:spLocks/>
          </p:cNvSpPr>
          <p:nvPr/>
        </p:nvSpPr>
        <p:spPr>
          <a:xfrm>
            <a:off x="533400" y="1433513"/>
            <a:ext cx="8001000" cy="3619500"/>
          </a:xfrm>
          <a:prstGeom prst="rect">
            <a:avLst/>
          </a:prstGeom>
          <a:noFill/>
          <a:ln w="9525" cap="flat" cmpd="sng">
            <a:solidFill>
              <a:srgbClr val="000000"/>
            </a:solidFill>
            <a:prstDash val="solid"/>
            <a:round/>
            <a:headEnd type="none" w="sm" len="sm"/>
            <a:tailEnd type="none" w="sm" len="sm"/>
          </a:ln>
        </p:spPr>
        <p:txBody>
          <a:bodyPr spcFirstLastPara="1" lIns="91425" tIns="91425" rIns="91425" bIns="91425" anchor="b"/>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pPr algn="l" eaLnBrk="1" fontAlgn="auto" hangingPunct="1">
              <a:buClr>
                <a:srgbClr val="000000"/>
              </a:buClr>
              <a:defRPr/>
            </a:pPr>
            <a:r>
              <a:rPr lang="en-US" sz="2800" kern="0" dirty="0">
                <a:solidFill>
                  <a:srgbClr val="000000"/>
                </a:solidFill>
              </a:rPr>
              <a:t>To improve the effectiveness of school-based personnel in providing services to students with special health care needs. </a:t>
            </a:r>
          </a:p>
          <a:p>
            <a:pPr algn="l" eaLnBrk="1" fontAlgn="auto" hangingPunct="1">
              <a:buClr>
                <a:srgbClr val="000000"/>
              </a:buClr>
              <a:defRPr/>
            </a:pPr>
            <a:endParaRPr lang="en-US" sz="2800" kern="0" dirty="0">
              <a:solidFill>
                <a:srgbClr val="000000"/>
              </a:solidFill>
            </a:endParaRPr>
          </a:p>
          <a:p>
            <a:pPr algn="l" eaLnBrk="1" fontAlgn="auto" hangingPunct="1">
              <a:buClr>
                <a:srgbClr val="000000"/>
              </a:buClr>
              <a:defRPr/>
            </a:pPr>
            <a:r>
              <a:rPr lang="en-US" sz="2800" kern="0" dirty="0">
                <a:solidFill>
                  <a:srgbClr val="000000"/>
                </a:solidFill>
              </a:rPr>
              <a:t>To develop awareness and knowledge of specific conditions that students may experience and the tasks that school personnel may be required to perform.</a:t>
            </a:r>
          </a:p>
        </p:txBody>
      </p:sp>
      <p:pic>
        <p:nvPicPr>
          <p:cNvPr id="6149" name="Picture 4">
            <a:extLst>
              <a:ext uri="{FF2B5EF4-FFF2-40B4-BE49-F238E27FC236}">
                <a16:creationId xmlns:a16="http://schemas.microsoft.com/office/drawing/2014/main" id="{E70CD355-D27C-4D02-8C11-1956B54DD11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D00078F-655E-4D8D-858E-7CB4E54F4EF0}"/>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8915" name="Title 1">
            <a:extLst>
              <a:ext uri="{FF2B5EF4-FFF2-40B4-BE49-F238E27FC236}">
                <a16:creationId xmlns:a16="http://schemas.microsoft.com/office/drawing/2014/main" id="{FA8FC815-9140-45CE-A325-9C1CC2C88CB9}"/>
              </a:ext>
            </a:extLst>
          </p:cNvPr>
          <p:cNvSpPr txBox="1">
            <a:spLocks noChangeArrowheads="1"/>
          </p:cNvSpPr>
          <p:nvPr/>
        </p:nvSpPr>
        <p:spPr bwMode="auto">
          <a:xfrm>
            <a:off x="7620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400">
                <a:solidFill>
                  <a:schemeClr val="bg1"/>
                </a:solidFill>
                <a:latin typeface="Arial" panose="020B0604020202020204" pitchFamily="34" charset="0"/>
              </a:rPr>
              <a:t>Standard Precautions</a:t>
            </a:r>
          </a:p>
        </p:txBody>
      </p:sp>
      <p:sp>
        <p:nvSpPr>
          <p:cNvPr id="5" name="Google Shape;262;p44">
            <a:extLst>
              <a:ext uri="{FF2B5EF4-FFF2-40B4-BE49-F238E27FC236}">
                <a16:creationId xmlns:a16="http://schemas.microsoft.com/office/drawing/2014/main" id="{CAF7908F-2565-4861-8686-85B42F04940C}"/>
              </a:ext>
            </a:extLst>
          </p:cNvPr>
          <p:cNvSpPr txBox="1">
            <a:spLocks/>
          </p:cNvSpPr>
          <p:nvPr/>
        </p:nvSpPr>
        <p:spPr>
          <a:xfrm>
            <a:off x="609600" y="1676400"/>
            <a:ext cx="3859213" cy="3841750"/>
          </a:xfrm>
          <a:prstGeom prst="rect">
            <a:avLst/>
          </a:prstGeom>
          <a:ln w="9525" cap="flat" cmpd="sng">
            <a:solidFill>
              <a:srgbClr val="000000"/>
            </a:solidFill>
            <a:prstDash val="solid"/>
            <a:round/>
            <a:headEnd type="none" w="sm" len="sm"/>
            <a:tailEnd type="none" w="sm" len="sm"/>
          </a:ln>
        </p:spPr>
        <p:txBody>
          <a:bodyPr spcFirstLastPara="1" lIns="91425" tIns="91425" rIns="91425" bIns="91425"/>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0"/>
              </a:spcAft>
              <a:buFont typeface="Arial" panose="020B0604020202020204" pitchFamily="34" charset="0"/>
              <a:buNone/>
              <a:defRPr/>
            </a:pPr>
            <a:r>
              <a:rPr lang="en-US" sz="2400" dirty="0">
                <a:solidFill>
                  <a:srgbClr val="000000"/>
                </a:solidFill>
                <a:latin typeface="Arial" panose="020B0604020202020204" pitchFamily="34" charset="0"/>
                <a:cs typeface="Arial" panose="020B0604020202020204" pitchFamily="34" charset="0"/>
              </a:rPr>
              <a:t>A set of infection control practices used to prevent transmission of diseases that can be acquired by contact with:</a:t>
            </a:r>
          </a:p>
          <a:p>
            <a:pPr marL="457200" indent="-330200">
              <a:spcBef>
                <a:spcPts val="1600"/>
              </a:spcBef>
              <a:spcAft>
                <a:spcPts val="0"/>
              </a:spcAft>
              <a:buClr>
                <a:srgbClr val="000000"/>
              </a:buClr>
              <a:buSzPts val="1600"/>
              <a:buFont typeface="Arial" panose="020B0604020202020204" pitchFamily="34" charset="0"/>
              <a:buChar char="●"/>
              <a:defRPr/>
            </a:pPr>
            <a:r>
              <a:rPr lang="en-US" sz="2400" dirty="0">
                <a:solidFill>
                  <a:srgbClr val="000000"/>
                </a:solidFill>
                <a:latin typeface="Arial" panose="020B0604020202020204" pitchFamily="34" charset="0"/>
                <a:cs typeface="Arial" panose="020B0604020202020204" pitchFamily="34" charset="0"/>
              </a:rPr>
              <a:t>Blood</a:t>
            </a:r>
          </a:p>
          <a:p>
            <a:pPr marL="457200" indent="-330200">
              <a:spcBef>
                <a:spcPts val="0"/>
              </a:spcBef>
              <a:spcAft>
                <a:spcPts val="0"/>
              </a:spcAft>
              <a:buClr>
                <a:srgbClr val="000000"/>
              </a:buClr>
              <a:buSzPts val="1600"/>
              <a:buFont typeface="Arial" panose="020B0604020202020204" pitchFamily="34" charset="0"/>
              <a:buChar char="●"/>
              <a:defRPr/>
            </a:pPr>
            <a:r>
              <a:rPr lang="en-US" sz="2400" dirty="0">
                <a:solidFill>
                  <a:srgbClr val="000000"/>
                </a:solidFill>
                <a:latin typeface="Arial" panose="020B0604020202020204" pitchFamily="34" charset="0"/>
                <a:cs typeface="Arial" panose="020B0604020202020204" pitchFamily="34" charset="0"/>
              </a:rPr>
              <a:t>Body fluids</a:t>
            </a:r>
          </a:p>
          <a:p>
            <a:pPr marL="457200" indent="-330200">
              <a:spcBef>
                <a:spcPts val="0"/>
              </a:spcBef>
              <a:spcAft>
                <a:spcPts val="0"/>
              </a:spcAft>
              <a:buClr>
                <a:srgbClr val="000000"/>
              </a:buClr>
              <a:buSzPts val="1600"/>
              <a:buFont typeface="Arial" panose="020B0604020202020204" pitchFamily="34" charset="0"/>
              <a:buChar char="●"/>
              <a:defRPr/>
            </a:pPr>
            <a:r>
              <a:rPr lang="en-US" sz="2400" dirty="0">
                <a:solidFill>
                  <a:srgbClr val="000000"/>
                </a:solidFill>
                <a:latin typeface="Arial" panose="020B0604020202020204" pitchFamily="34" charset="0"/>
                <a:cs typeface="Arial" panose="020B0604020202020204" pitchFamily="34" charset="0"/>
              </a:rPr>
              <a:t>Non-intact skin</a:t>
            </a:r>
          </a:p>
          <a:p>
            <a:pPr marL="457200" indent="-330200">
              <a:spcBef>
                <a:spcPts val="0"/>
              </a:spcBef>
              <a:spcAft>
                <a:spcPts val="0"/>
              </a:spcAft>
              <a:buClr>
                <a:srgbClr val="000000"/>
              </a:buClr>
              <a:buSzPts val="1600"/>
              <a:buFont typeface="Arial" panose="020B0604020202020204" pitchFamily="34" charset="0"/>
              <a:buChar char="●"/>
              <a:defRPr/>
            </a:pPr>
            <a:r>
              <a:rPr lang="en-US" sz="2400" dirty="0">
                <a:solidFill>
                  <a:srgbClr val="000000"/>
                </a:solidFill>
                <a:latin typeface="Arial" panose="020B0604020202020204" pitchFamily="34" charset="0"/>
                <a:cs typeface="Arial" panose="020B0604020202020204" pitchFamily="34" charset="0"/>
              </a:rPr>
              <a:t>Mucous membranes</a:t>
            </a:r>
            <a:endParaRPr lang="en-US" sz="2400" dirty="0">
              <a:latin typeface="Arial" panose="020B0604020202020204" pitchFamily="34" charset="0"/>
              <a:cs typeface="Arial" panose="020B0604020202020204" pitchFamily="34" charset="0"/>
            </a:endParaRPr>
          </a:p>
        </p:txBody>
      </p:sp>
      <p:pic>
        <p:nvPicPr>
          <p:cNvPr id="38917" name="Picture 1">
            <a:extLst>
              <a:ext uri="{FF2B5EF4-FFF2-40B4-BE49-F238E27FC236}">
                <a16:creationId xmlns:a16="http://schemas.microsoft.com/office/drawing/2014/main" id="{CFC4051F-BA26-4A15-9CC7-6A9F9A33E9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676400"/>
            <a:ext cx="36576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4">
            <a:extLst>
              <a:ext uri="{FF2B5EF4-FFF2-40B4-BE49-F238E27FC236}">
                <a16:creationId xmlns:a16="http://schemas.microsoft.com/office/drawing/2014/main" id="{F678EFF7-83C5-4C17-8C8C-B09F6BE63F2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5B0643-96FB-441A-91D4-B13B63F6A6D5}"/>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0963" name="Title 1">
            <a:extLst>
              <a:ext uri="{FF2B5EF4-FFF2-40B4-BE49-F238E27FC236}">
                <a16:creationId xmlns:a16="http://schemas.microsoft.com/office/drawing/2014/main" id="{6B38E3F1-EE84-48A0-B311-7E5AB506F8B5}"/>
              </a:ext>
            </a:extLst>
          </p:cNvPr>
          <p:cNvSpPr txBox="1">
            <a:spLocks noChangeArrowheads="1"/>
          </p:cNvSpPr>
          <p:nvPr/>
        </p:nvSpPr>
        <p:spPr bwMode="auto">
          <a:xfrm>
            <a:off x="5334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400">
                <a:solidFill>
                  <a:schemeClr val="bg1"/>
                </a:solidFill>
                <a:latin typeface="Arial" panose="020B0604020202020204" pitchFamily="34" charset="0"/>
              </a:rPr>
              <a:t>Standard Precautions</a:t>
            </a:r>
          </a:p>
        </p:txBody>
      </p:sp>
      <p:sp>
        <p:nvSpPr>
          <p:cNvPr id="5" name="Google Shape;270;p45">
            <a:extLst>
              <a:ext uri="{FF2B5EF4-FFF2-40B4-BE49-F238E27FC236}">
                <a16:creationId xmlns:a16="http://schemas.microsoft.com/office/drawing/2014/main" id="{245E0A75-CA6D-491D-81DF-40411CC3DC82}"/>
              </a:ext>
            </a:extLst>
          </p:cNvPr>
          <p:cNvSpPr txBox="1">
            <a:spLocks/>
          </p:cNvSpPr>
          <p:nvPr/>
        </p:nvSpPr>
        <p:spPr>
          <a:xfrm>
            <a:off x="533400" y="1790700"/>
            <a:ext cx="8001000" cy="3276600"/>
          </a:xfrm>
          <a:prstGeom prst="rect">
            <a:avLst/>
          </a:prstGeom>
          <a:ln w="9525" cap="flat" cmpd="sng">
            <a:solidFill>
              <a:srgbClr val="000000"/>
            </a:solidFill>
            <a:prstDash val="solid"/>
            <a:round/>
            <a:headEnd type="none" w="sm" len="sm"/>
            <a:tailEnd type="none" w="sm" len="sm"/>
          </a:ln>
        </p:spPr>
        <p:txBody>
          <a:bodyPr spcFirstLastPara="1" lIns="91425" tIns="91425" rIns="91425" bIns="91425"/>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0"/>
              </a:spcAft>
              <a:buFont typeface="Arial" panose="020B0604020202020204" pitchFamily="34" charset="0"/>
              <a:buNone/>
              <a:defRPr/>
            </a:pPr>
            <a:r>
              <a:rPr lang="en-US" sz="2800" dirty="0">
                <a:solidFill>
                  <a:srgbClr val="000000"/>
                </a:solidFill>
                <a:latin typeface="Arial" panose="020B0604020202020204" pitchFamily="34" charset="0"/>
                <a:cs typeface="Arial" panose="020B0604020202020204" pitchFamily="34" charset="0"/>
              </a:rPr>
              <a:t>Prevention of exposure may require: </a:t>
            </a:r>
          </a:p>
          <a:p>
            <a:pPr marL="584200" indent="-457200">
              <a:spcBef>
                <a:spcPts val="0"/>
              </a:spcBef>
              <a:spcAft>
                <a:spcPts val="0"/>
              </a:spcAft>
              <a:buClr>
                <a:srgbClr val="000000"/>
              </a:buClr>
              <a:buSzPct val="130000"/>
              <a:defRPr/>
            </a:pPr>
            <a:r>
              <a:rPr lang="en-US" sz="2800" dirty="0">
                <a:solidFill>
                  <a:srgbClr val="000000"/>
                </a:solidFill>
                <a:latin typeface="Arial" panose="020B0604020202020204" pitchFamily="34" charset="0"/>
                <a:cs typeface="Arial" panose="020B0604020202020204" pitchFamily="34" charset="0"/>
              </a:rPr>
              <a:t>Handwashing</a:t>
            </a:r>
          </a:p>
          <a:p>
            <a:pPr marL="584200" indent="-457200">
              <a:spcBef>
                <a:spcPts val="0"/>
              </a:spcBef>
              <a:spcAft>
                <a:spcPts val="0"/>
              </a:spcAft>
              <a:buClr>
                <a:srgbClr val="000000"/>
              </a:buClr>
              <a:buSzPct val="130000"/>
              <a:defRPr/>
            </a:pPr>
            <a:r>
              <a:rPr lang="en-US" sz="2800" dirty="0">
                <a:solidFill>
                  <a:srgbClr val="000000"/>
                </a:solidFill>
                <a:latin typeface="Arial" panose="020B0604020202020204" pitchFamily="34" charset="0"/>
                <a:cs typeface="Arial" panose="020B0604020202020204" pitchFamily="34" charset="0"/>
              </a:rPr>
              <a:t>Personal Protective Equipment</a:t>
            </a:r>
          </a:p>
          <a:p>
            <a:pPr marL="584200" indent="-457200">
              <a:spcBef>
                <a:spcPts val="0"/>
              </a:spcBef>
              <a:spcAft>
                <a:spcPts val="0"/>
              </a:spcAft>
              <a:buClr>
                <a:srgbClr val="000000"/>
              </a:buClr>
              <a:buSzPct val="130000"/>
              <a:defRPr/>
            </a:pPr>
            <a:r>
              <a:rPr lang="en-US" sz="2800" dirty="0">
                <a:solidFill>
                  <a:srgbClr val="000000"/>
                </a:solidFill>
                <a:latin typeface="Arial" panose="020B0604020202020204" pitchFamily="34" charset="0"/>
                <a:cs typeface="Arial" panose="020B0604020202020204" pitchFamily="34" charset="0"/>
              </a:rPr>
              <a:t>At risk situations</a:t>
            </a:r>
          </a:p>
          <a:p>
            <a:pPr marL="1041400" lvl="1" indent="-457200">
              <a:spcBef>
                <a:spcPts val="0"/>
              </a:spcBef>
              <a:spcAft>
                <a:spcPts val="0"/>
              </a:spcAft>
              <a:buClr>
                <a:srgbClr val="000000"/>
              </a:buClr>
              <a:buSzPct val="130000"/>
              <a:buFont typeface="Arial" panose="020B0604020202020204" pitchFamily="34" charset="0"/>
              <a:buChar char="•"/>
              <a:defRPr/>
            </a:pPr>
            <a:r>
              <a:rPr lang="en-US" dirty="0">
                <a:solidFill>
                  <a:srgbClr val="000000"/>
                </a:solidFill>
                <a:latin typeface="Arial" panose="020B0604020202020204" pitchFamily="34" charset="0"/>
                <a:cs typeface="Arial" panose="020B0604020202020204" pitchFamily="34" charset="0"/>
              </a:rPr>
              <a:t>Cleaning up spills</a:t>
            </a:r>
          </a:p>
          <a:p>
            <a:pPr marL="1041400" lvl="1" indent="-457200">
              <a:spcBef>
                <a:spcPts val="0"/>
              </a:spcBef>
              <a:spcAft>
                <a:spcPts val="0"/>
              </a:spcAft>
              <a:buClr>
                <a:srgbClr val="000000"/>
              </a:buClr>
              <a:buSzPct val="130000"/>
              <a:buFont typeface="Arial" panose="020B0604020202020204" pitchFamily="34" charset="0"/>
              <a:buChar char="•"/>
              <a:defRPr/>
            </a:pPr>
            <a:r>
              <a:rPr lang="en-US" dirty="0">
                <a:solidFill>
                  <a:srgbClr val="000000"/>
                </a:solidFill>
                <a:latin typeface="Arial" panose="020B0604020202020204" pitchFamily="34" charset="0"/>
                <a:cs typeface="Arial" panose="020B0604020202020204" pitchFamily="34" charset="0"/>
              </a:rPr>
              <a:t>Handling used equipment and/or linens</a:t>
            </a:r>
          </a:p>
          <a:p>
            <a:pPr marL="1041400" lvl="1" indent="-457200">
              <a:spcBef>
                <a:spcPts val="0"/>
              </a:spcBef>
              <a:spcAft>
                <a:spcPts val="0"/>
              </a:spcAft>
              <a:buClr>
                <a:srgbClr val="000000"/>
              </a:buClr>
              <a:buSzPct val="130000"/>
              <a:buFont typeface="Arial" panose="020B0604020202020204" pitchFamily="34" charset="0"/>
              <a:buChar char="•"/>
              <a:defRPr/>
            </a:pPr>
            <a:r>
              <a:rPr lang="en-US" dirty="0">
                <a:solidFill>
                  <a:srgbClr val="000000"/>
                </a:solidFill>
                <a:latin typeface="Arial" panose="020B0604020202020204" pitchFamily="34" charset="0"/>
                <a:cs typeface="Arial" panose="020B0604020202020204" pitchFamily="34" charset="0"/>
              </a:rPr>
              <a:t>Sharp objects</a:t>
            </a:r>
          </a:p>
        </p:txBody>
      </p:sp>
      <p:pic>
        <p:nvPicPr>
          <p:cNvPr id="40965" name="Picture 4">
            <a:extLst>
              <a:ext uri="{FF2B5EF4-FFF2-40B4-BE49-F238E27FC236}">
                <a16:creationId xmlns:a16="http://schemas.microsoft.com/office/drawing/2014/main" id="{ADB69AE4-299B-44B3-9D33-65F33D757E8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741F6B0-D19D-40D6-AFDC-3FBD71F7FF8F}"/>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1987" name="Title 1">
            <a:extLst>
              <a:ext uri="{FF2B5EF4-FFF2-40B4-BE49-F238E27FC236}">
                <a16:creationId xmlns:a16="http://schemas.microsoft.com/office/drawing/2014/main" id="{B24A90EA-C91B-4DA9-A827-D0590A063D2A}"/>
              </a:ext>
            </a:extLst>
          </p:cNvPr>
          <p:cNvSpPr txBox="1">
            <a:spLocks noChangeArrowheads="1"/>
          </p:cNvSpPr>
          <p:nvPr/>
        </p:nvSpPr>
        <p:spPr bwMode="auto">
          <a:xfrm>
            <a:off x="5334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400">
                <a:solidFill>
                  <a:schemeClr val="bg1"/>
                </a:solidFill>
                <a:latin typeface="Arial" panose="020B0604020202020204" pitchFamily="34" charset="0"/>
              </a:rPr>
              <a:t>Handwashing</a:t>
            </a:r>
          </a:p>
        </p:txBody>
      </p:sp>
      <p:sp>
        <p:nvSpPr>
          <p:cNvPr id="41988" name="Google Shape;277;p46">
            <a:extLst>
              <a:ext uri="{FF2B5EF4-FFF2-40B4-BE49-F238E27FC236}">
                <a16:creationId xmlns:a16="http://schemas.microsoft.com/office/drawing/2014/main" id="{0557F3C2-DA73-4227-90B4-7C5F3A8C7EBF}"/>
              </a:ext>
            </a:extLst>
          </p:cNvPr>
          <p:cNvSpPr txBox="1">
            <a:spLocks/>
          </p:cNvSpPr>
          <p:nvPr/>
        </p:nvSpPr>
        <p:spPr bwMode="auto">
          <a:xfrm>
            <a:off x="533400" y="914400"/>
            <a:ext cx="8001000" cy="881063"/>
          </a:xfrm>
          <a:prstGeom prst="rect">
            <a:avLst/>
          </a:prstGeom>
          <a:noFill/>
          <a:ln w="9525">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r>
              <a:rPr lang="en-US" altLang="en-US" sz="2000">
                <a:solidFill>
                  <a:srgbClr val="000000"/>
                </a:solidFill>
                <a:latin typeface="Arial" panose="020B0604020202020204" pitchFamily="34" charset="0"/>
              </a:rPr>
              <a:t>The most effective procedure to protect staff and other students from the transmission of infectious diseases is Handwashing!</a:t>
            </a:r>
          </a:p>
        </p:txBody>
      </p:sp>
      <p:pic>
        <p:nvPicPr>
          <p:cNvPr id="41989" name="Picture 9" descr="Diagram&#10;&#10;Description automatically generated">
            <a:extLst>
              <a:ext uri="{FF2B5EF4-FFF2-40B4-BE49-F238E27FC236}">
                <a16:creationId xmlns:a16="http://schemas.microsoft.com/office/drawing/2014/main" id="{3740957E-5D04-49A9-96CB-0126788452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275" y="1947863"/>
            <a:ext cx="6934200"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4">
            <a:extLst>
              <a:ext uri="{FF2B5EF4-FFF2-40B4-BE49-F238E27FC236}">
                <a16:creationId xmlns:a16="http://schemas.microsoft.com/office/drawing/2014/main" id="{AE561676-C0AA-4515-9A03-40793F55EB8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7F1ED37-C8D3-49A1-83C2-779557FEA791}"/>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4035" name="Title 1">
            <a:extLst>
              <a:ext uri="{FF2B5EF4-FFF2-40B4-BE49-F238E27FC236}">
                <a16:creationId xmlns:a16="http://schemas.microsoft.com/office/drawing/2014/main" id="{A7685696-D1FF-48BC-B222-93D4ED9269E5}"/>
              </a:ext>
            </a:extLst>
          </p:cNvPr>
          <p:cNvSpPr txBox="1">
            <a:spLocks noChangeArrowheads="1"/>
          </p:cNvSpPr>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400">
                <a:solidFill>
                  <a:schemeClr val="bg1"/>
                </a:solidFill>
                <a:latin typeface="Arial" panose="020B0604020202020204" pitchFamily="34" charset="0"/>
              </a:rPr>
              <a:t>Personal Protective Equipment</a:t>
            </a:r>
          </a:p>
        </p:txBody>
      </p:sp>
      <p:sp>
        <p:nvSpPr>
          <p:cNvPr id="5" name="Google Shape;285;p47">
            <a:extLst>
              <a:ext uri="{FF2B5EF4-FFF2-40B4-BE49-F238E27FC236}">
                <a16:creationId xmlns:a16="http://schemas.microsoft.com/office/drawing/2014/main" id="{4BD99E7D-0FBC-4F56-8EFA-A780B6D8543D}"/>
              </a:ext>
            </a:extLst>
          </p:cNvPr>
          <p:cNvSpPr txBox="1">
            <a:spLocks/>
          </p:cNvSpPr>
          <p:nvPr/>
        </p:nvSpPr>
        <p:spPr>
          <a:xfrm>
            <a:off x="533400" y="1771650"/>
            <a:ext cx="8001000" cy="3314700"/>
          </a:xfrm>
          <a:prstGeom prst="rect">
            <a:avLst/>
          </a:prstGeom>
          <a:ln w="9525" cap="flat" cmpd="sng">
            <a:solidFill>
              <a:srgbClr val="000000"/>
            </a:solidFill>
            <a:prstDash val="solid"/>
            <a:round/>
            <a:headEnd type="none" w="sm" len="sm"/>
            <a:tailEnd type="none" w="sm" len="sm"/>
          </a:ln>
        </p:spPr>
        <p:txBody>
          <a:bodyPr spcFirstLastPara="1" lIns="91425" tIns="91425" rIns="91425" bIns="91425"/>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0"/>
              </a:spcAft>
              <a:buFont typeface="Arial" panose="020B0604020202020204" pitchFamily="34" charset="0"/>
              <a:buNone/>
              <a:defRPr/>
            </a:pPr>
            <a:r>
              <a:rPr lang="en-US" sz="2800" dirty="0">
                <a:solidFill>
                  <a:srgbClr val="000000"/>
                </a:solidFill>
                <a:latin typeface="Arial" panose="020B0604020202020204" pitchFamily="34" charset="0"/>
                <a:cs typeface="Arial" panose="020B0604020202020204" pitchFamily="34" charset="0"/>
              </a:rPr>
              <a:t>Appropriate personal protective equipment MUST be used in a CONSISTENT manner to reduce the risk of exposure.</a:t>
            </a:r>
          </a:p>
          <a:p>
            <a:pPr marL="584200" indent="-457200">
              <a:spcBef>
                <a:spcPts val="0"/>
              </a:spcBef>
              <a:spcAft>
                <a:spcPts val="0"/>
              </a:spcAft>
              <a:buClr>
                <a:srgbClr val="000000"/>
              </a:buClr>
              <a:buSzPct val="130000"/>
              <a:defRPr/>
            </a:pPr>
            <a:r>
              <a:rPr lang="en-US" sz="2800" dirty="0">
                <a:solidFill>
                  <a:srgbClr val="000000"/>
                </a:solidFill>
                <a:latin typeface="Arial" panose="020B0604020202020204" pitchFamily="34" charset="0"/>
                <a:cs typeface="Arial" panose="020B0604020202020204" pitchFamily="34" charset="0"/>
              </a:rPr>
              <a:t>Disposable Gloves</a:t>
            </a:r>
          </a:p>
          <a:p>
            <a:pPr marL="584200" indent="-457200">
              <a:spcBef>
                <a:spcPts val="0"/>
              </a:spcBef>
              <a:spcAft>
                <a:spcPts val="0"/>
              </a:spcAft>
              <a:buClr>
                <a:srgbClr val="000000"/>
              </a:buClr>
              <a:buSzPct val="130000"/>
              <a:defRPr/>
            </a:pPr>
            <a:r>
              <a:rPr lang="en-US" sz="2800" dirty="0">
                <a:solidFill>
                  <a:srgbClr val="000000"/>
                </a:solidFill>
                <a:latin typeface="Arial" panose="020B0604020202020204" pitchFamily="34" charset="0"/>
                <a:cs typeface="Arial" panose="020B0604020202020204" pitchFamily="34" charset="0"/>
              </a:rPr>
              <a:t>Masks</a:t>
            </a:r>
          </a:p>
          <a:p>
            <a:pPr marL="584200" indent="-457200">
              <a:spcBef>
                <a:spcPts val="0"/>
              </a:spcBef>
              <a:spcAft>
                <a:spcPts val="0"/>
              </a:spcAft>
              <a:buClr>
                <a:srgbClr val="000000"/>
              </a:buClr>
              <a:buSzPct val="130000"/>
              <a:defRPr/>
            </a:pPr>
            <a:r>
              <a:rPr lang="en-US" sz="2800" dirty="0">
                <a:solidFill>
                  <a:srgbClr val="000000"/>
                </a:solidFill>
                <a:latin typeface="Arial" panose="020B0604020202020204" pitchFamily="34" charset="0"/>
                <a:cs typeface="Arial" panose="020B0604020202020204" pitchFamily="34" charset="0"/>
              </a:rPr>
              <a:t>Protective Eyewear</a:t>
            </a:r>
          </a:p>
          <a:p>
            <a:pPr marL="584200" indent="-457200">
              <a:spcBef>
                <a:spcPts val="0"/>
              </a:spcBef>
              <a:spcAft>
                <a:spcPts val="0"/>
              </a:spcAft>
              <a:buClr>
                <a:srgbClr val="000000"/>
              </a:buClr>
              <a:buSzPct val="130000"/>
              <a:defRPr/>
            </a:pPr>
            <a:r>
              <a:rPr lang="en-US" sz="2800" dirty="0">
                <a:solidFill>
                  <a:srgbClr val="000000"/>
                </a:solidFill>
                <a:latin typeface="Arial" panose="020B0604020202020204" pitchFamily="34" charset="0"/>
                <a:cs typeface="Arial" panose="020B0604020202020204" pitchFamily="34" charset="0"/>
              </a:rPr>
              <a:t>Cover Gowns or Lab Coats</a:t>
            </a:r>
          </a:p>
        </p:txBody>
      </p:sp>
      <p:pic>
        <p:nvPicPr>
          <p:cNvPr id="44037" name="Picture 4">
            <a:extLst>
              <a:ext uri="{FF2B5EF4-FFF2-40B4-BE49-F238E27FC236}">
                <a16:creationId xmlns:a16="http://schemas.microsoft.com/office/drawing/2014/main" id="{03FCC329-DC84-4176-A27D-33F35C541C7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79D787-A21A-4CD6-88F9-8B745A05E97A}"/>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6083" name="Title 1">
            <a:extLst>
              <a:ext uri="{FF2B5EF4-FFF2-40B4-BE49-F238E27FC236}">
                <a16:creationId xmlns:a16="http://schemas.microsoft.com/office/drawing/2014/main" id="{D56AA3E3-286C-451A-A413-464798118DE1}"/>
              </a:ext>
            </a:extLst>
          </p:cNvPr>
          <p:cNvSpPr txBox="1">
            <a:spLocks noChangeArrowheads="1"/>
          </p:cNvSpPr>
          <p:nvPr/>
        </p:nvSpPr>
        <p:spPr bwMode="auto">
          <a:xfrm>
            <a:off x="268288" y="-2063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400">
                <a:solidFill>
                  <a:schemeClr val="bg1"/>
                </a:solidFill>
                <a:latin typeface="Arial" panose="020B0604020202020204" pitchFamily="34" charset="0"/>
              </a:rPr>
              <a:t>Cleaning Spills</a:t>
            </a:r>
          </a:p>
        </p:txBody>
      </p:sp>
      <p:sp>
        <p:nvSpPr>
          <p:cNvPr id="46084" name="Google Shape;292;p48">
            <a:extLst>
              <a:ext uri="{FF2B5EF4-FFF2-40B4-BE49-F238E27FC236}">
                <a16:creationId xmlns:a16="http://schemas.microsoft.com/office/drawing/2014/main" id="{E3D299DB-AAE2-4C56-9059-F7044889F2BF}"/>
              </a:ext>
            </a:extLst>
          </p:cNvPr>
          <p:cNvSpPr txBox="1">
            <a:spLocks/>
          </p:cNvSpPr>
          <p:nvPr/>
        </p:nvSpPr>
        <p:spPr bwMode="auto">
          <a:xfrm>
            <a:off x="609600" y="1587500"/>
            <a:ext cx="7888288" cy="3683000"/>
          </a:xfrm>
          <a:prstGeom prst="rect">
            <a:avLst/>
          </a:prstGeom>
          <a:noFill/>
          <a:ln w="9525">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lstStyle>
            <a:lvl1pPr marL="457200" indent="-330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
                <a:srgbClr val="000000"/>
              </a:buClr>
              <a:buSzPct val="130000"/>
            </a:pPr>
            <a:r>
              <a:rPr lang="en-US" altLang="en-US" sz="2800" dirty="0">
                <a:solidFill>
                  <a:srgbClr val="000000"/>
                </a:solidFill>
                <a:latin typeface="Arial" panose="020B0604020202020204" pitchFamily="34" charset="0"/>
              </a:rPr>
              <a:t>Clean up spills immediately.</a:t>
            </a:r>
          </a:p>
          <a:p>
            <a:pPr>
              <a:spcBef>
                <a:spcPct val="0"/>
              </a:spcBef>
              <a:buClr>
                <a:srgbClr val="000000"/>
              </a:buClr>
              <a:buSzPct val="130000"/>
            </a:pPr>
            <a:r>
              <a:rPr lang="en-US" altLang="en-US" sz="2800" dirty="0">
                <a:solidFill>
                  <a:srgbClr val="000000"/>
                </a:solidFill>
                <a:latin typeface="Arial" panose="020B0604020202020204" pitchFamily="34" charset="0"/>
              </a:rPr>
              <a:t>Wear gloves during cleaning of spills.</a:t>
            </a:r>
          </a:p>
          <a:p>
            <a:pPr>
              <a:spcBef>
                <a:spcPct val="0"/>
              </a:spcBef>
              <a:buClr>
                <a:srgbClr val="000000"/>
              </a:buClr>
              <a:buSzPct val="130000"/>
            </a:pPr>
            <a:r>
              <a:rPr lang="en-US" altLang="en-US" sz="2800" dirty="0">
                <a:solidFill>
                  <a:srgbClr val="000000"/>
                </a:solidFill>
                <a:latin typeface="Arial" panose="020B0604020202020204" pitchFamily="34" charset="0"/>
              </a:rPr>
              <a:t>If splashing may occur, wear protective eyewear in combination with mask and cover gown.</a:t>
            </a:r>
          </a:p>
          <a:p>
            <a:pPr>
              <a:spcBef>
                <a:spcPct val="0"/>
              </a:spcBef>
              <a:buClr>
                <a:srgbClr val="000000"/>
              </a:buClr>
              <a:buSzPct val="130000"/>
            </a:pPr>
            <a:r>
              <a:rPr lang="en-US" altLang="en-US" sz="2800" dirty="0">
                <a:solidFill>
                  <a:srgbClr val="000000"/>
                </a:solidFill>
                <a:latin typeface="Arial" panose="020B0604020202020204" pitchFamily="34" charset="0"/>
              </a:rPr>
              <a:t>If broken glass or sharp objects are involved, use a brush and dustpan to remove the objects. DO NOT USE YOUR HANDS!</a:t>
            </a:r>
          </a:p>
        </p:txBody>
      </p:sp>
      <p:pic>
        <p:nvPicPr>
          <p:cNvPr id="46085" name="Picture 4">
            <a:extLst>
              <a:ext uri="{FF2B5EF4-FFF2-40B4-BE49-F238E27FC236}">
                <a16:creationId xmlns:a16="http://schemas.microsoft.com/office/drawing/2014/main" id="{5341F65F-8E3A-4AFB-B573-7204CDE8379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5F030EF-38BB-4BD1-BE0E-8CEE60357C62}"/>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7107" name="Title 1">
            <a:extLst>
              <a:ext uri="{FF2B5EF4-FFF2-40B4-BE49-F238E27FC236}">
                <a16:creationId xmlns:a16="http://schemas.microsoft.com/office/drawing/2014/main" id="{250FDBD9-9715-4246-835B-5B4085F4ABEE}"/>
              </a:ext>
            </a:extLst>
          </p:cNvPr>
          <p:cNvSpPr txBox="1">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400">
                <a:solidFill>
                  <a:schemeClr val="bg1"/>
                </a:solidFill>
                <a:latin typeface="Arial" panose="020B0604020202020204" pitchFamily="34" charset="0"/>
              </a:rPr>
              <a:t>Cleaning Spills</a:t>
            </a:r>
          </a:p>
        </p:txBody>
      </p:sp>
      <p:sp>
        <p:nvSpPr>
          <p:cNvPr id="5" name="Google Shape;299;p49">
            <a:extLst>
              <a:ext uri="{FF2B5EF4-FFF2-40B4-BE49-F238E27FC236}">
                <a16:creationId xmlns:a16="http://schemas.microsoft.com/office/drawing/2014/main" id="{24E5314B-6299-415D-8E5F-4BFF8DE7CADB}"/>
              </a:ext>
            </a:extLst>
          </p:cNvPr>
          <p:cNvSpPr txBox="1">
            <a:spLocks/>
          </p:cNvSpPr>
          <p:nvPr/>
        </p:nvSpPr>
        <p:spPr>
          <a:xfrm>
            <a:off x="609600" y="1257300"/>
            <a:ext cx="7924800" cy="4343400"/>
          </a:xfrm>
          <a:prstGeom prst="rect">
            <a:avLst/>
          </a:prstGeom>
          <a:ln w="9525" cap="flat" cmpd="sng">
            <a:solidFill>
              <a:srgbClr val="000000"/>
            </a:solidFill>
            <a:prstDash val="solid"/>
            <a:round/>
            <a:headEnd type="none" w="sm" len="sm"/>
            <a:tailEnd type="none" w="sm" len="sm"/>
          </a:ln>
        </p:spPr>
        <p:txBody>
          <a:bodyPr spcFirstLastPara="1" lIns="91425" tIns="91425" rIns="91425" bIns="91425"/>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0"/>
              </a:spcAft>
              <a:buFont typeface="Arial" panose="020B0604020202020204" pitchFamily="34" charset="0"/>
              <a:buNone/>
              <a:defRPr/>
            </a:pPr>
            <a:r>
              <a:rPr lang="en-US" sz="2800" dirty="0">
                <a:solidFill>
                  <a:srgbClr val="000000"/>
                </a:solidFill>
                <a:latin typeface="Arial" panose="020B0604020202020204" pitchFamily="34" charset="0"/>
                <a:cs typeface="Arial" panose="020B0604020202020204" pitchFamily="34" charset="0"/>
              </a:rPr>
              <a:t>Use chlorine bleach solution (1 part bleach and 9 parts water) or </a:t>
            </a:r>
            <a:r>
              <a:rPr lang="en-US" sz="2800" dirty="0" err="1">
                <a:solidFill>
                  <a:srgbClr val="000000"/>
                </a:solidFill>
                <a:latin typeface="Arial" panose="020B0604020202020204" pitchFamily="34" charset="0"/>
                <a:cs typeface="Arial" panose="020B0604020202020204" pitchFamily="34" charset="0"/>
              </a:rPr>
              <a:t>Cidex</a:t>
            </a:r>
            <a:endParaRPr lang="en-US" sz="2800" dirty="0">
              <a:solidFill>
                <a:srgbClr val="000000"/>
              </a:solidFill>
              <a:latin typeface="Arial" panose="020B0604020202020204" pitchFamily="34" charset="0"/>
              <a:cs typeface="Arial" panose="020B0604020202020204" pitchFamily="34" charset="0"/>
            </a:endParaRPr>
          </a:p>
          <a:p>
            <a:pPr marL="584200" indent="-457200">
              <a:spcBef>
                <a:spcPts val="1600"/>
              </a:spcBef>
              <a:spcAft>
                <a:spcPts val="0"/>
              </a:spcAft>
              <a:buClr>
                <a:srgbClr val="000000"/>
              </a:buClr>
              <a:buSzPct val="130000"/>
              <a:defRPr/>
            </a:pPr>
            <a:r>
              <a:rPr lang="en-US" sz="2800" dirty="0">
                <a:solidFill>
                  <a:srgbClr val="000000"/>
                </a:solidFill>
                <a:latin typeface="Arial" panose="020B0604020202020204" pitchFamily="34" charset="0"/>
                <a:cs typeface="Arial" panose="020B0604020202020204" pitchFamily="34" charset="0"/>
              </a:rPr>
              <a:t>Must be clearly labeled</a:t>
            </a:r>
          </a:p>
          <a:p>
            <a:pPr marL="584200" indent="-457200">
              <a:spcBef>
                <a:spcPts val="0"/>
              </a:spcBef>
              <a:spcAft>
                <a:spcPts val="0"/>
              </a:spcAft>
              <a:buClr>
                <a:srgbClr val="000000"/>
              </a:buClr>
              <a:buSzPct val="130000"/>
              <a:defRPr/>
            </a:pPr>
            <a:r>
              <a:rPr lang="en-US" sz="2800" dirty="0">
                <a:solidFill>
                  <a:srgbClr val="000000"/>
                </a:solidFill>
                <a:latin typeface="Arial" panose="020B0604020202020204" pitchFamily="34" charset="0"/>
                <a:cs typeface="Arial" panose="020B0604020202020204" pitchFamily="34" charset="0"/>
              </a:rPr>
              <a:t>Must be made daily</a:t>
            </a:r>
          </a:p>
          <a:p>
            <a:pPr marL="584200" indent="-457200">
              <a:spcBef>
                <a:spcPts val="0"/>
              </a:spcBef>
              <a:spcAft>
                <a:spcPts val="0"/>
              </a:spcAft>
              <a:buClr>
                <a:srgbClr val="000000"/>
              </a:buClr>
              <a:buSzPct val="130000"/>
              <a:defRPr/>
            </a:pPr>
            <a:r>
              <a:rPr lang="en-US" sz="2800" dirty="0">
                <a:solidFill>
                  <a:srgbClr val="000000"/>
                </a:solidFill>
                <a:latin typeface="Arial" panose="020B0604020202020204" pitchFamily="34" charset="0"/>
                <a:cs typeface="Arial" panose="020B0604020202020204" pitchFamily="34" charset="0"/>
              </a:rPr>
              <a:t>Must be kept out of reach of children</a:t>
            </a:r>
          </a:p>
          <a:p>
            <a:pPr marL="0" indent="0">
              <a:spcBef>
                <a:spcPts val="1600"/>
              </a:spcBef>
              <a:spcAft>
                <a:spcPts val="0"/>
              </a:spcAft>
              <a:buFont typeface="Arial" panose="020B0604020202020204" pitchFamily="34" charset="0"/>
              <a:buNone/>
              <a:defRPr/>
            </a:pPr>
            <a:r>
              <a:rPr lang="en-US" sz="2800" dirty="0">
                <a:solidFill>
                  <a:srgbClr val="000000"/>
                </a:solidFill>
                <a:latin typeface="Arial" panose="020B0604020202020204" pitchFamily="34" charset="0"/>
                <a:cs typeface="Arial" panose="020B0604020202020204" pitchFamily="34" charset="0"/>
              </a:rPr>
              <a:t>Remove majority of spill with disposable paper towels.</a:t>
            </a:r>
          </a:p>
          <a:p>
            <a:pPr marL="0" indent="0">
              <a:spcBef>
                <a:spcPts val="1600"/>
              </a:spcBef>
              <a:spcAft>
                <a:spcPts val="1600"/>
              </a:spcAft>
              <a:buFont typeface="Arial" panose="020B0604020202020204" pitchFamily="34" charset="0"/>
              <a:buNone/>
              <a:defRPr/>
            </a:pPr>
            <a:r>
              <a:rPr lang="en-US" sz="2800" dirty="0">
                <a:solidFill>
                  <a:srgbClr val="000000"/>
                </a:solidFill>
                <a:latin typeface="Arial" panose="020B0604020202020204" pitchFamily="34" charset="0"/>
                <a:cs typeface="Arial" panose="020B0604020202020204" pitchFamily="34" charset="0"/>
              </a:rPr>
              <a:t>Place disposable paper towels in a plastic bag.</a:t>
            </a:r>
          </a:p>
        </p:txBody>
      </p:sp>
      <p:pic>
        <p:nvPicPr>
          <p:cNvPr id="47109" name="Picture 4">
            <a:extLst>
              <a:ext uri="{FF2B5EF4-FFF2-40B4-BE49-F238E27FC236}">
                <a16:creationId xmlns:a16="http://schemas.microsoft.com/office/drawing/2014/main" id="{EB921213-1EF6-455F-BA86-F60EE124B24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FC41C5B-D072-40DD-BDC3-AB2ACF416DD0}"/>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9155" name="Title 1">
            <a:extLst>
              <a:ext uri="{FF2B5EF4-FFF2-40B4-BE49-F238E27FC236}">
                <a16:creationId xmlns:a16="http://schemas.microsoft.com/office/drawing/2014/main" id="{8D6B5B84-B5DE-45FE-846F-AEE20B0E0E36}"/>
              </a:ext>
            </a:extLst>
          </p:cNvPr>
          <p:cNvSpPr txBox="1">
            <a:spLocks noChangeArrowheads="1"/>
          </p:cNvSpPr>
          <p:nvPr/>
        </p:nvSpPr>
        <p:spPr bwMode="auto">
          <a:xfrm>
            <a:off x="-342900" y="88900"/>
            <a:ext cx="9829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000">
                <a:solidFill>
                  <a:schemeClr val="bg1"/>
                </a:solidFill>
                <a:latin typeface="Arial" panose="020B0604020202020204" pitchFamily="34" charset="0"/>
              </a:rPr>
              <a:t>Handling Used Equipment and/or Linen</a:t>
            </a:r>
          </a:p>
        </p:txBody>
      </p:sp>
      <p:sp>
        <p:nvSpPr>
          <p:cNvPr id="49156" name="Google Shape;306;p50">
            <a:extLst>
              <a:ext uri="{FF2B5EF4-FFF2-40B4-BE49-F238E27FC236}">
                <a16:creationId xmlns:a16="http://schemas.microsoft.com/office/drawing/2014/main" id="{A62C982C-5A42-49F3-9664-5D3B47D8FBA7}"/>
              </a:ext>
            </a:extLst>
          </p:cNvPr>
          <p:cNvSpPr txBox="1">
            <a:spLocks/>
          </p:cNvSpPr>
          <p:nvPr/>
        </p:nvSpPr>
        <p:spPr bwMode="auto">
          <a:xfrm>
            <a:off x="609600" y="1524000"/>
            <a:ext cx="7924800" cy="4038600"/>
          </a:xfrm>
          <a:prstGeom prst="rect">
            <a:avLst/>
          </a:prstGeom>
          <a:noFill/>
          <a:ln w="9525">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50000"/>
              </a:lnSpc>
              <a:spcBef>
                <a:spcPct val="0"/>
              </a:spcBef>
              <a:spcAft>
                <a:spcPts val="1600"/>
              </a:spcAft>
              <a:buFont typeface="Arial" panose="020B0604020202020204" pitchFamily="34" charset="0"/>
              <a:buNone/>
            </a:pPr>
            <a:r>
              <a:rPr lang="en-US" altLang="en-US" sz="2800" dirty="0">
                <a:solidFill>
                  <a:srgbClr val="000000"/>
                </a:solidFill>
                <a:latin typeface="Arial" panose="020B0604020202020204" pitchFamily="34" charset="0"/>
              </a:rPr>
              <a:t>Handle, transport, and process used equipment and/or linen soiled with blood, body fluids, secretions, and excretions in a way that prevents skin and mucous membrane contact, contamination of clothing and transfer of microorganisms.</a:t>
            </a:r>
          </a:p>
        </p:txBody>
      </p:sp>
      <p:pic>
        <p:nvPicPr>
          <p:cNvPr id="49157" name="Picture 4">
            <a:extLst>
              <a:ext uri="{FF2B5EF4-FFF2-40B4-BE49-F238E27FC236}">
                <a16:creationId xmlns:a16="http://schemas.microsoft.com/office/drawing/2014/main" id="{F4D9256F-BF46-4260-A119-99693B02BE9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F2A6136-1EAA-4F2E-A174-64EA66FFE5C5}"/>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1203" name="Title 1">
            <a:extLst>
              <a:ext uri="{FF2B5EF4-FFF2-40B4-BE49-F238E27FC236}">
                <a16:creationId xmlns:a16="http://schemas.microsoft.com/office/drawing/2014/main" id="{373B610B-D5FE-47D2-8BB2-A1B808CEF1F7}"/>
              </a:ext>
            </a:extLst>
          </p:cNvPr>
          <p:cNvSpPr txBox="1">
            <a:spLocks noChangeArrowheads="1"/>
          </p:cNvSpPr>
          <p:nvPr/>
        </p:nvSpPr>
        <p:spPr bwMode="auto">
          <a:xfrm>
            <a:off x="457200" y="-127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400">
                <a:solidFill>
                  <a:schemeClr val="bg1"/>
                </a:solidFill>
                <a:latin typeface="Arial" panose="020B0604020202020204" pitchFamily="34" charset="0"/>
              </a:rPr>
              <a:t>Sharps</a:t>
            </a:r>
          </a:p>
        </p:txBody>
      </p:sp>
      <p:sp>
        <p:nvSpPr>
          <p:cNvPr id="51204" name="Google Shape;313;p51">
            <a:extLst>
              <a:ext uri="{FF2B5EF4-FFF2-40B4-BE49-F238E27FC236}">
                <a16:creationId xmlns:a16="http://schemas.microsoft.com/office/drawing/2014/main" id="{0F5C4C69-65AC-4AF9-A338-25C7CD36CFEA}"/>
              </a:ext>
            </a:extLst>
          </p:cNvPr>
          <p:cNvSpPr txBox="1">
            <a:spLocks/>
          </p:cNvSpPr>
          <p:nvPr/>
        </p:nvSpPr>
        <p:spPr bwMode="auto">
          <a:xfrm>
            <a:off x="609600" y="1790700"/>
            <a:ext cx="3581400" cy="3276600"/>
          </a:xfrm>
          <a:prstGeom prst="rect">
            <a:avLst/>
          </a:prstGeom>
          <a:noFill/>
          <a:ln w="9525">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1600"/>
              </a:spcAft>
              <a:buFont typeface="Arial" panose="020B0604020202020204" pitchFamily="34" charset="0"/>
              <a:buNone/>
            </a:pPr>
            <a:r>
              <a:rPr lang="en-US" altLang="en-US" sz="2800">
                <a:solidFill>
                  <a:srgbClr val="000000"/>
                </a:solidFill>
                <a:latin typeface="Arial" panose="020B0604020202020204" pitchFamily="34" charset="0"/>
              </a:rPr>
              <a:t>ALWAYS place used disposable needles, syringes, and other sharp items in appropriate puncture-resistant containers.</a:t>
            </a:r>
          </a:p>
        </p:txBody>
      </p:sp>
      <p:pic>
        <p:nvPicPr>
          <p:cNvPr id="51205" name="Picture 1">
            <a:extLst>
              <a:ext uri="{FF2B5EF4-FFF2-40B4-BE49-F238E27FC236}">
                <a16:creationId xmlns:a16="http://schemas.microsoft.com/office/drawing/2014/main" id="{A0125DE5-5916-4C00-885E-D1CFDE9365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790700"/>
            <a:ext cx="3581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6" name="TextBox 7">
            <a:extLst>
              <a:ext uri="{FF2B5EF4-FFF2-40B4-BE49-F238E27FC236}">
                <a16:creationId xmlns:a16="http://schemas.microsoft.com/office/drawing/2014/main" id="{112B3EE3-914C-47C6-BA76-E7C17D8B4559}"/>
              </a:ext>
            </a:extLst>
          </p:cNvPr>
          <p:cNvSpPr txBox="1">
            <a:spLocks noChangeArrowheads="1"/>
          </p:cNvSpPr>
          <p:nvPr/>
        </p:nvSpPr>
        <p:spPr bwMode="auto">
          <a:xfrm>
            <a:off x="0" y="6273800"/>
            <a:ext cx="8001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latin typeface="Arial" panose="020B0604020202020204" pitchFamily="34" charset="0"/>
              </a:rPr>
              <a:t>Center for Devices and Radiological Health. (2021, April 29). </a:t>
            </a:r>
            <a:r>
              <a:rPr lang="en-US" altLang="en-US" sz="1000" i="1">
                <a:latin typeface="Arial" panose="020B0604020202020204" pitchFamily="34" charset="0"/>
              </a:rPr>
              <a:t>Sharps Disposal Containers in Health Care Facilities</a:t>
            </a:r>
            <a:r>
              <a:rPr lang="en-US" altLang="en-US" sz="1000">
                <a:latin typeface="Arial" panose="020B0604020202020204" pitchFamily="34" charset="0"/>
              </a:rPr>
              <a:t>. U.S. Food and Drug </a:t>
            </a:r>
          </a:p>
          <a:p>
            <a:pPr>
              <a:spcBef>
                <a:spcPct val="0"/>
              </a:spcBef>
              <a:buFontTx/>
              <a:buNone/>
            </a:pPr>
            <a:r>
              <a:rPr lang="en-US" altLang="en-US" sz="1000">
                <a:latin typeface="Arial" panose="020B0604020202020204" pitchFamily="34" charset="0"/>
              </a:rPr>
              <a:t>Administration. </a:t>
            </a:r>
            <a:r>
              <a:rPr lang="en-US" altLang="en-US" sz="1000">
                <a:latin typeface="Arial" panose="020B0604020202020204" pitchFamily="34" charset="0"/>
                <a:hlinkClick r:id="rId4"/>
              </a:rPr>
              <a:t>https://www.fda.gov/medical-devices/safely-using-sharps needles-and-syringes-home-work-and-travel/sharpsdisposal-</a:t>
            </a:r>
          </a:p>
          <a:p>
            <a:pPr>
              <a:spcBef>
                <a:spcPct val="0"/>
              </a:spcBef>
              <a:buFontTx/>
              <a:buNone/>
            </a:pPr>
            <a:r>
              <a:rPr lang="en-US" altLang="en-US" sz="1000">
                <a:latin typeface="Arial" panose="020B0604020202020204" pitchFamily="34" charset="0"/>
                <a:hlinkClick r:id="rId4"/>
              </a:rPr>
              <a:t>containers-health-care-facilitie</a:t>
            </a:r>
            <a:r>
              <a:rPr lang="en-US" altLang="en-US" sz="1200">
                <a:latin typeface="Arial" panose="020B0604020202020204" pitchFamily="34" charset="0"/>
                <a:hlinkClick r:id="rId4"/>
              </a:rPr>
              <a:t>s</a:t>
            </a:r>
            <a:endParaRPr lang="en-US" altLang="en-US" sz="1200">
              <a:latin typeface="Arial" panose="020B0604020202020204" pitchFamily="34" charset="0"/>
            </a:endParaRPr>
          </a:p>
        </p:txBody>
      </p:sp>
      <p:pic>
        <p:nvPicPr>
          <p:cNvPr id="51207" name="Picture 4">
            <a:extLst>
              <a:ext uri="{FF2B5EF4-FFF2-40B4-BE49-F238E27FC236}">
                <a16:creationId xmlns:a16="http://schemas.microsoft.com/office/drawing/2014/main" id="{54F59819-7CD8-4691-ACF3-67EA3CB00AE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9B20C8E-A9FB-4D31-9180-E3D860A3089D}"/>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3251" name="Google Shape;319;p52">
            <a:extLst>
              <a:ext uri="{FF2B5EF4-FFF2-40B4-BE49-F238E27FC236}">
                <a16:creationId xmlns:a16="http://schemas.microsoft.com/office/drawing/2014/main" id="{2D073371-DCF3-445D-A7DD-1F23768801F1}"/>
              </a:ext>
            </a:extLst>
          </p:cNvPr>
          <p:cNvSpPr txBox="1">
            <a:spLocks noChangeArrowheads="1"/>
          </p:cNvSpPr>
          <p:nvPr/>
        </p:nvSpPr>
        <p:spPr bwMode="auto">
          <a:xfrm>
            <a:off x="311150" y="3003550"/>
            <a:ext cx="8521700"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b"/>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400">
                <a:latin typeface="Arial" panose="020B0604020202020204" pitchFamily="34" charset="0"/>
              </a:rPr>
              <a:t>Within Scope of Practice </a:t>
            </a:r>
          </a:p>
        </p:txBody>
      </p:sp>
      <p:pic>
        <p:nvPicPr>
          <p:cNvPr id="53252" name="Picture 4">
            <a:extLst>
              <a:ext uri="{FF2B5EF4-FFF2-40B4-BE49-F238E27FC236}">
                <a16:creationId xmlns:a16="http://schemas.microsoft.com/office/drawing/2014/main" id="{078FCB5E-2649-4650-A97D-2DB61B03117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49061AB-DEE8-4296-8B54-F5F9E4A42C98}"/>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5299" name="Title 1">
            <a:extLst>
              <a:ext uri="{FF2B5EF4-FFF2-40B4-BE49-F238E27FC236}">
                <a16:creationId xmlns:a16="http://schemas.microsoft.com/office/drawing/2014/main" id="{E7661C2B-1530-4D8A-9D6D-9E260E07091B}"/>
              </a:ext>
            </a:extLst>
          </p:cNvPr>
          <p:cNvSpPr txBox="1">
            <a:spLocks noChangeArrowheads="1"/>
          </p:cNvSpPr>
          <p:nvPr/>
        </p:nvSpPr>
        <p:spPr bwMode="auto">
          <a:xfrm>
            <a:off x="0" y="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400">
                <a:solidFill>
                  <a:schemeClr val="bg1"/>
                </a:solidFill>
                <a:latin typeface="Arial" panose="020B0604020202020204" pitchFamily="34" charset="0"/>
              </a:rPr>
              <a:t>Within Scope of Practice </a:t>
            </a:r>
          </a:p>
        </p:txBody>
      </p:sp>
      <p:sp>
        <p:nvSpPr>
          <p:cNvPr id="55300" name="Google Shape;327;p53">
            <a:extLst>
              <a:ext uri="{FF2B5EF4-FFF2-40B4-BE49-F238E27FC236}">
                <a16:creationId xmlns:a16="http://schemas.microsoft.com/office/drawing/2014/main" id="{A4D069DF-9145-426C-A91C-680AF27307E5}"/>
              </a:ext>
            </a:extLst>
          </p:cNvPr>
          <p:cNvSpPr txBox="1">
            <a:spLocks noChangeArrowheads="1"/>
          </p:cNvSpPr>
          <p:nvPr/>
        </p:nvSpPr>
        <p:spPr bwMode="auto">
          <a:xfrm>
            <a:off x="7575550" y="3429000"/>
            <a:ext cx="14986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latin typeface="Arial" panose="020B0604020202020204" pitchFamily="34" charset="0"/>
              </a:rPr>
              <a:t>Arkansas State Board of Nursing  (Revised 2021). School Nurse Roles and Responsibilities - Practice Guidelines [Nursing Tasks] Retrieved from </a:t>
            </a:r>
            <a:r>
              <a:rPr lang="en-US" altLang="en-US" sz="1000" u="sng">
                <a:solidFill>
                  <a:srgbClr val="0000FF"/>
                </a:solidFill>
                <a:latin typeface="Arial" panose="020B0604020202020204" pitchFamily="34" charset="0"/>
                <a:hlinkClick r:id="rId3"/>
              </a:rPr>
              <a:t>https://adecm.ade.arkansas.gov/Attachments/School_Nurse_Guidelines_2021_Revision_Updated_September_2021_151522.pdf</a:t>
            </a:r>
            <a:endParaRPr lang="en-US" altLang="en-US" sz="1000">
              <a:latin typeface="Arial" panose="020B0604020202020204" pitchFamily="34" charset="0"/>
            </a:endParaRPr>
          </a:p>
        </p:txBody>
      </p:sp>
      <p:graphicFrame>
        <p:nvGraphicFramePr>
          <p:cNvPr id="4" name="Table 3">
            <a:extLst>
              <a:ext uri="{FF2B5EF4-FFF2-40B4-BE49-F238E27FC236}">
                <a16:creationId xmlns:a16="http://schemas.microsoft.com/office/drawing/2014/main" id="{9E0D1F89-5AC5-45C6-94DF-D20C974C9D1A}"/>
              </a:ext>
            </a:extLst>
          </p:cNvPr>
          <p:cNvGraphicFramePr>
            <a:graphicFrameLocks noGrp="1"/>
          </p:cNvGraphicFramePr>
          <p:nvPr/>
        </p:nvGraphicFramePr>
        <p:xfrm>
          <a:off x="69850" y="838200"/>
          <a:ext cx="7499350" cy="5959343"/>
        </p:xfrm>
        <a:graphic>
          <a:graphicData uri="http://schemas.openxmlformats.org/drawingml/2006/table">
            <a:tbl>
              <a:tblPr/>
              <a:tblGrid>
                <a:gridCol w="3213506">
                  <a:extLst>
                    <a:ext uri="{9D8B030D-6E8A-4147-A177-3AD203B41FA5}">
                      <a16:colId xmlns:a16="http://schemas.microsoft.com/office/drawing/2014/main" val="20000"/>
                    </a:ext>
                  </a:extLst>
                </a:gridCol>
                <a:gridCol w="449891">
                  <a:extLst>
                    <a:ext uri="{9D8B030D-6E8A-4147-A177-3AD203B41FA5}">
                      <a16:colId xmlns:a16="http://schemas.microsoft.com/office/drawing/2014/main" val="20001"/>
                    </a:ext>
                  </a:extLst>
                </a:gridCol>
                <a:gridCol w="182683">
                  <a:extLst>
                    <a:ext uri="{9D8B030D-6E8A-4147-A177-3AD203B41FA5}">
                      <a16:colId xmlns:a16="http://schemas.microsoft.com/office/drawing/2014/main" val="20002"/>
                    </a:ext>
                  </a:extLst>
                </a:gridCol>
                <a:gridCol w="182683">
                  <a:extLst>
                    <a:ext uri="{9D8B030D-6E8A-4147-A177-3AD203B41FA5}">
                      <a16:colId xmlns:a16="http://schemas.microsoft.com/office/drawing/2014/main" val="20003"/>
                    </a:ext>
                  </a:extLst>
                </a:gridCol>
                <a:gridCol w="385622">
                  <a:extLst>
                    <a:ext uri="{9D8B030D-6E8A-4147-A177-3AD203B41FA5}">
                      <a16:colId xmlns:a16="http://schemas.microsoft.com/office/drawing/2014/main" val="20004"/>
                    </a:ext>
                  </a:extLst>
                </a:gridCol>
                <a:gridCol w="514159">
                  <a:extLst>
                    <a:ext uri="{9D8B030D-6E8A-4147-A177-3AD203B41FA5}">
                      <a16:colId xmlns:a16="http://schemas.microsoft.com/office/drawing/2014/main" val="20005"/>
                    </a:ext>
                  </a:extLst>
                </a:gridCol>
                <a:gridCol w="385622">
                  <a:extLst>
                    <a:ext uri="{9D8B030D-6E8A-4147-A177-3AD203B41FA5}">
                      <a16:colId xmlns:a16="http://schemas.microsoft.com/office/drawing/2014/main" val="20006"/>
                    </a:ext>
                  </a:extLst>
                </a:gridCol>
                <a:gridCol w="2185184">
                  <a:extLst>
                    <a:ext uri="{9D8B030D-6E8A-4147-A177-3AD203B41FA5}">
                      <a16:colId xmlns:a16="http://schemas.microsoft.com/office/drawing/2014/main" val="20007"/>
                    </a:ext>
                  </a:extLst>
                </a:gridCol>
              </a:tblGrid>
              <a:tr h="179596">
                <a:tc gridSpan="8">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b="1" kern="1200" cap="all">
                          <a:effectLst/>
                          <a:latin typeface="Tw Cen MT" panose="020B0602020104020603" pitchFamily="34" charset="0"/>
                          <a:ea typeface="Tw Cen MT" panose="020B0602020104020603" pitchFamily="34" charset="0"/>
                          <a:cs typeface="Times New Roman" panose="02020603050405020304" pitchFamily="18" charset="0"/>
                        </a:rPr>
                        <a:t>Nursing Tasks</a:t>
                      </a:r>
                      <a:endParaRPr lang="en-US" sz="11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947111">
                <a:tc gridSpan="3">
                  <a:txBody>
                    <a:bodyPr/>
                    <a:lstStyle/>
                    <a:p>
                      <a:pPr marL="0" marR="71755">
                        <a:lnSpc>
                          <a:spcPct val="115000"/>
                        </a:lnSpc>
                        <a:spcBef>
                          <a:spcPts val="0"/>
                        </a:spcBef>
                        <a:spcAft>
                          <a:spcPts val="0"/>
                        </a:spcAft>
                        <a:tabLst>
                          <a:tab pos="-609600" algn="l"/>
                          <a:tab pos="-457200" algn="l"/>
                          <a:tab pos="635" algn="l"/>
                          <a:tab pos="331470" algn="l"/>
                          <a:tab pos="56007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b="1" kern="1200" dirty="0">
                          <a:effectLst/>
                          <a:latin typeface="Tw Cen MT" panose="020B0602020104020603" pitchFamily="34" charset="0"/>
                          <a:ea typeface="Tw Cen MT" panose="020B0602020104020603" pitchFamily="34" charset="0"/>
                          <a:cs typeface="Times New Roman" panose="02020603050405020304" pitchFamily="18" charset="0"/>
                        </a:rPr>
                        <a:t>A  	= 	Within Scope of Practice</a:t>
                      </a:r>
                      <a:endParaRPr lang="en-US" sz="1100" kern="1200" dirty="0">
                        <a:effectLst/>
                        <a:latin typeface="Tw Cen MT" panose="020B0602020104020603" pitchFamily="34" charset="0"/>
                        <a:ea typeface="Tw Cen MT" panose="020B0602020104020603" pitchFamily="34" charset="0"/>
                        <a:cs typeface="Times New Roman" panose="02020603050405020304" pitchFamily="18" charset="0"/>
                      </a:endParaRPr>
                    </a:p>
                    <a:p>
                      <a:pPr marL="0" marR="71755">
                        <a:lnSpc>
                          <a:spcPct val="115000"/>
                        </a:lnSpc>
                        <a:spcBef>
                          <a:spcPts val="0"/>
                        </a:spcBef>
                        <a:spcAft>
                          <a:spcPts val="0"/>
                        </a:spcAft>
                        <a:tabLst>
                          <a:tab pos="-609600" algn="l"/>
                          <a:tab pos="-457200" algn="l"/>
                          <a:tab pos="635" algn="l"/>
                          <a:tab pos="331470" algn="l"/>
                          <a:tab pos="56007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b="1" kern="1200" dirty="0">
                          <a:effectLst/>
                          <a:latin typeface="Tw Cen MT" panose="020B0602020104020603" pitchFamily="34" charset="0"/>
                          <a:ea typeface="Tw Cen MT" panose="020B0602020104020603" pitchFamily="34" charset="0"/>
                          <a:cs typeface="Times New Roman" panose="02020603050405020304" pitchFamily="18" charset="0"/>
                        </a:rPr>
                        <a:t>S  	=   	Within Scope of Practice with supervision</a:t>
                      </a:r>
                      <a:endParaRPr lang="en-US" sz="1100" kern="1200" dirty="0">
                        <a:effectLst/>
                        <a:latin typeface="Tw Cen MT" panose="020B0602020104020603" pitchFamily="34" charset="0"/>
                        <a:ea typeface="Tw Cen MT" panose="020B0602020104020603" pitchFamily="34" charset="0"/>
                        <a:cs typeface="Times New Roman" panose="02020603050405020304" pitchFamily="18" charset="0"/>
                      </a:endParaRPr>
                    </a:p>
                    <a:p>
                      <a:pPr marL="0" marR="71755">
                        <a:lnSpc>
                          <a:spcPct val="115000"/>
                        </a:lnSpc>
                        <a:spcBef>
                          <a:spcPts val="0"/>
                        </a:spcBef>
                        <a:spcAft>
                          <a:spcPts val="0"/>
                        </a:spcAft>
                        <a:tabLst>
                          <a:tab pos="-609600" algn="l"/>
                          <a:tab pos="-457200" algn="l"/>
                          <a:tab pos="635" algn="l"/>
                          <a:tab pos="331470" algn="l"/>
                          <a:tab pos="56007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b="1" kern="1200" dirty="0">
                          <a:effectLst/>
                          <a:latin typeface="Tw Cen MT" panose="020B0602020104020603" pitchFamily="34" charset="0"/>
                          <a:ea typeface="Tw Cen MT" panose="020B0602020104020603" pitchFamily="34" charset="0"/>
                          <a:cs typeface="Times New Roman" panose="02020603050405020304" pitchFamily="18" charset="0"/>
                        </a:rPr>
                        <a:t>D 	=   	Delegated task with supervision</a:t>
                      </a:r>
                      <a:endParaRPr lang="en-US" sz="1100" kern="1200" dirty="0">
                        <a:effectLst/>
                        <a:latin typeface="Tw Cen MT" panose="020B0602020104020603" pitchFamily="34" charset="0"/>
                        <a:ea typeface="Tw Cen MT" panose="020B0602020104020603" pitchFamily="34" charset="0"/>
                        <a:cs typeface="Times New Roman" panose="02020603050405020304" pitchFamily="18" charset="0"/>
                      </a:endParaRPr>
                    </a:p>
                    <a:p>
                      <a:pPr marL="0" marR="71755">
                        <a:lnSpc>
                          <a:spcPct val="115000"/>
                        </a:lnSpc>
                        <a:spcBef>
                          <a:spcPts val="0"/>
                        </a:spcBef>
                        <a:spcAft>
                          <a:spcPts val="0"/>
                        </a:spcAft>
                        <a:tabLst>
                          <a:tab pos="-609600" algn="l"/>
                          <a:tab pos="-457200" algn="l"/>
                          <a:tab pos="635" algn="l"/>
                          <a:tab pos="331470" algn="l"/>
                          <a:tab pos="56007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b="1" kern="1200" dirty="0">
                          <a:effectLst/>
                          <a:latin typeface="Tw Cen MT" panose="020B0602020104020603" pitchFamily="34" charset="0"/>
                          <a:ea typeface="Tw Cen MT" panose="020B0602020104020603" pitchFamily="34" charset="0"/>
                          <a:cs typeface="Times New Roman" panose="02020603050405020304" pitchFamily="18" charset="0"/>
                        </a:rPr>
                        <a:t>EM	= 	In emergencies</a:t>
                      </a:r>
                      <a:endParaRPr lang="en-US" sz="1100" kern="1200" dirty="0">
                        <a:effectLst/>
                        <a:latin typeface="Tw Cen MT" panose="020B0602020104020603" pitchFamily="34" charset="0"/>
                        <a:ea typeface="Tw Cen MT" panose="020B0602020104020603" pitchFamily="34" charset="0"/>
                        <a:cs typeface="Times New Roman" panose="02020603050405020304" pitchFamily="18" charset="0"/>
                      </a:endParaRPr>
                    </a:p>
                    <a:p>
                      <a:pPr marL="635" marR="71755">
                        <a:lnSpc>
                          <a:spcPct val="115000"/>
                        </a:lnSpc>
                        <a:spcBef>
                          <a:spcPts val="0"/>
                        </a:spcBef>
                        <a:spcAft>
                          <a:spcPts val="0"/>
                        </a:spcAft>
                        <a:tabLst>
                          <a:tab pos="-609600" algn="l"/>
                          <a:tab pos="-457200" algn="l"/>
                          <a:tab pos="635" algn="l"/>
                          <a:tab pos="228600" algn="r"/>
                          <a:tab pos="331470" algn="l"/>
                          <a:tab pos="56007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b="1" kern="1200" dirty="0">
                          <a:effectLst/>
                          <a:latin typeface="Tw Cen MT" panose="020B0602020104020603" pitchFamily="34" charset="0"/>
                          <a:ea typeface="Tw Cen MT" panose="020B0602020104020603" pitchFamily="34" charset="0"/>
                          <a:cs typeface="Times New Roman" panose="02020603050405020304" pitchFamily="18" charset="0"/>
                        </a:rPr>
                        <a:t>X 		=   	Cannot perform</a:t>
                      </a:r>
                      <a:endParaRPr lang="en-US" sz="11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5">
                  <a:txBody>
                    <a:bodyPr/>
                    <a:lstStyle/>
                    <a:p>
                      <a:pPr marL="0" marR="71755">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b="1" kern="1200" dirty="0">
                          <a:effectLst/>
                          <a:latin typeface="Tw Cen MT" panose="020B0602020104020603" pitchFamily="34" charset="0"/>
                          <a:ea typeface="Tw Cen MT" panose="020B0602020104020603" pitchFamily="34" charset="0"/>
                          <a:cs typeface="Times New Roman" panose="02020603050405020304" pitchFamily="18" charset="0"/>
                        </a:rPr>
                        <a:t>Provider = Person w/legal authority to prescribe – M.D., APRN with prescriptive authority, Dentist, Physician Assistant with prescriptive authority, etc.</a:t>
                      </a:r>
                      <a:endParaRPr lang="en-US" sz="11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482139">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b="1" kern="1200" dirty="0">
                          <a:effectLst/>
                          <a:latin typeface="Tw Cen MT" panose="020B0602020104020603" pitchFamily="34" charset="0"/>
                          <a:ea typeface="Tw Cen MT" panose="020B0602020104020603" pitchFamily="34" charset="0"/>
                          <a:cs typeface="Times New Roman" panose="02020603050405020304" pitchFamily="18" charset="0"/>
                        </a:rPr>
                        <a:t>Procedure</a:t>
                      </a:r>
                      <a:endParaRPr lang="en-US" sz="11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b="1" kern="1200" dirty="0">
                          <a:effectLst/>
                          <a:latin typeface="Tw Cen MT" panose="020B0602020104020603" pitchFamily="34" charset="0"/>
                          <a:ea typeface="Tw Cen MT" panose="020B0602020104020603" pitchFamily="34" charset="0"/>
                          <a:cs typeface="Times New Roman" panose="02020603050405020304" pitchFamily="18" charset="0"/>
                        </a:rPr>
                        <a:t>Provider Order Required</a:t>
                      </a:r>
                      <a:endParaRPr lang="en-US" sz="11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42140" marR="4214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b="1" kern="1200" dirty="0">
                          <a:solidFill>
                            <a:srgbClr val="0000FF"/>
                          </a:solidFill>
                          <a:effectLst/>
                          <a:latin typeface="Tw Cen MT" panose="020B0602020104020603" pitchFamily="34" charset="0"/>
                          <a:ea typeface="Tw Cen MT" panose="020B0602020104020603" pitchFamily="34" charset="0"/>
                          <a:cs typeface="Times New Roman" panose="02020603050405020304" pitchFamily="18" charset="0"/>
                        </a:rPr>
                        <a:t>RN</a:t>
                      </a:r>
                      <a:endParaRPr lang="en-US" sz="11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42140" marR="4214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b="1" kern="1200">
                          <a:solidFill>
                            <a:srgbClr val="FF0000"/>
                          </a:solidFill>
                          <a:effectLst/>
                          <a:latin typeface="Tw Cen MT" panose="020B0602020104020603" pitchFamily="34" charset="0"/>
                          <a:ea typeface="Tw Cen MT" panose="020B0602020104020603" pitchFamily="34" charset="0"/>
                          <a:cs typeface="Times New Roman" panose="02020603050405020304" pitchFamily="18" charset="0"/>
                        </a:rPr>
                        <a:t>LPN/ LPTN</a:t>
                      </a:r>
                      <a:endParaRPr lang="en-US" sz="11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42140" marR="4214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b="1" kern="1200">
                          <a:effectLst/>
                          <a:latin typeface="Tw Cen MT" panose="020B0602020104020603" pitchFamily="34" charset="0"/>
                          <a:ea typeface="Tw Cen MT" panose="020B0602020104020603" pitchFamily="34" charset="0"/>
                          <a:cs typeface="Times New Roman" panose="02020603050405020304" pitchFamily="18" charset="0"/>
                        </a:rPr>
                        <a:t>UAP</a:t>
                      </a:r>
                      <a:endParaRPr lang="en-US" sz="11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42140" marR="4214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b="1" kern="1200">
                          <a:effectLst/>
                          <a:latin typeface="Tw Cen MT" panose="020B0602020104020603" pitchFamily="34" charset="0"/>
                          <a:ea typeface="Tw Cen MT" panose="020B0602020104020603" pitchFamily="34" charset="0"/>
                          <a:cs typeface="Times New Roman" panose="02020603050405020304" pitchFamily="18" charset="0"/>
                        </a:rPr>
                        <a:t>Student for Self</a:t>
                      </a:r>
                      <a:endParaRPr lang="en-US" sz="11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42140" marR="4214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b="1" kern="1200" dirty="0">
                          <a:solidFill>
                            <a:srgbClr val="0000FF"/>
                          </a:solidFill>
                          <a:effectLst/>
                          <a:latin typeface="Tw Cen MT" panose="020B0602020104020603" pitchFamily="34" charset="0"/>
                          <a:ea typeface="Tw Cen MT" panose="020B0602020104020603" pitchFamily="34" charset="0"/>
                          <a:cs typeface="Times New Roman" panose="02020603050405020304" pitchFamily="18" charset="0"/>
                        </a:rPr>
                        <a:t>RN Scope of Practice</a:t>
                      </a:r>
                      <a:r>
                        <a:rPr lang="en-US" sz="1100" b="1" kern="1200" dirty="0">
                          <a:effectLst/>
                          <a:latin typeface="Tw Cen MT" panose="020B0602020104020603" pitchFamily="34" charset="0"/>
                          <a:ea typeface="Tw Cen MT" panose="020B0602020104020603" pitchFamily="34" charset="0"/>
                          <a:cs typeface="Times New Roman" panose="02020603050405020304" pitchFamily="18" charset="0"/>
                        </a:rPr>
                        <a:t>:</a:t>
                      </a:r>
                      <a:r>
                        <a:rPr lang="en-US" sz="1100" kern="1200" dirty="0">
                          <a:effectLst/>
                          <a:latin typeface="Tw Cen MT" panose="020B0602020104020603" pitchFamily="34" charset="0"/>
                          <a:ea typeface="Tw Cen MT" panose="020B0602020104020603" pitchFamily="34" charset="0"/>
                          <a:cs typeface="Times New Roman" panose="02020603050405020304" pitchFamily="18" charset="0"/>
                        </a:rPr>
                        <a:t> The delivery of health care services which require </a:t>
                      </a:r>
                      <a:r>
                        <a:rPr lang="en-US" sz="1100" b="1" kern="1200" dirty="0">
                          <a:solidFill>
                            <a:srgbClr val="0000FF"/>
                          </a:solidFill>
                          <a:effectLst/>
                          <a:latin typeface="Tw Cen MT" panose="020B0602020104020603" pitchFamily="34" charset="0"/>
                          <a:ea typeface="Tw Cen MT" panose="020B0602020104020603" pitchFamily="34" charset="0"/>
                          <a:cs typeface="Times New Roman" panose="02020603050405020304" pitchFamily="18" charset="0"/>
                        </a:rPr>
                        <a:t>assessment, diagnosis, planning, intervention, and evaluation.</a:t>
                      </a:r>
                      <a:endParaRPr lang="en-US" sz="1100" kern="1200" dirty="0">
                        <a:effectLst/>
                        <a:latin typeface="Tw Cen MT" panose="020B0602020104020603" pitchFamily="34" charset="0"/>
                        <a:ea typeface="Tw Cen MT" panose="020B0602020104020603" pitchFamily="34" charset="0"/>
                        <a:cs typeface="Times New Roman" panose="02020603050405020304" pitchFamily="18" charset="0"/>
                      </a:endParaRPr>
                    </a:p>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b="1" kern="1200" dirty="0">
                          <a:solidFill>
                            <a:srgbClr val="FF0000"/>
                          </a:solidFill>
                          <a:effectLst/>
                          <a:latin typeface="Tw Cen MT" panose="020B0602020104020603" pitchFamily="34" charset="0"/>
                          <a:ea typeface="Tw Cen MT" panose="020B0602020104020603" pitchFamily="34" charset="0"/>
                          <a:cs typeface="Times New Roman" panose="02020603050405020304" pitchFamily="18" charset="0"/>
                        </a:rPr>
                        <a:t> </a:t>
                      </a:r>
                      <a:endParaRPr lang="en-US" sz="1100" kern="1200" dirty="0">
                        <a:effectLst/>
                        <a:latin typeface="Tw Cen MT" panose="020B0602020104020603" pitchFamily="34" charset="0"/>
                        <a:ea typeface="Tw Cen MT" panose="020B0602020104020603" pitchFamily="34" charset="0"/>
                        <a:cs typeface="Times New Roman" panose="02020603050405020304" pitchFamily="18" charset="0"/>
                      </a:endParaRPr>
                    </a:p>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b="1" kern="1200" dirty="0">
                          <a:solidFill>
                            <a:srgbClr val="FF0000"/>
                          </a:solidFill>
                          <a:effectLst/>
                          <a:latin typeface="Tw Cen MT" panose="020B0602020104020603" pitchFamily="34" charset="0"/>
                          <a:ea typeface="Tw Cen MT" panose="020B0602020104020603" pitchFamily="34" charset="0"/>
                          <a:cs typeface="Times New Roman" panose="02020603050405020304" pitchFamily="18" charset="0"/>
                        </a:rPr>
                        <a:t>LPN Scope of Practice</a:t>
                      </a:r>
                      <a:r>
                        <a:rPr lang="en-US" sz="1100" b="1" kern="1200" dirty="0">
                          <a:effectLst/>
                          <a:latin typeface="Tw Cen MT" panose="020B0602020104020603" pitchFamily="34" charset="0"/>
                          <a:ea typeface="Tw Cen MT" panose="020B0602020104020603" pitchFamily="34" charset="0"/>
                          <a:cs typeface="Times New Roman" panose="02020603050405020304" pitchFamily="18" charset="0"/>
                        </a:rPr>
                        <a:t>:</a:t>
                      </a:r>
                      <a:r>
                        <a:rPr lang="en-US" sz="1100" kern="1200" dirty="0">
                          <a:effectLst/>
                          <a:latin typeface="Tw Cen MT" panose="020B0602020104020603" pitchFamily="34" charset="0"/>
                          <a:ea typeface="Tw Cen MT" panose="020B0602020104020603" pitchFamily="34" charset="0"/>
                          <a:cs typeface="Times New Roman" panose="02020603050405020304" pitchFamily="18" charset="0"/>
                        </a:rPr>
                        <a:t>  The delivery of health care services which are performed under the direction of the professional nurse, licensed physician, or licensed dentist, including </a:t>
                      </a:r>
                      <a:r>
                        <a:rPr lang="en-US" sz="1100" b="1" kern="1200" dirty="0">
                          <a:solidFill>
                            <a:srgbClr val="FF0000"/>
                          </a:solidFill>
                          <a:effectLst/>
                          <a:latin typeface="Tw Cen MT" panose="020B0602020104020603" pitchFamily="34" charset="0"/>
                          <a:ea typeface="Tw Cen MT" panose="020B0602020104020603" pitchFamily="34" charset="0"/>
                          <a:cs typeface="Times New Roman" panose="02020603050405020304" pitchFamily="18" charset="0"/>
                        </a:rPr>
                        <a:t>observation, intervention and evaluation</a:t>
                      </a:r>
                      <a:r>
                        <a:rPr lang="en-US" sz="1100" kern="1200" dirty="0">
                          <a:effectLst/>
                          <a:latin typeface="Tw Cen MT" panose="020B0602020104020603" pitchFamily="34" charset="0"/>
                          <a:ea typeface="Tw Cen MT" panose="020B0602020104020603" pitchFamily="34" charset="0"/>
                          <a:cs typeface="Times New Roman" panose="02020603050405020304" pitchFamily="18" charset="0"/>
                        </a:rPr>
                        <a:t>.</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79596">
                <a:tc>
                  <a:txBody>
                    <a:bodyPr/>
                    <a:lstStyle/>
                    <a:p>
                      <a:pPr marL="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b="1" kern="1200" dirty="0">
                          <a:solidFill>
                            <a:srgbClr val="000000"/>
                          </a:solidFill>
                          <a:effectLst/>
                          <a:latin typeface="Tw Cen MT" panose="020B0602020104020603" pitchFamily="34" charset="0"/>
                          <a:ea typeface="Tw Cen MT" panose="020B0602020104020603" pitchFamily="34" charset="0"/>
                          <a:cs typeface="Times New Roman" panose="02020603050405020304" pitchFamily="18" charset="0"/>
                        </a:rPr>
                        <a:t>1.0 Activities of Daily Living</a:t>
                      </a:r>
                      <a:endParaRPr lang="en-US" sz="11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 </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gridSpan="2">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 </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hMerge="1">
                  <a:txBody>
                    <a:bodyPr/>
                    <a:lstStyle/>
                    <a:p>
                      <a:endParaRPr lang="en-US"/>
                    </a:p>
                  </a:txBody>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 </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 </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 </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 </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extLst>
                  <a:ext uri="{0D108BD9-81ED-4DB2-BD59-A6C34878D82A}">
                    <a16:rowId xmlns:a16="http://schemas.microsoft.com/office/drawing/2014/main" val="10003"/>
                  </a:ext>
                </a:extLst>
              </a:tr>
              <a:tr h="179596">
                <a:tc>
                  <a:txBody>
                    <a:bodyPr/>
                    <a:lstStyle/>
                    <a:p>
                      <a:pPr marL="2286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dirty="0">
                          <a:effectLst/>
                          <a:latin typeface="Tw Cen MT" panose="020B0602020104020603" pitchFamily="34" charset="0"/>
                          <a:ea typeface="Tw Cen MT" panose="020B0602020104020603" pitchFamily="34" charset="0"/>
                          <a:cs typeface="Times New Roman" panose="02020603050405020304" pitchFamily="18" charset="0"/>
                        </a:rPr>
                        <a:t>1.1  Toileting/Diapering</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 </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A</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A</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A</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 </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 </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79596">
                <a:tc>
                  <a:txBody>
                    <a:bodyPr/>
                    <a:lstStyle/>
                    <a:p>
                      <a:pPr marL="2286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1.2  Bowel/Bladder Training</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 </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A</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A</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D</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S</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 </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79596">
                <a:tc>
                  <a:txBody>
                    <a:bodyPr/>
                    <a:lstStyle/>
                    <a:p>
                      <a:pPr marL="2286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1.3  Bathing/Grooming</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 </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A</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A</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S</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S</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 </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79596">
                <a:tc>
                  <a:txBody>
                    <a:bodyPr/>
                    <a:lstStyle/>
                    <a:p>
                      <a:pPr marL="2286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1.4  Dressing</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 </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A</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A</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A</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S</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 </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79596">
                <a:tc>
                  <a:txBody>
                    <a:bodyPr/>
                    <a:lstStyle/>
                    <a:p>
                      <a:pPr marL="2286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1.5  Oral Hygiene</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 </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A</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A</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S</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S</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 </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79596">
                <a:tc>
                  <a:txBody>
                    <a:bodyPr/>
                    <a:lstStyle/>
                    <a:p>
                      <a:pPr marL="2286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1.6  Dental Hygiene</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 </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A</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A</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S</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S</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 </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79596">
                <a:tc>
                  <a:txBody>
                    <a:bodyPr/>
                    <a:lstStyle/>
                    <a:p>
                      <a:pPr marL="2286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1.7  Lifting/Positioning/Transfers</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 </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A</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A</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S</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S</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 </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79596">
                <a:tc>
                  <a:txBody>
                    <a:bodyPr/>
                    <a:lstStyle/>
                    <a:p>
                      <a:pPr marL="2286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1.8  Feeding</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dirty="0">
                          <a:effectLst/>
                          <a:latin typeface="Tw Cen MT" panose="020B0602020104020603" pitchFamily="34" charset="0"/>
                          <a:ea typeface="Tw Cen MT" panose="020B0602020104020603" pitchFamily="34" charset="0"/>
                          <a:cs typeface="Times New Roman" panose="02020603050405020304" pitchFamily="18" charset="0"/>
                        </a:rPr>
                        <a:t> </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1D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 </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79596">
                <a:tc>
                  <a:txBody>
                    <a:bodyPr/>
                    <a:lstStyle/>
                    <a:p>
                      <a:pPr marL="4572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1.8.1 Nutritional Assessment</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 </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A</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X</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X</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X</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 </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79596">
                <a:tc>
                  <a:txBody>
                    <a:bodyPr/>
                    <a:lstStyle/>
                    <a:p>
                      <a:pPr marL="4572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1.8.2 Oral Feeding</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 </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A</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A</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S</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A</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 </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79596">
                <a:tc>
                  <a:txBody>
                    <a:bodyPr/>
                    <a:lstStyle/>
                    <a:p>
                      <a:pPr marL="4572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1.8.3 Naso-Gastric (NG) Tube Feeding</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Yes</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dirty="0">
                          <a:effectLst/>
                          <a:latin typeface="Tw Cen MT" panose="020B0602020104020603" pitchFamily="34" charset="0"/>
                          <a:ea typeface="Tw Cen MT" panose="020B0602020104020603" pitchFamily="34" charset="0"/>
                          <a:cs typeface="Times New Roman" panose="02020603050405020304" pitchFamily="18" charset="0"/>
                        </a:rPr>
                        <a:t>A</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S</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X</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S</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 </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79596">
                <a:tc>
                  <a:txBody>
                    <a:bodyPr/>
                    <a:lstStyle/>
                    <a:p>
                      <a:pPr marL="4572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1.8.4 Monitoring NG Feeding</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 </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dirty="0">
                          <a:effectLst/>
                          <a:latin typeface="Tw Cen MT" panose="020B0602020104020603" pitchFamily="34" charset="0"/>
                          <a:ea typeface="Tw Cen MT" panose="020B0602020104020603" pitchFamily="34" charset="0"/>
                          <a:cs typeface="Times New Roman" panose="02020603050405020304" pitchFamily="18" charset="0"/>
                        </a:rPr>
                        <a:t>A</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S</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X</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a:effectLst/>
                          <a:latin typeface="Tw Cen MT" panose="020B0602020104020603" pitchFamily="34" charset="0"/>
                          <a:ea typeface="Tw Cen MT" panose="020B0602020104020603" pitchFamily="34" charset="0"/>
                          <a:cs typeface="Times New Roman" panose="02020603050405020304" pitchFamily="18" charset="0"/>
                        </a:rPr>
                        <a:t>S</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kern="1200" dirty="0">
                          <a:effectLst/>
                          <a:latin typeface="Tw Cen MT" panose="020B0602020104020603" pitchFamily="34" charset="0"/>
                          <a:ea typeface="Tw Cen MT" panose="020B0602020104020603" pitchFamily="34" charset="0"/>
                          <a:cs typeface="Times New Roman" panose="02020603050405020304" pitchFamily="18" charset="0"/>
                        </a:rPr>
                        <a:t> </a:t>
                      </a:r>
                    </a:p>
                  </a:txBody>
                  <a:tcPr marL="42140" marR="421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bl>
          </a:graphicData>
        </a:graphic>
      </p:graphicFrame>
      <p:pic>
        <p:nvPicPr>
          <p:cNvPr id="55302" name="Picture 4">
            <a:extLst>
              <a:ext uri="{FF2B5EF4-FFF2-40B4-BE49-F238E27FC236}">
                <a16:creationId xmlns:a16="http://schemas.microsoft.com/office/drawing/2014/main" id="{34C0D23F-954F-40C2-AE5A-2B516E6789F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120C21D-27DF-4839-A0A8-4E02679B5D73}"/>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Google Shape;143;p27">
            <a:extLst>
              <a:ext uri="{FF2B5EF4-FFF2-40B4-BE49-F238E27FC236}">
                <a16:creationId xmlns:a16="http://schemas.microsoft.com/office/drawing/2014/main" id="{AFC7CA26-99DB-46D0-9F13-6CEE11681A77}"/>
              </a:ext>
            </a:extLst>
          </p:cNvPr>
          <p:cNvSpPr txBox="1">
            <a:spLocks/>
          </p:cNvSpPr>
          <p:nvPr/>
        </p:nvSpPr>
        <p:spPr>
          <a:xfrm>
            <a:off x="636588" y="2806700"/>
            <a:ext cx="7897812" cy="1676400"/>
          </a:xfrm>
          <a:prstGeom prst="rect">
            <a:avLst/>
          </a:prstGeom>
          <a:noFill/>
          <a:ln w="9525" cap="flat" cmpd="sng">
            <a:solidFill>
              <a:srgbClr val="000000"/>
            </a:solidFill>
            <a:prstDash val="solid"/>
            <a:round/>
            <a:headEnd type="none" w="sm" len="sm"/>
            <a:tailEnd type="none" w="sm" len="sm"/>
          </a:ln>
        </p:spPr>
        <p:txBody>
          <a:bodyPr spcFirstLastPara="1" lIns="91425" tIns="91425" rIns="91425" bIns="91425"/>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eaLnBrk="1" fontAlgn="auto" hangingPunct="1">
              <a:lnSpc>
                <a:spcPct val="100000"/>
              </a:lnSpc>
              <a:buClr>
                <a:srgbClr val="595959"/>
              </a:buClr>
              <a:buFont typeface="Arial"/>
              <a:buNone/>
              <a:defRPr/>
            </a:pPr>
            <a:r>
              <a:rPr lang="en-US" sz="2800" b="1" kern="0" dirty="0">
                <a:solidFill>
                  <a:srgbClr val="000000"/>
                </a:solidFill>
              </a:rPr>
              <a:t>Unlicensed Assistive Personnel (UAP) </a:t>
            </a:r>
            <a:r>
              <a:rPr lang="en-US" sz="2800" kern="0" dirty="0">
                <a:solidFill>
                  <a:srgbClr val="000000"/>
                </a:solidFill>
              </a:rPr>
              <a:t>which is defined as a staff member that does not hold a nursing degree.</a:t>
            </a:r>
          </a:p>
          <a:p>
            <a:pPr marL="0" indent="0" eaLnBrk="1" fontAlgn="auto" hangingPunct="1">
              <a:lnSpc>
                <a:spcPct val="100000"/>
              </a:lnSpc>
              <a:buClr>
                <a:srgbClr val="595959"/>
              </a:buClr>
              <a:buFont typeface="Arial"/>
              <a:buNone/>
              <a:defRPr/>
            </a:pPr>
            <a:endParaRPr lang="en-US" kern="0" dirty="0">
              <a:solidFill>
                <a:srgbClr val="595959"/>
              </a:solidFill>
            </a:endParaRPr>
          </a:p>
        </p:txBody>
      </p:sp>
      <p:sp>
        <p:nvSpPr>
          <p:cNvPr id="8196" name="Google Shape;346;p55">
            <a:extLst>
              <a:ext uri="{FF2B5EF4-FFF2-40B4-BE49-F238E27FC236}">
                <a16:creationId xmlns:a16="http://schemas.microsoft.com/office/drawing/2014/main" id="{B1A764E4-EF3B-4946-8D64-834AD5015671}"/>
              </a:ext>
            </a:extLst>
          </p:cNvPr>
          <p:cNvSpPr txBox="1">
            <a:spLocks noChangeArrowheads="1"/>
          </p:cNvSpPr>
          <p:nvPr/>
        </p:nvSpPr>
        <p:spPr bwMode="auto">
          <a:xfrm>
            <a:off x="0" y="640080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latin typeface="Arial" panose="020B0604020202020204" pitchFamily="34" charset="0"/>
              </a:rPr>
              <a:t>Arkansas State Board of Nursing  (Revised 2021). School Nurse Roles and Responsibilities - Practice Guidelines [Nursing Tasks] Retrieved from</a:t>
            </a:r>
            <a:r>
              <a:rPr lang="en-US" altLang="en-US" sz="1000"/>
              <a:t> </a:t>
            </a:r>
            <a:r>
              <a:rPr lang="en-US" altLang="en-US" sz="1000" u="sng">
                <a:solidFill>
                  <a:srgbClr val="0000FF"/>
                </a:solidFill>
                <a:latin typeface="Arial" panose="020B0604020202020204" pitchFamily="34" charset="0"/>
                <a:hlinkClick r:id="rId3"/>
              </a:rPr>
              <a:t>https://adecm.ade.arkansas.gov/Attachments/School_Nurse_Guidelines_2021_Revision_Updated_September_2021_151522.pdf</a:t>
            </a:r>
            <a:endParaRPr lang="en-US" altLang="en-US" sz="1000"/>
          </a:p>
        </p:txBody>
      </p:sp>
      <p:sp>
        <p:nvSpPr>
          <p:cNvPr id="8197" name="Title 1">
            <a:extLst>
              <a:ext uri="{FF2B5EF4-FFF2-40B4-BE49-F238E27FC236}">
                <a16:creationId xmlns:a16="http://schemas.microsoft.com/office/drawing/2014/main" id="{07D014E4-1ABE-4115-94FA-919F197F38E3}"/>
              </a:ext>
            </a:extLst>
          </p:cNvPr>
          <p:cNvSpPr txBox="1">
            <a:spLocks noChangeArrowheads="1"/>
          </p:cNvSpPr>
          <p:nvPr/>
        </p:nvSpPr>
        <p:spPr bwMode="auto">
          <a:xfrm>
            <a:off x="0" y="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a:solidFill>
                  <a:schemeClr val="bg1"/>
                </a:solidFill>
                <a:latin typeface="Arial" panose="020B0604020202020204" pitchFamily="34" charset="0"/>
              </a:rPr>
              <a:t>This Training Is Intended For...</a:t>
            </a:r>
          </a:p>
        </p:txBody>
      </p:sp>
      <p:pic>
        <p:nvPicPr>
          <p:cNvPr id="8198" name="Picture 4">
            <a:extLst>
              <a:ext uri="{FF2B5EF4-FFF2-40B4-BE49-F238E27FC236}">
                <a16:creationId xmlns:a16="http://schemas.microsoft.com/office/drawing/2014/main" id="{7C804437-6258-41B1-8C5A-9A0D8C0FE8D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0A2DD37-0F97-4CFB-81BD-BA6D01904CAC}"/>
              </a:ext>
            </a:extLst>
          </p:cNvPr>
          <p:cNvSpPr/>
          <p:nvPr/>
        </p:nvSpPr>
        <p:spPr>
          <a:xfrm>
            <a:off x="0" y="-23813"/>
            <a:ext cx="9144000" cy="762001"/>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7347" name="Picture 4">
            <a:extLst>
              <a:ext uri="{FF2B5EF4-FFF2-40B4-BE49-F238E27FC236}">
                <a16:creationId xmlns:a16="http://schemas.microsoft.com/office/drawing/2014/main" id="{EF563A99-8798-4853-A9D3-26B0BED7F5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854075"/>
            <a:ext cx="8077200"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Google Shape;346;p55">
            <a:extLst>
              <a:ext uri="{FF2B5EF4-FFF2-40B4-BE49-F238E27FC236}">
                <a16:creationId xmlns:a16="http://schemas.microsoft.com/office/drawing/2014/main" id="{EE131612-1756-4F11-B5A2-700F526FB7D8}"/>
              </a:ext>
            </a:extLst>
          </p:cNvPr>
          <p:cNvSpPr txBox="1">
            <a:spLocks noChangeArrowheads="1"/>
          </p:cNvSpPr>
          <p:nvPr/>
        </p:nvSpPr>
        <p:spPr bwMode="auto">
          <a:xfrm>
            <a:off x="0" y="640080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latin typeface="Arial" panose="020B0604020202020204" pitchFamily="34" charset="0"/>
              </a:rPr>
              <a:t>Arkansas State Board of Nursing  (Revised 2021). School Nurse Roles and Responsibilities - Practice Guidelines [Nursing Tasks] Retrieved from</a:t>
            </a:r>
            <a:r>
              <a:rPr lang="en-US" altLang="en-US" sz="1000"/>
              <a:t> </a:t>
            </a:r>
            <a:r>
              <a:rPr lang="en-US" altLang="en-US" sz="1000" u="sng">
                <a:solidFill>
                  <a:srgbClr val="0000FF"/>
                </a:solidFill>
                <a:latin typeface="Arial" panose="020B0604020202020204" pitchFamily="34" charset="0"/>
                <a:hlinkClick r:id="rId4"/>
              </a:rPr>
              <a:t>https://adecm.ade.arkansas.gov/Attachments/School_Nurse_Guidelines_2021_Revision_Updated_September_2021_151522.pdf</a:t>
            </a:r>
            <a:endParaRPr lang="en-US" altLang="en-US" sz="1000"/>
          </a:p>
        </p:txBody>
      </p:sp>
      <p:sp>
        <p:nvSpPr>
          <p:cNvPr id="57349" name="Title 1">
            <a:extLst>
              <a:ext uri="{FF2B5EF4-FFF2-40B4-BE49-F238E27FC236}">
                <a16:creationId xmlns:a16="http://schemas.microsoft.com/office/drawing/2014/main" id="{7E40F71A-890B-453C-8D04-7FBA4584F96C}"/>
              </a:ext>
            </a:extLst>
          </p:cNvPr>
          <p:cNvSpPr txBox="1">
            <a:spLocks noChangeArrowheads="1"/>
          </p:cNvSpPr>
          <p:nvPr/>
        </p:nvSpPr>
        <p:spPr bwMode="auto">
          <a:xfrm>
            <a:off x="0" y="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400">
                <a:solidFill>
                  <a:schemeClr val="bg1"/>
                </a:solidFill>
                <a:latin typeface="Arial" panose="020B0604020202020204" pitchFamily="34" charset="0"/>
              </a:rPr>
              <a:t>Within Scope of Practice </a:t>
            </a:r>
          </a:p>
        </p:txBody>
      </p:sp>
      <p:graphicFrame>
        <p:nvGraphicFramePr>
          <p:cNvPr id="7" name="Table 6">
            <a:extLst>
              <a:ext uri="{FF2B5EF4-FFF2-40B4-BE49-F238E27FC236}">
                <a16:creationId xmlns:a16="http://schemas.microsoft.com/office/drawing/2014/main" id="{7A6D3305-0DA1-46AF-910F-E1CF8730F81E}"/>
              </a:ext>
            </a:extLst>
          </p:cNvPr>
          <p:cNvGraphicFramePr>
            <a:graphicFrameLocks noGrp="1"/>
          </p:cNvGraphicFramePr>
          <p:nvPr/>
        </p:nvGraphicFramePr>
        <p:xfrm>
          <a:off x="1066800" y="3811588"/>
          <a:ext cx="6858000" cy="1827212"/>
        </p:xfrm>
        <a:graphic>
          <a:graphicData uri="http://schemas.openxmlformats.org/drawingml/2006/table">
            <a:tbl>
              <a:tblPr/>
              <a:tblGrid>
                <a:gridCol w="3429000">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tblGrid>
              <a:tr h="290513">
                <a:tc gridSpan="2">
                  <a:txBody>
                    <a:bodyPr/>
                    <a:lstStyle>
                      <a:lvl1pPr>
                        <a:spcBef>
                          <a:spcPct val="20000"/>
                        </a:spcBef>
                        <a:buFont typeface="Arial" panose="020B0604020202020204" pitchFamily="34" charset="0"/>
                        <a:tabLst>
                          <a:tab pos="-609600" algn="l"/>
                          <a:tab pos="-457200" algn="l"/>
                          <a:tab pos="0"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tabLst>
                          <a:tab pos="-609600" algn="l"/>
                          <a:tab pos="-457200" algn="l"/>
                          <a:tab pos="0"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tabLst>
                          <a:tab pos="-609600" algn="l"/>
                          <a:tab pos="-457200" algn="l"/>
                          <a:tab pos="0"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tabLst>
                          <a:tab pos="-609600" algn="l"/>
                          <a:tab pos="-457200" algn="l"/>
                          <a:tab pos="0"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Calibri" panose="020F0502020204030204" pitchFamily="34" charset="0"/>
                        </a:defRPr>
                      </a:lvl4pPr>
                      <a:lvl5pPr marL="2057400" indent="-228600">
                        <a:spcBef>
                          <a:spcPct val="20000"/>
                        </a:spcBef>
                        <a:buFont typeface="Arial" panose="020B0604020202020204" pitchFamily="34" charset="0"/>
                        <a:tabLst>
                          <a:tab pos="-609600" algn="l"/>
                          <a:tab pos="-457200" algn="l"/>
                          <a:tab pos="0"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tabLst>
                          <a:tab pos="-609600" algn="l"/>
                          <a:tab pos="-457200" algn="l"/>
                          <a:tab pos="0"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tabLst>
                          <a:tab pos="-609600" algn="l"/>
                          <a:tab pos="-457200" algn="l"/>
                          <a:tab pos="0"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tabLst>
                          <a:tab pos="-609600" algn="l"/>
                          <a:tab pos="-457200" algn="l"/>
                          <a:tab pos="0"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tabLst>
                          <a:tab pos="-609600" algn="l"/>
                          <a:tab pos="-457200" algn="l"/>
                          <a:tab pos="0"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tab pos="-609600" algn="l"/>
                          <a:tab pos="-457200" algn="l"/>
                          <a:tab pos="0"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kumimoji="0" lang="en-US" altLang="en-US" sz="1200" b="1" i="0" u="none" strike="noStrike" cap="none" normalizeH="0" baseline="0">
                          <a:ln>
                            <a:noFill/>
                          </a:ln>
                          <a:solidFill>
                            <a:schemeClr val="tx1"/>
                          </a:solidFill>
                          <a:effectLst/>
                          <a:latin typeface="Tw Cen MT" panose="020B0602020104020603" pitchFamily="34" charset="0"/>
                          <a:ea typeface="Tw Cen MT" panose="020B0602020104020603" pitchFamily="34" charset="0"/>
                          <a:cs typeface="Times New Roman" panose="02020603050405020304" pitchFamily="18" charset="0"/>
                        </a:rPr>
                        <a:t>NURSING TASKS</a:t>
                      </a:r>
                      <a:endParaRPr kumimoji="0" lang="en-US" altLang="en-US" sz="1200" b="0" i="0" u="none" strike="noStrike" cap="none" normalizeH="0" baseline="0">
                        <a:ln>
                          <a:noFill/>
                        </a:ln>
                        <a:solidFill>
                          <a:schemeClr val="tx1"/>
                        </a:solidFill>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1536699">
                <a:tc>
                  <a:txBody>
                    <a:bodyPr/>
                    <a:lstStyle>
                      <a:lvl1pPr>
                        <a:spcBef>
                          <a:spcPct val="20000"/>
                        </a:spcBef>
                        <a:buFont typeface="Arial" panose="020B0604020202020204" pitchFamily="34" charset="0"/>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Calibri" panose="020F0502020204030204" pitchFamily="34" charset="0"/>
                        </a:defRPr>
                      </a:lvl4pPr>
                      <a:lvl5pPr marL="2057400" indent="-228600">
                        <a:spcBef>
                          <a:spcPct val="20000"/>
                        </a:spcBef>
                        <a:buFont typeface="Arial" panose="020B0604020202020204" pitchFamily="34" charset="0"/>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kumimoji="0" lang="en-US" altLang="en-US" sz="1200" b="1" i="0" u="none" strike="noStrike" cap="none" normalizeH="0" baseline="0" dirty="0">
                          <a:ln>
                            <a:noFill/>
                          </a:ln>
                          <a:solidFill>
                            <a:schemeClr val="tx1"/>
                          </a:solidFill>
                          <a:effectLst/>
                          <a:latin typeface="Tw Cen MT" panose="020B0602020104020603" pitchFamily="34" charset="0"/>
                          <a:ea typeface="Tw Cen MT" panose="020B0602020104020603" pitchFamily="34" charset="0"/>
                          <a:cs typeface="Times New Roman" panose="02020603050405020304" pitchFamily="18" charset="0"/>
                        </a:rPr>
                        <a:t>A  	= 	Within Scope of Practice</a:t>
                      </a:r>
                      <a:endParaRPr kumimoji="0" lang="en-US" altLang="en-US" sz="1200" b="0" i="0" u="none" strike="noStrike" cap="none" normalizeH="0" baseline="0" dirty="0">
                        <a:ln>
                          <a:noFill/>
                        </a:ln>
                        <a:solidFill>
                          <a:schemeClr val="tx1"/>
                        </a:solidFill>
                        <a:effectLst/>
                        <a:latin typeface="Tw Cen MT" panose="020B0602020104020603" pitchFamily="34" charset="0"/>
                        <a:ea typeface="Tw Cen MT" panose="020B0602020104020603" pitchFamily="34" charset="0"/>
                        <a:cs typeface="Times New Roman" panose="02020603050405020304"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kumimoji="0" lang="en-US" altLang="en-US" sz="1200" b="1" i="0" u="none" strike="noStrike" cap="none" normalizeH="0" baseline="0" dirty="0">
                          <a:ln>
                            <a:noFill/>
                          </a:ln>
                          <a:solidFill>
                            <a:schemeClr val="tx1"/>
                          </a:solidFill>
                          <a:effectLst/>
                          <a:latin typeface="Tw Cen MT" panose="020B0602020104020603" pitchFamily="34" charset="0"/>
                          <a:ea typeface="Tw Cen MT" panose="020B0602020104020603" pitchFamily="34" charset="0"/>
                          <a:cs typeface="Times New Roman" panose="02020603050405020304" pitchFamily="18" charset="0"/>
                        </a:rPr>
                        <a:t>S  	=   	Within Scope of Practice with supervision</a:t>
                      </a:r>
                      <a:endParaRPr kumimoji="0" lang="en-US" altLang="en-US" sz="1200" b="0" i="0" u="none" strike="noStrike" cap="none" normalizeH="0" baseline="0" dirty="0">
                        <a:ln>
                          <a:noFill/>
                        </a:ln>
                        <a:solidFill>
                          <a:schemeClr val="tx1"/>
                        </a:solidFill>
                        <a:effectLst/>
                        <a:latin typeface="Tw Cen MT" panose="020B0602020104020603" pitchFamily="34" charset="0"/>
                        <a:ea typeface="Tw Cen MT" panose="020B0602020104020603" pitchFamily="34" charset="0"/>
                        <a:cs typeface="Times New Roman" panose="02020603050405020304"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kumimoji="0" lang="en-US" altLang="en-US" sz="1200" b="1" i="0" u="none" strike="noStrike" cap="none" normalizeH="0" baseline="0" dirty="0">
                          <a:ln>
                            <a:noFill/>
                          </a:ln>
                          <a:solidFill>
                            <a:schemeClr val="tx1"/>
                          </a:solidFill>
                          <a:effectLst/>
                          <a:latin typeface="Tw Cen MT" panose="020B0602020104020603" pitchFamily="34" charset="0"/>
                          <a:ea typeface="Tw Cen MT" panose="020B0602020104020603" pitchFamily="34" charset="0"/>
                          <a:cs typeface="Times New Roman" panose="02020603050405020304" pitchFamily="18" charset="0"/>
                        </a:rPr>
                        <a:t>D 	=   	Delegated task with supervision</a:t>
                      </a:r>
                      <a:endParaRPr kumimoji="0" lang="en-US" altLang="en-US" sz="1200" b="0" i="0" u="none" strike="noStrike" cap="none" normalizeH="0" baseline="0" dirty="0">
                        <a:ln>
                          <a:noFill/>
                        </a:ln>
                        <a:solidFill>
                          <a:schemeClr val="tx1"/>
                        </a:solidFill>
                        <a:effectLst/>
                        <a:latin typeface="Tw Cen MT" panose="020B0602020104020603" pitchFamily="34" charset="0"/>
                        <a:ea typeface="Tw Cen MT" panose="020B0602020104020603" pitchFamily="34" charset="0"/>
                        <a:cs typeface="Times New Roman" panose="02020603050405020304"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kumimoji="0" lang="en-US" altLang="en-US" sz="1200" b="1" i="0" u="none" strike="noStrike" cap="none" normalizeH="0" baseline="0" dirty="0">
                          <a:ln>
                            <a:noFill/>
                          </a:ln>
                          <a:solidFill>
                            <a:schemeClr val="tx1"/>
                          </a:solidFill>
                          <a:effectLst/>
                          <a:latin typeface="Tw Cen MT" panose="020B0602020104020603" pitchFamily="34" charset="0"/>
                          <a:ea typeface="Tw Cen MT" panose="020B0602020104020603" pitchFamily="34" charset="0"/>
                          <a:cs typeface="Times New Roman" panose="02020603050405020304" pitchFamily="18" charset="0"/>
                        </a:rPr>
                        <a:t>EM	= 	In emergencies</a:t>
                      </a:r>
                      <a:endParaRPr kumimoji="0" lang="en-US" altLang="en-US" sz="1200" b="0" i="0" u="none" strike="noStrike" cap="none" normalizeH="0" baseline="0" dirty="0">
                        <a:ln>
                          <a:noFill/>
                        </a:ln>
                        <a:solidFill>
                          <a:schemeClr val="tx1"/>
                        </a:solidFill>
                        <a:effectLst/>
                        <a:latin typeface="Tw Cen MT" panose="020B0602020104020603" pitchFamily="34" charset="0"/>
                        <a:ea typeface="Tw Cen MT" panose="020B0602020104020603" pitchFamily="34" charset="0"/>
                        <a:cs typeface="Times New Roman" panose="02020603050405020304"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kumimoji="0" lang="en-US" altLang="en-US" sz="1200" b="1" i="0" u="none" strike="noStrike" cap="none" normalizeH="0" baseline="0" dirty="0">
                          <a:ln>
                            <a:noFill/>
                          </a:ln>
                          <a:solidFill>
                            <a:schemeClr val="tx1"/>
                          </a:solidFill>
                          <a:effectLst/>
                          <a:latin typeface="Tw Cen MT" panose="020B0602020104020603" pitchFamily="34" charset="0"/>
                          <a:ea typeface="Tw Cen MT" panose="020B0602020104020603" pitchFamily="34" charset="0"/>
                          <a:cs typeface="Times New Roman" panose="02020603050405020304" pitchFamily="18" charset="0"/>
                        </a:rPr>
                        <a:t>X 	=   	Cannot perform</a:t>
                      </a:r>
                      <a:endParaRPr kumimoji="0" lang="en-US" altLang="en-US" sz="1200" b="0" i="0" u="none" strike="noStrike" cap="none" normalizeH="0" baseline="0" dirty="0">
                        <a:ln>
                          <a:noFill/>
                        </a:ln>
                        <a:solidFill>
                          <a:schemeClr val="tx1"/>
                        </a:solidFill>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tabLst>
                          <a:tab pos="-609600" algn="l"/>
                          <a:tab pos="-457200" algn="l"/>
                          <a:tab pos="0"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tabLst>
                          <a:tab pos="-609600" algn="l"/>
                          <a:tab pos="-457200" algn="l"/>
                          <a:tab pos="0"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tabLst>
                          <a:tab pos="-609600" algn="l"/>
                          <a:tab pos="-457200" algn="l"/>
                          <a:tab pos="0"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tabLst>
                          <a:tab pos="-609600" algn="l"/>
                          <a:tab pos="-457200" algn="l"/>
                          <a:tab pos="0"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Calibri" panose="020F0502020204030204" pitchFamily="34" charset="0"/>
                        </a:defRPr>
                      </a:lvl4pPr>
                      <a:lvl5pPr marL="2057400" indent="-228600">
                        <a:spcBef>
                          <a:spcPct val="20000"/>
                        </a:spcBef>
                        <a:buFont typeface="Arial" panose="020B0604020202020204" pitchFamily="34" charset="0"/>
                        <a:tabLst>
                          <a:tab pos="-609600" algn="l"/>
                          <a:tab pos="-457200" algn="l"/>
                          <a:tab pos="0"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tabLst>
                          <a:tab pos="-609600" algn="l"/>
                          <a:tab pos="-457200" algn="l"/>
                          <a:tab pos="0"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tabLst>
                          <a:tab pos="-609600" algn="l"/>
                          <a:tab pos="-457200" algn="l"/>
                          <a:tab pos="0"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tabLst>
                          <a:tab pos="-609600" algn="l"/>
                          <a:tab pos="-457200" algn="l"/>
                          <a:tab pos="0"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tabLst>
                          <a:tab pos="-609600" algn="l"/>
                          <a:tab pos="-457200" algn="l"/>
                          <a:tab pos="0"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tab pos="-609600" algn="l"/>
                          <a:tab pos="-457200" algn="l"/>
                          <a:tab pos="0"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kumimoji="0" lang="en-US" altLang="en-US" sz="1200" b="1" i="0" u="none" strike="noStrike" cap="none" normalizeH="0" baseline="0" dirty="0">
                          <a:ln>
                            <a:noFill/>
                          </a:ln>
                          <a:solidFill>
                            <a:schemeClr val="tx1"/>
                          </a:solidFill>
                          <a:effectLst/>
                          <a:latin typeface="Tw Cen MT" panose="020B0602020104020603" pitchFamily="34" charset="0"/>
                          <a:ea typeface="Tw Cen MT" panose="020B0602020104020603" pitchFamily="34" charset="0"/>
                          <a:cs typeface="Times New Roman" panose="02020603050405020304" pitchFamily="18" charset="0"/>
                        </a:rPr>
                        <a:t>Provider = Person w/legal authority to prescribe – M.D., APRN with prescriptive authority, Dentist, Physician Assistant with prescriptive authority, etc.</a:t>
                      </a:r>
                      <a:endParaRPr kumimoji="0" lang="en-US" altLang="en-US" sz="1200" b="0" i="0" u="none" strike="noStrike" cap="none" normalizeH="0" baseline="0" dirty="0">
                        <a:ln>
                          <a:noFill/>
                        </a:ln>
                        <a:solidFill>
                          <a:schemeClr val="tx1"/>
                        </a:solidFill>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57360" name="Picture 4">
            <a:extLst>
              <a:ext uri="{FF2B5EF4-FFF2-40B4-BE49-F238E27FC236}">
                <a16:creationId xmlns:a16="http://schemas.microsoft.com/office/drawing/2014/main" id="{8EFF915F-ED29-498E-AE64-60676E7CB2E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B9E11E6-3F0A-4376-81CF-FF61A1731267}"/>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9395" name="Title 1">
            <a:extLst>
              <a:ext uri="{FF2B5EF4-FFF2-40B4-BE49-F238E27FC236}">
                <a16:creationId xmlns:a16="http://schemas.microsoft.com/office/drawing/2014/main" id="{0CE2ABE4-670C-4174-887C-3C1930A63DA0}"/>
              </a:ext>
            </a:extLst>
          </p:cNvPr>
          <p:cNvSpPr txBox="1">
            <a:spLocks noChangeArrowheads="1"/>
          </p:cNvSpPr>
          <p:nvPr/>
        </p:nvSpPr>
        <p:spPr bwMode="auto">
          <a:xfrm>
            <a:off x="0" y="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400">
                <a:solidFill>
                  <a:schemeClr val="bg1"/>
                </a:solidFill>
                <a:latin typeface="Arial" panose="020B0604020202020204" pitchFamily="34" charset="0"/>
              </a:rPr>
              <a:t>Within Scope of Practice </a:t>
            </a:r>
          </a:p>
        </p:txBody>
      </p:sp>
      <p:sp>
        <p:nvSpPr>
          <p:cNvPr id="59396" name="Google Shape;342;p55">
            <a:extLst>
              <a:ext uri="{FF2B5EF4-FFF2-40B4-BE49-F238E27FC236}">
                <a16:creationId xmlns:a16="http://schemas.microsoft.com/office/drawing/2014/main" id="{832397A8-71A7-4EC2-BC46-CC36135238C8}"/>
              </a:ext>
            </a:extLst>
          </p:cNvPr>
          <p:cNvSpPr txBox="1">
            <a:spLocks/>
          </p:cNvSpPr>
          <p:nvPr/>
        </p:nvSpPr>
        <p:spPr bwMode="auto">
          <a:xfrm>
            <a:off x="590550" y="1092200"/>
            <a:ext cx="3489325" cy="4457700"/>
          </a:xfrm>
          <a:prstGeom prst="rect">
            <a:avLst/>
          </a:prstGeom>
          <a:noFill/>
          <a:ln w="9525">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lstStyle>
            <a:lvl1pPr marL="457200" indent="-330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914400" indent="-330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
                <a:srgbClr val="000000"/>
              </a:buClr>
              <a:buSzPct val="130000"/>
            </a:pPr>
            <a:r>
              <a:rPr lang="en-US" altLang="en-US" sz="2200" dirty="0">
                <a:solidFill>
                  <a:srgbClr val="000000"/>
                </a:solidFill>
                <a:latin typeface="Arial" panose="020B0604020202020204" pitchFamily="34" charset="0"/>
              </a:rPr>
              <a:t>What is Within Scope of Practice? </a:t>
            </a:r>
          </a:p>
          <a:p>
            <a:pPr lvl="1">
              <a:spcBef>
                <a:spcPct val="0"/>
              </a:spcBef>
              <a:buClr>
                <a:srgbClr val="000000"/>
              </a:buClr>
              <a:buSzPct val="67000"/>
              <a:buFont typeface="Courier New" panose="02070309020205020404" pitchFamily="49" charset="0"/>
              <a:buChar char="o"/>
            </a:pPr>
            <a:r>
              <a:rPr lang="en-US" altLang="en-US" sz="2200" dirty="0">
                <a:solidFill>
                  <a:srgbClr val="000000"/>
                </a:solidFill>
                <a:latin typeface="Arial" panose="020B0604020202020204" pitchFamily="34" charset="0"/>
              </a:rPr>
              <a:t>Everyone has a Scope of Practice</a:t>
            </a:r>
          </a:p>
          <a:p>
            <a:pPr lvl="1">
              <a:spcBef>
                <a:spcPct val="0"/>
              </a:spcBef>
              <a:buClr>
                <a:srgbClr val="000000"/>
              </a:buClr>
              <a:buSzPct val="67000"/>
              <a:buFont typeface="Courier New" panose="02070309020205020404" pitchFamily="49" charset="0"/>
              <a:buChar char="o"/>
            </a:pPr>
            <a:r>
              <a:rPr lang="en-US" altLang="en-US" sz="2200" dirty="0">
                <a:solidFill>
                  <a:srgbClr val="000000"/>
                </a:solidFill>
                <a:latin typeface="Arial" panose="020B0604020202020204" pitchFamily="34" charset="0"/>
              </a:rPr>
              <a:t>Determined by your license and education/training</a:t>
            </a:r>
          </a:p>
          <a:p>
            <a:pPr>
              <a:spcBef>
                <a:spcPct val="0"/>
              </a:spcBef>
              <a:buClr>
                <a:srgbClr val="000000"/>
              </a:buClr>
              <a:buSzPct val="130000"/>
            </a:pPr>
            <a:r>
              <a:rPr lang="en-US" altLang="en-US" sz="2200" dirty="0">
                <a:solidFill>
                  <a:srgbClr val="000000"/>
                </a:solidFill>
                <a:latin typeface="Arial" panose="020B0604020202020204" pitchFamily="34" charset="0"/>
              </a:rPr>
              <a:t>What is allowed Within your Scope of Practice? </a:t>
            </a:r>
          </a:p>
          <a:p>
            <a:pPr lvl="1">
              <a:spcBef>
                <a:spcPct val="0"/>
              </a:spcBef>
              <a:buClr>
                <a:srgbClr val="000000"/>
              </a:buClr>
              <a:buSzPct val="67000"/>
              <a:buFont typeface="Courier New" panose="02070309020205020404" pitchFamily="49" charset="0"/>
              <a:buChar char="o"/>
            </a:pPr>
            <a:r>
              <a:rPr lang="en-US" altLang="en-US" sz="2200" dirty="0">
                <a:solidFill>
                  <a:srgbClr val="000000"/>
                </a:solidFill>
                <a:latin typeface="Arial" panose="020B0604020202020204" pitchFamily="34" charset="0"/>
              </a:rPr>
              <a:t>Toileting and diapering</a:t>
            </a:r>
          </a:p>
          <a:p>
            <a:pPr lvl="1">
              <a:spcBef>
                <a:spcPct val="0"/>
              </a:spcBef>
              <a:buClr>
                <a:srgbClr val="000000"/>
              </a:buClr>
              <a:buSzPct val="67000"/>
              <a:buFont typeface="Courier New" panose="02070309020205020404" pitchFamily="49" charset="0"/>
              <a:buChar char="o"/>
            </a:pPr>
            <a:r>
              <a:rPr lang="en-US" altLang="en-US" sz="2200" dirty="0">
                <a:solidFill>
                  <a:srgbClr val="000000"/>
                </a:solidFill>
                <a:latin typeface="Arial" panose="020B0604020202020204" pitchFamily="34" charset="0"/>
              </a:rPr>
              <a:t>Dressing</a:t>
            </a:r>
            <a:endParaRPr lang="en-US" altLang="en-US" sz="2200" dirty="0">
              <a:latin typeface="Arial" panose="020B0604020202020204" pitchFamily="34" charset="0"/>
            </a:endParaRPr>
          </a:p>
        </p:txBody>
      </p:sp>
      <p:sp>
        <p:nvSpPr>
          <p:cNvPr id="7" name="Arrow: Down 6">
            <a:extLst>
              <a:ext uri="{FF2B5EF4-FFF2-40B4-BE49-F238E27FC236}">
                <a16:creationId xmlns:a16="http://schemas.microsoft.com/office/drawing/2014/main" id="{8D4742AD-5C47-4868-9E7C-E40D327B114B}"/>
              </a:ext>
            </a:extLst>
          </p:cNvPr>
          <p:cNvSpPr/>
          <p:nvPr/>
        </p:nvSpPr>
        <p:spPr>
          <a:xfrm>
            <a:off x="8053388" y="1373188"/>
            <a:ext cx="304800" cy="48577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398" name="TextBox 8">
            <a:extLst>
              <a:ext uri="{FF2B5EF4-FFF2-40B4-BE49-F238E27FC236}">
                <a16:creationId xmlns:a16="http://schemas.microsoft.com/office/drawing/2014/main" id="{FB8AC929-450B-4BA5-963B-C5A1B7A97C83}"/>
              </a:ext>
            </a:extLst>
          </p:cNvPr>
          <p:cNvSpPr txBox="1">
            <a:spLocks noChangeArrowheads="1"/>
          </p:cNvSpPr>
          <p:nvPr/>
        </p:nvSpPr>
        <p:spPr bwMode="auto">
          <a:xfrm>
            <a:off x="5791200" y="879475"/>
            <a:ext cx="3178175" cy="368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b="1"/>
              <a:t>Unlicensed Assistive Personnel</a:t>
            </a:r>
          </a:p>
        </p:txBody>
      </p:sp>
      <p:sp>
        <p:nvSpPr>
          <p:cNvPr id="59399" name="Google Shape;346;p55">
            <a:extLst>
              <a:ext uri="{FF2B5EF4-FFF2-40B4-BE49-F238E27FC236}">
                <a16:creationId xmlns:a16="http://schemas.microsoft.com/office/drawing/2014/main" id="{B366AC46-E09E-4E90-BD4F-21C05B2971F2}"/>
              </a:ext>
            </a:extLst>
          </p:cNvPr>
          <p:cNvSpPr txBox="1">
            <a:spLocks noChangeArrowheads="1"/>
          </p:cNvSpPr>
          <p:nvPr/>
        </p:nvSpPr>
        <p:spPr bwMode="auto">
          <a:xfrm>
            <a:off x="0" y="640080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latin typeface="Arial" panose="020B0604020202020204" pitchFamily="34" charset="0"/>
              </a:rPr>
              <a:t>Arkansas State Board of Nursing  (Revised 2021). School Nurse Roles and Responsibilities - Practice Guidelines [Nursing Tasks] Retrieved from</a:t>
            </a:r>
            <a:r>
              <a:rPr lang="en-US" altLang="en-US" sz="1000"/>
              <a:t> </a:t>
            </a:r>
            <a:r>
              <a:rPr lang="en-US" altLang="en-US" sz="1000" u="sng">
                <a:solidFill>
                  <a:srgbClr val="0000FF"/>
                </a:solidFill>
                <a:latin typeface="Arial" panose="020B0604020202020204" pitchFamily="34" charset="0"/>
                <a:hlinkClick r:id="rId3"/>
              </a:rPr>
              <a:t>https://adecm.ade.arkansas.gov/Attachments/School_Nurse_Guidelines_2021_Revision_Updated_September_2021_151522.pdf</a:t>
            </a:r>
            <a:endParaRPr lang="en-US" altLang="en-US" sz="1000"/>
          </a:p>
        </p:txBody>
      </p:sp>
      <p:graphicFrame>
        <p:nvGraphicFramePr>
          <p:cNvPr id="8" name="Table 7">
            <a:extLst>
              <a:ext uri="{FF2B5EF4-FFF2-40B4-BE49-F238E27FC236}">
                <a16:creationId xmlns:a16="http://schemas.microsoft.com/office/drawing/2014/main" id="{A47F1B14-2C0D-4EDE-B920-15D03BE1AF96}"/>
              </a:ext>
            </a:extLst>
          </p:cNvPr>
          <p:cNvGraphicFramePr>
            <a:graphicFrameLocks noGrp="1"/>
          </p:cNvGraphicFramePr>
          <p:nvPr/>
        </p:nvGraphicFramePr>
        <p:xfrm>
          <a:off x="4354429" y="1940581"/>
          <a:ext cx="4419599" cy="3152116"/>
        </p:xfrm>
        <a:graphic>
          <a:graphicData uri="http://schemas.openxmlformats.org/drawingml/2006/table">
            <a:tbl>
              <a:tblPr/>
              <a:tblGrid>
                <a:gridCol w="2694878">
                  <a:extLst>
                    <a:ext uri="{9D8B030D-6E8A-4147-A177-3AD203B41FA5}">
                      <a16:colId xmlns:a16="http://schemas.microsoft.com/office/drawing/2014/main" val="20000"/>
                    </a:ext>
                  </a:extLst>
                </a:gridCol>
                <a:gridCol w="377283">
                  <a:extLst>
                    <a:ext uri="{9D8B030D-6E8A-4147-A177-3AD203B41FA5}">
                      <a16:colId xmlns:a16="http://schemas.microsoft.com/office/drawing/2014/main" val="20001"/>
                    </a:ext>
                  </a:extLst>
                </a:gridCol>
                <a:gridCol w="269488">
                  <a:extLst>
                    <a:ext uri="{9D8B030D-6E8A-4147-A177-3AD203B41FA5}">
                      <a16:colId xmlns:a16="http://schemas.microsoft.com/office/drawing/2014/main" val="20002"/>
                    </a:ext>
                  </a:extLst>
                </a:gridCol>
                <a:gridCol w="323385">
                  <a:extLst>
                    <a:ext uri="{9D8B030D-6E8A-4147-A177-3AD203B41FA5}">
                      <a16:colId xmlns:a16="http://schemas.microsoft.com/office/drawing/2014/main" val="20003"/>
                    </a:ext>
                  </a:extLst>
                </a:gridCol>
                <a:gridCol w="431180">
                  <a:extLst>
                    <a:ext uri="{9D8B030D-6E8A-4147-A177-3AD203B41FA5}">
                      <a16:colId xmlns:a16="http://schemas.microsoft.com/office/drawing/2014/main" val="20004"/>
                    </a:ext>
                  </a:extLst>
                </a:gridCol>
                <a:gridCol w="323385">
                  <a:extLst>
                    <a:ext uri="{9D8B030D-6E8A-4147-A177-3AD203B41FA5}">
                      <a16:colId xmlns:a16="http://schemas.microsoft.com/office/drawing/2014/main" val="20005"/>
                    </a:ext>
                  </a:extLst>
                </a:gridCol>
              </a:tblGrid>
              <a:tr h="2135413">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Procedure</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Provider Order Required</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solidFill>
                            <a:srgbClr val="0000FF"/>
                          </a:solidFill>
                          <a:effectLst/>
                          <a:latin typeface="Tw Cen MT" panose="020B0602020104020603" pitchFamily="34" charset="0"/>
                          <a:ea typeface="Tw Cen MT" panose="020B0602020104020603" pitchFamily="34" charset="0"/>
                          <a:cs typeface="Times New Roman" panose="02020603050405020304" pitchFamily="18" charset="0"/>
                        </a:rPr>
                        <a:t>RN</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solidFill>
                            <a:srgbClr val="FF0000"/>
                          </a:solidFill>
                          <a:effectLst/>
                          <a:latin typeface="Tw Cen MT" panose="020B0602020104020603" pitchFamily="34" charset="0"/>
                          <a:ea typeface="Tw Cen MT" panose="020B0602020104020603" pitchFamily="34" charset="0"/>
                          <a:cs typeface="Times New Roman" panose="02020603050405020304" pitchFamily="18" charset="0"/>
                        </a:rPr>
                        <a:t>LPN/ LPTN</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UAP</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Student for Self</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73839">
                <a:tc>
                  <a:txBody>
                    <a:bodyPr/>
                    <a:lstStyle/>
                    <a:p>
                      <a:pPr marL="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solidFill>
                            <a:srgbClr val="000000"/>
                          </a:solidFill>
                          <a:effectLst/>
                          <a:latin typeface="Tw Cen MT" panose="020B0602020104020603" pitchFamily="34" charset="0"/>
                          <a:ea typeface="Tw Cen MT" panose="020B0602020104020603" pitchFamily="34" charset="0"/>
                          <a:cs typeface="Times New Roman" panose="02020603050405020304" pitchFamily="18" charset="0"/>
                        </a:rPr>
                        <a:t>1.0 Activities of Daily Living</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extLst>
                  <a:ext uri="{0D108BD9-81ED-4DB2-BD59-A6C34878D82A}">
                    <a16:rowId xmlns:a16="http://schemas.microsoft.com/office/drawing/2014/main" val="10001"/>
                  </a:ext>
                </a:extLst>
              </a:tr>
              <a:tr h="542864">
                <a:tc>
                  <a:txBody>
                    <a:bodyPr/>
                    <a:lstStyle/>
                    <a:p>
                      <a:pPr marL="2286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1.1  Toileting/Diapering</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10" name="Table 9">
            <a:extLst>
              <a:ext uri="{FF2B5EF4-FFF2-40B4-BE49-F238E27FC236}">
                <a16:creationId xmlns:a16="http://schemas.microsoft.com/office/drawing/2014/main" id="{5E36D5D9-9917-4E07-9FD8-4166EF3471E8}"/>
              </a:ext>
            </a:extLst>
          </p:cNvPr>
          <p:cNvGraphicFramePr>
            <a:graphicFrameLocks noGrp="1"/>
          </p:cNvGraphicFramePr>
          <p:nvPr/>
        </p:nvGraphicFramePr>
        <p:xfrm>
          <a:off x="4354513" y="5092700"/>
          <a:ext cx="4419600" cy="457200"/>
        </p:xfrm>
        <a:graphic>
          <a:graphicData uri="http://schemas.openxmlformats.org/drawingml/2006/table">
            <a:tbl>
              <a:tblPr/>
              <a:tblGrid>
                <a:gridCol w="2694879">
                  <a:extLst>
                    <a:ext uri="{9D8B030D-6E8A-4147-A177-3AD203B41FA5}">
                      <a16:colId xmlns:a16="http://schemas.microsoft.com/office/drawing/2014/main" val="20000"/>
                    </a:ext>
                  </a:extLst>
                </a:gridCol>
                <a:gridCol w="377283">
                  <a:extLst>
                    <a:ext uri="{9D8B030D-6E8A-4147-A177-3AD203B41FA5}">
                      <a16:colId xmlns:a16="http://schemas.microsoft.com/office/drawing/2014/main" val="20001"/>
                    </a:ext>
                  </a:extLst>
                </a:gridCol>
                <a:gridCol w="269488">
                  <a:extLst>
                    <a:ext uri="{9D8B030D-6E8A-4147-A177-3AD203B41FA5}">
                      <a16:colId xmlns:a16="http://schemas.microsoft.com/office/drawing/2014/main" val="20002"/>
                    </a:ext>
                  </a:extLst>
                </a:gridCol>
                <a:gridCol w="323385">
                  <a:extLst>
                    <a:ext uri="{9D8B030D-6E8A-4147-A177-3AD203B41FA5}">
                      <a16:colId xmlns:a16="http://schemas.microsoft.com/office/drawing/2014/main" val="20003"/>
                    </a:ext>
                  </a:extLst>
                </a:gridCol>
                <a:gridCol w="431180">
                  <a:extLst>
                    <a:ext uri="{9D8B030D-6E8A-4147-A177-3AD203B41FA5}">
                      <a16:colId xmlns:a16="http://schemas.microsoft.com/office/drawing/2014/main" val="20004"/>
                    </a:ext>
                  </a:extLst>
                </a:gridCol>
                <a:gridCol w="323385">
                  <a:extLst>
                    <a:ext uri="{9D8B030D-6E8A-4147-A177-3AD203B41FA5}">
                      <a16:colId xmlns:a16="http://schemas.microsoft.com/office/drawing/2014/main" val="20005"/>
                    </a:ext>
                  </a:extLst>
                </a:gridCol>
              </a:tblGrid>
              <a:tr h="457200">
                <a:tc>
                  <a:txBody>
                    <a:bodyPr/>
                    <a:lstStyle/>
                    <a:p>
                      <a:pPr marL="2286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1.4  Dressing</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pic>
        <p:nvPicPr>
          <p:cNvPr id="59417" name="Picture 4">
            <a:extLst>
              <a:ext uri="{FF2B5EF4-FFF2-40B4-BE49-F238E27FC236}">
                <a16:creationId xmlns:a16="http://schemas.microsoft.com/office/drawing/2014/main" id="{BF80C71A-8CE5-4887-96F0-061BA51D44F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A5A9970-6F5D-44C3-9414-435DB79DB2B7}"/>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1443" name="Title 1">
            <a:extLst>
              <a:ext uri="{FF2B5EF4-FFF2-40B4-BE49-F238E27FC236}">
                <a16:creationId xmlns:a16="http://schemas.microsoft.com/office/drawing/2014/main" id="{4574D664-5C7D-4F95-8D43-0091E50A1C73}"/>
              </a:ext>
            </a:extLst>
          </p:cNvPr>
          <p:cNvSpPr txBox="1">
            <a:spLocks noChangeArrowheads="1"/>
          </p:cNvSpPr>
          <p:nvPr/>
        </p:nvSpPr>
        <p:spPr bwMode="auto">
          <a:xfrm>
            <a:off x="0" y="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400">
                <a:solidFill>
                  <a:schemeClr val="bg1"/>
                </a:solidFill>
                <a:latin typeface="Arial" panose="020B0604020202020204" pitchFamily="34" charset="0"/>
              </a:rPr>
              <a:t>Toileting/Diapering</a:t>
            </a:r>
          </a:p>
        </p:txBody>
      </p:sp>
      <p:sp>
        <p:nvSpPr>
          <p:cNvPr id="5" name="Google Shape;353;p56">
            <a:extLst>
              <a:ext uri="{FF2B5EF4-FFF2-40B4-BE49-F238E27FC236}">
                <a16:creationId xmlns:a16="http://schemas.microsoft.com/office/drawing/2014/main" id="{3957244A-51C7-4D7F-923B-869DC2BA1EA7}"/>
              </a:ext>
            </a:extLst>
          </p:cNvPr>
          <p:cNvSpPr txBox="1">
            <a:spLocks/>
          </p:cNvSpPr>
          <p:nvPr/>
        </p:nvSpPr>
        <p:spPr>
          <a:xfrm>
            <a:off x="609600" y="1446213"/>
            <a:ext cx="7924800" cy="4116387"/>
          </a:xfrm>
          <a:prstGeom prst="rect">
            <a:avLst/>
          </a:prstGeom>
          <a:ln w="9525" cap="flat" cmpd="sng">
            <a:solidFill>
              <a:srgbClr val="000000"/>
            </a:solidFill>
            <a:prstDash val="solid"/>
            <a:round/>
            <a:headEnd type="none" w="sm" len="sm"/>
            <a:tailEnd type="none" w="sm" len="sm"/>
          </a:ln>
        </p:spPr>
        <p:txBody>
          <a:bodyPr spcFirstLastPara="1" lIns="91425" tIns="91425" rIns="91425" bIns="91425"/>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0"/>
              </a:spcAft>
              <a:buFont typeface="Arial" panose="020B0604020202020204" pitchFamily="34" charset="0"/>
              <a:buNone/>
              <a:defRPr/>
            </a:pPr>
            <a:r>
              <a:rPr lang="en-US" sz="2400" dirty="0">
                <a:solidFill>
                  <a:srgbClr val="000000"/>
                </a:solidFill>
                <a:latin typeface="Arial" panose="020B0604020202020204" pitchFamily="34" charset="0"/>
                <a:cs typeface="Arial" panose="020B0604020202020204" pitchFamily="34" charset="0"/>
              </a:rPr>
              <a:t>Notify </a:t>
            </a:r>
            <a:r>
              <a:rPr lang="en-US" sz="2400" b="1" dirty="0">
                <a:solidFill>
                  <a:srgbClr val="0000FF"/>
                </a:solidFill>
                <a:latin typeface="Arial" panose="020B0604020202020204" pitchFamily="34" charset="0"/>
                <a:cs typeface="Arial" panose="020B0604020202020204" pitchFamily="34" charset="0"/>
              </a:rPr>
              <a:t>RN</a:t>
            </a:r>
            <a:r>
              <a:rPr lang="en-US" sz="2400" dirty="0">
                <a:solidFill>
                  <a:srgbClr val="000000"/>
                </a:solidFill>
                <a:latin typeface="Arial" panose="020B0604020202020204" pitchFamily="34" charset="0"/>
                <a:cs typeface="Arial" panose="020B0604020202020204" pitchFamily="34" charset="0"/>
              </a:rPr>
              <a:t> immediately if these occur:</a:t>
            </a:r>
          </a:p>
          <a:p>
            <a:pPr marL="469900">
              <a:spcBef>
                <a:spcPts val="0"/>
              </a:spcBef>
              <a:spcAft>
                <a:spcPts val="0"/>
              </a:spcAft>
              <a:buClr>
                <a:srgbClr val="000000"/>
              </a:buClr>
              <a:buSzPct val="130000"/>
              <a:defRPr/>
            </a:pPr>
            <a:r>
              <a:rPr lang="en-US" sz="2400" dirty="0">
                <a:solidFill>
                  <a:srgbClr val="000000"/>
                </a:solidFill>
                <a:latin typeface="Arial" panose="020B0604020202020204" pitchFamily="34" charset="0"/>
                <a:cs typeface="Arial" panose="020B0604020202020204" pitchFamily="34" charset="0"/>
              </a:rPr>
              <a:t>Foul smelling urine or stool that is abnormal to the student</a:t>
            </a:r>
          </a:p>
          <a:p>
            <a:pPr marL="469900">
              <a:spcBef>
                <a:spcPts val="0"/>
              </a:spcBef>
              <a:spcAft>
                <a:spcPts val="0"/>
              </a:spcAft>
              <a:buClr>
                <a:srgbClr val="000000"/>
              </a:buClr>
              <a:buSzPct val="130000"/>
              <a:defRPr/>
            </a:pPr>
            <a:r>
              <a:rPr lang="en-US" sz="2400" dirty="0">
                <a:solidFill>
                  <a:srgbClr val="000000"/>
                </a:solidFill>
                <a:latin typeface="Arial" panose="020B0604020202020204" pitchFamily="34" charset="0"/>
                <a:cs typeface="Arial" panose="020B0604020202020204" pitchFamily="34" charset="0"/>
              </a:rPr>
              <a:t>Difficulty expelling urine or stool</a:t>
            </a:r>
          </a:p>
          <a:p>
            <a:pPr marL="469900">
              <a:spcBef>
                <a:spcPts val="0"/>
              </a:spcBef>
              <a:spcAft>
                <a:spcPts val="0"/>
              </a:spcAft>
              <a:buClr>
                <a:srgbClr val="000000"/>
              </a:buClr>
              <a:buSzPct val="130000"/>
              <a:defRPr/>
            </a:pPr>
            <a:r>
              <a:rPr lang="en-US" sz="2400" dirty="0">
                <a:solidFill>
                  <a:srgbClr val="000000"/>
                </a:solidFill>
                <a:latin typeface="Arial" panose="020B0604020202020204" pitchFamily="34" charset="0"/>
                <a:cs typeface="Arial" panose="020B0604020202020204" pitchFamily="34" charset="0"/>
              </a:rPr>
              <a:t>Complaint of pain or discomfort with elimination</a:t>
            </a:r>
          </a:p>
          <a:p>
            <a:pPr marL="469900">
              <a:spcBef>
                <a:spcPts val="0"/>
              </a:spcBef>
              <a:spcAft>
                <a:spcPts val="0"/>
              </a:spcAft>
              <a:buClr>
                <a:srgbClr val="000000"/>
              </a:buClr>
              <a:buSzPct val="130000"/>
              <a:defRPr/>
            </a:pPr>
            <a:r>
              <a:rPr lang="en-US" sz="2400" dirty="0">
                <a:solidFill>
                  <a:srgbClr val="000000"/>
                </a:solidFill>
                <a:latin typeface="Arial" panose="020B0604020202020204" pitchFamily="34" charset="0"/>
                <a:cs typeface="Arial" panose="020B0604020202020204" pitchFamily="34" charset="0"/>
              </a:rPr>
              <a:t>Change in color of the urine </a:t>
            </a:r>
          </a:p>
          <a:p>
            <a:pPr marL="469900">
              <a:spcBef>
                <a:spcPts val="0"/>
              </a:spcBef>
              <a:spcAft>
                <a:spcPts val="0"/>
              </a:spcAft>
              <a:buClr>
                <a:srgbClr val="000000"/>
              </a:buClr>
              <a:buSzPct val="130000"/>
              <a:defRPr/>
            </a:pPr>
            <a:r>
              <a:rPr lang="en-US" sz="2400" dirty="0">
                <a:solidFill>
                  <a:srgbClr val="000000"/>
                </a:solidFill>
                <a:latin typeface="Arial" panose="020B0604020202020204" pitchFamily="34" charset="0"/>
                <a:cs typeface="Arial" panose="020B0604020202020204" pitchFamily="34" charset="0"/>
              </a:rPr>
              <a:t>Change in color and consistency of stool</a:t>
            </a:r>
          </a:p>
          <a:p>
            <a:pPr marL="469900">
              <a:spcBef>
                <a:spcPts val="0"/>
              </a:spcBef>
              <a:spcAft>
                <a:spcPts val="0"/>
              </a:spcAft>
              <a:buClr>
                <a:srgbClr val="000000"/>
              </a:buClr>
              <a:buSzPct val="130000"/>
              <a:defRPr/>
            </a:pPr>
            <a:r>
              <a:rPr lang="en-US" sz="2400" dirty="0">
                <a:solidFill>
                  <a:srgbClr val="000000"/>
                </a:solidFill>
                <a:latin typeface="Arial" panose="020B0604020202020204" pitchFamily="34" charset="0"/>
                <a:cs typeface="Arial" panose="020B0604020202020204" pitchFamily="34" charset="0"/>
              </a:rPr>
              <a:t>Any changes in skin:</a:t>
            </a:r>
          </a:p>
          <a:p>
            <a:pPr marL="914400" lvl="1" indent="-330200">
              <a:spcBef>
                <a:spcPts val="0"/>
              </a:spcBef>
              <a:spcAft>
                <a:spcPts val="0"/>
              </a:spcAft>
              <a:buClr>
                <a:srgbClr val="000000"/>
              </a:buClr>
              <a:buSzPts val="1600"/>
              <a:buFont typeface="Arial" panose="020B0604020202020204" pitchFamily="34" charset="0"/>
              <a:buChar char="○"/>
              <a:defRPr/>
            </a:pPr>
            <a:r>
              <a:rPr lang="en-US" sz="2400" dirty="0">
                <a:solidFill>
                  <a:srgbClr val="000000"/>
                </a:solidFill>
                <a:latin typeface="Arial" panose="020B0604020202020204" pitchFamily="34" charset="0"/>
                <a:cs typeface="Arial" panose="020B0604020202020204" pitchFamily="34" charset="0"/>
              </a:rPr>
              <a:t>Extreme redness</a:t>
            </a:r>
          </a:p>
          <a:p>
            <a:pPr marL="914400" lvl="1" indent="-330200">
              <a:spcBef>
                <a:spcPts val="0"/>
              </a:spcBef>
              <a:spcAft>
                <a:spcPts val="0"/>
              </a:spcAft>
              <a:buClr>
                <a:srgbClr val="000000"/>
              </a:buClr>
              <a:buSzPts val="1600"/>
              <a:buFont typeface="Arial" panose="020B0604020202020204" pitchFamily="34" charset="0"/>
              <a:buChar char="○"/>
              <a:defRPr/>
            </a:pPr>
            <a:r>
              <a:rPr lang="en-US" sz="2400" dirty="0">
                <a:solidFill>
                  <a:srgbClr val="000000"/>
                </a:solidFill>
                <a:latin typeface="Arial" panose="020B0604020202020204" pitchFamily="34" charset="0"/>
                <a:cs typeface="Arial" panose="020B0604020202020204" pitchFamily="34" charset="0"/>
              </a:rPr>
              <a:t>Bleeding</a:t>
            </a:r>
          </a:p>
          <a:p>
            <a:pPr marL="914400" lvl="1" indent="-330200">
              <a:spcBef>
                <a:spcPts val="0"/>
              </a:spcBef>
              <a:spcAft>
                <a:spcPts val="0"/>
              </a:spcAft>
              <a:buClr>
                <a:srgbClr val="000000"/>
              </a:buClr>
              <a:buSzPts val="1600"/>
              <a:buFont typeface="Arial" panose="020B0604020202020204" pitchFamily="34" charset="0"/>
              <a:buChar char="○"/>
              <a:defRPr/>
            </a:pPr>
            <a:r>
              <a:rPr lang="en-US" sz="2400" dirty="0">
                <a:solidFill>
                  <a:srgbClr val="000000"/>
                </a:solidFill>
                <a:latin typeface="Arial" panose="020B0604020202020204" pitchFamily="34" charset="0"/>
                <a:cs typeface="Arial" panose="020B0604020202020204" pitchFamily="34" charset="0"/>
              </a:rPr>
              <a:t>Breakage of skin</a:t>
            </a:r>
          </a:p>
        </p:txBody>
      </p:sp>
      <p:pic>
        <p:nvPicPr>
          <p:cNvPr id="61445" name="Picture 4">
            <a:extLst>
              <a:ext uri="{FF2B5EF4-FFF2-40B4-BE49-F238E27FC236}">
                <a16:creationId xmlns:a16="http://schemas.microsoft.com/office/drawing/2014/main" id="{6E203368-C412-4269-889D-FBF93053DD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06E5A4-6944-438A-BBCD-4D8639D1A10F}"/>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3491" name="Google Shape;319;p52">
            <a:extLst>
              <a:ext uri="{FF2B5EF4-FFF2-40B4-BE49-F238E27FC236}">
                <a16:creationId xmlns:a16="http://schemas.microsoft.com/office/drawing/2014/main" id="{9CFA719D-02F2-4EA9-8B89-02F4261F9222}"/>
              </a:ext>
            </a:extLst>
          </p:cNvPr>
          <p:cNvSpPr txBox="1">
            <a:spLocks noChangeArrowheads="1"/>
          </p:cNvSpPr>
          <p:nvPr/>
        </p:nvSpPr>
        <p:spPr bwMode="auto">
          <a:xfrm>
            <a:off x="311150" y="2644775"/>
            <a:ext cx="85217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b"/>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400">
                <a:latin typeface="Arial" panose="020B0604020202020204" pitchFamily="34" charset="0"/>
              </a:rPr>
              <a:t>Within Scope of Practice </a:t>
            </a:r>
          </a:p>
          <a:p>
            <a:pPr algn="ctr">
              <a:spcBef>
                <a:spcPct val="0"/>
              </a:spcBef>
              <a:buFontTx/>
              <a:buNone/>
            </a:pPr>
            <a:r>
              <a:rPr lang="en-US" altLang="en-US" sz="4400">
                <a:latin typeface="Arial" panose="020B0604020202020204" pitchFamily="34" charset="0"/>
              </a:rPr>
              <a:t>with Supervision</a:t>
            </a:r>
          </a:p>
        </p:txBody>
      </p:sp>
      <p:pic>
        <p:nvPicPr>
          <p:cNvPr id="63492" name="Picture 4">
            <a:extLst>
              <a:ext uri="{FF2B5EF4-FFF2-40B4-BE49-F238E27FC236}">
                <a16:creationId xmlns:a16="http://schemas.microsoft.com/office/drawing/2014/main" id="{6D589863-9D5F-45B4-BDDA-D6B6363B3D9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25CB69-957E-41D1-A760-DB6888D38888}"/>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5539" name="Title 1">
            <a:extLst>
              <a:ext uri="{FF2B5EF4-FFF2-40B4-BE49-F238E27FC236}">
                <a16:creationId xmlns:a16="http://schemas.microsoft.com/office/drawing/2014/main" id="{8CED0439-36CE-4ED0-8E86-AFB4C570097B}"/>
              </a:ext>
            </a:extLst>
          </p:cNvPr>
          <p:cNvSpPr txBox="1">
            <a:spLocks noChangeArrowheads="1"/>
          </p:cNvSpPr>
          <p:nvPr/>
        </p:nvSpPr>
        <p:spPr bwMode="auto">
          <a:xfrm>
            <a:off x="0" y="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3600">
                <a:solidFill>
                  <a:schemeClr val="bg1"/>
                </a:solidFill>
                <a:latin typeface="Arial" panose="020B0604020202020204" pitchFamily="34" charset="0"/>
              </a:rPr>
              <a:t>Within Scope of Practice With Supervision </a:t>
            </a:r>
          </a:p>
        </p:txBody>
      </p:sp>
      <p:sp>
        <p:nvSpPr>
          <p:cNvPr id="5" name="Google Shape;366;p58">
            <a:extLst>
              <a:ext uri="{FF2B5EF4-FFF2-40B4-BE49-F238E27FC236}">
                <a16:creationId xmlns:a16="http://schemas.microsoft.com/office/drawing/2014/main" id="{0FF7555A-3441-4197-B496-7C740FAADE32}"/>
              </a:ext>
            </a:extLst>
          </p:cNvPr>
          <p:cNvSpPr txBox="1">
            <a:spLocks/>
          </p:cNvSpPr>
          <p:nvPr/>
        </p:nvSpPr>
        <p:spPr>
          <a:xfrm>
            <a:off x="533400" y="1009650"/>
            <a:ext cx="8001000" cy="3190875"/>
          </a:xfrm>
          <a:prstGeom prst="rect">
            <a:avLst/>
          </a:prstGeom>
          <a:noFill/>
          <a:ln w="9525" cap="flat" cmpd="sng">
            <a:solidFill>
              <a:srgbClr val="000000"/>
            </a:solidFill>
            <a:prstDash val="solid"/>
            <a:round/>
            <a:headEnd type="none" w="sm" len="sm"/>
            <a:tailEnd type="none" w="sm" len="sm"/>
          </a:ln>
        </p:spPr>
        <p:txBody>
          <a:bodyPr spcFirstLastPara="1" lIns="91425" tIns="91425" rIns="91425" bIns="91425"/>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469900" eaLnBrk="1" fontAlgn="auto" hangingPunct="1">
              <a:buClr>
                <a:srgbClr val="000000"/>
              </a:buClr>
              <a:buSzPct val="130000"/>
              <a:buFont typeface="Arial" panose="020B0604020202020204" pitchFamily="34" charset="0"/>
              <a:buChar char="•"/>
              <a:defRPr/>
            </a:pPr>
            <a:r>
              <a:rPr lang="en-US" sz="2200" kern="0" dirty="0">
                <a:solidFill>
                  <a:srgbClr val="000000"/>
                </a:solidFill>
              </a:rPr>
              <a:t>What is Within Scope of Practice </a:t>
            </a:r>
            <a:r>
              <a:rPr lang="en-US" sz="2200" b="1" kern="0" dirty="0">
                <a:solidFill>
                  <a:srgbClr val="000000"/>
                </a:solidFill>
              </a:rPr>
              <a:t>with</a:t>
            </a:r>
            <a:r>
              <a:rPr lang="en-US" sz="2200" kern="0" dirty="0">
                <a:solidFill>
                  <a:srgbClr val="000000"/>
                </a:solidFill>
              </a:rPr>
              <a:t> Supervision? </a:t>
            </a:r>
          </a:p>
          <a:p>
            <a:pPr lvl="1" eaLnBrk="1" fontAlgn="auto" hangingPunct="1">
              <a:spcBef>
                <a:spcPts val="0"/>
              </a:spcBef>
              <a:buClr>
                <a:srgbClr val="000000"/>
              </a:buClr>
              <a:buSzPct val="67000"/>
              <a:buFont typeface="Courier New" panose="02070309020205020404" pitchFamily="49" charset="0"/>
              <a:buChar char="o"/>
              <a:defRPr/>
            </a:pPr>
            <a:r>
              <a:rPr lang="en-US" sz="2200" kern="0" dirty="0">
                <a:solidFill>
                  <a:srgbClr val="000000"/>
                </a:solidFill>
              </a:rPr>
              <a:t>“the active process of directing, guiding, and influencing the outcome of an individual’s performance of an activity”</a:t>
            </a:r>
          </a:p>
          <a:p>
            <a:pPr marL="469900" eaLnBrk="1" fontAlgn="auto" hangingPunct="1">
              <a:buClr>
                <a:srgbClr val="000000"/>
              </a:buClr>
              <a:buSzPct val="130000"/>
              <a:buFont typeface="Arial" panose="020B0604020202020204" pitchFamily="34" charset="0"/>
              <a:buChar char="•"/>
              <a:defRPr/>
            </a:pPr>
            <a:r>
              <a:rPr lang="en-US" sz="2200" kern="0" dirty="0">
                <a:solidFill>
                  <a:srgbClr val="000000"/>
                </a:solidFill>
              </a:rPr>
              <a:t>How does Within Scope of Practice </a:t>
            </a:r>
            <a:r>
              <a:rPr lang="en-US" sz="2200" b="1" kern="0" dirty="0">
                <a:solidFill>
                  <a:srgbClr val="000000"/>
                </a:solidFill>
              </a:rPr>
              <a:t>with</a:t>
            </a:r>
            <a:r>
              <a:rPr lang="en-US" sz="2200" kern="0" dirty="0">
                <a:solidFill>
                  <a:srgbClr val="000000"/>
                </a:solidFill>
              </a:rPr>
              <a:t> Supervision apply to the UAP? </a:t>
            </a:r>
          </a:p>
          <a:p>
            <a:pPr lvl="1" eaLnBrk="1" fontAlgn="auto" hangingPunct="1">
              <a:spcBef>
                <a:spcPts val="0"/>
              </a:spcBef>
              <a:buClr>
                <a:srgbClr val="000000"/>
              </a:buClr>
              <a:buSzPct val="67000"/>
              <a:defRPr/>
            </a:pPr>
            <a:r>
              <a:rPr lang="en-US" sz="2200" kern="0" dirty="0">
                <a:solidFill>
                  <a:srgbClr val="000000"/>
                </a:solidFill>
              </a:rPr>
              <a:t>Supervision is accessible; not necessarily physically present.</a:t>
            </a:r>
          </a:p>
        </p:txBody>
      </p:sp>
      <p:sp>
        <p:nvSpPr>
          <p:cNvPr id="7" name="Arrow: Right 6">
            <a:extLst>
              <a:ext uri="{FF2B5EF4-FFF2-40B4-BE49-F238E27FC236}">
                <a16:creationId xmlns:a16="http://schemas.microsoft.com/office/drawing/2014/main" id="{CCD57B3F-17B9-4C18-B473-F6DB7A24AA76}"/>
              </a:ext>
            </a:extLst>
          </p:cNvPr>
          <p:cNvSpPr/>
          <p:nvPr/>
        </p:nvSpPr>
        <p:spPr>
          <a:xfrm>
            <a:off x="1684338" y="4837113"/>
            <a:ext cx="785812" cy="2159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5542" name="Google Shape;346;p55">
            <a:extLst>
              <a:ext uri="{FF2B5EF4-FFF2-40B4-BE49-F238E27FC236}">
                <a16:creationId xmlns:a16="http://schemas.microsoft.com/office/drawing/2014/main" id="{2A4D4DBE-D1C5-4B16-AD7D-58E5DD858921}"/>
              </a:ext>
            </a:extLst>
          </p:cNvPr>
          <p:cNvSpPr txBox="1">
            <a:spLocks noChangeArrowheads="1"/>
          </p:cNvSpPr>
          <p:nvPr/>
        </p:nvSpPr>
        <p:spPr bwMode="auto">
          <a:xfrm>
            <a:off x="0" y="640080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latin typeface="Arial" panose="020B0604020202020204" pitchFamily="34" charset="0"/>
              </a:rPr>
              <a:t>Arkansas State Board of Nursing  (Revised 2021). School Nurse Roles and Responsibilities - Practice Guidelines [Nursing Tasks] Retrieved from</a:t>
            </a:r>
            <a:r>
              <a:rPr lang="en-US" altLang="en-US" sz="1000"/>
              <a:t> </a:t>
            </a:r>
            <a:r>
              <a:rPr lang="en-US" altLang="en-US" sz="1000" u="sng">
                <a:solidFill>
                  <a:srgbClr val="0000FF"/>
                </a:solidFill>
                <a:latin typeface="Arial" panose="020B0604020202020204" pitchFamily="34" charset="0"/>
                <a:hlinkClick r:id="rId3"/>
              </a:rPr>
              <a:t>https://adecm.ade.arkansas.gov/Attachments/School_Nurse_Guidelines_2021_Revision_Updated_September_2021_151522.pdf</a:t>
            </a:r>
            <a:endParaRPr lang="en-US" altLang="en-US" sz="1000"/>
          </a:p>
        </p:txBody>
      </p:sp>
      <p:graphicFrame>
        <p:nvGraphicFramePr>
          <p:cNvPr id="4" name="Table 3">
            <a:extLst>
              <a:ext uri="{FF2B5EF4-FFF2-40B4-BE49-F238E27FC236}">
                <a16:creationId xmlns:a16="http://schemas.microsoft.com/office/drawing/2014/main" id="{1907B875-645E-4445-A189-A3C2913A0593}"/>
              </a:ext>
            </a:extLst>
          </p:cNvPr>
          <p:cNvGraphicFramePr>
            <a:graphicFrameLocks noGrp="1"/>
          </p:cNvGraphicFramePr>
          <p:nvPr/>
        </p:nvGraphicFramePr>
        <p:xfrm>
          <a:off x="2514600" y="4343400"/>
          <a:ext cx="4495800" cy="1752600"/>
        </p:xfrm>
        <a:graphic>
          <a:graphicData uri="http://schemas.openxmlformats.org/drawingml/2006/table">
            <a:tbl>
              <a:tblPr/>
              <a:tblGrid>
                <a:gridCol w="4495800">
                  <a:extLst>
                    <a:ext uri="{9D8B030D-6E8A-4147-A177-3AD203B41FA5}">
                      <a16:colId xmlns:a16="http://schemas.microsoft.com/office/drawing/2014/main" val="20000"/>
                    </a:ext>
                  </a:extLst>
                </a:gridCol>
              </a:tblGrid>
              <a:tr h="1752600">
                <a:tc>
                  <a:txBody>
                    <a:bodyPr/>
                    <a:lstStyle>
                      <a:lvl1pPr>
                        <a:spcBef>
                          <a:spcPct val="20000"/>
                        </a:spcBef>
                        <a:buFont typeface="Arial" panose="020B0604020202020204" pitchFamily="34" charset="0"/>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Calibri" panose="020F0502020204030204" pitchFamily="34" charset="0"/>
                        </a:defRPr>
                      </a:lvl4pPr>
                      <a:lvl5pPr marL="2057400" indent="-228600">
                        <a:spcBef>
                          <a:spcPct val="20000"/>
                        </a:spcBef>
                        <a:buFont typeface="Arial" panose="020B0604020202020204" pitchFamily="34" charset="0"/>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kumimoji="0" lang="en-US" altLang="en-US" sz="1700" b="1" i="0" u="none" strike="noStrike" cap="none" normalizeH="0" baseline="0" dirty="0">
                          <a:ln>
                            <a:noFill/>
                          </a:ln>
                          <a:solidFill>
                            <a:schemeClr val="tx1"/>
                          </a:solidFill>
                          <a:effectLst/>
                          <a:latin typeface="Tw Cen MT" panose="020B0602020104020603" pitchFamily="34" charset="0"/>
                          <a:ea typeface="Tw Cen MT" panose="020B0602020104020603" pitchFamily="34" charset="0"/>
                          <a:cs typeface="Times New Roman" panose="02020603050405020304" pitchFamily="18" charset="0"/>
                        </a:rPr>
                        <a:t>A  	= 	Within Scope of Practice</a:t>
                      </a:r>
                      <a:endParaRPr kumimoji="0" lang="en-US" altLang="en-US" sz="1700" b="0" i="0" u="none" strike="noStrike" cap="none" normalizeH="0" baseline="0" dirty="0">
                        <a:ln>
                          <a:noFill/>
                        </a:ln>
                        <a:solidFill>
                          <a:schemeClr val="tx1"/>
                        </a:solidFill>
                        <a:effectLst/>
                        <a:latin typeface="Tw Cen MT" panose="020B0602020104020603" pitchFamily="34" charset="0"/>
                        <a:ea typeface="Tw Cen MT" panose="020B0602020104020603" pitchFamily="34" charset="0"/>
                        <a:cs typeface="Times New Roman" panose="02020603050405020304"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kumimoji="0" lang="en-US" altLang="en-US" sz="1700" b="1" i="0" u="none" strike="noStrike" cap="none" normalizeH="0" baseline="0" dirty="0">
                          <a:ln>
                            <a:noFill/>
                          </a:ln>
                          <a:solidFill>
                            <a:schemeClr val="tx1"/>
                          </a:solidFill>
                          <a:effectLst/>
                          <a:latin typeface="Tw Cen MT" panose="020B0602020104020603" pitchFamily="34" charset="0"/>
                          <a:ea typeface="Tw Cen MT" panose="020B0602020104020603" pitchFamily="34" charset="0"/>
                          <a:cs typeface="Times New Roman" panose="02020603050405020304" pitchFamily="18" charset="0"/>
                        </a:rPr>
                        <a:t>S  	=  Within Scope of Practice with supervision</a:t>
                      </a:r>
                      <a:endParaRPr kumimoji="0" lang="en-US" altLang="en-US" sz="1700" b="0" i="0" u="none" strike="noStrike" cap="none" normalizeH="0" baseline="0" dirty="0">
                        <a:ln>
                          <a:noFill/>
                        </a:ln>
                        <a:solidFill>
                          <a:schemeClr val="tx1"/>
                        </a:solidFill>
                        <a:effectLst/>
                        <a:latin typeface="Tw Cen MT" panose="020B0602020104020603" pitchFamily="34" charset="0"/>
                        <a:ea typeface="Tw Cen MT" panose="020B0602020104020603" pitchFamily="34" charset="0"/>
                        <a:cs typeface="Times New Roman" panose="02020603050405020304"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kumimoji="0" lang="en-US" altLang="en-US" sz="1700" b="1" i="0" u="none" strike="noStrike" cap="none" normalizeH="0" baseline="0" dirty="0">
                          <a:ln>
                            <a:noFill/>
                          </a:ln>
                          <a:solidFill>
                            <a:schemeClr val="tx1"/>
                          </a:solidFill>
                          <a:effectLst/>
                          <a:latin typeface="Tw Cen MT" panose="020B0602020104020603" pitchFamily="34" charset="0"/>
                          <a:ea typeface="Tw Cen MT" panose="020B0602020104020603" pitchFamily="34" charset="0"/>
                          <a:cs typeface="Times New Roman" panose="02020603050405020304" pitchFamily="18" charset="0"/>
                        </a:rPr>
                        <a:t>D 	=  Delegated task with supervision</a:t>
                      </a:r>
                      <a:endParaRPr kumimoji="0" lang="en-US" altLang="en-US" sz="1700" b="0" i="0" u="none" strike="noStrike" cap="none" normalizeH="0" baseline="0" dirty="0">
                        <a:ln>
                          <a:noFill/>
                        </a:ln>
                        <a:solidFill>
                          <a:schemeClr val="tx1"/>
                        </a:solidFill>
                        <a:effectLst/>
                        <a:latin typeface="Tw Cen MT" panose="020B0602020104020603" pitchFamily="34" charset="0"/>
                        <a:ea typeface="Tw Cen MT" panose="020B0602020104020603" pitchFamily="34" charset="0"/>
                        <a:cs typeface="Times New Roman" panose="02020603050405020304"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kumimoji="0" lang="en-US" altLang="en-US" sz="1700" b="1" i="0" u="none" strike="noStrike" cap="none" normalizeH="0" baseline="0" dirty="0">
                          <a:ln>
                            <a:noFill/>
                          </a:ln>
                          <a:solidFill>
                            <a:schemeClr val="tx1"/>
                          </a:solidFill>
                          <a:effectLst/>
                          <a:latin typeface="Tw Cen MT" panose="020B0602020104020603" pitchFamily="34" charset="0"/>
                          <a:ea typeface="Tw Cen MT" panose="020B0602020104020603" pitchFamily="34" charset="0"/>
                          <a:cs typeface="Times New Roman" panose="02020603050405020304" pitchFamily="18" charset="0"/>
                        </a:rPr>
                        <a:t>EM	= 	In emergencies</a:t>
                      </a:r>
                      <a:endParaRPr kumimoji="0" lang="en-US" altLang="en-US" sz="1700" b="0" i="0" u="none" strike="noStrike" cap="none" normalizeH="0" baseline="0" dirty="0">
                        <a:ln>
                          <a:noFill/>
                        </a:ln>
                        <a:solidFill>
                          <a:schemeClr val="tx1"/>
                        </a:solidFill>
                        <a:effectLst/>
                        <a:latin typeface="Tw Cen MT" panose="020B0602020104020603" pitchFamily="34" charset="0"/>
                        <a:ea typeface="Tw Cen MT" panose="020B0602020104020603" pitchFamily="34" charset="0"/>
                        <a:cs typeface="Times New Roman" panose="02020603050405020304"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kumimoji="0" lang="en-US" altLang="en-US" sz="1700" b="1" i="0" u="none" strike="noStrike" cap="none" normalizeH="0" baseline="0" dirty="0">
                          <a:ln>
                            <a:noFill/>
                          </a:ln>
                          <a:solidFill>
                            <a:schemeClr val="tx1"/>
                          </a:solidFill>
                          <a:effectLst/>
                          <a:latin typeface="Tw Cen MT" panose="020B0602020104020603" pitchFamily="34" charset="0"/>
                          <a:ea typeface="Tw Cen MT" panose="020B0602020104020603" pitchFamily="34" charset="0"/>
                          <a:cs typeface="Times New Roman" panose="02020603050405020304" pitchFamily="18" charset="0"/>
                        </a:rPr>
                        <a:t>X 	=  Cannot perform</a:t>
                      </a:r>
                      <a:endParaRPr kumimoji="0" lang="en-US" altLang="en-US" sz="1700" b="0" i="0" u="none" strike="noStrike" cap="none" normalizeH="0" baseline="0" dirty="0">
                        <a:ln>
                          <a:noFill/>
                        </a:ln>
                        <a:solidFill>
                          <a:schemeClr val="tx1"/>
                        </a:solidFill>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65549" name="Picture 4">
            <a:extLst>
              <a:ext uri="{FF2B5EF4-FFF2-40B4-BE49-F238E27FC236}">
                <a16:creationId xmlns:a16="http://schemas.microsoft.com/office/drawing/2014/main" id="{EEBC16E2-E3DB-4F3A-826E-ED2B5510585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F1046B4-F2E9-4A03-A9CC-C440CA282F26}"/>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7587" name="Title 1">
            <a:extLst>
              <a:ext uri="{FF2B5EF4-FFF2-40B4-BE49-F238E27FC236}">
                <a16:creationId xmlns:a16="http://schemas.microsoft.com/office/drawing/2014/main" id="{649A19D0-5AA6-402C-B67F-71B6E0B36CE3}"/>
              </a:ext>
            </a:extLst>
          </p:cNvPr>
          <p:cNvSpPr txBox="1">
            <a:spLocks noChangeArrowheads="1"/>
          </p:cNvSpPr>
          <p:nvPr/>
        </p:nvSpPr>
        <p:spPr bwMode="auto">
          <a:xfrm>
            <a:off x="0" y="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3600">
                <a:solidFill>
                  <a:schemeClr val="bg1"/>
                </a:solidFill>
                <a:latin typeface="Arial" panose="020B0604020202020204" pitchFamily="34" charset="0"/>
              </a:rPr>
              <a:t>Within Scope of Practice With Supervision </a:t>
            </a:r>
          </a:p>
        </p:txBody>
      </p:sp>
      <p:sp>
        <p:nvSpPr>
          <p:cNvPr id="67588" name="Google Shape;376;p59">
            <a:extLst>
              <a:ext uri="{FF2B5EF4-FFF2-40B4-BE49-F238E27FC236}">
                <a16:creationId xmlns:a16="http://schemas.microsoft.com/office/drawing/2014/main" id="{04492A99-1798-4656-931B-7C6D06E78DDE}"/>
              </a:ext>
            </a:extLst>
          </p:cNvPr>
          <p:cNvSpPr txBox="1">
            <a:spLocks/>
          </p:cNvSpPr>
          <p:nvPr/>
        </p:nvSpPr>
        <p:spPr bwMode="auto">
          <a:xfrm>
            <a:off x="304800" y="1033463"/>
            <a:ext cx="4075113" cy="4445000"/>
          </a:xfrm>
          <a:prstGeom prst="rect">
            <a:avLst/>
          </a:prstGeom>
          <a:noFill/>
          <a:ln w="9525">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
                <a:srgbClr val="000000"/>
              </a:buClr>
              <a:buSzPts val="1100"/>
              <a:buFont typeface="Arial" panose="020B0604020202020204" pitchFamily="34" charset="0"/>
              <a:buNone/>
            </a:pPr>
            <a:r>
              <a:rPr lang="en-US" altLang="en-US" sz="1800" b="1">
                <a:solidFill>
                  <a:srgbClr val="000000"/>
                </a:solidFill>
                <a:latin typeface="Arial" panose="020B0604020202020204" pitchFamily="34" charset="0"/>
              </a:rPr>
              <a:t>Who supervises nursing tasks?</a:t>
            </a:r>
          </a:p>
          <a:p>
            <a:pPr>
              <a:spcBef>
                <a:spcPct val="0"/>
              </a:spcBef>
              <a:buClr>
                <a:srgbClr val="000000"/>
              </a:buClr>
              <a:buSzPts val="1100"/>
              <a:buFont typeface="Arial" panose="020B0604020202020204" pitchFamily="34" charset="0"/>
              <a:buNone/>
            </a:pPr>
            <a:r>
              <a:rPr lang="en-US" altLang="en-US" sz="1800">
                <a:solidFill>
                  <a:srgbClr val="000000"/>
                </a:solidFill>
                <a:latin typeface="Arial" panose="020B0604020202020204" pitchFamily="34" charset="0"/>
              </a:rPr>
              <a:t>Only the </a:t>
            </a:r>
            <a:r>
              <a:rPr lang="en-US" altLang="en-US" sz="1800" b="1">
                <a:solidFill>
                  <a:srgbClr val="0000FF"/>
                </a:solidFill>
                <a:latin typeface="Arial" panose="020B0604020202020204" pitchFamily="34" charset="0"/>
              </a:rPr>
              <a:t>RN</a:t>
            </a:r>
            <a:r>
              <a:rPr lang="en-US" altLang="en-US" sz="1800">
                <a:solidFill>
                  <a:srgbClr val="000000"/>
                </a:solidFill>
                <a:latin typeface="Arial" panose="020B0604020202020204" pitchFamily="34" charset="0"/>
              </a:rPr>
              <a:t> can supervise health services.	</a:t>
            </a:r>
          </a:p>
          <a:p>
            <a:pPr>
              <a:spcBef>
                <a:spcPts val="1600"/>
              </a:spcBef>
              <a:buClr>
                <a:srgbClr val="000000"/>
              </a:buClr>
              <a:buSzPts val="1100"/>
              <a:buFont typeface="Arial" panose="020B0604020202020204" pitchFamily="34" charset="0"/>
              <a:buNone/>
            </a:pPr>
            <a:r>
              <a:rPr lang="en-US" altLang="en-US" sz="1800" b="1">
                <a:solidFill>
                  <a:srgbClr val="000000"/>
                </a:solidFill>
                <a:latin typeface="Arial" panose="020B0604020202020204" pitchFamily="34" charset="0"/>
              </a:rPr>
              <a:t>What is allowed within your Scope of Practice with Supervision? </a:t>
            </a:r>
          </a:p>
          <a:p>
            <a:pPr>
              <a:spcBef>
                <a:spcPct val="0"/>
              </a:spcBef>
              <a:buFont typeface="Arial" panose="020B0604020202020204" pitchFamily="34" charset="0"/>
              <a:buNone/>
            </a:pPr>
            <a:endParaRPr lang="en-US" altLang="en-US" sz="1800">
              <a:solidFill>
                <a:srgbClr val="000000"/>
              </a:solidFill>
              <a:latin typeface="Arial" panose="020B0604020202020204" pitchFamily="34" charset="0"/>
            </a:endParaRPr>
          </a:p>
          <a:p>
            <a:pPr>
              <a:spcBef>
                <a:spcPct val="0"/>
              </a:spcBef>
              <a:buFont typeface="Arial" panose="020B0604020202020204" pitchFamily="34" charset="0"/>
              <a:buNone/>
            </a:pPr>
            <a:r>
              <a:rPr lang="en-US" altLang="en-US" sz="1800">
                <a:solidFill>
                  <a:srgbClr val="000000"/>
                </a:solidFill>
                <a:latin typeface="Arial" panose="020B0604020202020204" pitchFamily="34" charset="0"/>
              </a:rPr>
              <a:t>Dental hygiene</a:t>
            </a:r>
          </a:p>
          <a:p>
            <a:pPr>
              <a:spcBef>
                <a:spcPct val="0"/>
              </a:spcBef>
              <a:buFont typeface="Arial" panose="020B0604020202020204" pitchFamily="34" charset="0"/>
              <a:buNone/>
            </a:pPr>
            <a:r>
              <a:rPr lang="en-US" altLang="en-US" sz="1800">
                <a:solidFill>
                  <a:srgbClr val="000000"/>
                </a:solidFill>
                <a:latin typeface="Arial" panose="020B0604020202020204" pitchFamily="34" charset="0"/>
              </a:rPr>
              <a:t>Oral hygiene</a:t>
            </a:r>
          </a:p>
          <a:p>
            <a:pPr>
              <a:spcBef>
                <a:spcPct val="0"/>
              </a:spcBef>
              <a:buFont typeface="Arial" panose="020B0604020202020204" pitchFamily="34" charset="0"/>
              <a:buNone/>
            </a:pPr>
            <a:r>
              <a:rPr lang="en-US" altLang="en-US" sz="1800">
                <a:solidFill>
                  <a:srgbClr val="000000"/>
                </a:solidFill>
                <a:latin typeface="Arial" panose="020B0604020202020204" pitchFamily="34" charset="0"/>
              </a:rPr>
              <a:t>Lifting/positioning/transfers</a:t>
            </a:r>
          </a:p>
          <a:p>
            <a:pPr>
              <a:spcBef>
                <a:spcPct val="0"/>
              </a:spcBef>
              <a:buFont typeface="Arial" panose="020B0604020202020204" pitchFamily="34" charset="0"/>
              <a:buNone/>
            </a:pPr>
            <a:r>
              <a:rPr lang="en-US" altLang="en-US" sz="1800">
                <a:solidFill>
                  <a:srgbClr val="000000"/>
                </a:solidFill>
                <a:latin typeface="Arial" panose="020B0604020202020204" pitchFamily="34" charset="0"/>
              </a:rPr>
              <a:t>Oral feeding</a:t>
            </a:r>
          </a:p>
          <a:p>
            <a:pPr>
              <a:spcBef>
                <a:spcPct val="0"/>
              </a:spcBef>
              <a:buFont typeface="Arial" panose="020B0604020202020204" pitchFamily="34" charset="0"/>
              <a:buNone/>
            </a:pPr>
            <a:r>
              <a:rPr lang="en-US" altLang="en-US" sz="1800">
                <a:solidFill>
                  <a:srgbClr val="000000"/>
                </a:solidFill>
                <a:latin typeface="Arial" panose="020B0604020202020204" pitchFamily="34" charset="0"/>
              </a:rPr>
              <a:t>External catheter application</a:t>
            </a:r>
          </a:p>
          <a:p>
            <a:pPr>
              <a:spcBef>
                <a:spcPct val="0"/>
              </a:spcBef>
              <a:buFont typeface="Arial" panose="020B0604020202020204" pitchFamily="34" charset="0"/>
              <a:buNone/>
            </a:pPr>
            <a:r>
              <a:rPr lang="en-US" altLang="en-US" sz="1800">
                <a:solidFill>
                  <a:srgbClr val="000000"/>
                </a:solidFill>
                <a:latin typeface="Arial" panose="020B0604020202020204" pitchFamily="34" charset="0"/>
              </a:rPr>
              <a:t>Indwelling Catheter</a:t>
            </a:r>
          </a:p>
          <a:p>
            <a:pPr>
              <a:spcBef>
                <a:spcPct val="0"/>
              </a:spcBef>
              <a:buFont typeface="Arial" panose="020B0604020202020204" pitchFamily="34" charset="0"/>
              <a:buNone/>
            </a:pPr>
            <a:r>
              <a:rPr lang="en-US" altLang="en-US" sz="1800">
                <a:solidFill>
                  <a:srgbClr val="000000"/>
                </a:solidFill>
                <a:latin typeface="Arial" panose="020B0604020202020204" pitchFamily="34" charset="0"/>
              </a:rPr>
              <a:t>Vital signs</a:t>
            </a:r>
          </a:p>
          <a:p>
            <a:pPr>
              <a:spcBef>
                <a:spcPct val="0"/>
              </a:spcBef>
              <a:buFont typeface="Arial" panose="020B0604020202020204" pitchFamily="34" charset="0"/>
              <a:buNone/>
            </a:pPr>
            <a:r>
              <a:rPr lang="en-US" altLang="en-US" sz="1800">
                <a:solidFill>
                  <a:srgbClr val="000000"/>
                </a:solidFill>
                <a:latin typeface="Arial" panose="020B0604020202020204" pitchFamily="34" charset="0"/>
              </a:rPr>
              <a:t>Ostomy care</a:t>
            </a:r>
          </a:p>
        </p:txBody>
      </p:sp>
      <p:sp>
        <p:nvSpPr>
          <p:cNvPr id="67589" name="Google Shape;346;p55">
            <a:extLst>
              <a:ext uri="{FF2B5EF4-FFF2-40B4-BE49-F238E27FC236}">
                <a16:creationId xmlns:a16="http://schemas.microsoft.com/office/drawing/2014/main" id="{5106B295-4B41-4124-B654-CC5DDABD78EC}"/>
              </a:ext>
            </a:extLst>
          </p:cNvPr>
          <p:cNvSpPr txBox="1">
            <a:spLocks noChangeArrowheads="1"/>
          </p:cNvSpPr>
          <p:nvPr/>
        </p:nvSpPr>
        <p:spPr bwMode="auto">
          <a:xfrm>
            <a:off x="0" y="640080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latin typeface="Arial" panose="020B0604020202020204" pitchFamily="34" charset="0"/>
              </a:rPr>
              <a:t>Arkansas State Board of Nursing  (Revised 2021). School Nurse Roles and Responsibilities - Practice Guidelines [Nursing Tasks] Retrieved from</a:t>
            </a:r>
            <a:r>
              <a:rPr lang="en-US" altLang="en-US" sz="1000"/>
              <a:t> </a:t>
            </a:r>
            <a:r>
              <a:rPr lang="en-US" altLang="en-US" sz="1000" u="sng">
                <a:solidFill>
                  <a:srgbClr val="0000FF"/>
                </a:solidFill>
                <a:latin typeface="Arial" panose="020B0604020202020204" pitchFamily="34" charset="0"/>
                <a:hlinkClick r:id="rId3"/>
              </a:rPr>
              <a:t>https://adecm.ade.arkansas.gov/Attachments/School_Nurse_Guidelines_2021_Revision_Updated_September_2021_151522.pdf</a:t>
            </a:r>
            <a:endParaRPr lang="en-US" altLang="en-US" sz="1000"/>
          </a:p>
        </p:txBody>
      </p:sp>
      <p:graphicFrame>
        <p:nvGraphicFramePr>
          <p:cNvPr id="4" name="Table 3">
            <a:extLst>
              <a:ext uri="{FF2B5EF4-FFF2-40B4-BE49-F238E27FC236}">
                <a16:creationId xmlns:a16="http://schemas.microsoft.com/office/drawing/2014/main" id="{7E3B6166-0E82-46B1-A831-446293A25FF1}"/>
              </a:ext>
            </a:extLst>
          </p:cNvPr>
          <p:cNvGraphicFramePr>
            <a:graphicFrameLocks noGrp="1"/>
          </p:cNvGraphicFramePr>
          <p:nvPr/>
        </p:nvGraphicFramePr>
        <p:xfrm>
          <a:off x="4764089" y="1033464"/>
          <a:ext cx="3770311" cy="4486168"/>
        </p:xfrm>
        <a:graphic>
          <a:graphicData uri="http://schemas.openxmlformats.org/drawingml/2006/table">
            <a:tbl>
              <a:tblPr/>
              <a:tblGrid>
                <a:gridCol w="2170111">
                  <a:extLst>
                    <a:ext uri="{9D8B030D-6E8A-4147-A177-3AD203B41FA5}">
                      <a16:colId xmlns:a16="http://schemas.microsoft.com/office/drawing/2014/main" val="20000"/>
                    </a:ext>
                  </a:extLst>
                </a:gridCol>
                <a:gridCol w="450716">
                  <a:extLst>
                    <a:ext uri="{9D8B030D-6E8A-4147-A177-3AD203B41FA5}">
                      <a16:colId xmlns:a16="http://schemas.microsoft.com/office/drawing/2014/main" val="20001"/>
                    </a:ext>
                  </a:extLst>
                </a:gridCol>
                <a:gridCol w="229897">
                  <a:extLst>
                    <a:ext uri="{9D8B030D-6E8A-4147-A177-3AD203B41FA5}">
                      <a16:colId xmlns:a16="http://schemas.microsoft.com/office/drawing/2014/main" val="20002"/>
                    </a:ext>
                  </a:extLst>
                </a:gridCol>
                <a:gridCol w="275876">
                  <a:extLst>
                    <a:ext uri="{9D8B030D-6E8A-4147-A177-3AD203B41FA5}">
                      <a16:colId xmlns:a16="http://schemas.microsoft.com/office/drawing/2014/main" val="20003"/>
                    </a:ext>
                  </a:extLst>
                </a:gridCol>
                <a:gridCol w="367835">
                  <a:extLst>
                    <a:ext uri="{9D8B030D-6E8A-4147-A177-3AD203B41FA5}">
                      <a16:colId xmlns:a16="http://schemas.microsoft.com/office/drawing/2014/main" val="20004"/>
                    </a:ext>
                  </a:extLst>
                </a:gridCol>
                <a:gridCol w="275876">
                  <a:extLst>
                    <a:ext uri="{9D8B030D-6E8A-4147-A177-3AD203B41FA5}">
                      <a16:colId xmlns:a16="http://schemas.microsoft.com/office/drawing/2014/main" val="20005"/>
                    </a:ext>
                  </a:extLst>
                </a:gridCol>
              </a:tblGrid>
              <a:tr h="1203882">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Procedure</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Provider Order Required</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solidFill>
                            <a:srgbClr val="0000FF"/>
                          </a:solidFill>
                          <a:effectLst/>
                          <a:latin typeface="Tw Cen MT" panose="020B0602020104020603" pitchFamily="34" charset="0"/>
                          <a:ea typeface="Tw Cen MT" panose="020B0602020104020603" pitchFamily="34" charset="0"/>
                          <a:cs typeface="Times New Roman" panose="02020603050405020304" pitchFamily="18" charset="0"/>
                        </a:rPr>
                        <a:t>RN</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solidFill>
                            <a:srgbClr val="FF0000"/>
                          </a:solidFill>
                          <a:effectLst/>
                          <a:latin typeface="Tw Cen MT" panose="020B0602020104020603" pitchFamily="34" charset="0"/>
                          <a:ea typeface="Tw Cen MT" panose="020B0602020104020603" pitchFamily="34" charset="0"/>
                          <a:cs typeface="Times New Roman" panose="02020603050405020304" pitchFamily="18" charset="0"/>
                        </a:rPr>
                        <a:t>LPN/ LPTN</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UAP</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Student for Self</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74218">
                <a:tc>
                  <a:txBody>
                    <a:bodyPr/>
                    <a:lstStyle/>
                    <a:p>
                      <a:pPr marL="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solidFill>
                            <a:srgbClr val="000000"/>
                          </a:solidFill>
                          <a:effectLst/>
                          <a:latin typeface="Tw Cen MT" panose="020B0602020104020603" pitchFamily="34" charset="0"/>
                          <a:ea typeface="Tw Cen MT" panose="020B0602020104020603" pitchFamily="34" charset="0"/>
                          <a:cs typeface="Times New Roman" panose="02020603050405020304" pitchFamily="18" charset="0"/>
                        </a:rPr>
                        <a:t>1.0 Activities of Daily Living</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extLst>
                  <a:ext uri="{0D108BD9-81ED-4DB2-BD59-A6C34878D82A}">
                    <a16:rowId xmlns:a16="http://schemas.microsoft.com/office/drawing/2014/main" val="10001"/>
                  </a:ext>
                </a:extLst>
              </a:tr>
              <a:tr h="274218">
                <a:tc>
                  <a:txBody>
                    <a:bodyPr/>
                    <a:lstStyle/>
                    <a:p>
                      <a:pPr marL="2286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1.1  Toileting/Diapering</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74218">
                <a:tc>
                  <a:txBody>
                    <a:bodyPr/>
                    <a:lstStyle/>
                    <a:p>
                      <a:pPr marL="2286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1.2  Bowel/Bladder Training</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D</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74218">
                <a:tc>
                  <a:txBody>
                    <a:bodyPr/>
                    <a:lstStyle/>
                    <a:p>
                      <a:pPr marL="2286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1.3  Bathing/Grooming</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74218">
                <a:tc>
                  <a:txBody>
                    <a:bodyPr/>
                    <a:lstStyle/>
                    <a:p>
                      <a:pPr marL="2286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1.4  Dressing</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74218">
                <a:tc>
                  <a:txBody>
                    <a:bodyPr/>
                    <a:lstStyle/>
                    <a:p>
                      <a:pPr marL="2286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1.5  Oral Hygiene</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74218">
                <a:tc>
                  <a:txBody>
                    <a:bodyPr/>
                    <a:lstStyle/>
                    <a:p>
                      <a:pPr marL="2286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1.6  Dental Hygiene</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86578">
                <a:tc>
                  <a:txBody>
                    <a:bodyPr/>
                    <a:lstStyle/>
                    <a:p>
                      <a:pPr marL="2286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1.7  Lifting/Positioning/Transfers</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74218">
                <a:tc>
                  <a:txBody>
                    <a:bodyPr/>
                    <a:lstStyle/>
                    <a:p>
                      <a:pPr marL="2286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1.8  Feeding</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1D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r h="386578">
                <a:tc>
                  <a:txBody>
                    <a:bodyPr/>
                    <a:lstStyle/>
                    <a:p>
                      <a:pPr marL="4572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1.8.1 Nutritional Assessment</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X</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X</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X</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74218">
                <a:tc>
                  <a:txBody>
                    <a:bodyPr/>
                    <a:lstStyle/>
                    <a:p>
                      <a:pPr marL="4572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1.8.2 Oral Feeding</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pic>
        <p:nvPicPr>
          <p:cNvPr id="67591" name="Picture 4">
            <a:extLst>
              <a:ext uri="{FF2B5EF4-FFF2-40B4-BE49-F238E27FC236}">
                <a16:creationId xmlns:a16="http://schemas.microsoft.com/office/drawing/2014/main" id="{216B7125-CC93-43CE-A42A-38065B37903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889C2E9-7C80-497D-9E69-D5A079B66880}"/>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69635" name="Picture 4">
            <a:extLst>
              <a:ext uri="{FF2B5EF4-FFF2-40B4-BE49-F238E27FC236}">
                <a16:creationId xmlns:a16="http://schemas.microsoft.com/office/drawing/2014/main" id="{16532652-0CAF-4954-95F2-FE92E89744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28725"/>
            <a:ext cx="2962275"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6" name="TextBox 6">
            <a:extLst>
              <a:ext uri="{FF2B5EF4-FFF2-40B4-BE49-F238E27FC236}">
                <a16:creationId xmlns:a16="http://schemas.microsoft.com/office/drawing/2014/main" id="{44C5840E-15D3-437A-A776-341DF08940F1}"/>
              </a:ext>
            </a:extLst>
          </p:cNvPr>
          <p:cNvSpPr txBox="1">
            <a:spLocks noChangeArrowheads="1"/>
          </p:cNvSpPr>
          <p:nvPr/>
        </p:nvSpPr>
        <p:spPr bwMode="auto">
          <a:xfrm>
            <a:off x="598488" y="3749675"/>
            <a:ext cx="1714500" cy="23082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a:solidFill>
                  <a:srgbClr val="FF0000"/>
                </a:solidFill>
                <a:latin typeface="Arial" panose="020B0604020202020204" pitchFamily="34" charset="0"/>
              </a:rPr>
              <a:t>Remember your standard precautions when working with any of these that involve body fluids</a:t>
            </a:r>
          </a:p>
        </p:txBody>
      </p:sp>
      <p:sp>
        <p:nvSpPr>
          <p:cNvPr id="8" name="Arrow: Right 7">
            <a:extLst>
              <a:ext uri="{FF2B5EF4-FFF2-40B4-BE49-F238E27FC236}">
                <a16:creationId xmlns:a16="http://schemas.microsoft.com/office/drawing/2014/main" id="{C17E0A40-D7A3-48DF-8328-0AA0301DCF63}"/>
              </a:ext>
            </a:extLst>
          </p:cNvPr>
          <p:cNvSpPr/>
          <p:nvPr/>
        </p:nvSpPr>
        <p:spPr>
          <a:xfrm>
            <a:off x="2497138" y="3971925"/>
            <a:ext cx="1295400" cy="13652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638" name="Google Shape;346;p55">
            <a:extLst>
              <a:ext uri="{FF2B5EF4-FFF2-40B4-BE49-F238E27FC236}">
                <a16:creationId xmlns:a16="http://schemas.microsoft.com/office/drawing/2014/main" id="{9803DCD3-FEA2-4E71-A638-17BDA86BAC80}"/>
              </a:ext>
            </a:extLst>
          </p:cNvPr>
          <p:cNvSpPr txBox="1">
            <a:spLocks noChangeArrowheads="1"/>
          </p:cNvSpPr>
          <p:nvPr/>
        </p:nvSpPr>
        <p:spPr bwMode="auto">
          <a:xfrm>
            <a:off x="0" y="640080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latin typeface="Arial" panose="020B0604020202020204" pitchFamily="34" charset="0"/>
              </a:rPr>
              <a:t>Arkansas State Board of Nursing  (Revised 2021). School Nurse Roles and Responsibilities - Practice Guidelines [Nursing Tasks] Retrieved from</a:t>
            </a:r>
            <a:r>
              <a:rPr lang="en-US" altLang="en-US" sz="1000"/>
              <a:t> </a:t>
            </a:r>
            <a:r>
              <a:rPr lang="en-US" altLang="en-US" sz="1000" u="sng">
                <a:solidFill>
                  <a:srgbClr val="0000FF"/>
                </a:solidFill>
                <a:latin typeface="Arial" panose="020B0604020202020204" pitchFamily="34" charset="0"/>
                <a:hlinkClick r:id="rId3"/>
              </a:rPr>
              <a:t>https://adecm.ade.arkansas.gov/Attachments/School_Nurse_Guidelines_2021_Revision_Updated_September_2021_151522.pdf</a:t>
            </a:r>
            <a:endParaRPr lang="en-US" altLang="en-US" sz="1000"/>
          </a:p>
        </p:txBody>
      </p:sp>
      <p:sp>
        <p:nvSpPr>
          <p:cNvPr id="69639" name="Title 1">
            <a:extLst>
              <a:ext uri="{FF2B5EF4-FFF2-40B4-BE49-F238E27FC236}">
                <a16:creationId xmlns:a16="http://schemas.microsoft.com/office/drawing/2014/main" id="{04613D64-B116-402C-BECC-E4A5C9FC86E1}"/>
              </a:ext>
            </a:extLst>
          </p:cNvPr>
          <p:cNvSpPr txBox="1">
            <a:spLocks noChangeArrowheads="1"/>
          </p:cNvSpPr>
          <p:nvPr/>
        </p:nvSpPr>
        <p:spPr bwMode="auto">
          <a:xfrm>
            <a:off x="152400" y="1524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3600">
                <a:solidFill>
                  <a:schemeClr val="bg1"/>
                </a:solidFill>
                <a:latin typeface="Arial" panose="020B0604020202020204" pitchFamily="34" charset="0"/>
              </a:rPr>
              <a:t>Within Scope of Practice With Supervision </a:t>
            </a:r>
          </a:p>
        </p:txBody>
      </p:sp>
      <p:graphicFrame>
        <p:nvGraphicFramePr>
          <p:cNvPr id="4" name="Table 3">
            <a:extLst>
              <a:ext uri="{FF2B5EF4-FFF2-40B4-BE49-F238E27FC236}">
                <a16:creationId xmlns:a16="http://schemas.microsoft.com/office/drawing/2014/main" id="{E853B3EA-96F2-4F1C-BDFD-9A8EFCF4674D}"/>
              </a:ext>
            </a:extLst>
          </p:cNvPr>
          <p:cNvGraphicFramePr>
            <a:graphicFrameLocks noGrp="1"/>
          </p:cNvGraphicFramePr>
          <p:nvPr/>
        </p:nvGraphicFramePr>
        <p:xfrm>
          <a:off x="3940176" y="1272379"/>
          <a:ext cx="4597400" cy="4333877"/>
        </p:xfrm>
        <a:graphic>
          <a:graphicData uri="http://schemas.openxmlformats.org/drawingml/2006/table">
            <a:tbl>
              <a:tblPr/>
              <a:tblGrid>
                <a:gridCol w="2613024">
                  <a:extLst>
                    <a:ext uri="{9D8B030D-6E8A-4147-A177-3AD203B41FA5}">
                      <a16:colId xmlns:a16="http://schemas.microsoft.com/office/drawing/2014/main" val="20000"/>
                    </a:ext>
                  </a:extLst>
                </a:gridCol>
                <a:gridCol w="582730">
                  <a:extLst>
                    <a:ext uri="{9D8B030D-6E8A-4147-A177-3AD203B41FA5}">
                      <a16:colId xmlns:a16="http://schemas.microsoft.com/office/drawing/2014/main" val="20001"/>
                    </a:ext>
                  </a:extLst>
                </a:gridCol>
                <a:gridCol w="280330">
                  <a:extLst>
                    <a:ext uri="{9D8B030D-6E8A-4147-A177-3AD203B41FA5}">
                      <a16:colId xmlns:a16="http://schemas.microsoft.com/office/drawing/2014/main" val="20002"/>
                    </a:ext>
                  </a:extLst>
                </a:gridCol>
                <a:gridCol w="336395">
                  <a:extLst>
                    <a:ext uri="{9D8B030D-6E8A-4147-A177-3AD203B41FA5}">
                      <a16:colId xmlns:a16="http://schemas.microsoft.com/office/drawing/2014/main" val="20003"/>
                    </a:ext>
                  </a:extLst>
                </a:gridCol>
                <a:gridCol w="448526">
                  <a:extLst>
                    <a:ext uri="{9D8B030D-6E8A-4147-A177-3AD203B41FA5}">
                      <a16:colId xmlns:a16="http://schemas.microsoft.com/office/drawing/2014/main" val="20004"/>
                    </a:ext>
                  </a:extLst>
                </a:gridCol>
                <a:gridCol w="336395">
                  <a:extLst>
                    <a:ext uri="{9D8B030D-6E8A-4147-A177-3AD203B41FA5}">
                      <a16:colId xmlns:a16="http://schemas.microsoft.com/office/drawing/2014/main" val="20005"/>
                    </a:ext>
                  </a:extLst>
                </a:gridCol>
              </a:tblGrid>
              <a:tr h="1535621">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Procedure</a:t>
                      </a:r>
                      <a:endParaRPr lang="en-US" sz="12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Provider Order Required</a:t>
                      </a:r>
                      <a:endParaRPr lang="en-US" sz="12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solidFill>
                            <a:srgbClr val="0000FF"/>
                          </a:solidFill>
                          <a:effectLst/>
                          <a:latin typeface="Tw Cen MT" panose="020B0602020104020603" pitchFamily="34" charset="0"/>
                          <a:ea typeface="Tw Cen MT" panose="020B0602020104020603" pitchFamily="34" charset="0"/>
                          <a:cs typeface="Times New Roman" panose="02020603050405020304" pitchFamily="18" charset="0"/>
                        </a:rPr>
                        <a:t>RN</a:t>
                      </a:r>
                      <a:endParaRPr lang="en-US" sz="12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solidFill>
                            <a:srgbClr val="FF0000"/>
                          </a:solidFill>
                          <a:effectLst/>
                          <a:latin typeface="Tw Cen MT" panose="020B0602020104020603" pitchFamily="34" charset="0"/>
                          <a:ea typeface="Tw Cen MT" panose="020B0602020104020603" pitchFamily="34" charset="0"/>
                          <a:cs typeface="Times New Roman" panose="02020603050405020304" pitchFamily="18" charset="0"/>
                        </a:rPr>
                        <a:t>LPN/ LPTN</a:t>
                      </a:r>
                      <a:endParaRPr lang="en-US" sz="12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UAP</a:t>
                      </a:r>
                      <a:endParaRPr lang="en-US" sz="12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Student for Self</a:t>
                      </a:r>
                      <a:endParaRPr lang="en-US" sz="12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49782">
                <a:tc>
                  <a:txBody>
                    <a:bodyPr/>
                    <a:lstStyle/>
                    <a:p>
                      <a:pPr marL="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solidFill>
                            <a:srgbClr val="000000"/>
                          </a:solidFill>
                          <a:effectLst/>
                          <a:latin typeface="Tw Cen MT" panose="020B0602020104020603" pitchFamily="34" charset="0"/>
                          <a:ea typeface="Tw Cen MT" panose="020B0602020104020603" pitchFamily="34" charset="0"/>
                          <a:cs typeface="Times New Roman" panose="02020603050405020304" pitchFamily="18" charset="0"/>
                        </a:rPr>
                        <a:t>1.0 Activities of Daily Living</a:t>
                      </a:r>
                      <a:endParaRPr lang="en-US" sz="12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extLst>
                  <a:ext uri="{0D108BD9-81ED-4DB2-BD59-A6C34878D82A}">
                    <a16:rowId xmlns:a16="http://schemas.microsoft.com/office/drawing/2014/main" val="10001"/>
                  </a:ext>
                </a:extLst>
              </a:tr>
              <a:tr h="349782">
                <a:tc>
                  <a:txBody>
                    <a:bodyPr/>
                    <a:lstStyle/>
                    <a:p>
                      <a:pPr marL="2286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1.1  Toileting/Diapering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49782">
                <a:tc>
                  <a:txBody>
                    <a:bodyPr/>
                    <a:lstStyle/>
                    <a:p>
                      <a:pPr marL="2286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1.2  Bowel/Bladder Training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49782">
                <a:tc>
                  <a:txBody>
                    <a:bodyPr/>
                    <a:lstStyle/>
                    <a:p>
                      <a:pPr marL="2286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1.3  Bathing/Grooming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49782">
                <a:tc>
                  <a:txBody>
                    <a:bodyPr/>
                    <a:lstStyle/>
                    <a:p>
                      <a:pPr marL="2286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1.4  Dressing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49782">
                <a:tc>
                  <a:txBody>
                    <a:bodyPr/>
                    <a:lstStyle/>
                    <a:p>
                      <a:pPr marL="2286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1.5  Oral Hygiene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49782">
                <a:tc>
                  <a:txBody>
                    <a:bodyPr/>
                    <a:lstStyle/>
                    <a:p>
                      <a:pPr marL="2286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1.6  Dental Hygiene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49782">
                <a:tc>
                  <a:txBody>
                    <a:bodyPr/>
                    <a:lstStyle/>
                    <a:p>
                      <a:pPr marL="2286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1.7  Lifting/Positioning/Transfers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pic>
        <p:nvPicPr>
          <p:cNvPr id="69641" name="Picture 4">
            <a:extLst>
              <a:ext uri="{FF2B5EF4-FFF2-40B4-BE49-F238E27FC236}">
                <a16:creationId xmlns:a16="http://schemas.microsoft.com/office/drawing/2014/main" id="{520FD438-8E60-475A-A478-9F59CED9D99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CE47D9-A760-4B4E-AA47-A662F6EC4896}"/>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0659" name="Title 1">
            <a:extLst>
              <a:ext uri="{FF2B5EF4-FFF2-40B4-BE49-F238E27FC236}">
                <a16:creationId xmlns:a16="http://schemas.microsoft.com/office/drawing/2014/main" id="{CCC6F8AC-1000-4607-A9A4-1EC4EB15BFB4}"/>
              </a:ext>
            </a:extLst>
          </p:cNvPr>
          <p:cNvSpPr txBox="1">
            <a:spLocks noChangeArrowheads="1"/>
          </p:cNvSpPr>
          <p:nvPr/>
        </p:nvSpPr>
        <p:spPr bwMode="auto">
          <a:xfrm>
            <a:off x="0" y="0"/>
            <a:ext cx="91440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3600">
                <a:solidFill>
                  <a:schemeClr val="bg1"/>
                </a:solidFill>
                <a:latin typeface="Arial" panose="020B0604020202020204" pitchFamily="34" charset="0"/>
              </a:rPr>
              <a:t>Within Scope of Practice With Supervision </a:t>
            </a:r>
          </a:p>
        </p:txBody>
      </p:sp>
      <p:sp>
        <p:nvSpPr>
          <p:cNvPr id="5" name="Google Shape;402;p61">
            <a:extLst>
              <a:ext uri="{FF2B5EF4-FFF2-40B4-BE49-F238E27FC236}">
                <a16:creationId xmlns:a16="http://schemas.microsoft.com/office/drawing/2014/main" id="{692E6D32-C80A-4F32-A2D0-F9D23DDEE975}"/>
              </a:ext>
            </a:extLst>
          </p:cNvPr>
          <p:cNvSpPr txBox="1">
            <a:spLocks/>
          </p:cNvSpPr>
          <p:nvPr/>
        </p:nvSpPr>
        <p:spPr>
          <a:xfrm>
            <a:off x="609600" y="939800"/>
            <a:ext cx="3124200" cy="2887663"/>
          </a:xfrm>
          <a:prstGeom prst="rect">
            <a:avLst/>
          </a:prstGeom>
          <a:solidFill>
            <a:schemeClr val="lt1"/>
          </a:solidFill>
          <a:ln w="9525" cap="flat" cmpd="sng">
            <a:solidFill>
              <a:srgbClr val="000000"/>
            </a:solidFill>
            <a:prstDash val="solid"/>
            <a:round/>
            <a:headEnd type="none" w="sm" len="sm"/>
            <a:tailEnd type="none" w="sm" len="sm"/>
          </a:ln>
        </p:spPr>
        <p:txBody>
          <a:bodyPr spcFirstLastPara="1" lIns="91425" tIns="91425" rIns="91425" bIns="91425"/>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0"/>
              </a:spcAft>
              <a:buFont typeface="Arial" panose="020B0604020202020204" pitchFamily="34" charset="0"/>
              <a:buNone/>
              <a:defRPr/>
            </a:pPr>
            <a:r>
              <a:rPr lang="en-US" sz="2000" b="1" dirty="0">
                <a:solidFill>
                  <a:srgbClr val="000000"/>
                </a:solidFill>
                <a:latin typeface="Arial" panose="020B0604020202020204" pitchFamily="34" charset="0"/>
                <a:cs typeface="Arial" panose="020B0604020202020204" pitchFamily="34" charset="0"/>
              </a:rPr>
              <a:t>Activities of Daily Living also include:</a:t>
            </a:r>
          </a:p>
          <a:p>
            <a:pPr marL="0" indent="0">
              <a:spcBef>
                <a:spcPts val="0"/>
              </a:spcBef>
              <a:spcAft>
                <a:spcPts val="0"/>
              </a:spcAft>
              <a:buFont typeface="Arial" panose="020B0604020202020204" pitchFamily="34" charset="0"/>
              <a:buNone/>
              <a:defRPr/>
            </a:pPr>
            <a:r>
              <a:rPr lang="en-US" sz="2000" b="1" dirty="0">
                <a:solidFill>
                  <a:srgbClr val="000000"/>
                </a:solidFill>
                <a:latin typeface="Arial" panose="020B0604020202020204" pitchFamily="34" charset="0"/>
                <a:cs typeface="Arial" panose="020B0604020202020204" pitchFamily="34" charset="0"/>
              </a:rPr>
              <a:t>Lifting</a:t>
            </a:r>
            <a:r>
              <a:rPr lang="en-US" sz="2000" dirty="0">
                <a:solidFill>
                  <a:srgbClr val="000000"/>
                </a:solidFill>
                <a:latin typeface="Arial" panose="020B0604020202020204" pitchFamily="34" charset="0"/>
                <a:cs typeface="Arial" panose="020B0604020202020204" pitchFamily="34" charset="0"/>
              </a:rPr>
              <a:t> includes</a:t>
            </a:r>
          </a:p>
          <a:p>
            <a:pPr marL="457200" indent="-330200">
              <a:spcBef>
                <a:spcPts val="0"/>
              </a:spcBef>
              <a:spcAft>
                <a:spcPts val="0"/>
              </a:spcAft>
              <a:buClr>
                <a:srgbClr val="000000"/>
              </a:buClr>
              <a:buSzPts val="1600"/>
              <a:buFont typeface="Arial" panose="020B0604020202020204" pitchFamily="34" charset="0"/>
              <a:buChar char="●"/>
              <a:defRPr/>
            </a:pPr>
            <a:r>
              <a:rPr lang="en-US" sz="2000" dirty="0">
                <a:solidFill>
                  <a:srgbClr val="000000"/>
                </a:solidFill>
                <a:latin typeface="Arial" panose="020B0604020202020204" pitchFamily="34" charset="0"/>
                <a:cs typeface="Arial" panose="020B0604020202020204" pitchFamily="34" charset="0"/>
              </a:rPr>
              <a:t>1-man/2-man</a:t>
            </a:r>
          </a:p>
          <a:p>
            <a:pPr marL="457200" indent="-330200">
              <a:spcBef>
                <a:spcPts val="0"/>
              </a:spcBef>
              <a:spcAft>
                <a:spcPts val="0"/>
              </a:spcAft>
              <a:buClr>
                <a:srgbClr val="000000"/>
              </a:buClr>
              <a:buSzPts val="1600"/>
              <a:buFont typeface="Arial" panose="020B0604020202020204" pitchFamily="34" charset="0"/>
              <a:buChar char="●"/>
              <a:defRPr/>
            </a:pPr>
            <a:r>
              <a:rPr lang="en-US" sz="2000" dirty="0">
                <a:solidFill>
                  <a:srgbClr val="000000"/>
                </a:solidFill>
                <a:latin typeface="Arial" panose="020B0604020202020204" pitchFamily="34" charset="0"/>
                <a:cs typeface="Arial" panose="020B0604020202020204" pitchFamily="34" charset="0"/>
              </a:rPr>
              <a:t>Assistive Equipment   </a:t>
            </a:r>
          </a:p>
          <a:p>
            <a:pPr marL="0" indent="0">
              <a:spcBef>
                <a:spcPts val="1600"/>
              </a:spcBef>
              <a:spcAft>
                <a:spcPts val="0"/>
              </a:spcAft>
              <a:buFont typeface="Arial" panose="020B0604020202020204" pitchFamily="34" charset="0"/>
              <a:buNone/>
              <a:defRPr/>
            </a:pPr>
            <a:r>
              <a:rPr lang="en-US" sz="2000" b="1" dirty="0">
                <a:solidFill>
                  <a:schemeClr val="dk1"/>
                </a:solidFill>
                <a:latin typeface="Arial" panose="020B0604020202020204" pitchFamily="34" charset="0"/>
                <a:cs typeface="Arial" panose="020B0604020202020204" pitchFamily="34" charset="0"/>
              </a:rPr>
              <a:t>Transfers</a:t>
            </a:r>
            <a:r>
              <a:rPr lang="en-US" sz="2000" dirty="0">
                <a:solidFill>
                  <a:schemeClr val="dk1"/>
                </a:solidFill>
                <a:latin typeface="Arial" panose="020B0604020202020204" pitchFamily="34" charset="0"/>
                <a:cs typeface="Arial" panose="020B0604020202020204" pitchFamily="34" charset="0"/>
              </a:rPr>
              <a:t> include</a:t>
            </a:r>
          </a:p>
          <a:p>
            <a:pPr marL="457200" indent="-330200">
              <a:spcBef>
                <a:spcPts val="0"/>
              </a:spcBef>
              <a:spcAft>
                <a:spcPts val="0"/>
              </a:spcAft>
              <a:buClr>
                <a:schemeClr val="dk1"/>
              </a:buClr>
              <a:buSzPts val="1600"/>
              <a:buFont typeface="Arial" panose="020B0604020202020204" pitchFamily="34" charset="0"/>
              <a:buChar char="●"/>
              <a:defRPr/>
            </a:pPr>
            <a:r>
              <a:rPr lang="en-US" sz="2000" dirty="0">
                <a:solidFill>
                  <a:schemeClr val="dk1"/>
                </a:solidFill>
                <a:latin typeface="Arial" panose="020B0604020202020204" pitchFamily="34" charset="0"/>
                <a:cs typeface="Arial" panose="020B0604020202020204" pitchFamily="34" charset="0"/>
              </a:rPr>
              <a:t>Transferring from one location to another.</a:t>
            </a:r>
            <a:endParaRPr lang="en-US" sz="2000" dirty="0">
              <a:solidFill>
                <a:srgbClr val="000000"/>
              </a:solidFill>
              <a:latin typeface="Arial" panose="020B0604020202020204" pitchFamily="34" charset="0"/>
              <a:cs typeface="Arial" panose="020B0604020202020204" pitchFamily="34" charset="0"/>
            </a:endParaRPr>
          </a:p>
        </p:txBody>
      </p:sp>
      <p:sp>
        <p:nvSpPr>
          <p:cNvPr id="6" name="Google Shape;401;p61">
            <a:extLst>
              <a:ext uri="{FF2B5EF4-FFF2-40B4-BE49-F238E27FC236}">
                <a16:creationId xmlns:a16="http://schemas.microsoft.com/office/drawing/2014/main" id="{C11C57E0-2C39-4F10-A778-5CB313A1F96E}"/>
              </a:ext>
            </a:extLst>
          </p:cNvPr>
          <p:cNvSpPr txBox="1"/>
          <p:nvPr/>
        </p:nvSpPr>
        <p:spPr>
          <a:xfrm>
            <a:off x="609600" y="4021138"/>
            <a:ext cx="2171700" cy="1693862"/>
          </a:xfrm>
          <a:prstGeom prst="rect">
            <a:avLst/>
          </a:prstGeom>
          <a:noFill/>
          <a:ln w="9525" cap="flat" cmpd="sng">
            <a:solidFill>
              <a:srgbClr val="000000"/>
            </a:solidFill>
            <a:prstDash val="solid"/>
            <a:round/>
            <a:headEnd type="none" w="sm" len="sm"/>
            <a:tailEnd type="none" w="sm" len="sm"/>
          </a:ln>
        </p:spPr>
        <p:txBody>
          <a:bodyPr spcFirstLastPara="1" lIns="91425" tIns="91425" rIns="91425" bIns="91425"/>
          <a:lstStyle/>
          <a:p>
            <a:pPr>
              <a:spcBef>
                <a:spcPts val="0"/>
              </a:spcBef>
              <a:spcAft>
                <a:spcPts val="0"/>
              </a:spcAft>
              <a:defRPr/>
            </a:pPr>
            <a:r>
              <a:rPr lang="en" sz="1750" b="1" dirty="0">
                <a:latin typeface="Arial" panose="020B0604020202020204" pitchFamily="34" charset="0"/>
              </a:rPr>
              <a:t>Positioning </a:t>
            </a:r>
            <a:r>
              <a:rPr lang="en" sz="1750" dirty="0">
                <a:latin typeface="Arial" panose="020B0604020202020204" pitchFamily="34" charset="0"/>
              </a:rPr>
              <a:t>can include</a:t>
            </a:r>
            <a:endParaRPr sz="1750" dirty="0">
              <a:latin typeface="Arial" panose="020B0604020202020204" pitchFamily="34" charset="0"/>
            </a:endParaRPr>
          </a:p>
          <a:p>
            <a:pPr marL="457200" indent="-330200">
              <a:spcBef>
                <a:spcPts val="0"/>
              </a:spcBef>
              <a:spcAft>
                <a:spcPts val="0"/>
              </a:spcAft>
              <a:buSzPts val="1600"/>
              <a:buFontTx/>
              <a:buChar char="●"/>
              <a:defRPr/>
            </a:pPr>
            <a:r>
              <a:rPr lang="en" sz="1750" dirty="0">
                <a:latin typeface="Arial" panose="020B0604020202020204" pitchFamily="34" charset="0"/>
              </a:rPr>
              <a:t>Head</a:t>
            </a:r>
            <a:endParaRPr sz="1750" dirty="0">
              <a:latin typeface="Arial" panose="020B0604020202020204" pitchFamily="34" charset="0"/>
            </a:endParaRPr>
          </a:p>
          <a:p>
            <a:pPr marL="457200" indent="-330200">
              <a:spcBef>
                <a:spcPts val="0"/>
              </a:spcBef>
              <a:spcAft>
                <a:spcPts val="0"/>
              </a:spcAft>
              <a:buSzPts val="1600"/>
              <a:buFontTx/>
              <a:buChar char="●"/>
              <a:defRPr/>
            </a:pPr>
            <a:r>
              <a:rPr lang="en" sz="1750" dirty="0">
                <a:latin typeface="Arial" panose="020B0604020202020204" pitchFamily="34" charset="0"/>
              </a:rPr>
              <a:t>Feet</a:t>
            </a:r>
            <a:endParaRPr sz="1750" dirty="0">
              <a:latin typeface="Arial" panose="020B0604020202020204" pitchFamily="34" charset="0"/>
            </a:endParaRPr>
          </a:p>
          <a:p>
            <a:pPr marL="457200" indent="-330200">
              <a:spcBef>
                <a:spcPts val="0"/>
              </a:spcBef>
              <a:spcAft>
                <a:spcPts val="0"/>
              </a:spcAft>
              <a:buSzPts val="1600"/>
              <a:buFontTx/>
              <a:buChar char="●"/>
              <a:defRPr/>
            </a:pPr>
            <a:r>
              <a:rPr lang="en" sz="1750" dirty="0">
                <a:latin typeface="Arial" panose="020B0604020202020204" pitchFamily="34" charset="0"/>
              </a:rPr>
              <a:t>Back</a:t>
            </a:r>
            <a:endParaRPr sz="1750" dirty="0">
              <a:latin typeface="Arial" panose="020B0604020202020204" pitchFamily="34" charset="0"/>
            </a:endParaRPr>
          </a:p>
          <a:p>
            <a:pPr marL="457200" indent="-330200">
              <a:spcBef>
                <a:spcPts val="0"/>
              </a:spcBef>
              <a:spcAft>
                <a:spcPts val="0"/>
              </a:spcAft>
              <a:buSzPts val="1600"/>
              <a:buFontTx/>
              <a:buChar char="●"/>
              <a:defRPr/>
            </a:pPr>
            <a:r>
              <a:rPr lang="en" sz="1750" dirty="0">
                <a:latin typeface="Arial" panose="020B0604020202020204" pitchFamily="34" charset="0"/>
              </a:rPr>
              <a:t>Side</a:t>
            </a:r>
            <a:endParaRPr sz="1750" dirty="0">
              <a:latin typeface="Arial" panose="020B0604020202020204" pitchFamily="34" charset="0"/>
            </a:endParaRPr>
          </a:p>
        </p:txBody>
      </p:sp>
      <p:sp>
        <p:nvSpPr>
          <p:cNvPr id="8" name="Arrow: Down 7">
            <a:extLst>
              <a:ext uri="{FF2B5EF4-FFF2-40B4-BE49-F238E27FC236}">
                <a16:creationId xmlns:a16="http://schemas.microsoft.com/office/drawing/2014/main" id="{4CB74724-68BC-42BF-AD92-67216F462575}"/>
              </a:ext>
            </a:extLst>
          </p:cNvPr>
          <p:cNvSpPr/>
          <p:nvPr/>
        </p:nvSpPr>
        <p:spPr>
          <a:xfrm>
            <a:off x="8061325" y="936625"/>
            <a:ext cx="242888" cy="57308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Arrow: Right 8">
            <a:extLst>
              <a:ext uri="{FF2B5EF4-FFF2-40B4-BE49-F238E27FC236}">
                <a16:creationId xmlns:a16="http://schemas.microsoft.com/office/drawing/2014/main" id="{8F46B06B-B8F7-4CA8-A632-398345FF991E}"/>
              </a:ext>
            </a:extLst>
          </p:cNvPr>
          <p:cNvSpPr/>
          <p:nvPr/>
        </p:nvSpPr>
        <p:spPr>
          <a:xfrm>
            <a:off x="3243263" y="5386388"/>
            <a:ext cx="838200" cy="23653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664" name="Google Shape;346;p55">
            <a:extLst>
              <a:ext uri="{FF2B5EF4-FFF2-40B4-BE49-F238E27FC236}">
                <a16:creationId xmlns:a16="http://schemas.microsoft.com/office/drawing/2014/main" id="{C0923AC7-6B87-4107-8615-C84F1120AF25}"/>
              </a:ext>
            </a:extLst>
          </p:cNvPr>
          <p:cNvSpPr txBox="1">
            <a:spLocks noChangeArrowheads="1"/>
          </p:cNvSpPr>
          <p:nvPr/>
        </p:nvSpPr>
        <p:spPr bwMode="auto">
          <a:xfrm>
            <a:off x="0" y="6400800"/>
            <a:ext cx="8061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latin typeface="Arial" panose="020B0604020202020204" pitchFamily="34" charset="0"/>
              </a:rPr>
              <a:t>Arkansas State Board of Nursing  (Revised 2021). School Nurse Roles and Responsibilities - Practice Guidelines [Nursing Tasks] Retrieved from</a:t>
            </a:r>
            <a:r>
              <a:rPr lang="en-US" altLang="en-US" sz="1000"/>
              <a:t> </a:t>
            </a:r>
            <a:r>
              <a:rPr lang="en-US" altLang="en-US" sz="1000" u="sng">
                <a:solidFill>
                  <a:srgbClr val="0000FF"/>
                </a:solidFill>
                <a:latin typeface="Arial" panose="020B0604020202020204" pitchFamily="34" charset="0"/>
                <a:hlinkClick r:id="rId3"/>
              </a:rPr>
              <a:t>https://adecm.ade.arkansas.gov/Attachments/School_Nurse_Guidelines_2021_Revision_Updated_September_2021_151522.pdf</a:t>
            </a:r>
            <a:endParaRPr lang="en-US" altLang="en-US" sz="1000"/>
          </a:p>
        </p:txBody>
      </p:sp>
      <p:graphicFrame>
        <p:nvGraphicFramePr>
          <p:cNvPr id="4" name="Table 3">
            <a:extLst>
              <a:ext uri="{FF2B5EF4-FFF2-40B4-BE49-F238E27FC236}">
                <a16:creationId xmlns:a16="http://schemas.microsoft.com/office/drawing/2014/main" id="{E5788868-1CC2-4884-B693-02422B85DC2B}"/>
              </a:ext>
            </a:extLst>
          </p:cNvPr>
          <p:cNvGraphicFramePr>
            <a:graphicFrameLocks noGrp="1"/>
          </p:cNvGraphicFramePr>
          <p:nvPr/>
        </p:nvGraphicFramePr>
        <p:xfrm>
          <a:off x="4191000" y="1620838"/>
          <a:ext cx="4571999" cy="4014783"/>
        </p:xfrm>
        <a:graphic>
          <a:graphicData uri="http://schemas.openxmlformats.org/drawingml/2006/table">
            <a:tbl>
              <a:tblPr/>
              <a:tblGrid>
                <a:gridCol w="2667000">
                  <a:extLst>
                    <a:ext uri="{9D8B030D-6E8A-4147-A177-3AD203B41FA5}">
                      <a16:colId xmlns:a16="http://schemas.microsoft.com/office/drawing/2014/main" val="20000"/>
                    </a:ext>
                  </a:extLst>
                </a:gridCol>
                <a:gridCol w="511098">
                  <a:extLst>
                    <a:ext uri="{9D8B030D-6E8A-4147-A177-3AD203B41FA5}">
                      <a16:colId xmlns:a16="http://schemas.microsoft.com/office/drawing/2014/main" val="20001"/>
                    </a:ext>
                  </a:extLst>
                </a:gridCol>
                <a:gridCol w="278781">
                  <a:extLst>
                    <a:ext uri="{9D8B030D-6E8A-4147-A177-3AD203B41FA5}">
                      <a16:colId xmlns:a16="http://schemas.microsoft.com/office/drawing/2014/main" val="20002"/>
                    </a:ext>
                  </a:extLst>
                </a:gridCol>
                <a:gridCol w="334536">
                  <a:extLst>
                    <a:ext uri="{9D8B030D-6E8A-4147-A177-3AD203B41FA5}">
                      <a16:colId xmlns:a16="http://schemas.microsoft.com/office/drawing/2014/main" val="20003"/>
                    </a:ext>
                  </a:extLst>
                </a:gridCol>
                <a:gridCol w="446048">
                  <a:extLst>
                    <a:ext uri="{9D8B030D-6E8A-4147-A177-3AD203B41FA5}">
                      <a16:colId xmlns:a16="http://schemas.microsoft.com/office/drawing/2014/main" val="20004"/>
                    </a:ext>
                  </a:extLst>
                </a:gridCol>
                <a:gridCol w="334536">
                  <a:extLst>
                    <a:ext uri="{9D8B030D-6E8A-4147-A177-3AD203B41FA5}">
                      <a16:colId xmlns:a16="http://schemas.microsoft.com/office/drawing/2014/main" val="20005"/>
                    </a:ext>
                  </a:extLst>
                </a:gridCol>
              </a:tblGrid>
              <a:tr h="1422559">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Procedure</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Provider Order Required</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solidFill>
                            <a:srgbClr val="0000FF"/>
                          </a:solidFill>
                          <a:effectLst/>
                          <a:latin typeface="Tw Cen MT" panose="020B0602020104020603" pitchFamily="34" charset="0"/>
                          <a:ea typeface="Tw Cen MT" panose="020B0602020104020603" pitchFamily="34" charset="0"/>
                          <a:cs typeface="Times New Roman" panose="02020603050405020304" pitchFamily="18" charset="0"/>
                        </a:rPr>
                        <a:t>RN</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solidFill>
                            <a:srgbClr val="FF0000"/>
                          </a:solidFill>
                          <a:effectLst/>
                          <a:latin typeface="Tw Cen MT" panose="020B0602020104020603" pitchFamily="34" charset="0"/>
                          <a:ea typeface="Tw Cen MT" panose="020B0602020104020603" pitchFamily="34" charset="0"/>
                          <a:cs typeface="Times New Roman" panose="02020603050405020304" pitchFamily="18" charset="0"/>
                        </a:rPr>
                        <a:t>LPN/ LPTN</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UAP</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Student for Self</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24028">
                <a:tc>
                  <a:txBody>
                    <a:bodyPr/>
                    <a:lstStyle/>
                    <a:p>
                      <a:pPr marL="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solidFill>
                            <a:srgbClr val="000000"/>
                          </a:solidFill>
                          <a:effectLst/>
                          <a:latin typeface="Tw Cen MT" panose="020B0602020104020603" pitchFamily="34" charset="0"/>
                          <a:ea typeface="Tw Cen MT" panose="020B0602020104020603" pitchFamily="34" charset="0"/>
                          <a:cs typeface="Times New Roman" panose="02020603050405020304" pitchFamily="18" charset="0"/>
                        </a:rPr>
                        <a:t>1.0 Activities of Daily Living</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extLst>
                  <a:ext uri="{0D108BD9-81ED-4DB2-BD59-A6C34878D82A}">
                    <a16:rowId xmlns:a16="http://schemas.microsoft.com/office/drawing/2014/main" val="10001"/>
                  </a:ext>
                </a:extLst>
              </a:tr>
              <a:tr h="324028">
                <a:tc>
                  <a:txBody>
                    <a:bodyPr/>
                    <a:lstStyle/>
                    <a:p>
                      <a:pPr marL="2286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1.1  Toileting/Diapering</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24028">
                <a:tc>
                  <a:txBody>
                    <a:bodyPr/>
                    <a:lstStyle/>
                    <a:p>
                      <a:pPr marL="2286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1.2  Bowel/Bladder Training</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D</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24028">
                <a:tc>
                  <a:txBody>
                    <a:bodyPr/>
                    <a:lstStyle/>
                    <a:p>
                      <a:pPr marL="2286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1.3  Bathing/Grooming</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24028">
                <a:tc>
                  <a:txBody>
                    <a:bodyPr/>
                    <a:lstStyle/>
                    <a:p>
                      <a:pPr marL="2286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1.4  Dressing</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24028">
                <a:tc>
                  <a:txBody>
                    <a:bodyPr/>
                    <a:lstStyle/>
                    <a:p>
                      <a:pPr marL="2286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1.5  Oral Hygiene</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24028">
                <a:tc>
                  <a:txBody>
                    <a:bodyPr/>
                    <a:lstStyle/>
                    <a:p>
                      <a:pPr marL="2286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1.6  Dental Hygiene</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24028">
                <a:tc>
                  <a:txBody>
                    <a:bodyPr/>
                    <a:lstStyle/>
                    <a:p>
                      <a:pPr marL="2286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1.7  Lifting/Positioning/Transfers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pic>
        <p:nvPicPr>
          <p:cNvPr id="70666" name="Picture 4">
            <a:extLst>
              <a:ext uri="{FF2B5EF4-FFF2-40B4-BE49-F238E27FC236}">
                <a16:creationId xmlns:a16="http://schemas.microsoft.com/office/drawing/2014/main" id="{AD394BE8-9B35-4989-BD50-AEF242B914F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DD812EA-1E5F-4CA7-B0CA-EB241BC55576}"/>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2707" name="Title 1">
            <a:extLst>
              <a:ext uri="{FF2B5EF4-FFF2-40B4-BE49-F238E27FC236}">
                <a16:creationId xmlns:a16="http://schemas.microsoft.com/office/drawing/2014/main" id="{20176565-3CB5-4746-A195-98909043AE15}"/>
              </a:ext>
            </a:extLst>
          </p:cNvPr>
          <p:cNvSpPr txBox="1">
            <a:spLocks noChangeArrowheads="1"/>
          </p:cNvSpPr>
          <p:nvPr/>
        </p:nvSpPr>
        <p:spPr bwMode="auto">
          <a:xfrm>
            <a:off x="0" y="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3600">
                <a:solidFill>
                  <a:schemeClr val="bg1"/>
                </a:solidFill>
                <a:latin typeface="Arial" panose="020B0604020202020204" pitchFamily="34" charset="0"/>
              </a:rPr>
              <a:t>Lifting/Positioning/Transfers</a:t>
            </a:r>
          </a:p>
        </p:txBody>
      </p:sp>
      <p:sp>
        <p:nvSpPr>
          <p:cNvPr id="5" name="Google Shape;410;p62">
            <a:extLst>
              <a:ext uri="{FF2B5EF4-FFF2-40B4-BE49-F238E27FC236}">
                <a16:creationId xmlns:a16="http://schemas.microsoft.com/office/drawing/2014/main" id="{013F6DB4-3415-4458-8431-A188E37099DF}"/>
              </a:ext>
            </a:extLst>
          </p:cNvPr>
          <p:cNvSpPr txBox="1">
            <a:spLocks/>
          </p:cNvSpPr>
          <p:nvPr/>
        </p:nvSpPr>
        <p:spPr>
          <a:xfrm>
            <a:off x="609600" y="1622425"/>
            <a:ext cx="7924800" cy="3613150"/>
          </a:xfrm>
          <a:prstGeom prst="rect">
            <a:avLst/>
          </a:prstGeom>
          <a:ln w="9525" cap="flat" cmpd="sng">
            <a:solidFill>
              <a:srgbClr val="000000"/>
            </a:solidFill>
            <a:prstDash val="solid"/>
            <a:round/>
            <a:headEnd type="none" w="sm" len="sm"/>
            <a:tailEnd type="none" w="sm" len="sm"/>
          </a:ln>
        </p:spPr>
        <p:txBody>
          <a:bodyPr spcFirstLastPara="1" lIns="91425" tIns="91425" rIns="91425" bIns="91425"/>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0"/>
              </a:spcAft>
              <a:buFont typeface="Arial" panose="020B0604020202020204" pitchFamily="34" charset="0"/>
              <a:buNone/>
              <a:defRPr/>
            </a:pPr>
            <a:r>
              <a:rPr lang="en-US" sz="2400" dirty="0">
                <a:solidFill>
                  <a:srgbClr val="000000"/>
                </a:solidFill>
                <a:latin typeface="Arial" panose="020B0604020202020204" pitchFamily="34" charset="0"/>
                <a:cs typeface="Arial" panose="020B0604020202020204" pitchFamily="34" charset="0"/>
              </a:rPr>
              <a:t>Body Mechanics</a:t>
            </a:r>
          </a:p>
          <a:p>
            <a:pPr marL="0" indent="0">
              <a:spcBef>
                <a:spcPts val="0"/>
              </a:spcBef>
              <a:spcAft>
                <a:spcPts val="0"/>
              </a:spcAft>
              <a:buFont typeface="Arial" panose="020B0604020202020204" pitchFamily="34" charset="0"/>
              <a:buNone/>
              <a:defRPr/>
            </a:pPr>
            <a:endParaRPr lang="en-US" sz="2400" dirty="0">
              <a:solidFill>
                <a:srgbClr val="000000"/>
              </a:solidFill>
              <a:latin typeface="Arial" panose="020B0604020202020204" pitchFamily="34" charset="0"/>
              <a:cs typeface="Arial" panose="020B0604020202020204" pitchFamily="34" charset="0"/>
            </a:endParaRPr>
          </a:p>
          <a:p>
            <a:pPr marL="0" indent="0">
              <a:lnSpc>
                <a:spcPct val="150000"/>
              </a:lnSpc>
              <a:spcBef>
                <a:spcPts val="0"/>
              </a:spcBef>
              <a:spcAft>
                <a:spcPts val="0"/>
              </a:spcAft>
              <a:buFont typeface="Arial" panose="020B0604020202020204" pitchFamily="34" charset="0"/>
              <a:buNone/>
              <a:defRPr/>
            </a:pPr>
            <a:r>
              <a:rPr lang="en-US" sz="2200" dirty="0">
                <a:solidFill>
                  <a:srgbClr val="000000"/>
                </a:solidFill>
                <a:latin typeface="Arial" panose="020B0604020202020204" pitchFamily="34" charset="0"/>
                <a:cs typeface="Arial" panose="020B0604020202020204" pitchFamily="34" charset="0"/>
              </a:rPr>
              <a:t>The coordinated effort of the musculoskeletal and nervous system to maintain balance, posture, and body alignment during lifting, bending, moving, and performance of ADLs. </a:t>
            </a:r>
          </a:p>
          <a:p>
            <a:pPr marL="469900">
              <a:lnSpc>
                <a:spcPct val="150000"/>
              </a:lnSpc>
              <a:spcBef>
                <a:spcPts val="0"/>
              </a:spcBef>
              <a:spcAft>
                <a:spcPts val="0"/>
              </a:spcAft>
              <a:buClr>
                <a:srgbClr val="000000"/>
              </a:buClr>
              <a:buSzPct val="130000"/>
              <a:defRPr/>
            </a:pPr>
            <a:r>
              <a:rPr lang="en-US" sz="2200" dirty="0">
                <a:solidFill>
                  <a:srgbClr val="000000"/>
                </a:solidFill>
                <a:latin typeface="Arial" panose="020B0604020202020204" pitchFamily="34" charset="0"/>
                <a:cs typeface="Arial" panose="020B0604020202020204" pitchFamily="34" charset="0"/>
              </a:rPr>
              <a:t>Student specific </a:t>
            </a:r>
          </a:p>
          <a:p>
            <a:pPr marL="469900">
              <a:lnSpc>
                <a:spcPct val="150000"/>
              </a:lnSpc>
              <a:spcBef>
                <a:spcPts val="0"/>
              </a:spcBef>
              <a:spcAft>
                <a:spcPts val="0"/>
              </a:spcAft>
              <a:buClr>
                <a:srgbClr val="000000"/>
              </a:buClr>
              <a:buSzPct val="130000"/>
              <a:defRPr/>
            </a:pPr>
            <a:r>
              <a:rPr lang="en-US" sz="2200" dirty="0">
                <a:solidFill>
                  <a:srgbClr val="000000"/>
                </a:solidFill>
                <a:latin typeface="Arial" panose="020B0604020202020204" pitchFamily="34" charset="0"/>
                <a:cs typeface="Arial" panose="020B0604020202020204" pitchFamily="34" charset="0"/>
              </a:rPr>
              <a:t>Must receive training from the nurse or physical therapist</a:t>
            </a:r>
          </a:p>
        </p:txBody>
      </p:sp>
      <p:pic>
        <p:nvPicPr>
          <p:cNvPr id="72709" name="Picture 4">
            <a:extLst>
              <a:ext uri="{FF2B5EF4-FFF2-40B4-BE49-F238E27FC236}">
                <a16:creationId xmlns:a16="http://schemas.microsoft.com/office/drawing/2014/main" id="{2D36FED2-6169-40FC-A350-635BA993BAF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62F3992-0084-460D-AF06-C6D3ECE134DA}"/>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Google Shape;417;p63">
            <a:extLst>
              <a:ext uri="{FF2B5EF4-FFF2-40B4-BE49-F238E27FC236}">
                <a16:creationId xmlns:a16="http://schemas.microsoft.com/office/drawing/2014/main" id="{8602D445-F9B2-4B12-AB0E-99ECFBDAFDA3}"/>
              </a:ext>
            </a:extLst>
          </p:cNvPr>
          <p:cNvSpPr txBox="1">
            <a:spLocks/>
          </p:cNvSpPr>
          <p:nvPr/>
        </p:nvSpPr>
        <p:spPr>
          <a:xfrm>
            <a:off x="609600" y="1511294"/>
            <a:ext cx="3352800" cy="3679831"/>
          </a:xfrm>
          <a:prstGeom prst="rect">
            <a:avLst/>
          </a:prstGeom>
          <a:ln w="9525" cap="flat" cmpd="sng">
            <a:solidFill>
              <a:srgbClr val="000000"/>
            </a:solidFill>
            <a:prstDash val="solid"/>
            <a:round/>
            <a:headEnd type="none" w="sm" len="sm"/>
            <a:tailEnd type="none" w="sm" len="sm"/>
          </a:ln>
        </p:spPr>
        <p:txBody>
          <a:bodyPr spcFirstLastPara="1" lIns="91425" tIns="91425" rIns="91425" bIns="91425"/>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0"/>
              </a:spcAft>
              <a:buFont typeface="Arial" panose="020B0604020202020204" pitchFamily="34" charset="0"/>
              <a:buNone/>
              <a:defRPr/>
            </a:pPr>
            <a:r>
              <a:rPr lang="en-US" sz="2100" b="1" dirty="0">
                <a:solidFill>
                  <a:srgbClr val="000000"/>
                </a:solidFill>
                <a:latin typeface="Arial" panose="020B0604020202020204" pitchFamily="34" charset="0"/>
                <a:cs typeface="Arial" panose="020B0604020202020204" pitchFamily="34" charset="0"/>
              </a:rPr>
              <a:t>Activities of Daily Living:</a:t>
            </a:r>
          </a:p>
          <a:p>
            <a:pPr marL="0" indent="0">
              <a:spcBef>
                <a:spcPts val="1600"/>
              </a:spcBef>
              <a:spcAft>
                <a:spcPts val="0"/>
              </a:spcAft>
              <a:buFont typeface="Arial" panose="020B0604020202020204" pitchFamily="34" charset="0"/>
              <a:buNone/>
              <a:defRPr/>
            </a:pPr>
            <a:r>
              <a:rPr lang="en-US" sz="2100" b="1" dirty="0">
                <a:solidFill>
                  <a:srgbClr val="000000"/>
                </a:solidFill>
                <a:latin typeface="Arial" panose="020B0604020202020204" pitchFamily="34" charset="0"/>
                <a:cs typeface="Arial" panose="020B0604020202020204" pitchFamily="34" charset="0"/>
              </a:rPr>
              <a:t>Feeding</a:t>
            </a:r>
            <a:r>
              <a:rPr lang="en-US" sz="2100" dirty="0">
                <a:solidFill>
                  <a:srgbClr val="000000"/>
                </a:solidFill>
                <a:latin typeface="Arial" panose="020B0604020202020204" pitchFamily="34" charset="0"/>
                <a:cs typeface="Arial" panose="020B0604020202020204" pitchFamily="34" charset="0"/>
              </a:rPr>
              <a:t> Includes:</a:t>
            </a:r>
          </a:p>
          <a:p>
            <a:pPr marL="469900">
              <a:spcBef>
                <a:spcPts val="0"/>
              </a:spcBef>
              <a:spcAft>
                <a:spcPts val="0"/>
              </a:spcAft>
              <a:buClr>
                <a:srgbClr val="000000"/>
              </a:buClr>
              <a:buSzPct val="130000"/>
              <a:defRPr/>
            </a:pPr>
            <a:r>
              <a:rPr lang="en-US" sz="2100" dirty="0">
                <a:solidFill>
                  <a:srgbClr val="000000"/>
                </a:solidFill>
                <a:latin typeface="Arial" panose="020B0604020202020204" pitchFamily="34" charset="0"/>
                <a:cs typeface="Arial" panose="020B0604020202020204" pitchFamily="34" charset="0"/>
              </a:rPr>
              <a:t>Oral Feeding - providing nutrients and fluids to a student that requires assistance putting food in mouth and swallowing </a:t>
            </a:r>
            <a:r>
              <a:rPr lang="en-US" sz="2100" dirty="0">
                <a:latin typeface="Arial" panose="020B0604020202020204" pitchFamily="34" charset="0"/>
                <a:cs typeface="Arial" panose="020B0604020202020204" pitchFamily="34" charset="0"/>
              </a:rPr>
              <a:t> </a:t>
            </a:r>
          </a:p>
        </p:txBody>
      </p:sp>
      <p:sp>
        <p:nvSpPr>
          <p:cNvPr id="7" name="Arrow: Down 6">
            <a:extLst>
              <a:ext uri="{FF2B5EF4-FFF2-40B4-BE49-F238E27FC236}">
                <a16:creationId xmlns:a16="http://schemas.microsoft.com/office/drawing/2014/main" id="{E4C20EB0-830E-4F88-AB0B-07B1634DA148}"/>
              </a:ext>
            </a:extLst>
          </p:cNvPr>
          <p:cNvSpPr/>
          <p:nvPr/>
        </p:nvSpPr>
        <p:spPr>
          <a:xfrm>
            <a:off x="8115300" y="914400"/>
            <a:ext cx="228600" cy="51593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Arrow: Right 7">
            <a:extLst>
              <a:ext uri="{FF2B5EF4-FFF2-40B4-BE49-F238E27FC236}">
                <a16:creationId xmlns:a16="http://schemas.microsoft.com/office/drawing/2014/main" id="{527E9476-913D-468F-92EE-6141AC12F828}"/>
              </a:ext>
            </a:extLst>
          </p:cNvPr>
          <p:cNvSpPr/>
          <p:nvPr/>
        </p:nvSpPr>
        <p:spPr>
          <a:xfrm>
            <a:off x="3429000" y="5254625"/>
            <a:ext cx="838200" cy="23812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758" name="Google Shape;346;p55">
            <a:extLst>
              <a:ext uri="{FF2B5EF4-FFF2-40B4-BE49-F238E27FC236}">
                <a16:creationId xmlns:a16="http://schemas.microsoft.com/office/drawing/2014/main" id="{79C3B891-9C8E-4D32-B871-1CF44E7435E4}"/>
              </a:ext>
            </a:extLst>
          </p:cNvPr>
          <p:cNvSpPr txBox="1">
            <a:spLocks noChangeArrowheads="1"/>
          </p:cNvSpPr>
          <p:nvPr/>
        </p:nvSpPr>
        <p:spPr bwMode="auto">
          <a:xfrm>
            <a:off x="1588" y="6400800"/>
            <a:ext cx="81137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dirty="0">
                <a:latin typeface="Arial" panose="020B0604020202020204" pitchFamily="34" charset="0"/>
              </a:rPr>
              <a:t>Arkansas State Board of Nursing  (Revised 2021). School Nurse Roles and Responsibilities - Practice Guidelines [Nursing Tasks] Retrieved from</a:t>
            </a:r>
            <a:r>
              <a:rPr lang="en-US" altLang="en-US" sz="1000" dirty="0"/>
              <a:t> </a:t>
            </a:r>
            <a:r>
              <a:rPr lang="en-US" altLang="en-US" sz="1000" u="sng" dirty="0">
                <a:solidFill>
                  <a:srgbClr val="0000FF"/>
                </a:solidFill>
                <a:latin typeface="Arial" panose="020B0604020202020204" pitchFamily="34" charset="0"/>
                <a:hlinkClick r:id="rId3"/>
              </a:rPr>
              <a:t>https://adecm.ade.arkansas.gov/Attachments/School_Nurse_Guidelines_2021_Revision_Updated_September_2021_151522.pdf</a:t>
            </a:r>
            <a:endParaRPr lang="en-US" altLang="en-US" sz="1000" dirty="0"/>
          </a:p>
        </p:txBody>
      </p:sp>
      <p:sp>
        <p:nvSpPr>
          <p:cNvPr id="74759" name="Title 1">
            <a:extLst>
              <a:ext uri="{FF2B5EF4-FFF2-40B4-BE49-F238E27FC236}">
                <a16:creationId xmlns:a16="http://schemas.microsoft.com/office/drawing/2014/main" id="{2C716394-1B7C-476A-A05D-AE3029E268C8}"/>
              </a:ext>
            </a:extLst>
          </p:cNvPr>
          <p:cNvSpPr txBox="1">
            <a:spLocks noChangeArrowheads="1"/>
          </p:cNvSpPr>
          <p:nvPr/>
        </p:nvSpPr>
        <p:spPr bwMode="auto">
          <a:xfrm>
            <a:off x="0" y="0"/>
            <a:ext cx="91440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3600">
                <a:solidFill>
                  <a:schemeClr val="bg1"/>
                </a:solidFill>
                <a:latin typeface="Arial" panose="020B0604020202020204" pitchFamily="34" charset="0"/>
              </a:rPr>
              <a:t>Within Scope of Practice With Supervision </a:t>
            </a:r>
          </a:p>
        </p:txBody>
      </p:sp>
      <p:graphicFrame>
        <p:nvGraphicFramePr>
          <p:cNvPr id="4" name="Table 3">
            <a:extLst>
              <a:ext uri="{FF2B5EF4-FFF2-40B4-BE49-F238E27FC236}">
                <a16:creationId xmlns:a16="http://schemas.microsoft.com/office/drawing/2014/main" id="{16D517AA-6729-4C75-8A0A-182F5612AAA8}"/>
              </a:ext>
            </a:extLst>
          </p:cNvPr>
          <p:cNvGraphicFramePr>
            <a:graphicFrameLocks noGrp="1"/>
          </p:cNvGraphicFramePr>
          <p:nvPr>
            <p:extLst>
              <p:ext uri="{D42A27DB-BD31-4B8C-83A1-F6EECF244321}">
                <p14:modId xmlns:p14="http://schemas.microsoft.com/office/powerpoint/2010/main" val="137181757"/>
              </p:ext>
            </p:extLst>
          </p:nvPr>
        </p:nvGraphicFramePr>
        <p:xfrm>
          <a:off x="4343400" y="1511301"/>
          <a:ext cx="4419599" cy="3981454"/>
        </p:xfrm>
        <a:graphic>
          <a:graphicData uri="http://schemas.openxmlformats.org/drawingml/2006/table">
            <a:tbl>
              <a:tblPr/>
              <a:tblGrid>
                <a:gridCol w="2590800">
                  <a:extLst>
                    <a:ext uri="{9D8B030D-6E8A-4147-A177-3AD203B41FA5}">
                      <a16:colId xmlns:a16="http://schemas.microsoft.com/office/drawing/2014/main" val="20000"/>
                    </a:ext>
                  </a:extLst>
                </a:gridCol>
                <a:gridCol w="481361">
                  <a:extLst>
                    <a:ext uri="{9D8B030D-6E8A-4147-A177-3AD203B41FA5}">
                      <a16:colId xmlns:a16="http://schemas.microsoft.com/office/drawing/2014/main" val="20001"/>
                    </a:ext>
                  </a:extLst>
                </a:gridCol>
                <a:gridCol w="269488">
                  <a:extLst>
                    <a:ext uri="{9D8B030D-6E8A-4147-A177-3AD203B41FA5}">
                      <a16:colId xmlns:a16="http://schemas.microsoft.com/office/drawing/2014/main" val="20002"/>
                    </a:ext>
                  </a:extLst>
                </a:gridCol>
                <a:gridCol w="323385">
                  <a:extLst>
                    <a:ext uri="{9D8B030D-6E8A-4147-A177-3AD203B41FA5}">
                      <a16:colId xmlns:a16="http://schemas.microsoft.com/office/drawing/2014/main" val="20003"/>
                    </a:ext>
                  </a:extLst>
                </a:gridCol>
                <a:gridCol w="431180">
                  <a:extLst>
                    <a:ext uri="{9D8B030D-6E8A-4147-A177-3AD203B41FA5}">
                      <a16:colId xmlns:a16="http://schemas.microsoft.com/office/drawing/2014/main" val="20004"/>
                    </a:ext>
                  </a:extLst>
                </a:gridCol>
                <a:gridCol w="323385">
                  <a:extLst>
                    <a:ext uri="{9D8B030D-6E8A-4147-A177-3AD203B41FA5}">
                      <a16:colId xmlns:a16="http://schemas.microsoft.com/office/drawing/2014/main" val="20005"/>
                    </a:ext>
                  </a:extLst>
                </a:gridCol>
              </a:tblGrid>
              <a:tr h="1135754">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Procedure</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Provider Order Required</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solidFill>
                            <a:srgbClr val="0000FF"/>
                          </a:solidFill>
                          <a:effectLst/>
                          <a:latin typeface="Tw Cen MT" panose="020B0602020104020603" pitchFamily="34" charset="0"/>
                          <a:ea typeface="Tw Cen MT" panose="020B0602020104020603" pitchFamily="34" charset="0"/>
                          <a:cs typeface="Times New Roman" panose="02020603050405020304" pitchFamily="18" charset="0"/>
                        </a:rPr>
                        <a:t>RN</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solidFill>
                            <a:srgbClr val="FF0000"/>
                          </a:solidFill>
                          <a:effectLst/>
                          <a:latin typeface="Tw Cen MT" panose="020B0602020104020603" pitchFamily="34" charset="0"/>
                          <a:ea typeface="Tw Cen MT" panose="020B0602020104020603" pitchFamily="34" charset="0"/>
                          <a:cs typeface="Times New Roman" panose="02020603050405020304" pitchFamily="18" charset="0"/>
                        </a:rPr>
                        <a:t>LPN/ LPTN</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UAP</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Student for Self</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58700">
                <a:tc>
                  <a:txBody>
                    <a:bodyPr/>
                    <a:lstStyle/>
                    <a:p>
                      <a:pPr marL="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solidFill>
                            <a:srgbClr val="000000"/>
                          </a:solidFill>
                          <a:effectLst/>
                          <a:latin typeface="Tw Cen MT" panose="020B0602020104020603" pitchFamily="34" charset="0"/>
                          <a:ea typeface="Tw Cen MT" panose="020B0602020104020603" pitchFamily="34" charset="0"/>
                          <a:cs typeface="Times New Roman" panose="02020603050405020304" pitchFamily="18" charset="0"/>
                        </a:rPr>
                        <a:t>1.0 Activities of Daily Living</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extLst>
                  <a:ext uri="{0D108BD9-81ED-4DB2-BD59-A6C34878D82A}">
                    <a16:rowId xmlns:a16="http://schemas.microsoft.com/office/drawing/2014/main" val="10001"/>
                  </a:ext>
                </a:extLst>
              </a:tr>
              <a:tr h="258700">
                <a:tc>
                  <a:txBody>
                    <a:bodyPr/>
                    <a:lstStyle/>
                    <a:p>
                      <a:pPr marL="2286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1.1  Toileting/Diapering</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58700">
                <a:tc>
                  <a:txBody>
                    <a:bodyPr/>
                    <a:lstStyle/>
                    <a:p>
                      <a:pPr marL="2286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1.2  Bowel/Bladder Training</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D</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58700">
                <a:tc>
                  <a:txBody>
                    <a:bodyPr/>
                    <a:lstStyle/>
                    <a:p>
                      <a:pPr marL="2286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1.3  Bathing/Grooming</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58700">
                <a:tc>
                  <a:txBody>
                    <a:bodyPr/>
                    <a:lstStyle/>
                    <a:p>
                      <a:pPr marL="2286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1.4  Dressing</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58700">
                <a:tc>
                  <a:txBody>
                    <a:bodyPr/>
                    <a:lstStyle/>
                    <a:p>
                      <a:pPr marL="2286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1.5  Oral Hygiene</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58700">
                <a:tc>
                  <a:txBody>
                    <a:bodyPr/>
                    <a:lstStyle/>
                    <a:p>
                      <a:pPr marL="2286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1.6  Dental Hygiene</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58700">
                <a:tc>
                  <a:txBody>
                    <a:bodyPr/>
                    <a:lstStyle/>
                    <a:p>
                      <a:pPr marL="2286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1.7  Lifting/Positioning/Transfers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58700">
                <a:tc>
                  <a:txBody>
                    <a:bodyPr/>
                    <a:lstStyle/>
                    <a:p>
                      <a:pPr marL="2286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1.8  Feeding</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1D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r h="258700">
                <a:tc>
                  <a:txBody>
                    <a:bodyPr/>
                    <a:lstStyle/>
                    <a:p>
                      <a:pPr marL="4572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1.8.1 Nutritional Assessment</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X</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X</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X</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58700">
                <a:tc>
                  <a:txBody>
                    <a:bodyPr/>
                    <a:lstStyle/>
                    <a:p>
                      <a:pPr marL="4572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1.8.2 Oral Feeding</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pic>
        <p:nvPicPr>
          <p:cNvPr id="74761" name="Picture 4">
            <a:extLst>
              <a:ext uri="{FF2B5EF4-FFF2-40B4-BE49-F238E27FC236}">
                <a16:creationId xmlns:a16="http://schemas.microsoft.com/office/drawing/2014/main" id="{26FE22BB-7AD4-43B3-B2BB-84FB093EE8E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CAB03E2-A547-4D03-8B16-F87F24461214}"/>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243" name="Title 1">
            <a:extLst>
              <a:ext uri="{FF2B5EF4-FFF2-40B4-BE49-F238E27FC236}">
                <a16:creationId xmlns:a16="http://schemas.microsoft.com/office/drawing/2014/main" id="{C730143A-A4A6-4B01-A59B-747CB6B0D133}"/>
              </a:ext>
            </a:extLst>
          </p:cNvPr>
          <p:cNvSpPr txBox="1">
            <a:spLocks noChangeArrowheads="1"/>
          </p:cNvSpPr>
          <p:nvPr/>
        </p:nvSpPr>
        <p:spPr bwMode="auto">
          <a:xfrm>
            <a:off x="0" y="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a:solidFill>
                  <a:schemeClr val="bg1"/>
                </a:solidFill>
                <a:latin typeface="Arial" panose="020B0604020202020204" pitchFamily="34" charset="0"/>
              </a:rPr>
              <a:t>This Training Applies To...</a:t>
            </a:r>
          </a:p>
        </p:txBody>
      </p:sp>
      <p:sp>
        <p:nvSpPr>
          <p:cNvPr id="5" name="Google Shape;149;p28">
            <a:extLst>
              <a:ext uri="{FF2B5EF4-FFF2-40B4-BE49-F238E27FC236}">
                <a16:creationId xmlns:a16="http://schemas.microsoft.com/office/drawing/2014/main" id="{4D5DECB2-1E07-4B4D-80F8-AF34E4370E9A}"/>
              </a:ext>
            </a:extLst>
          </p:cNvPr>
          <p:cNvSpPr txBox="1">
            <a:spLocks/>
          </p:cNvSpPr>
          <p:nvPr/>
        </p:nvSpPr>
        <p:spPr>
          <a:xfrm>
            <a:off x="609600" y="2266950"/>
            <a:ext cx="7924800" cy="2324100"/>
          </a:xfrm>
          <a:prstGeom prst="rect">
            <a:avLst/>
          </a:prstGeom>
          <a:noFill/>
          <a:ln w="9525" cap="flat" cmpd="sng">
            <a:solidFill>
              <a:srgbClr val="000000"/>
            </a:solidFill>
            <a:prstDash val="solid"/>
            <a:round/>
            <a:headEnd type="none" w="sm" len="sm"/>
            <a:tailEnd type="none" w="sm" len="sm"/>
          </a:ln>
        </p:spPr>
        <p:txBody>
          <a:bodyPr spcFirstLastPara="1" lIns="91425" tIns="91425" rIns="91425" bIns="91425"/>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1pPr>
            <a:lvl2pPr marL="914400" marR="0" lvl="1"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rtl="0">
              <a:lnSpc>
                <a:spcPct val="115000"/>
              </a:lnSpc>
              <a:spcBef>
                <a:spcPts val="1600"/>
              </a:spcBef>
              <a:spcAft>
                <a:spcPts val="1600"/>
              </a:spcAft>
              <a:buClr>
                <a:schemeClr val="dk2"/>
              </a:buClr>
              <a:buSzPts val="1200"/>
              <a:buFont typeface="Arial"/>
              <a:buChar char="■"/>
              <a:defRPr sz="1200" b="0" i="0" u="none" strike="noStrike" cap="none">
                <a:solidFill>
                  <a:schemeClr val="dk2"/>
                </a:solidFill>
                <a:latin typeface="Arial"/>
                <a:ea typeface="Arial"/>
                <a:cs typeface="Arial"/>
                <a:sym typeface="Arial"/>
              </a:defRPr>
            </a:lvl9pPr>
          </a:lstStyle>
          <a:p>
            <a:pPr marL="0" indent="0" eaLnBrk="1" fontAlgn="auto" hangingPunct="1">
              <a:buClr>
                <a:srgbClr val="000000"/>
              </a:buClr>
              <a:buSzPts val="1100"/>
              <a:buFont typeface="Arial"/>
              <a:buNone/>
              <a:defRPr/>
            </a:pPr>
            <a:r>
              <a:rPr lang="en-US" sz="2800" kern="0" dirty="0">
                <a:solidFill>
                  <a:srgbClr val="000000"/>
                </a:solidFill>
              </a:rPr>
              <a:t>The provision of special health care needs services to students that require individualized health care intervention to enable participation in the educational process. </a:t>
            </a:r>
          </a:p>
          <a:p>
            <a:pPr marL="0" indent="0" eaLnBrk="1" fontAlgn="auto" hangingPunct="1">
              <a:buClr>
                <a:srgbClr val="595959"/>
              </a:buClr>
              <a:buFont typeface="Arial"/>
              <a:buNone/>
              <a:defRPr/>
            </a:pPr>
            <a:endParaRPr lang="en-US" sz="3000" kern="0" dirty="0">
              <a:solidFill>
                <a:srgbClr val="000000"/>
              </a:solidFill>
            </a:endParaRPr>
          </a:p>
        </p:txBody>
      </p:sp>
      <p:pic>
        <p:nvPicPr>
          <p:cNvPr id="10245" name="Picture 4">
            <a:extLst>
              <a:ext uri="{FF2B5EF4-FFF2-40B4-BE49-F238E27FC236}">
                <a16:creationId xmlns:a16="http://schemas.microsoft.com/office/drawing/2014/main" id="{ED11B20B-5BB6-4AF3-BA0B-334E50D1C69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F39A720-7081-4A74-BB33-9B1EF05B96B1}"/>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6803" name="Google Shape;428;p64">
            <a:extLst>
              <a:ext uri="{FF2B5EF4-FFF2-40B4-BE49-F238E27FC236}">
                <a16:creationId xmlns:a16="http://schemas.microsoft.com/office/drawing/2014/main" id="{4F4CD895-CF80-45AD-A32C-0787BF473214}"/>
              </a:ext>
            </a:extLst>
          </p:cNvPr>
          <p:cNvSpPr txBox="1">
            <a:spLocks/>
          </p:cNvSpPr>
          <p:nvPr/>
        </p:nvSpPr>
        <p:spPr bwMode="auto">
          <a:xfrm>
            <a:off x="609600" y="1530350"/>
            <a:ext cx="2819400" cy="4124325"/>
          </a:xfrm>
          <a:prstGeom prst="rect">
            <a:avLst/>
          </a:prstGeom>
          <a:noFill/>
          <a:ln w="9525">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r>
              <a:rPr lang="en-US" altLang="en-US" sz="1900" b="1">
                <a:solidFill>
                  <a:srgbClr val="000000"/>
                </a:solidFill>
                <a:latin typeface="Arial" panose="020B0604020202020204" pitchFamily="34" charset="0"/>
              </a:rPr>
              <a:t>External Catheter Application: </a:t>
            </a:r>
            <a:r>
              <a:rPr lang="en-US" altLang="en-US" sz="1900">
                <a:solidFill>
                  <a:srgbClr val="000000"/>
                </a:solidFill>
                <a:latin typeface="Arial" panose="020B0604020202020204" pitchFamily="34" charset="0"/>
              </a:rPr>
              <a:t>noninvasive method to drain the bladder</a:t>
            </a:r>
          </a:p>
          <a:p>
            <a:pPr>
              <a:spcBef>
                <a:spcPts val="1600"/>
              </a:spcBef>
              <a:buFont typeface="Arial" panose="020B0604020202020204" pitchFamily="34" charset="0"/>
              <a:buNone/>
            </a:pPr>
            <a:r>
              <a:rPr lang="en-US" altLang="en-US" sz="1900" b="1">
                <a:solidFill>
                  <a:srgbClr val="000000"/>
                </a:solidFill>
                <a:latin typeface="Arial" panose="020B0604020202020204" pitchFamily="34" charset="0"/>
              </a:rPr>
              <a:t>Indwelling Catheter Care: </a:t>
            </a:r>
            <a:r>
              <a:rPr lang="en-US" altLang="en-US" sz="1900">
                <a:solidFill>
                  <a:srgbClr val="000000"/>
                </a:solidFill>
                <a:latin typeface="Arial" panose="020B0604020202020204" pitchFamily="34" charset="0"/>
              </a:rPr>
              <a:t>cleansing and emptying of collection bag(urine)</a:t>
            </a:r>
          </a:p>
          <a:p>
            <a:pPr>
              <a:spcBef>
                <a:spcPts val="1600"/>
              </a:spcBef>
              <a:spcAft>
                <a:spcPts val="1600"/>
              </a:spcAft>
              <a:buFont typeface="Arial" panose="020B0604020202020204" pitchFamily="34" charset="0"/>
              <a:buNone/>
            </a:pPr>
            <a:r>
              <a:rPr lang="en-US" altLang="en-US" sz="1900" b="1">
                <a:solidFill>
                  <a:srgbClr val="000000"/>
                </a:solidFill>
                <a:latin typeface="Arial" panose="020B0604020202020204" pitchFamily="34" charset="0"/>
              </a:rPr>
              <a:t>Ostomy Care: </a:t>
            </a:r>
            <a:r>
              <a:rPr lang="en-US" altLang="en-US" sz="1900">
                <a:solidFill>
                  <a:srgbClr val="000000"/>
                </a:solidFill>
                <a:latin typeface="Arial" panose="020B0604020202020204" pitchFamily="34" charset="0"/>
              </a:rPr>
              <a:t>cleansing and emptying of collection bag(fecal matter)</a:t>
            </a:r>
          </a:p>
        </p:txBody>
      </p:sp>
      <p:sp>
        <p:nvSpPr>
          <p:cNvPr id="9" name="Arrow: Down 8">
            <a:extLst>
              <a:ext uri="{FF2B5EF4-FFF2-40B4-BE49-F238E27FC236}">
                <a16:creationId xmlns:a16="http://schemas.microsoft.com/office/drawing/2014/main" id="{5D0C42BD-29BA-415A-ACD6-D26A6C34BE65}"/>
              </a:ext>
            </a:extLst>
          </p:cNvPr>
          <p:cNvSpPr/>
          <p:nvPr/>
        </p:nvSpPr>
        <p:spPr>
          <a:xfrm>
            <a:off x="7869238" y="917575"/>
            <a:ext cx="241300" cy="49212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805" name="Google Shape;346;p55">
            <a:extLst>
              <a:ext uri="{FF2B5EF4-FFF2-40B4-BE49-F238E27FC236}">
                <a16:creationId xmlns:a16="http://schemas.microsoft.com/office/drawing/2014/main" id="{931A046C-1965-47E8-A119-E023EBDDA431}"/>
              </a:ext>
            </a:extLst>
          </p:cNvPr>
          <p:cNvSpPr txBox="1">
            <a:spLocks noChangeArrowheads="1"/>
          </p:cNvSpPr>
          <p:nvPr/>
        </p:nvSpPr>
        <p:spPr bwMode="auto">
          <a:xfrm>
            <a:off x="0" y="6413500"/>
            <a:ext cx="798988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latin typeface="Arial" panose="020B0604020202020204" pitchFamily="34" charset="0"/>
              </a:rPr>
              <a:t>Arkansas State Board of Nursing  (Revised 2021). School Nurse Roles and Responsibilities - Practice Guidelines [Nursing Tasks] Retrieved from</a:t>
            </a:r>
            <a:r>
              <a:rPr lang="en-US" altLang="en-US" sz="1000"/>
              <a:t> </a:t>
            </a:r>
            <a:r>
              <a:rPr lang="en-US" altLang="en-US" sz="1000" u="sng">
                <a:solidFill>
                  <a:srgbClr val="0000FF"/>
                </a:solidFill>
                <a:latin typeface="Arial" panose="020B0604020202020204" pitchFamily="34" charset="0"/>
                <a:hlinkClick r:id="rId3"/>
              </a:rPr>
              <a:t>https://adecm.ade.arkansas.gov/Attachments/School_Nurse_Guidelines_2021_Revision_Updated_September_2021_151522.pdf</a:t>
            </a:r>
            <a:endParaRPr lang="en-US" altLang="en-US" sz="1000"/>
          </a:p>
        </p:txBody>
      </p:sp>
      <p:sp>
        <p:nvSpPr>
          <p:cNvPr id="76806" name="Title 1">
            <a:extLst>
              <a:ext uri="{FF2B5EF4-FFF2-40B4-BE49-F238E27FC236}">
                <a16:creationId xmlns:a16="http://schemas.microsoft.com/office/drawing/2014/main" id="{DB9CF352-FDAF-4827-9B79-8BDAE1057AF4}"/>
              </a:ext>
            </a:extLst>
          </p:cNvPr>
          <p:cNvSpPr txBox="1">
            <a:spLocks noChangeArrowheads="1"/>
          </p:cNvSpPr>
          <p:nvPr/>
        </p:nvSpPr>
        <p:spPr bwMode="auto">
          <a:xfrm>
            <a:off x="0" y="0"/>
            <a:ext cx="91440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3600">
                <a:solidFill>
                  <a:schemeClr val="bg1"/>
                </a:solidFill>
                <a:latin typeface="Arial" panose="020B0604020202020204" pitchFamily="34" charset="0"/>
              </a:rPr>
              <a:t>Within Scope of Practice With Supervision </a:t>
            </a:r>
          </a:p>
        </p:txBody>
      </p:sp>
      <p:graphicFrame>
        <p:nvGraphicFramePr>
          <p:cNvPr id="4" name="Table 3">
            <a:extLst>
              <a:ext uri="{FF2B5EF4-FFF2-40B4-BE49-F238E27FC236}">
                <a16:creationId xmlns:a16="http://schemas.microsoft.com/office/drawing/2014/main" id="{94E465C8-D969-46C3-9D57-1C057F1F2429}"/>
              </a:ext>
            </a:extLst>
          </p:cNvPr>
          <p:cNvGraphicFramePr>
            <a:graphicFrameLocks noGrp="1"/>
          </p:cNvGraphicFramePr>
          <p:nvPr/>
        </p:nvGraphicFramePr>
        <p:xfrm>
          <a:off x="3691889" y="1483427"/>
          <a:ext cx="4869786" cy="1643997"/>
        </p:xfrm>
        <a:graphic>
          <a:graphicData uri="http://schemas.openxmlformats.org/drawingml/2006/table">
            <a:tbl>
              <a:tblPr/>
              <a:tblGrid>
                <a:gridCol w="2969382">
                  <a:extLst>
                    <a:ext uri="{9D8B030D-6E8A-4147-A177-3AD203B41FA5}">
                      <a16:colId xmlns:a16="http://schemas.microsoft.com/office/drawing/2014/main" val="20000"/>
                    </a:ext>
                  </a:extLst>
                </a:gridCol>
                <a:gridCol w="415714">
                  <a:extLst>
                    <a:ext uri="{9D8B030D-6E8A-4147-A177-3AD203B41FA5}">
                      <a16:colId xmlns:a16="http://schemas.microsoft.com/office/drawing/2014/main" val="20001"/>
                    </a:ext>
                  </a:extLst>
                </a:gridCol>
                <a:gridCol w="296939">
                  <a:extLst>
                    <a:ext uri="{9D8B030D-6E8A-4147-A177-3AD203B41FA5}">
                      <a16:colId xmlns:a16="http://schemas.microsoft.com/office/drawing/2014/main" val="20002"/>
                    </a:ext>
                  </a:extLst>
                </a:gridCol>
                <a:gridCol w="356325">
                  <a:extLst>
                    <a:ext uri="{9D8B030D-6E8A-4147-A177-3AD203B41FA5}">
                      <a16:colId xmlns:a16="http://schemas.microsoft.com/office/drawing/2014/main" val="20003"/>
                    </a:ext>
                  </a:extLst>
                </a:gridCol>
                <a:gridCol w="475101">
                  <a:extLst>
                    <a:ext uri="{9D8B030D-6E8A-4147-A177-3AD203B41FA5}">
                      <a16:colId xmlns:a16="http://schemas.microsoft.com/office/drawing/2014/main" val="20004"/>
                    </a:ext>
                  </a:extLst>
                </a:gridCol>
                <a:gridCol w="356325">
                  <a:extLst>
                    <a:ext uri="{9D8B030D-6E8A-4147-A177-3AD203B41FA5}">
                      <a16:colId xmlns:a16="http://schemas.microsoft.com/office/drawing/2014/main" val="20005"/>
                    </a:ext>
                  </a:extLst>
                </a:gridCol>
              </a:tblGrid>
              <a:tr h="1643997">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Procedure</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Provider Order Required</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solidFill>
                            <a:srgbClr val="0000FF"/>
                          </a:solidFill>
                          <a:effectLst/>
                          <a:latin typeface="Tw Cen MT" panose="020B0602020104020603" pitchFamily="34" charset="0"/>
                          <a:ea typeface="Tw Cen MT" panose="020B0602020104020603" pitchFamily="34" charset="0"/>
                          <a:cs typeface="Times New Roman" panose="02020603050405020304" pitchFamily="18" charset="0"/>
                        </a:rPr>
                        <a:t>RN</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solidFill>
                            <a:srgbClr val="FF0000"/>
                          </a:solidFill>
                          <a:effectLst/>
                          <a:latin typeface="Tw Cen MT" panose="020B0602020104020603" pitchFamily="34" charset="0"/>
                          <a:ea typeface="Tw Cen MT" panose="020B0602020104020603" pitchFamily="34" charset="0"/>
                          <a:cs typeface="Times New Roman" panose="02020603050405020304" pitchFamily="18" charset="0"/>
                        </a:rPr>
                        <a:t>LPN/ LPTN</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UAP</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Student for Self</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bl>
          </a:graphicData>
        </a:graphic>
      </p:graphicFrame>
      <p:graphicFrame>
        <p:nvGraphicFramePr>
          <p:cNvPr id="8" name="Table 7">
            <a:extLst>
              <a:ext uri="{FF2B5EF4-FFF2-40B4-BE49-F238E27FC236}">
                <a16:creationId xmlns:a16="http://schemas.microsoft.com/office/drawing/2014/main" id="{2A03B21C-8BB9-4707-A75D-EC359A013217}"/>
              </a:ext>
            </a:extLst>
          </p:cNvPr>
          <p:cNvGraphicFramePr>
            <a:graphicFrameLocks noGrp="1"/>
          </p:cNvGraphicFramePr>
          <p:nvPr>
            <p:extLst>
              <p:ext uri="{D42A27DB-BD31-4B8C-83A1-F6EECF244321}">
                <p14:modId xmlns:p14="http://schemas.microsoft.com/office/powerpoint/2010/main" val="33268481"/>
              </p:ext>
            </p:extLst>
          </p:nvPr>
        </p:nvGraphicFramePr>
        <p:xfrm>
          <a:off x="3692525" y="4572000"/>
          <a:ext cx="4870451" cy="1055688"/>
        </p:xfrm>
        <a:graphic>
          <a:graphicData uri="http://schemas.openxmlformats.org/drawingml/2006/table">
            <a:tbl>
              <a:tblPr/>
              <a:tblGrid>
                <a:gridCol w="2969788">
                  <a:extLst>
                    <a:ext uri="{9D8B030D-6E8A-4147-A177-3AD203B41FA5}">
                      <a16:colId xmlns:a16="http://schemas.microsoft.com/office/drawing/2014/main" val="20000"/>
                    </a:ext>
                  </a:extLst>
                </a:gridCol>
                <a:gridCol w="415770">
                  <a:extLst>
                    <a:ext uri="{9D8B030D-6E8A-4147-A177-3AD203B41FA5}">
                      <a16:colId xmlns:a16="http://schemas.microsoft.com/office/drawing/2014/main" val="20001"/>
                    </a:ext>
                  </a:extLst>
                </a:gridCol>
                <a:gridCol w="296979">
                  <a:extLst>
                    <a:ext uri="{9D8B030D-6E8A-4147-A177-3AD203B41FA5}">
                      <a16:colId xmlns:a16="http://schemas.microsoft.com/office/drawing/2014/main" val="20002"/>
                    </a:ext>
                  </a:extLst>
                </a:gridCol>
                <a:gridCol w="356374">
                  <a:extLst>
                    <a:ext uri="{9D8B030D-6E8A-4147-A177-3AD203B41FA5}">
                      <a16:colId xmlns:a16="http://schemas.microsoft.com/office/drawing/2014/main" val="20003"/>
                    </a:ext>
                  </a:extLst>
                </a:gridCol>
                <a:gridCol w="475166">
                  <a:extLst>
                    <a:ext uri="{9D8B030D-6E8A-4147-A177-3AD203B41FA5}">
                      <a16:colId xmlns:a16="http://schemas.microsoft.com/office/drawing/2014/main" val="20004"/>
                    </a:ext>
                  </a:extLst>
                </a:gridCol>
                <a:gridCol w="356374">
                  <a:extLst>
                    <a:ext uri="{9D8B030D-6E8A-4147-A177-3AD203B41FA5}">
                      <a16:colId xmlns:a16="http://schemas.microsoft.com/office/drawing/2014/main" val="20005"/>
                    </a:ext>
                  </a:extLst>
                </a:gridCol>
              </a:tblGrid>
              <a:tr h="305303">
                <a:tc>
                  <a:txBody>
                    <a:bodyPr/>
                    <a:lstStyle/>
                    <a:p>
                      <a:pPr marL="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5.0 Ostomies (colostomy, ileostomy)</a:t>
                      </a:r>
                      <a:endParaRPr lang="en-US" sz="12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u="none" strike="noStrike"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2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extLst>
                  <a:ext uri="{0D108BD9-81ED-4DB2-BD59-A6C34878D82A}">
                    <a16:rowId xmlns:a16="http://schemas.microsoft.com/office/drawing/2014/main" val="10000"/>
                  </a:ext>
                </a:extLst>
              </a:tr>
              <a:tr h="505842">
                <a:tc>
                  <a:txBody>
                    <a:bodyPr/>
                    <a:lstStyle/>
                    <a:p>
                      <a:pPr marL="486410" marR="0" indent="-228600">
                        <a:lnSpc>
                          <a:spcPct val="115000"/>
                        </a:lnSpc>
                        <a:spcBef>
                          <a:spcPts val="0"/>
                        </a:spcBef>
                        <a:spcAft>
                          <a:spcPts val="0"/>
                        </a:spcAft>
                        <a:tabLst>
                          <a:tab pos="-609600" algn="l"/>
                          <a:tab pos="-457200" algn="l"/>
                          <a:tab pos="228600" algn="r"/>
                          <a:tab pos="42926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5.1 Ostomy Care (empty bag, cleanse w/soap &amp; water)</a:t>
                      </a: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p>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2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S</a:t>
                      </a: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44543">
                <a:tc>
                  <a:txBody>
                    <a:bodyPr/>
                    <a:lstStyle/>
                    <a:p>
                      <a:pPr marL="429260" marR="0" indent="-17145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endParaRPr lang="en-US" sz="12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endParaRPr lang="en-US" sz="12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endParaRPr lang="en-US" sz="12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endParaRPr lang="en-US" sz="12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endParaRPr lang="en-US" sz="12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endParaRPr lang="en-US" sz="12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76838" name="Picture 4">
            <a:extLst>
              <a:ext uri="{FF2B5EF4-FFF2-40B4-BE49-F238E27FC236}">
                <a16:creationId xmlns:a16="http://schemas.microsoft.com/office/drawing/2014/main" id="{02E85CC5-7CD6-4B17-9FA1-C2DCF6E56F2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a:extLst>
              <a:ext uri="{FF2B5EF4-FFF2-40B4-BE49-F238E27FC236}">
                <a16:creationId xmlns:a16="http://schemas.microsoft.com/office/drawing/2014/main" id="{B993F7FA-0F14-4EF8-B684-31069605B509}"/>
              </a:ext>
            </a:extLst>
          </p:cNvPr>
          <p:cNvGraphicFramePr>
            <a:graphicFrameLocks noGrp="1"/>
          </p:cNvGraphicFramePr>
          <p:nvPr/>
        </p:nvGraphicFramePr>
        <p:xfrm>
          <a:off x="3692525" y="3135313"/>
          <a:ext cx="4870451" cy="654050"/>
        </p:xfrm>
        <a:graphic>
          <a:graphicData uri="http://schemas.openxmlformats.org/drawingml/2006/table">
            <a:tbl>
              <a:tblPr/>
              <a:tblGrid>
                <a:gridCol w="2969789">
                  <a:extLst>
                    <a:ext uri="{9D8B030D-6E8A-4147-A177-3AD203B41FA5}">
                      <a16:colId xmlns:a16="http://schemas.microsoft.com/office/drawing/2014/main" val="20000"/>
                    </a:ext>
                  </a:extLst>
                </a:gridCol>
                <a:gridCol w="415771">
                  <a:extLst>
                    <a:ext uri="{9D8B030D-6E8A-4147-A177-3AD203B41FA5}">
                      <a16:colId xmlns:a16="http://schemas.microsoft.com/office/drawing/2014/main" val="20001"/>
                    </a:ext>
                  </a:extLst>
                </a:gridCol>
                <a:gridCol w="296978">
                  <a:extLst>
                    <a:ext uri="{9D8B030D-6E8A-4147-A177-3AD203B41FA5}">
                      <a16:colId xmlns:a16="http://schemas.microsoft.com/office/drawing/2014/main" val="20002"/>
                    </a:ext>
                  </a:extLst>
                </a:gridCol>
                <a:gridCol w="356374">
                  <a:extLst>
                    <a:ext uri="{9D8B030D-6E8A-4147-A177-3AD203B41FA5}">
                      <a16:colId xmlns:a16="http://schemas.microsoft.com/office/drawing/2014/main" val="20003"/>
                    </a:ext>
                  </a:extLst>
                </a:gridCol>
                <a:gridCol w="475165">
                  <a:extLst>
                    <a:ext uri="{9D8B030D-6E8A-4147-A177-3AD203B41FA5}">
                      <a16:colId xmlns:a16="http://schemas.microsoft.com/office/drawing/2014/main" val="20004"/>
                    </a:ext>
                  </a:extLst>
                </a:gridCol>
                <a:gridCol w="356374">
                  <a:extLst>
                    <a:ext uri="{9D8B030D-6E8A-4147-A177-3AD203B41FA5}">
                      <a16:colId xmlns:a16="http://schemas.microsoft.com/office/drawing/2014/main" val="20005"/>
                    </a:ext>
                  </a:extLst>
                </a:gridCol>
              </a:tblGrid>
              <a:tr h="327025">
                <a:tc>
                  <a:txBody>
                    <a:bodyPr/>
                    <a:lstStyle/>
                    <a:p>
                      <a:pPr marL="635"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solidFill>
                            <a:srgbClr val="000000"/>
                          </a:solidFill>
                          <a:effectLst/>
                          <a:latin typeface="Tw Cen MT" panose="020B0602020104020603" pitchFamily="34" charset="0"/>
                          <a:ea typeface="Tw Cen MT" panose="020B0602020104020603" pitchFamily="34" charset="0"/>
                          <a:cs typeface="Times New Roman" panose="02020603050405020304" pitchFamily="18" charset="0"/>
                        </a:rPr>
                        <a:t>2.0 Urinary Catheterization</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9" marR="68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9" marR="68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9" marR="68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9" marR="68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9" marR="68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9" marR="68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extLst>
                  <a:ext uri="{0D108BD9-81ED-4DB2-BD59-A6C34878D82A}">
                    <a16:rowId xmlns:a16="http://schemas.microsoft.com/office/drawing/2014/main" val="10000"/>
                  </a:ext>
                </a:extLst>
              </a:tr>
              <a:tr h="327025">
                <a:tc>
                  <a:txBody>
                    <a:bodyPr/>
                    <a:lstStyle/>
                    <a:p>
                      <a:pPr marL="2286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2.1 Clean Intermittent Cath.</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9" marR="68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Yes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9" marR="68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9" marR="68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9" marR="68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D</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9" marR="68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9" marR="68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11" name="Table 10">
            <a:extLst>
              <a:ext uri="{FF2B5EF4-FFF2-40B4-BE49-F238E27FC236}">
                <a16:creationId xmlns:a16="http://schemas.microsoft.com/office/drawing/2014/main" id="{6EA047D3-D1C1-4B4A-91AE-2A11DA47776E}"/>
              </a:ext>
            </a:extLst>
          </p:cNvPr>
          <p:cNvGraphicFramePr>
            <a:graphicFrameLocks noGrp="1"/>
          </p:cNvGraphicFramePr>
          <p:nvPr/>
        </p:nvGraphicFramePr>
        <p:xfrm>
          <a:off x="3692525" y="3779838"/>
          <a:ext cx="4870451" cy="792162"/>
        </p:xfrm>
        <a:graphic>
          <a:graphicData uri="http://schemas.openxmlformats.org/drawingml/2006/table">
            <a:tbl>
              <a:tblPr/>
              <a:tblGrid>
                <a:gridCol w="2969788">
                  <a:extLst>
                    <a:ext uri="{9D8B030D-6E8A-4147-A177-3AD203B41FA5}">
                      <a16:colId xmlns:a16="http://schemas.microsoft.com/office/drawing/2014/main" val="20000"/>
                    </a:ext>
                  </a:extLst>
                </a:gridCol>
                <a:gridCol w="415771">
                  <a:extLst>
                    <a:ext uri="{9D8B030D-6E8A-4147-A177-3AD203B41FA5}">
                      <a16:colId xmlns:a16="http://schemas.microsoft.com/office/drawing/2014/main" val="20001"/>
                    </a:ext>
                  </a:extLst>
                </a:gridCol>
                <a:gridCol w="296978">
                  <a:extLst>
                    <a:ext uri="{9D8B030D-6E8A-4147-A177-3AD203B41FA5}">
                      <a16:colId xmlns:a16="http://schemas.microsoft.com/office/drawing/2014/main" val="20002"/>
                    </a:ext>
                  </a:extLst>
                </a:gridCol>
                <a:gridCol w="356374">
                  <a:extLst>
                    <a:ext uri="{9D8B030D-6E8A-4147-A177-3AD203B41FA5}">
                      <a16:colId xmlns:a16="http://schemas.microsoft.com/office/drawing/2014/main" val="20003"/>
                    </a:ext>
                  </a:extLst>
                </a:gridCol>
                <a:gridCol w="475166">
                  <a:extLst>
                    <a:ext uri="{9D8B030D-6E8A-4147-A177-3AD203B41FA5}">
                      <a16:colId xmlns:a16="http://schemas.microsoft.com/office/drawing/2014/main" val="20004"/>
                    </a:ext>
                  </a:extLst>
                </a:gridCol>
                <a:gridCol w="356374">
                  <a:extLst>
                    <a:ext uri="{9D8B030D-6E8A-4147-A177-3AD203B41FA5}">
                      <a16:colId xmlns:a16="http://schemas.microsoft.com/office/drawing/2014/main" val="20005"/>
                    </a:ext>
                  </a:extLst>
                </a:gridCol>
              </a:tblGrid>
              <a:tr h="324459">
                <a:tc>
                  <a:txBody>
                    <a:bodyPr/>
                    <a:lstStyle/>
                    <a:p>
                      <a:pPr marL="2286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2.3 External Catheter application</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9" marR="68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Yes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9" marR="68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9" marR="68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9" marR="68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9" marR="68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9" marR="68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67703">
                <a:tc>
                  <a:txBody>
                    <a:bodyPr/>
                    <a:lstStyle/>
                    <a:p>
                      <a:pPr marL="429260" marR="0" indent="-200660">
                        <a:lnSpc>
                          <a:spcPct val="115000"/>
                        </a:lnSpc>
                        <a:spcBef>
                          <a:spcPts val="0"/>
                        </a:spcBef>
                        <a:spcAft>
                          <a:spcPts val="0"/>
                        </a:spcAft>
                        <a:tabLst>
                          <a:tab pos="-609600" algn="l"/>
                          <a:tab pos="-457200" algn="l"/>
                          <a:tab pos="635" algn="l"/>
                          <a:tab pos="42926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2.4 Indwelling Catheter Care (cleanse with soap &amp; water, empty bag)</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C919BA6-277C-4769-B119-9C6D8AD122FA}"/>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8851" name="Google Shape;444;p65">
            <a:extLst>
              <a:ext uri="{FF2B5EF4-FFF2-40B4-BE49-F238E27FC236}">
                <a16:creationId xmlns:a16="http://schemas.microsoft.com/office/drawing/2014/main" id="{318766ED-10E9-4A02-BDD7-B763B86B709E}"/>
              </a:ext>
            </a:extLst>
          </p:cNvPr>
          <p:cNvSpPr txBox="1">
            <a:spLocks/>
          </p:cNvSpPr>
          <p:nvPr/>
        </p:nvSpPr>
        <p:spPr bwMode="auto">
          <a:xfrm>
            <a:off x="609600" y="1773238"/>
            <a:ext cx="3124200" cy="3713162"/>
          </a:xfrm>
          <a:prstGeom prst="rect">
            <a:avLst/>
          </a:prstGeom>
          <a:solidFill>
            <a:schemeClr val="bg1"/>
          </a:solidFill>
          <a:ln w="9525">
            <a:solidFill>
              <a:srgbClr val="000000"/>
            </a:solidFill>
            <a:round/>
            <a:headEnd type="none" w="sm" len="sm"/>
            <a:tailEnd type="none" w="sm" len="sm"/>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914400" indent="-330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r>
              <a:rPr lang="en-US" altLang="en-US" sz="2300" b="1">
                <a:solidFill>
                  <a:srgbClr val="000000"/>
                </a:solidFill>
                <a:latin typeface="Arial" panose="020B0604020202020204" pitchFamily="34" charset="0"/>
              </a:rPr>
              <a:t>Vital Signs:</a:t>
            </a:r>
            <a:endParaRPr lang="en-US" altLang="en-US" sz="2300">
              <a:solidFill>
                <a:srgbClr val="000000"/>
              </a:solidFill>
              <a:latin typeface="Arial" panose="020B0604020202020204" pitchFamily="34" charset="0"/>
            </a:endParaRPr>
          </a:p>
          <a:p>
            <a:pPr>
              <a:spcBef>
                <a:spcPct val="0"/>
              </a:spcBef>
              <a:buFont typeface="Arial" panose="020B0604020202020204" pitchFamily="34" charset="0"/>
              <a:buNone/>
            </a:pPr>
            <a:r>
              <a:rPr lang="en-US" altLang="en-US" sz="2300">
                <a:solidFill>
                  <a:srgbClr val="000000"/>
                </a:solidFill>
                <a:latin typeface="Arial" panose="020B0604020202020204" pitchFamily="34" charset="0"/>
              </a:rPr>
              <a:t>Clinical measurements of a person's physical condition: </a:t>
            </a:r>
          </a:p>
          <a:p>
            <a:pPr lvl="1">
              <a:spcBef>
                <a:spcPct val="0"/>
              </a:spcBef>
              <a:buClr>
                <a:srgbClr val="000000"/>
              </a:buClr>
              <a:buSzPts val="1600"/>
              <a:buFont typeface="Arial" panose="020B0604020202020204" pitchFamily="34" charset="0"/>
              <a:buChar char="○"/>
            </a:pPr>
            <a:r>
              <a:rPr lang="en-US" altLang="en-US" sz="2300">
                <a:solidFill>
                  <a:srgbClr val="000000"/>
                </a:solidFill>
                <a:latin typeface="Arial" panose="020B0604020202020204" pitchFamily="34" charset="0"/>
              </a:rPr>
              <a:t>Pulse Rate</a:t>
            </a:r>
          </a:p>
          <a:p>
            <a:pPr lvl="1">
              <a:spcBef>
                <a:spcPct val="0"/>
              </a:spcBef>
              <a:buClr>
                <a:srgbClr val="000000"/>
              </a:buClr>
              <a:buSzPts val="1600"/>
              <a:buFont typeface="Arial" panose="020B0604020202020204" pitchFamily="34" charset="0"/>
              <a:buChar char="○"/>
            </a:pPr>
            <a:r>
              <a:rPr lang="en-US" altLang="en-US" sz="2300">
                <a:solidFill>
                  <a:srgbClr val="000000"/>
                </a:solidFill>
                <a:latin typeface="Arial" panose="020B0604020202020204" pitchFamily="34" charset="0"/>
              </a:rPr>
              <a:t>Temperature</a:t>
            </a:r>
          </a:p>
          <a:p>
            <a:pPr lvl="1">
              <a:spcBef>
                <a:spcPct val="0"/>
              </a:spcBef>
              <a:buClr>
                <a:srgbClr val="000000"/>
              </a:buClr>
              <a:buSzPts val="1600"/>
              <a:buFont typeface="Arial" panose="020B0604020202020204" pitchFamily="34" charset="0"/>
              <a:buChar char="○"/>
            </a:pPr>
            <a:r>
              <a:rPr lang="en-US" altLang="en-US" sz="2300">
                <a:solidFill>
                  <a:srgbClr val="000000"/>
                </a:solidFill>
                <a:latin typeface="Arial" panose="020B0604020202020204" pitchFamily="34" charset="0"/>
              </a:rPr>
              <a:t>Respiration Rate</a:t>
            </a:r>
          </a:p>
          <a:p>
            <a:pPr lvl="1">
              <a:spcBef>
                <a:spcPct val="0"/>
              </a:spcBef>
              <a:buClr>
                <a:srgbClr val="000000"/>
              </a:buClr>
              <a:buSzPts val="1600"/>
              <a:buFont typeface="Arial" panose="020B0604020202020204" pitchFamily="34" charset="0"/>
              <a:buChar char="○"/>
            </a:pPr>
            <a:r>
              <a:rPr lang="en-US" altLang="en-US" sz="2300">
                <a:solidFill>
                  <a:srgbClr val="000000"/>
                </a:solidFill>
                <a:latin typeface="Arial" panose="020B0604020202020204" pitchFamily="34" charset="0"/>
              </a:rPr>
              <a:t>Blood Pressure</a:t>
            </a:r>
            <a:endParaRPr lang="en-US" altLang="en-US" sz="2300">
              <a:latin typeface="Arial" panose="020B0604020202020204" pitchFamily="34" charset="0"/>
            </a:endParaRPr>
          </a:p>
        </p:txBody>
      </p:sp>
      <p:sp>
        <p:nvSpPr>
          <p:cNvPr id="10" name="Arrow: Down 9">
            <a:extLst>
              <a:ext uri="{FF2B5EF4-FFF2-40B4-BE49-F238E27FC236}">
                <a16:creationId xmlns:a16="http://schemas.microsoft.com/office/drawing/2014/main" id="{87B05E17-775C-4DE7-A497-0C3FA882D6E4}"/>
              </a:ext>
            </a:extLst>
          </p:cNvPr>
          <p:cNvSpPr/>
          <p:nvPr/>
        </p:nvSpPr>
        <p:spPr>
          <a:xfrm>
            <a:off x="8001000" y="1203325"/>
            <a:ext cx="266700" cy="58896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853" name="Google Shape;346;p55">
            <a:extLst>
              <a:ext uri="{FF2B5EF4-FFF2-40B4-BE49-F238E27FC236}">
                <a16:creationId xmlns:a16="http://schemas.microsoft.com/office/drawing/2014/main" id="{8A451087-6693-446B-8FD6-778DAA0354D4}"/>
              </a:ext>
            </a:extLst>
          </p:cNvPr>
          <p:cNvSpPr txBox="1">
            <a:spLocks noChangeArrowheads="1"/>
          </p:cNvSpPr>
          <p:nvPr/>
        </p:nvSpPr>
        <p:spPr bwMode="auto">
          <a:xfrm>
            <a:off x="0" y="640080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latin typeface="Arial" panose="020B0604020202020204" pitchFamily="34" charset="0"/>
              </a:rPr>
              <a:t>Arkansas State Board of Nursing  (Revised 2021). School Nurse Roles and Responsibilities - Practice Guidelines [Nursing Tasks] Retrieved from</a:t>
            </a:r>
            <a:r>
              <a:rPr lang="en-US" altLang="en-US" sz="1000"/>
              <a:t> </a:t>
            </a:r>
            <a:r>
              <a:rPr lang="en-US" altLang="en-US" sz="1000" u="sng">
                <a:solidFill>
                  <a:srgbClr val="0000FF"/>
                </a:solidFill>
                <a:latin typeface="Arial" panose="020B0604020202020204" pitchFamily="34" charset="0"/>
                <a:hlinkClick r:id="rId3"/>
              </a:rPr>
              <a:t>https://adecm.ade.arkansas.gov/Attachments/School_Nurse_Guidelines_2021_Revision_Updated_September_2021_151522.pdf</a:t>
            </a:r>
            <a:endParaRPr lang="en-US" altLang="en-US" sz="1000"/>
          </a:p>
        </p:txBody>
      </p:sp>
      <p:sp>
        <p:nvSpPr>
          <p:cNvPr id="78854" name="Title 1">
            <a:extLst>
              <a:ext uri="{FF2B5EF4-FFF2-40B4-BE49-F238E27FC236}">
                <a16:creationId xmlns:a16="http://schemas.microsoft.com/office/drawing/2014/main" id="{F8D7EB06-D47E-4B8B-A31B-06F0C8D91DC2}"/>
              </a:ext>
            </a:extLst>
          </p:cNvPr>
          <p:cNvSpPr txBox="1">
            <a:spLocks noChangeArrowheads="1"/>
          </p:cNvSpPr>
          <p:nvPr/>
        </p:nvSpPr>
        <p:spPr bwMode="auto">
          <a:xfrm>
            <a:off x="0" y="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3600">
                <a:solidFill>
                  <a:schemeClr val="bg1"/>
                </a:solidFill>
                <a:latin typeface="Arial" panose="020B0604020202020204" pitchFamily="34" charset="0"/>
              </a:rPr>
              <a:t>Within Scope of Practice With Supervision </a:t>
            </a:r>
          </a:p>
        </p:txBody>
      </p:sp>
      <p:graphicFrame>
        <p:nvGraphicFramePr>
          <p:cNvPr id="4" name="Table 3">
            <a:extLst>
              <a:ext uri="{FF2B5EF4-FFF2-40B4-BE49-F238E27FC236}">
                <a16:creationId xmlns:a16="http://schemas.microsoft.com/office/drawing/2014/main" id="{E1217B99-29AC-470B-A81A-112C01248CFC}"/>
              </a:ext>
            </a:extLst>
          </p:cNvPr>
          <p:cNvGraphicFramePr>
            <a:graphicFrameLocks noGrp="1"/>
          </p:cNvGraphicFramePr>
          <p:nvPr/>
        </p:nvGraphicFramePr>
        <p:xfrm>
          <a:off x="3886200" y="1879669"/>
          <a:ext cx="4782343" cy="2708814"/>
        </p:xfrm>
        <a:graphic>
          <a:graphicData uri="http://schemas.openxmlformats.org/drawingml/2006/table">
            <a:tbl>
              <a:tblPr/>
              <a:tblGrid>
                <a:gridCol w="2916063">
                  <a:extLst>
                    <a:ext uri="{9D8B030D-6E8A-4147-A177-3AD203B41FA5}">
                      <a16:colId xmlns:a16="http://schemas.microsoft.com/office/drawing/2014/main" val="20000"/>
                    </a:ext>
                  </a:extLst>
                </a:gridCol>
                <a:gridCol w="408249">
                  <a:extLst>
                    <a:ext uri="{9D8B030D-6E8A-4147-A177-3AD203B41FA5}">
                      <a16:colId xmlns:a16="http://schemas.microsoft.com/office/drawing/2014/main" val="20001"/>
                    </a:ext>
                  </a:extLst>
                </a:gridCol>
                <a:gridCol w="291607">
                  <a:extLst>
                    <a:ext uri="{9D8B030D-6E8A-4147-A177-3AD203B41FA5}">
                      <a16:colId xmlns:a16="http://schemas.microsoft.com/office/drawing/2014/main" val="20002"/>
                    </a:ext>
                  </a:extLst>
                </a:gridCol>
                <a:gridCol w="349927">
                  <a:extLst>
                    <a:ext uri="{9D8B030D-6E8A-4147-A177-3AD203B41FA5}">
                      <a16:colId xmlns:a16="http://schemas.microsoft.com/office/drawing/2014/main" val="20003"/>
                    </a:ext>
                  </a:extLst>
                </a:gridCol>
                <a:gridCol w="466570">
                  <a:extLst>
                    <a:ext uri="{9D8B030D-6E8A-4147-A177-3AD203B41FA5}">
                      <a16:colId xmlns:a16="http://schemas.microsoft.com/office/drawing/2014/main" val="20004"/>
                    </a:ext>
                  </a:extLst>
                </a:gridCol>
                <a:gridCol w="349927">
                  <a:extLst>
                    <a:ext uri="{9D8B030D-6E8A-4147-A177-3AD203B41FA5}">
                      <a16:colId xmlns:a16="http://schemas.microsoft.com/office/drawing/2014/main" val="20005"/>
                    </a:ext>
                  </a:extLst>
                </a:gridCol>
              </a:tblGrid>
              <a:tr h="2708814">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Procedure</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Provider Order Required</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solidFill>
                            <a:srgbClr val="0000FF"/>
                          </a:solidFill>
                          <a:effectLst/>
                          <a:latin typeface="Tw Cen MT" panose="020B0602020104020603" pitchFamily="34" charset="0"/>
                          <a:ea typeface="Tw Cen MT" panose="020B0602020104020603" pitchFamily="34" charset="0"/>
                          <a:cs typeface="Times New Roman" panose="02020603050405020304" pitchFamily="18" charset="0"/>
                        </a:rPr>
                        <a:t>RN</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solidFill>
                            <a:srgbClr val="FF0000"/>
                          </a:solidFill>
                          <a:effectLst/>
                          <a:latin typeface="Tw Cen MT" panose="020B0602020104020603" pitchFamily="34" charset="0"/>
                          <a:ea typeface="Tw Cen MT" panose="020B0602020104020603" pitchFamily="34" charset="0"/>
                          <a:cs typeface="Times New Roman" panose="02020603050405020304" pitchFamily="18" charset="0"/>
                        </a:rPr>
                        <a:t>LPN/ LPTN</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UAP</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Student for Self</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bl>
          </a:graphicData>
        </a:graphic>
      </p:graphicFrame>
      <p:graphicFrame>
        <p:nvGraphicFramePr>
          <p:cNvPr id="6" name="Table 5">
            <a:extLst>
              <a:ext uri="{FF2B5EF4-FFF2-40B4-BE49-F238E27FC236}">
                <a16:creationId xmlns:a16="http://schemas.microsoft.com/office/drawing/2014/main" id="{520FC01F-4CE6-4639-8B6B-EE63523DE9D2}"/>
              </a:ext>
            </a:extLst>
          </p:cNvPr>
          <p:cNvGraphicFramePr>
            <a:graphicFrameLocks noGrp="1"/>
          </p:cNvGraphicFramePr>
          <p:nvPr/>
        </p:nvGraphicFramePr>
        <p:xfrm>
          <a:off x="3886200" y="4587875"/>
          <a:ext cx="4781550" cy="449263"/>
        </p:xfrm>
        <a:graphic>
          <a:graphicData uri="http://schemas.openxmlformats.org/drawingml/2006/table">
            <a:tbl>
              <a:tblPr/>
              <a:tblGrid>
                <a:gridCol w="2915581">
                  <a:extLst>
                    <a:ext uri="{9D8B030D-6E8A-4147-A177-3AD203B41FA5}">
                      <a16:colId xmlns:a16="http://schemas.microsoft.com/office/drawing/2014/main" val="20000"/>
                    </a:ext>
                  </a:extLst>
                </a:gridCol>
                <a:gridCol w="408181">
                  <a:extLst>
                    <a:ext uri="{9D8B030D-6E8A-4147-A177-3AD203B41FA5}">
                      <a16:colId xmlns:a16="http://schemas.microsoft.com/office/drawing/2014/main" val="20001"/>
                    </a:ext>
                  </a:extLst>
                </a:gridCol>
                <a:gridCol w="291558">
                  <a:extLst>
                    <a:ext uri="{9D8B030D-6E8A-4147-A177-3AD203B41FA5}">
                      <a16:colId xmlns:a16="http://schemas.microsoft.com/office/drawing/2014/main" val="20002"/>
                    </a:ext>
                  </a:extLst>
                </a:gridCol>
                <a:gridCol w="349869">
                  <a:extLst>
                    <a:ext uri="{9D8B030D-6E8A-4147-A177-3AD203B41FA5}">
                      <a16:colId xmlns:a16="http://schemas.microsoft.com/office/drawing/2014/main" val="20003"/>
                    </a:ext>
                  </a:extLst>
                </a:gridCol>
                <a:gridCol w="466492">
                  <a:extLst>
                    <a:ext uri="{9D8B030D-6E8A-4147-A177-3AD203B41FA5}">
                      <a16:colId xmlns:a16="http://schemas.microsoft.com/office/drawing/2014/main" val="20004"/>
                    </a:ext>
                  </a:extLst>
                </a:gridCol>
                <a:gridCol w="349869">
                  <a:extLst>
                    <a:ext uri="{9D8B030D-6E8A-4147-A177-3AD203B41FA5}">
                      <a16:colId xmlns:a16="http://schemas.microsoft.com/office/drawing/2014/main" val="20005"/>
                    </a:ext>
                  </a:extLst>
                </a:gridCol>
              </a:tblGrid>
              <a:tr h="449263">
                <a:tc>
                  <a:txBody>
                    <a:bodyPr/>
                    <a:lstStyle/>
                    <a:p>
                      <a:pPr marL="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solidFill>
                            <a:srgbClr val="000000"/>
                          </a:solidFill>
                          <a:effectLst/>
                          <a:latin typeface="Tw Cen MT" panose="020B0602020104020603" pitchFamily="34" charset="0"/>
                          <a:ea typeface="Tw Cen MT" panose="020B0602020104020603" pitchFamily="34" charset="0"/>
                          <a:cs typeface="Times New Roman" panose="02020603050405020304" pitchFamily="18" charset="0"/>
                        </a:rPr>
                        <a:t>7.0  Screenings</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69" marR="68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69" marR="68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69" marR="68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69" marR="68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69" marR="68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69" marR="68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extLst>
                  <a:ext uri="{0D108BD9-81ED-4DB2-BD59-A6C34878D82A}">
                    <a16:rowId xmlns:a16="http://schemas.microsoft.com/office/drawing/2014/main" val="10000"/>
                  </a:ext>
                </a:extLst>
              </a:tr>
            </a:tbl>
          </a:graphicData>
        </a:graphic>
      </p:graphicFrame>
      <p:graphicFrame>
        <p:nvGraphicFramePr>
          <p:cNvPr id="11" name="Table 10">
            <a:extLst>
              <a:ext uri="{FF2B5EF4-FFF2-40B4-BE49-F238E27FC236}">
                <a16:creationId xmlns:a16="http://schemas.microsoft.com/office/drawing/2014/main" id="{E4014E53-7CC7-4B16-B87F-072A8BCFABC3}"/>
              </a:ext>
            </a:extLst>
          </p:cNvPr>
          <p:cNvGraphicFramePr>
            <a:graphicFrameLocks noGrp="1"/>
          </p:cNvGraphicFramePr>
          <p:nvPr/>
        </p:nvGraphicFramePr>
        <p:xfrm>
          <a:off x="3886200" y="5037138"/>
          <a:ext cx="4781550" cy="457200"/>
        </p:xfrm>
        <a:graphic>
          <a:graphicData uri="http://schemas.openxmlformats.org/drawingml/2006/table">
            <a:tbl>
              <a:tblPr/>
              <a:tblGrid>
                <a:gridCol w="2915580">
                  <a:extLst>
                    <a:ext uri="{9D8B030D-6E8A-4147-A177-3AD203B41FA5}">
                      <a16:colId xmlns:a16="http://schemas.microsoft.com/office/drawing/2014/main" val="20000"/>
                    </a:ext>
                  </a:extLst>
                </a:gridCol>
                <a:gridCol w="408181">
                  <a:extLst>
                    <a:ext uri="{9D8B030D-6E8A-4147-A177-3AD203B41FA5}">
                      <a16:colId xmlns:a16="http://schemas.microsoft.com/office/drawing/2014/main" val="20001"/>
                    </a:ext>
                  </a:extLst>
                </a:gridCol>
                <a:gridCol w="291559">
                  <a:extLst>
                    <a:ext uri="{9D8B030D-6E8A-4147-A177-3AD203B41FA5}">
                      <a16:colId xmlns:a16="http://schemas.microsoft.com/office/drawing/2014/main" val="20002"/>
                    </a:ext>
                  </a:extLst>
                </a:gridCol>
                <a:gridCol w="349869">
                  <a:extLst>
                    <a:ext uri="{9D8B030D-6E8A-4147-A177-3AD203B41FA5}">
                      <a16:colId xmlns:a16="http://schemas.microsoft.com/office/drawing/2014/main" val="20003"/>
                    </a:ext>
                  </a:extLst>
                </a:gridCol>
                <a:gridCol w="466492">
                  <a:extLst>
                    <a:ext uri="{9D8B030D-6E8A-4147-A177-3AD203B41FA5}">
                      <a16:colId xmlns:a16="http://schemas.microsoft.com/office/drawing/2014/main" val="20004"/>
                    </a:ext>
                  </a:extLst>
                </a:gridCol>
                <a:gridCol w="349869">
                  <a:extLst>
                    <a:ext uri="{9D8B030D-6E8A-4147-A177-3AD203B41FA5}">
                      <a16:colId xmlns:a16="http://schemas.microsoft.com/office/drawing/2014/main" val="20005"/>
                    </a:ext>
                  </a:extLst>
                </a:gridCol>
              </a:tblGrid>
              <a:tr h="457200">
                <a:tc>
                  <a:txBody>
                    <a:bodyPr/>
                    <a:lstStyle/>
                    <a:p>
                      <a:pPr marL="2286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7.2 Vital Signs</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69" marR="68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69" marR="68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69" marR="68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69" marR="68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69" marR="68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X</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69" marR="68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bl>
          </a:graphicData>
        </a:graphic>
      </p:graphicFrame>
      <p:cxnSp>
        <p:nvCxnSpPr>
          <p:cNvPr id="13" name="Straight Connector 12">
            <a:extLst>
              <a:ext uri="{FF2B5EF4-FFF2-40B4-BE49-F238E27FC236}">
                <a16:creationId xmlns:a16="http://schemas.microsoft.com/office/drawing/2014/main" id="{3F16A22F-2D08-490B-BA22-F4B28CE821F4}"/>
              </a:ext>
            </a:extLst>
          </p:cNvPr>
          <p:cNvCxnSpPr/>
          <p:nvPr/>
        </p:nvCxnSpPr>
        <p:spPr>
          <a:xfrm flipV="1">
            <a:off x="3886200" y="5486400"/>
            <a:ext cx="4781550" cy="7938"/>
          </a:xfrm>
          <a:prstGeom prst="line">
            <a:avLst/>
          </a:prstGeom>
        </p:spPr>
        <p:style>
          <a:lnRef idx="1">
            <a:schemeClr val="dk1"/>
          </a:lnRef>
          <a:fillRef idx="0">
            <a:schemeClr val="dk1"/>
          </a:fillRef>
          <a:effectRef idx="0">
            <a:schemeClr val="dk1"/>
          </a:effectRef>
          <a:fontRef idx="minor">
            <a:schemeClr val="tx1"/>
          </a:fontRef>
        </p:style>
      </p:cxnSp>
      <p:pic>
        <p:nvPicPr>
          <p:cNvPr id="78888" name="Picture 4">
            <a:extLst>
              <a:ext uri="{FF2B5EF4-FFF2-40B4-BE49-F238E27FC236}">
                <a16:creationId xmlns:a16="http://schemas.microsoft.com/office/drawing/2014/main" id="{7B32CBDE-6760-4B96-94E5-F3A3A2D8208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97D169C-C2C0-43CD-A9C4-026D09901EC6}"/>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0899" name="Title 1">
            <a:extLst>
              <a:ext uri="{FF2B5EF4-FFF2-40B4-BE49-F238E27FC236}">
                <a16:creationId xmlns:a16="http://schemas.microsoft.com/office/drawing/2014/main" id="{E57782AE-2E2A-471B-93BA-5653966852D7}"/>
              </a:ext>
            </a:extLst>
          </p:cNvPr>
          <p:cNvSpPr txBox="1">
            <a:spLocks noChangeArrowheads="1"/>
          </p:cNvSpPr>
          <p:nvPr/>
        </p:nvSpPr>
        <p:spPr bwMode="auto">
          <a:xfrm>
            <a:off x="0" y="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400">
                <a:solidFill>
                  <a:schemeClr val="bg1"/>
                </a:solidFill>
                <a:latin typeface="Arial" panose="020B0604020202020204" pitchFamily="34" charset="0"/>
              </a:rPr>
              <a:t>Confidentiality</a:t>
            </a:r>
          </a:p>
        </p:txBody>
      </p:sp>
      <p:sp>
        <p:nvSpPr>
          <p:cNvPr id="5" name="Google Shape;454;p66">
            <a:extLst>
              <a:ext uri="{FF2B5EF4-FFF2-40B4-BE49-F238E27FC236}">
                <a16:creationId xmlns:a16="http://schemas.microsoft.com/office/drawing/2014/main" id="{38B8ABD3-883A-4404-B3A8-BAEC1EFB494D}"/>
              </a:ext>
            </a:extLst>
          </p:cNvPr>
          <p:cNvSpPr txBox="1"/>
          <p:nvPr/>
        </p:nvSpPr>
        <p:spPr>
          <a:xfrm>
            <a:off x="609600" y="1679575"/>
            <a:ext cx="7924800" cy="3498850"/>
          </a:xfrm>
          <a:prstGeom prst="rect">
            <a:avLst/>
          </a:prstGeom>
          <a:noFill/>
          <a:ln w="9525" cap="flat" cmpd="sng">
            <a:solidFill>
              <a:srgbClr val="000000"/>
            </a:solidFill>
            <a:prstDash val="solid"/>
            <a:round/>
            <a:headEnd type="none" w="sm" len="sm"/>
            <a:tailEnd type="none" w="sm" len="sm"/>
          </a:ln>
        </p:spPr>
        <p:txBody>
          <a:bodyPr spcFirstLastPara="1" lIns="91425" tIns="91425" rIns="91425" bIns="91425"/>
          <a:lstStyle/>
          <a:p>
            <a:pPr marL="457200" indent="-330200">
              <a:spcBef>
                <a:spcPts val="0"/>
              </a:spcBef>
              <a:spcAft>
                <a:spcPts val="0"/>
              </a:spcAft>
              <a:buSzPts val="1600"/>
              <a:buFontTx/>
              <a:buChar char="●"/>
              <a:defRPr/>
            </a:pPr>
            <a:r>
              <a:rPr lang="en" sz="2600" dirty="0">
                <a:latin typeface="Arial" panose="020B0604020202020204" pitchFamily="34" charset="0"/>
              </a:rPr>
              <a:t>If a parent has a question/complaint, ALWAYS direct them to the nurse and/or special education teacher. </a:t>
            </a:r>
            <a:endParaRPr sz="2600" dirty="0">
              <a:latin typeface="Arial" panose="020B0604020202020204" pitchFamily="34" charset="0"/>
            </a:endParaRPr>
          </a:p>
          <a:p>
            <a:pPr marL="457200">
              <a:spcBef>
                <a:spcPts val="0"/>
              </a:spcBef>
              <a:spcAft>
                <a:spcPts val="0"/>
              </a:spcAft>
              <a:defRPr/>
            </a:pPr>
            <a:endParaRPr sz="2600" dirty="0">
              <a:latin typeface="Arial" panose="020B0604020202020204" pitchFamily="34" charset="0"/>
            </a:endParaRPr>
          </a:p>
          <a:p>
            <a:pPr marL="457200" indent="-330200">
              <a:spcBef>
                <a:spcPts val="0"/>
              </a:spcBef>
              <a:spcAft>
                <a:spcPts val="0"/>
              </a:spcAft>
              <a:buSzPts val="1600"/>
              <a:buFontTx/>
              <a:buChar char="●"/>
              <a:defRPr/>
            </a:pPr>
            <a:r>
              <a:rPr lang="en" sz="2600" dirty="0">
                <a:latin typeface="Arial" panose="020B0604020202020204" pitchFamily="34" charset="0"/>
              </a:rPr>
              <a:t>You can ONLY have a discussion about a student IF all people involved in the discussion (or are able to hear) are also directly involved with the care of the student. </a:t>
            </a:r>
            <a:endParaRPr sz="2600" dirty="0">
              <a:latin typeface="Arial" panose="020B0604020202020204" pitchFamily="34" charset="0"/>
            </a:endParaRPr>
          </a:p>
        </p:txBody>
      </p:sp>
      <p:pic>
        <p:nvPicPr>
          <p:cNvPr id="80901" name="Picture 4">
            <a:extLst>
              <a:ext uri="{FF2B5EF4-FFF2-40B4-BE49-F238E27FC236}">
                <a16:creationId xmlns:a16="http://schemas.microsoft.com/office/drawing/2014/main" id="{20BB4797-4DCD-493B-BBF2-785C545F553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8D1C9FD-9FD4-42C1-B06E-A12002F36649}"/>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2947" name="Title 1">
            <a:extLst>
              <a:ext uri="{FF2B5EF4-FFF2-40B4-BE49-F238E27FC236}">
                <a16:creationId xmlns:a16="http://schemas.microsoft.com/office/drawing/2014/main" id="{7A7CFEEB-F9BF-45D8-B2D2-22184F4DFC92}"/>
              </a:ext>
            </a:extLst>
          </p:cNvPr>
          <p:cNvSpPr txBox="1">
            <a:spLocks noChangeArrowheads="1"/>
          </p:cNvSpPr>
          <p:nvPr/>
        </p:nvSpPr>
        <p:spPr bwMode="auto">
          <a:xfrm>
            <a:off x="457200" y="28575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400" b="1">
                <a:latin typeface="Arial" panose="020B0604020202020204" pitchFamily="34" charset="0"/>
              </a:rPr>
              <a:t>Section III</a:t>
            </a:r>
            <a:endParaRPr lang="en-US" altLang="en-US" sz="4400">
              <a:latin typeface="Arial" panose="020B0604020202020204" pitchFamily="34" charset="0"/>
            </a:endParaRPr>
          </a:p>
        </p:txBody>
      </p:sp>
      <p:pic>
        <p:nvPicPr>
          <p:cNvPr id="82948" name="Picture 4">
            <a:extLst>
              <a:ext uri="{FF2B5EF4-FFF2-40B4-BE49-F238E27FC236}">
                <a16:creationId xmlns:a16="http://schemas.microsoft.com/office/drawing/2014/main" id="{768C6B3E-28E4-4D15-A741-5496C20F6BC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8603948-155D-4AC9-A402-7FB10DA8E9A3}"/>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3971" name="Title 1">
            <a:extLst>
              <a:ext uri="{FF2B5EF4-FFF2-40B4-BE49-F238E27FC236}">
                <a16:creationId xmlns:a16="http://schemas.microsoft.com/office/drawing/2014/main" id="{47C7D21F-C581-47F1-885B-11F50B6F53D2}"/>
              </a:ext>
            </a:extLst>
          </p:cNvPr>
          <p:cNvSpPr txBox="1">
            <a:spLocks/>
          </p:cNvSpPr>
          <p:nvPr/>
        </p:nvSpPr>
        <p:spPr bwMode="auto">
          <a:xfrm>
            <a:off x="0" y="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400">
                <a:solidFill>
                  <a:schemeClr val="bg1"/>
                </a:solidFill>
                <a:latin typeface="Arial" panose="020B0604020202020204" pitchFamily="34" charset="0"/>
              </a:rPr>
              <a:t>Objectives</a:t>
            </a:r>
            <a:r>
              <a:rPr lang="en-US" altLang="en-US" sz="4400">
                <a:latin typeface="Arial" panose="020B0604020202020204" pitchFamily="34" charset="0"/>
              </a:rPr>
              <a:t>	</a:t>
            </a:r>
          </a:p>
        </p:txBody>
      </p:sp>
      <p:sp>
        <p:nvSpPr>
          <p:cNvPr id="83972" name="Google Shape;467;p68">
            <a:extLst>
              <a:ext uri="{FF2B5EF4-FFF2-40B4-BE49-F238E27FC236}">
                <a16:creationId xmlns:a16="http://schemas.microsoft.com/office/drawing/2014/main" id="{A981CE1F-0DEF-4892-A4A7-B583879D64ED}"/>
              </a:ext>
            </a:extLst>
          </p:cNvPr>
          <p:cNvSpPr txBox="1">
            <a:spLocks/>
          </p:cNvSpPr>
          <p:nvPr/>
        </p:nvSpPr>
        <p:spPr bwMode="auto">
          <a:xfrm>
            <a:off x="533400" y="1752600"/>
            <a:ext cx="8001000" cy="3886200"/>
          </a:xfrm>
          <a:prstGeom prst="rect">
            <a:avLst/>
          </a:prstGeom>
          <a:noFill/>
          <a:ln w="9525">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lstStyle>
            <a:lvl1pPr marL="457200" indent="-330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50000"/>
              </a:lnSpc>
              <a:spcBef>
                <a:spcPct val="0"/>
              </a:spcBef>
              <a:buClr>
                <a:srgbClr val="000000"/>
              </a:buClr>
              <a:buSzPct val="130000"/>
            </a:pPr>
            <a:r>
              <a:rPr lang="en-US" altLang="en-US" sz="3400" dirty="0">
                <a:solidFill>
                  <a:srgbClr val="000000"/>
                </a:solidFill>
                <a:latin typeface="Arial" panose="020B0604020202020204" pitchFamily="34" charset="0"/>
              </a:rPr>
              <a:t>Delegated Tasks with Supervision</a:t>
            </a:r>
          </a:p>
          <a:p>
            <a:pPr>
              <a:lnSpc>
                <a:spcPct val="150000"/>
              </a:lnSpc>
              <a:spcBef>
                <a:spcPct val="0"/>
              </a:spcBef>
              <a:buClr>
                <a:srgbClr val="000000"/>
              </a:buClr>
              <a:buSzPct val="130000"/>
            </a:pPr>
            <a:r>
              <a:rPr lang="en-US" altLang="en-US" sz="3400" dirty="0">
                <a:solidFill>
                  <a:srgbClr val="000000"/>
                </a:solidFill>
                <a:latin typeface="Arial" panose="020B0604020202020204" pitchFamily="34" charset="0"/>
              </a:rPr>
              <a:t>In Emergencies</a:t>
            </a:r>
          </a:p>
          <a:p>
            <a:pPr>
              <a:lnSpc>
                <a:spcPct val="150000"/>
              </a:lnSpc>
              <a:spcBef>
                <a:spcPct val="0"/>
              </a:spcBef>
              <a:buClr>
                <a:srgbClr val="000000"/>
              </a:buClr>
              <a:buSzPct val="130000"/>
            </a:pPr>
            <a:r>
              <a:rPr lang="en-US" altLang="en-US" sz="3400" dirty="0">
                <a:solidFill>
                  <a:srgbClr val="000000"/>
                </a:solidFill>
                <a:latin typeface="Arial" panose="020B0604020202020204" pitchFamily="34" charset="0"/>
              </a:rPr>
              <a:t>Cannot Perform-Can Volunteer</a:t>
            </a:r>
          </a:p>
          <a:p>
            <a:pPr>
              <a:lnSpc>
                <a:spcPct val="150000"/>
              </a:lnSpc>
              <a:spcBef>
                <a:spcPct val="0"/>
              </a:spcBef>
              <a:buClr>
                <a:srgbClr val="000000"/>
              </a:buClr>
              <a:buSzPct val="130000"/>
            </a:pPr>
            <a:r>
              <a:rPr lang="en-US" altLang="en-US" sz="3400" dirty="0">
                <a:solidFill>
                  <a:srgbClr val="000000"/>
                </a:solidFill>
                <a:latin typeface="Arial" panose="020B0604020202020204" pitchFamily="34" charset="0"/>
              </a:rPr>
              <a:t>What Cannot be Performed by the UAP</a:t>
            </a:r>
          </a:p>
        </p:txBody>
      </p:sp>
      <p:pic>
        <p:nvPicPr>
          <p:cNvPr id="83973" name="Picture 4">
            <a:extLst>
              <a:ext uri="{FF2B5EF4-FFF2-40B4-BE49-F238E27FC236}">
                <a16:creationId xmlns:a16="http://schemas.microsoft.com/office/drawing/2014/main" id="{7400713C-4E7B-4FC4-B043-C29F13BB886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7DCAE9-082E-4F37-B5A4-84B130B83B7E}"/>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4995" name="Google Shape;473;p69">
            <a:extLst>
              <a:ext uri="{FF2B5EF4-FFF2-40B4-BE49-F238E27FC236}">
                <a16:creationId xmlns:a16="http://schemas.microsoft.com/office/drawing/2014/main" id="{5BD77754-BCAD-4CA5-90C5-9892F7200AF3}"/>
              </a:ext>
            </a:extLst>
          </p:cNvPr>
          <p:cNvSpPr txBox="1">
            <a:spLocks noChangeArrowheads="1"/>
          </p:cNvSpPr>
          <p:nvPr/>
        </p:nvSpPr>
        <p:spPr bwMode="auto">
          <a:xfrm>
            <a:off x="311150" y="2209800"/>
            <a:ext cx="8521700" cy="159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b"/>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400" dirty="0">
                <a:latin typeface="Arial" panose="020B0604020202020204" pitchFamily="34" charset="0"/>
              </a:rPr>
              <a:t>Delegated Tasks </a:t>
            </a:r>
          </a:p>
          <a:p>
            <a:pPr algn="ctr">
              <a:spcBef>
                <a:spcPct val="0"/>
              </a:spcBef>
              <a:buFontTx/>
              <a:buNone/>
            </a:pPr>
            <a:r>
              <a:rPr lang="en-US" altLang="en-US" sz="4400" dirty="0">
                <a:latin typeface="Arial" panose="020B0604020202020204" pitchFamily="34" charset="0"/>
              </a:rPr>
              <a:t>with Supervision</a:t>
            </a:r>
          </a:p>
        </p:txBody>
      </p:sp>
      <p:pic>
        <p:nvPicPr>
          <p:cNvPr id="84996" name="Picture 4">
            <a:extLst>
              <a:ext uri="{FF2B5EF4-FFF2-40B4-BE49-F238E27FC236}">
                <a16:creationId xmlns:a16="http://schemas.microsoft.com/office/drawing/2014/main" id="{DAEB8AF0-115F-44AD-BBF4-14CEB0D46B8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C8D311F-8515-46D0-A895-68652A06E9C8}"/>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6019" name="Title 1">
            <a:extLst>
              <a:ext uri="{FF2B5EF4-FFF2-40B4-BE49-F238E27FC236}">
                <a16:creationId xmlns:a16="http://schemas.microsoft.com/office/drawing/2014/main" id="{B5E68C54-BFE1-46D1-BF38-A79597184901}"/>
              </a:ext>
            </a:extLst>
          </p:cNvPr>
          <p:cNvSpPr txBox="1">
            <a:spLocks/>
          </p:cNvSpPr>
          <p:nvPr/>
        </p:nvSpPr>
        <p:spPr bwMode="auto">
          <a:xfrm>
            <a:off x="0" y="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400">
                <a:solidFill>
                  <a:schemeClr val="bg1"/>
                </a:solidFill>
                <a:latin typeface="Arial" panose="020B0604020202020204" pitchFamily="34" charset="0"/>
              </a:rPr>
              <a:t>Principles of Delegation</a:t>
            </a:r>
            <a:endParaRPr lang="en-US" altLang="en-US" sz="4400">
              <a:latin typeface="Arial" panose="020B0604020202020204" pitchFamily="34" charset="0"/>
            </a:endParaRPr>
          </a:p>
        </p:txBody>
      </p:sp>
      <p:sp>
        <p:nvSpPr>
          <p:cNvPr id="5" name="Google Shape;480;p70">
            <a:extLst>
              <a:ext uri="{FF2B5EF4-FFF2-40B4-BE49-F238E27FC236}">
                <a16:creationId xmlns:a16="http://schemas.microsoft.com/office/drawing/2014/main" id="{8EE93015-B779-4F15-94E7-6F920F2CE9EA}"/>
              </a:ext>
            </a:extLst>
          </p:cNvPr>
          <p:cNvSpPr txBox="1">
            <a:spLocks/>
          </p:cNvSpPr>
          <p:nvPr/>
        </p:nvSpPr>
        <p:spPr>
          <a:xfrm>
            <a:off x="533400" y="885825"/>
            <a:ext cx="8001000" cy="3305175"/>
          </a:xfrm>
          <a:prstGeom prst="rect">
            <a:avLst/>
          </a:prstGeom>
          <a:ln w="9525" cap="flat" cmpd="sng">
            <a:solidFill>
              <a:srgbClr val="000000"/>
            </a:solidFill>
            <a:prstDash val="solid"/>
            <a:round/>
            <a:headEnd type="none" w="sm" len="sm"/>
            <a:tailEnd type="none" w="sm" len="sm"/>
          </a:ln>
        </p:spPr>
        <p:txBody>
          <a:bodyPr spcFirstLastPara="1" lIns="91425" tIns="91425" rIns="91425" bIns="91425"/>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0"/>
              </a:spcAft>
              <a:buFont typeface="Arial" panose="020B0604020202020204" pitchFamily="34" charset="0"/>
              <a:buNone/>
              <a:defRPr/>
            </a:pPr>
            <a:r>
              <a:rPr lang="en-US" sz="1900" dirty="0">
                <a:solidFill>
                  <a:schemeClr val="dk1"/>
                </a:solidFill>
                <a:latin typeface="Arial" panose="020B0604020202020204" pitchFamily="34" charset="0"/>
                <a:cs typeface="Arial" panose="020B0604020202020204" pitchFamily="34" charset="0"/>
              </a:rPr>
              <a:t>After assessment and consideration of the principles of delegation, the decision to delegate nursing care must be based on the following:</a:t>
            </a:r>
            <a:endParaRPr lang="en-US" sz="1900" dirty="0">
              <a:latin typeface="Arial" panose="020B0604020202020204" pitchFamily="34" charset="0"/>
              <a:cs typeface="Arial" panose="020B0604020202020204" pitchFamily="34" charset="0"/>
            </a:endParaRPr>
          </a:p>
          <a:p>
            <a:pPr marL="457200" indent="-330200">
              <a:spcBef>
                <a:spcPts val="0"/>
              </a:spcBef>
              <a:spcAft>
                <a:spcPts val="0"/>
              </a:spcAft>
              <a:buClr>
                <a:schemeClr val="dk1"/>
              </a:buClr>
              <a:buSzPct val="100000"/>
              <a:buFont typeface="Arial" panose="020B0604020202020204" pitchFamily="34" charset="0"/>
              <a:buChar char="●"/>
              <a:defRPr/>
            </a:pPr>
            <a:r>
              <a:rPr lang="en-US" sz="1900" dirty="0">
                <a:solidFill>
                  <a:schemeClr val="dk1"/>
                </a:solidFill>
                <a:latin typeface="Arial" panose="020B0604020202020204" pitchFamily="34" charset="0"/>
                <a:cs typeface="Arial" panose="020B0604020202020204" pitchFamily="34" charset="0"/>
              </a:rPr>
              <a:t>Student’s nursing care needs are stable</a:t>
            </a:r>
          </a:p>
          <a:p>
            <a:pPr marL="457200" indent="-330200">
              <a:spcBef>
                <a:spcPts val="0"/>
              </a:spcBef>
              <a:spcAft>
                <a:spcPts val="0"/>
              </a:spcAft>
              <a:buClr>
                <a:schemeClr val="dk1"/>
              </a:buClr>
              <a:buSzPct val="100000"/>
              <a:buFont typeface="Arial" panose="020B0604020202020204" pitchFamily="34" charset="0"/>
              <a:buChar char="●"/>
              <a:defRPr/>
            </a:pPr>
            <a:r>
              <a:rPr lang="en-US" sz="1900" dirty="0">
                <a:solidFill>
                  <a:schemeClr val="dk1"/>
                </a:solidFill>
                <a:latin typeface="Arial" panose="020B0604020202020204" pitchFamily="34" charset="0"/>
                <a:cs typeface="Arial" panose="020B0604020202020204" pitchFamily="34" charset="0"/>
              </a:rPr>
              <a:t>Performance of the task does not pose a potential harm to the student</a:t>
            </a:r>
          </a:p>
          <a:p>
            <a:pPr marL="457200" indent="-330200">
              <a:spcBef>
                <a:spcPts val="0"/>
              </a:spcBef>
              <a:spcAft>
                <a:spcPts val="0"/>
              </a:spcAft>
              <a:buClr>
                <a:schemeClr val="dk1"/>
              </a:buClr>
              <a:buSzPct val="100000"/>
              <a:buFont typeface="Arial" panose="020B0604020202020204" pitchFamily="34" charset="0"/>
              <a:buChar char="●"/>
              <a:defRPr/>
            </a:pPr>
            <a:r>
              <a:rPr lang="en-US" sz="1900" dirty="0">
                <a:solidFill>
                  <a:schemeClr val="dk1"/>
                </a:solidFill>
                <a:latin typeface="Arial" panose="020B0604020202020204" pitchFamily="34" charset="0"/>
                <a:cs typeface="Arial" panose="020B0604020202020204" pitchFamily="34" charset="0"/>
              </a:rPr>
              <a:t>Task involves little or no modification</a:t>
            </a:r>
          </a:p>
          <a:p>
            <a:pPr marL="457200" indent="-330200">
              <a:spcBef>
                <a:spcPts val="0"/>
              </a:spcBef>
              <a:spcAft>
                <a:spcPts val="0"/>
              </a:spcAft>
              <a:buClr>
                <a:schemeClr val="dk1"/>
              </a:buClr>
              <a:buSzPct val="100000"/>
              <a:buFont typeface="Arial" panose="020B0604020202020204" pitchFamily="34" charset="0"/>
              <a:buChar char="●"/>
              <a:defRPr/>
            </a:pPr>
            <a:r>
              <a:rPr lang="en-US" sz="1900" dirty="0">
                <a:solidFill>
                  <a:schemeClr val="dk1"/>
                </a:solidFill>
                <a:latin typeface="Arial" panose="020B0604020202020204" pitchFamily="34" charset="0"/>
                <a:cs typeface="Arial" panose="020B0604020202020204" pitchFamily="34" charset="0"/>
              </a:rPr>
              <a:t>Task has a predictable outcome</a:t>
            </a:r>
          </a:p>
          <a:p>
            <a:pPr marL="457200" indent="-330200">
              <a:spcBef>
                <a:spcPts val="0"/>
              </a:spcBef>
              <a:spcAft>
                <a:spcPts val="0"/>
              </a:spcAft>
              <a:buClr>
                <a:schemeClr val="dk1"/>
              </a:buClr>
              <a:buSzPct val="100000"/>
              <a:buFont typeface="Arial" panose="020B0604020202020204" pitchFamily="34" charset="0"/>
              <a:buChar char="●"/>
              <a:defRPr/>
            </a:pPr>
            <a:r>
              <a:rPr lang="en-US" sz="1900" dirty="0">
                <a:solidFill>
                  <a:schemeClr val="dk1"/>
                </a:solidFill>
                <a:latin typeface="Arial" panose="020B0604020202020204" pitchFamily="34" charset="0"/>
                <a:cs typeface="Arial" panose="020B0604020202020204" pitchFamily="34" charset="0"/>
              </a:rPr>
              <a:t>Task does not inherently involve ongoing assessments, interpretations, or decision making</a:t>
            </a:r>
          </a:p>
          <a:p>
            <a:pPr marL="457200" indent="-330200">
              <a:spcBef>
                <a:spcPts val="0"/>
              </a:spcBef>
              <a:spcAft>
                <a:spcPts val="0"/>
              </a:spcAft>
              <a:buClr>
                <a:schemeClr val="dk1"/>
              </a:buClr>
              <a:buSzPct val="100000"/>
              <a:buFont typeface="Arial" panose="020B0604020202020204" pitchFamily="34" charset="0"/>
              <a:buChar char="●"/>
              <a:defRPr/>
            </a:pPr>
            <a:r>
              <a:rPr lang="en-US" sz="1900" dirty="0">
                <a:solidFill>
                  <a:schemeClr val="dk1"/>
                </a:solidFill>
                <a:latin typeface="Arial" panose="020B0604020202020204" pitchFamily="34" charset="0"/>
                <a:cs typeface="Arial" panose="020B0604020202020204" pitchFamily="34" charset="0"/>
              </a:rPr>
              <a:t>The UAP skills and competency levels</a:t>
            </a:r>
          </a:p>
          <a:p>
            <a:pPr marL="457200" indent="-330200">
              <a:spcBef>
                <a:spcPts val="0"/>
              </a:spcBef>
              <a:spcAft>
                <a:spcPts val="0"/>
              </a:spcAft>
              <a:buClr>
                <a:schemeClr val="dk1"/>
              </a:buClr>
              <a:buSzPct val="100000"/>
              <a:buFont typeface="Arial" panose="020B0604020202020204" pitchFamily="34" charset="0"/>
              <a:buChar char="●"/>
              <a:defRPr/>
            </a:pPr>
            <a:r>
              <a:rPr lang="en-US" sz="1900" dirty="0">
                <a:solidFill>
                  <a:schemeClr val="dk1"/>
                </a:solidFill>
                <a:latin typeface="Arial" panose="020B0604020202020204" pitchFamily="34" charset="0"/>
                <a:cs typeface="Arial" panose="020B0604020202020204" pitchFamily="34" charset="0"/>
              </a:rPr>
              <a:t>The availability of supervision</a:t>
            </a:r>
          </a:p>
        </p:txBody>
      </p:sp>
      <p:sp>
        <p:nvSpPr>
          <p:cNvPr id="7" name="Arrow: Right 6">
            <a:extLst>
              <a:ext uri="{FF2B5EF4-FFF2-40B4-BE49-F238E27FC236}">
                <a16:creationId xmlns:a16="http://schemas.microsoft.com/office/drawing/2014/main" id="{C2D30A46-EC51-47EA-B48E-12E22583A230}"/>
              </a:ext>
            </a:extLst>
          </p:cNvPr>
          <p:cNvSpPr/>
          <p:nvPr/>
        </p:nvSpPr>
        <p:spPr>
          <a:xfrm>
            <a:off x="1066800" y="5091113"/>
            <a:ext cx="1219200" cy="25717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6022" name="Google Shape;346;p55">
            <a:extLst>
              <a:ext uri="{FF2B5EF4-FFF2-40B4-BE49-F238E27FC236}">
                <a16:creationId xmlns:a16="http://schemas.microsoft.com/office/drawing/2014/main" id="{88896F94-19E1-4732-94A4-B4F44BCE3BC9}"/>
              </a:ext>
            </a:extLst>
          </p:cNvPr>
          <p:cNvSpPr txBox="1">
            <a:spLocks noChangeArrowheads="1"/>
          </p:cNvSpPr>
          <p:nvPr/>
        </p:nvSpPr>
        <p:spPr bwMode="auto">
          <a:xfrm>
            <a:off x="0" y="640080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latin typeface="Arial" panose="020B0604020202020204" pitchFamily="34" charset="0"/>
              </a:rPr>
              <a:t>Arkansas State Board of Nursing  (Revised 2021). School Nurse Roles and Responsibilities - Practice Guidelines [Nursing Tasks] Retrieved from</a:t>
            </a:r>
            <a:r>
              <a:rPr lang="en-US" altLang="en-US" sz="1000"/>
              <a:t> </a:t>
            </a:r>
            <a:r>
              <a:rPr lang="en-US" altLang="en-US" sz="1000" u="sng">
                <a:solidFill>
                  <a:srgbClr val="0000FF"/>
                </a:solidFill>
                <a:latin typeface="Arial" panose="020B0604020202020204" pitchFamily="34" charset="0"/>
                <a:hlinkClick r:id="rId2"/>
              </a:rPr>
              <a:t>https://adecm.ade.arkansas.gov/Attachments/School_Nurse_Guidelines_2021_Revision_Updated_September_2021_151522.pdf</a:t>
            </a:r>
            <a:endParaRPr lang="en-US" altLang="en-US" sz="1000"/>
          </a:p>
        </p:txBody>
      </p:sp>
      <p:pic>
        <p:nvPicPr>
          <p:cNvPr id="86023" name="Picture 4">
            <a:extLst>
              <a:ext uri="{FF2B5EF4-FFF2-40B4-BE49-F238E27FC236}">
                <a16:creationId xmlns:a16="http://schemas.microsoft.com/office/drawing/2014/main" id="{D5FA09D5-1035-45DF-A0E3-2FA085403DD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 name="Table 11">
            <a:extLst>
              <a:ext uri="{FF2B5EF4-FFF2-40B4-BE49-F238E27FC236}">
                <a16:creationId xmlns:a16="http://schemas.microsoft.com/office/drawing/2014/main" id="{9BBCFB3C-4B86-4F45-A95D-C66C685F3397}"/>
              </a:ext>
            </a:extLst>
          </p:cNvPr>
          <p:cNvGraphicFramePr>
            <a:graphicFrameLocks noGrp="1"/>
          </p:cNvGraphicFramePr>
          <p:nvPr/>
        </p:nvGraphicFramePr>
        <p:xfrm>
          <a:off x="2514600" y="4343400"/>
          <a:ext cx="4495800" cy="1752600"/>
        </p:xfrm>
        <a:graphic>
          <a:graphicData uri="http://schemas.openxmlformats.org/drawingml/2006/table">
            <a:tbl>
              <a:tblPr/>
              <a:tblGrid>
                <a:gridCol w="4495800">
                  <a:extLst>
                    <a:ext uri="{9D8B030D-6E8A-4147-A177-3AD203B41FA5}">
                      <a16:colId xmlns:a16="http://schemas.microsoft.com/office/drawing/2014/main" val="20000"/>
                    </a:ext>
                  </a:extLst>
                </a:gridCol>
              </a:tblGrid>
              <a:tr h="1752600">
                <a:tc>
                  <a:txBody>
                    <a:bodyPr/>
                    <a:lstStyle>
                      <a:lvl1pPr>
                        <a:spcBef>
                          <a:spcPct val="20000"/>
                        </a:spcBef>
                        <a:buFont typeface="Arial" panose="020B0604020202020204" pitchFamily="34" charset="0"/>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Calibri" panose="020F0502020204030204" pitchFamily="34" charset="0"/>
                        </a:defRPr>
                      </a:lvl4pPr>
                      <a:lvl5pPr marL="2057400" indent="-228600">
                        <a:spcBef>
                          <a:spcPct val="20000"/>
                        </a:spcBef>
                        <a:buFont typeface="Arial" panose="020B0604020202020204" pitchFamily="34" charset="0"/>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kumimoji="0" lang="en-US" altLang="en-US" sz="1700" b="1" i="0" u="none" strike="noStrike" cap="none" normalizeH="0" baseline="0" dirty="0">
                          <a:ln>
                            <a:noFill/>
                          </a:ln>
                          <a:solidFill>
                            <a:schemeClr val="tx1"/>
                          </a:solidFill>
                          <a:effectLst/>
                          <a:latin typeface="Tw Cen MT" panose="020B0602020104020603" pitchFamily="34" charset="0"/>
                          <a:ea typeface="Tw Cen MT" panose="020B0602020104020603" pitchFamily="34" charset="0"/>
                          <a:cs typeface="Times New Roman" panose="02020603050405020304" pitchFamily="18" charset="0"/>
                        </a:rPr>
                        <a:t>A  	= 	Within Scope of Practice</a:t>
                      </a:r>
                      <a:endParaRPr kumimoji="0" lang="en-US" altLang="en-US" sz="1700" b="0" i="0" u="none" strike="noStrike" cap="none" normalizeH="0" baseline="0" dirty="0">
                        <a:ln>
                          <a:noFill/>
                        </a:ln>
                        <a:solidFill>
                          <a:schemeClr val="tx1"/>
                        </a:solidFill>
                        <a:effectLst/>
                        <a:latin typeface="Tw Cen MT" panose="020B0602020104020603" pitchFamily="34" charset="0"/>
                        <a:ea typeface="Tw Cen MT" panose="020B0602020104020603" pitchFamily="34" charset="0"/>
                        <a:cs typeface="Times New Roman" panose="02020603050405020304"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kumimoji="0" lang="en-US" altLang="en-US" sz="1700" b="1" i="0" u="none" strike="noStrike" cap="none" normalizeH="0" baseline="0" dirty="0">
                          <a:ln>
                            <a:noFill/>
                          </a:ln>
                          <a:solidFill>
                            <a:schemeClr val="tx1"/>
                          </a:solidFill>
                          <a:effectLst/>
                          <a:latin typeface="Tw Cen MT" panose="020B0602020104020603" pitchFamily="34" charset="0"/>
                          <a:ea typeface="Tw Cen MT" panose="020B0602020104020603" pitchFamily="34" charset="0"/>
                          <a:cs typeface="Times New Roman" panose="02020603050405020304" pitchFamily="18" charset="0"/>
                        </a:rPr>
                        <a:t>S  	=  Within Scope of Practice with supervision</a:t>
                      </a:r>
                      <a:endParaRPr kumimoji="0" lang="en-US" altLang="en-US" sz="1700" b="0" i="0" u="none" strike="noStrike" cap="none" normalizeH="0" baseline="0" dirty="0">
                        <a:ln>
                          <a:noFill/>
                        </a:ln>
                        <a:solidFill>
                          <a:schemeClr val="tx1"/>
                        </a:solidFill>
                        <a:effectLst/>
                        <a:latin typeface="Tw Cen MT" panose="020B0602020104020603" pitchFamily="34" charset="0"/>
                        <a:ea typeface="Tw Cen MT" panose="020B0602020104020603" pitchFamily="34" charset="0"/>
                        <a:cs typeface="Times New Roman" panose="02020603050405020304"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kumimoji="0" lang="en-US" altLang="en-US" sz="1700" b="1" i="0" u="none" strike="noStrike" cap="none" normalizeH="0" baseline="0" dirty="0">
                          <a:ln>
                            <a:noFill/>
                          </a:ln>
                          <a:solidFill>
                            <a:schemeClr val="tx1"/>
                          </a:solidFill>
                          <a:effectLst/>
                          <a:latin typeface="Tw Cen MT" panose="020B0602020104020603" pitchFamily="34" charset="0"/>
                          <a:ea typeface="Tw Cen MT" panose="020B0602020104020603" pitchFamily="34" charset="0"/>
                          <a:cs typeface="Times New Roman" panose="02020603050405020304" pitchFamily="18" charset="0"/>
                        </a:rPr>
                        <a:t>D 	=  Delegated task with supervision</a:t>
                      </a:r>
                      <a:endParaRPr kumimoji="0" lang="en-US" altLang="en-US" sz="1700" b="0" i="0" u="none" strike="noStrike" cap="none" normalizeH="0" baseline="0" dirty="0">
                        <a:ln>
                          <a:noFill/>
                        </a:ln>
                        <a:solidFill>
                          <a:schemeClr val="tx1"/>
                        </a:solidFill>
                        <a:effectLst/>
                        <a:latin typeface="Tw Cen MT" panose="020B0602020104020603" pitchFamily="34" charset="0"/>
                        <a:ea typeface="Tw Cen MT" panose="020B0602020104020603" pitchFamily="34" charset="0"/>
                        <a:cs typeface="Times New Roman" panose="02020603050405020304"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kumimoji="0" lang="en-US" altLang="en-US" sz="1700" b="1" i="0" u="none" strike="noStrike" cap="none" normalizeH="0" baseline="0" dirty="0">
                          <a:ln>
                            <a:noFill/>
                          </a:ln>
                          <a:solidFill>
                            <a:schemeClr val="tx1"/>
                          </a:solidFill>
                          <a:effectLst/>
                          <a:latin typeface="Tw Cen MT" panose="020B0602020104020603" pitchFamily="34" charset="0"/>
                          <a:ea typeface="Tw Cen MT" panose="020B0602020104020603" pitchFamily="34" charset="0"/>
                          <a:cs typeface="Times New Roman" panose="02020603050405020304" pitchFamily="18" charset="0"/>
                        </a:rPr>
                        <a:t>EM	= 	In emergencies</a:t>
                      </a:r>
                      <a:endParaRPr kumimoji="0" lang="en-US" altLang="en-US" sz="1700" b="0" i="0" u="none" strike="noStrike" cap="none" normalizeH="0" baseline="0" dirty="0">
                        <a:ln>
                          <a:noFill/>
                        </a:ln>
                        <a:solidFill>
                          <a:schemeClr val="tx1"/>
                        </a:solidFill>
                        <a:effectLst/>
                        <a:latin typeface="Tw Cen MT" panose="020B0602020104020603" pitchFamily="34" charset="0"/>
                        <a:ea typeface="Tw Cen MT" panose="020B0602020104020603" pitchFamily="34" charset="0"/>
                        <a:cs typeface="Times New Roman" panose="02020603050405020304"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kumimoji="0" lang="en-US" altLang="en-US" sz="1700" b="1" i="0" u="none" strike="noStrike" cap="none" normalizeH="0" baseline="0" dirty="0">
                          <a:ln>
                            <a:noFill/>
                          </a:ln>
                          <a:solidFill>
                            <a:schemeClr val="tx1"/>
                          </a:solidFill>
                          <a:effectLst/>
                          <a:latin typeface="Tw Cen MT" panose="020B0602020104020603" pitchFamily="34" charset="0"/>
                          <a:ea typeface="Tw Cen MT" panose="020B0602020104020603" pitchFamily="34" charset="0"/>
                          <a:cs typeface="Times New Roman" panose="02020603050405020304" pitchFamily="18" charset="0"/>
                        </a:rPr>
                        <a:t>X 	=  Cannot perform</a:t>
                      </a:r>
                      <a:endParaRPr kumimoji="0" lang="en-US" altLang="en-US" sz="1700" b="0" i="0" u="none" strike="noStrike" cap="none" normalizeH="0" baseline="0" dirty="0">
                        <a:ln>
                          <a:noFill/>
                        </a:ln>
                        <a:solidFill>
                          <a:schemeClr val="tx1"/>
                        </a:solidFill>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768CC6-A837-45EB-BB3E-BDB51A4FC8A3}"/>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Rectangle 3">
            <a:extLst>
              <a:ext uri="{FF2B5EF4-FFF2-40B4-BE49-F238E27FC236}">
                <a16:creationId xmlns:a16="http://schemas.microsoft.com/office/drawing/2014/main" id="{7C9360F2-735F-429A-BB0F-896A011A0BE0}"/>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400" dirty="0">
                <a:latin typeface="Arial" panose="020B0604020202020204" pitchFamily="34" charset="0"/>
                <a:cs typeface="Arial" panose="020B0604020202020204" pitchFamily="34" charset="0"/>
              </a:rPr>
              <a:t>Delegated Tasks</a:t>
            </a:r>
          </a:p>
        </p:txBody>
      </p:sp>
      <p:sp>
        <p:nvSpPr>
          <p:cNvPr id="5" name="TextBox 4">
            <a:extLst>
              <a:ext uri="{FF2B5EF4-FFF2-40B4-BE49-F238E27FC236}">
                <a16:creationId xmlns:a16="http://schemas.microsoft.com/office/drawing/2014/main" id="{DA717F35-2CA3-49B1-B843-F041322A34C5}"/>
              </a:ext>
            </a:extLst>
          </p:cNvPr>
          <p:cNvSpPr txBox="1"/>
          <p:nvPr/>
        </p:nvSpPr>
        <p:spPr>
          <a:xfrm>
            <a:off x="647700" y="1143000"/>
            <a:ext cx="7810500" cy="4524957"/>
          </a:xfrm>
          <a:prstGeom prst="rect">
            <a:avLst/>
          </a:prstGeom>
          <a:noFill/>
          <a:ln>
            <a:solidFill>
              <a:schemeClr val="tx1"/>
            </a:solidFill>
          </a:ln>
        </p:spPr>
        <p:txBody>
          <a:bodyPr>
            <a:spAutoFit/>
          </a:bodyPr>
          <a:lstStyle/>
          <a:p>
            <a:pPr marL="457200" indent="-330200" eaLnBrk="1" fontAlgn="auto" hangingPunct="1">
              <a:lnSpc>
                <a:spcPct val="115000"/>
              </a:lnSpc>
              <a:spcBef>
                <a:spcPts val="0"/>
              </a:spcBef>
              <a:spcAft>
                <a:spcPts val="0"/>
              </a:spcAft>
              <a:buClr>
                <a:srgbClr val="000000"/>
              </a:buClr>
              <a:buSzPct val="130000"/>
              <a:buFont typeface="Arial"/>
              <a:buChar char="●"/>
              <a:defRPr/>
            </a:pPr>
            <a:r>
              <a:rPr lang="en-US" kern="0" dirty="0">
                <a:solidFill>
                  <a:srgbClr val="000000"/>
                </a:solidFill>
                <a:latin typeface="Arial"/>
                <a:cs typeface="Arial"/>
                <a:sym typeface="Arial"/>
              </a:rPr>
              <a:t>What is </a:t>
            </a:r>
            <a:r>
              <a:rPr lang="en-US" b="1" kern="0" dirty="0">
                <a:solidFill>
                  <a:srgbClr val="000000"/>
                </a:solidFill>
                <a:latin typeface="Arial"/>
                <a:cs typeface="Arial"/>
                <a:sym typeface="Arial"/>
              </a:rPr>
              <a:t>Delegated Task</a:t>
            </a:r>
            <a:r>
              <a:rPr lang="en-US" kern="0" dirty="0">
                <a:solidFill>
                  <a:srgbClr val="000000"/>
                </a:solidFill>
                <a:latin typeface="Arial"/>
                <a:cs typeface="Arial"/>
                <a:sym typeface="Arial"/>
              </a:rPr>
              <a:t>? </a:t>
            </a:r>
          </a:p>
          <a:p>
            <a:pPr marL="914400" lvl="1" indent="-330200" eaLnBrk="1" fontAlgn="auto" hangingPunct="1">
              <a:lnSpc>
                <a:spcPct val="115000"/>
              </a:lnSpc>
              <a:spcBef>
                <a:spcPts val="0"/>
              </a:spcBef>
              <a:spcAft>
                <a:spcPts val="0"/>
              </a:spcAft>
              <a:buClr>
                <a:srgbClr val="000000"/>
              </a:buClr>
              <a:buSzPct val="100000"/>
              <a:buFont typeface="Arial"/>
              <a:buChar char="○"/>
              <a:defRPr/>
            </a:pPr>
            <a:r>
              <a:rPr lang="en-US" kern="0" dirty="0">
                <a:solidFill>
                  <a:srgbClr val="000000"/>
                </a:solidFill>
                <a:latin typeface="Arial"/>
                <a:cs typeface="Arial"/>
                <a:sym typeface="Arial"/>
              </a:rPr>
              <a:t>Only the Registered Nurse responsible for a student’s nursing care may determine which nursing tasks may be delegated to the UAP.</a:t>
            </a:r>
          </a:p>
          <a:p>
            <a:pPr marL="914400" lvl="1" indent="-330200" eaLnBrk="1" fontAlgn="auto" hangingPunct="1">
              <a:lnSpc>
                <a:spcPct val="115000"/>
              </a:lnSpc>
              <a:spcBef>
                <a:spcPts val="0"/>
              </a:spcBef>
              <a:spcAft>
                <a:spcPts val="0"/>
              </a:spcAft>
              <a:buClr>
                <a:srgbClr val="000000"/>
              </a:buClr>
              <a:buSzPct val="100000"/>
              <a:buFont typeface="Arial"/>
              <a:buChar char="○"/>
              <a:defRPr/>
            </a:pPr>
            <a:r>
              <a:rPr lang="en-US" kern="0" dirty="0">
                <a:solidFill>
                  <a:srgbClr val="000000"/>
                </a:solidFill>
                <a:latin typeface="Arial"/>
                <a:cs typeface="Arial"/>
                <a:sym typeface="Arial"/>
              </a:rPr>
              <a:t>American Nursing Association (ANA) defines supervision as “the active process of directing, guiding, and influencing the outcome of an individual’s performance of an activity.” </a:t>
            </a:r>
          </a:p>
          <a:p>
            <a:pPr marL="457200" indent="-330200" eaLnBrk="1" fontAlgn="auto" hangingPunct="1">
              <a:lnSpc>
                <a:spcPct val="115000"/>
              </a:lnSpc>
              <a:spcBef>
                <a:spcPts val="0"/>
              </a:spcBef>
              <a:spcAft>
                <a:spcPts val="0"/>
              </a:spcAft>
              <a:buClr>
                <a:srgbClr val="000000"/>
              </a:buClr>
              <a:buSzPct val="130000"/>
              <a:buFont typeface="Arial"/>
              <a:buChar char="●"/>
              <a:defRPr/>
            </a:pPr>
            <a:r>
              <a:rPr lang="en-US" kern="0" dirty="0">
                <a:solidFill>
                  <a:srgbClr val="000000"/>
                </a:solidFill>
                <a:latin typeface="Arial"/>
                <a:cs typeface="Arial"/>
                <a:sym typeface="Arial"/>
              </a:rPr>
              <a:t>How does </a:t>
            </a:r>
            <a:r>
              <a:rPr lang="en-US" b="1" kern="0" dirty="0">
                <a:solidFill>
                  <a:srgbClr val="000000"/>
                </a:solidFill>
                <a:latin typeface="Arial"/>
                <a:cs typeface="Arial"/>
                <a:sym typeface="Arial"/>
              </a:rPr>
              <a:t>Delegated Task</a:t>
            </a:r>
            <a:r>
              <a:rPr lang="en-US" kern="0" dirty="0">
                <a:solidFill>
                  <a:srgbClr val="000000"/>
                </a:solidFill>
                <a:latin typeface="Arial"/>
                <a:cs typeface="Arial"/>
                <a:sym typeface="Arial"/>
              </a:rPr>
              <a:t> apply to the UAP? </a:t>
            </a:r>
          </a:p>
          <a:p>
            <a:pPr marL="914400" lvl="1" indent="-330200" eaLnBrk="1" fontAlgn="auto" hangingPunct="1">
              <a:lnSpc>
                <a:spcPct val="115000"/>
              </a:lnSpc>
              <a:spcBef>
                <a:spcPts val="0"/>
              </a:spcBef>
              <a:spcAft>
                <a:spcPts val="1600"/>
              </a:spcAft>
              <a:buClr>
                <a:srgbClr val="000000"/>
              </a:buClr>
              <a:buSzPct val="100000"/>
              <a:buFont typeface="Arial"/>
              <a:buChar char="○"/>
              <a:defRPr/>
            </a:pPr>
            <a:r>
              <a:rPr lang="en-US" kern="0" dirty="0">
                <a:solidFill>
                  <a:srgbClr val="000000"/>
                </a:solidFill>
                <a:latin typeface="Arial"/>
                <a:cs typeface="Arial"/>
                <a:sym typeface="Arial"/>
              </a:rPr>
              <a:t>Supervision does not require the supervisor to be physically present 100% of the time; however, the supervisor must be able to critically watch and direct the activities or course of action. The amount of supervision required is directly related to the individual’s experience, skills, and abilities and the healthcare needs of the students being served.</a:t>
            </a:r>
          </a:p>
        </p:txBody>
      </p:sp>
      <p:pic>
        <p:nvPicPr>
          <p:cNvPr id="87045" name="Picture 4">
            <a:extLst>
              <a:ext uri="{FF2B5EF4-FFF2-40B4-BE49-F238E27FC236}">
                <a16:creationId xmlns:a16="http://schemas.microsoft.com/office/drawing/2014/main" id="{0A914B38-55E8-4CFE-B3D5-574EDBD3BBC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A215860-D342-4FC1-A75A-211828382B26}"/>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Rectangle 3">
            <a:extLst>
              <a:ext uri="{FF2B5EF4-FFF2-40B4-BE49-F238E27FC236}">
                <a16:creationId xmlns:a16="http://schemas.microsoft.com/office/drawing/2014/main" id="{F526CB4A-48D3-41BF-816E-3205E94533FC}"/>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400" dirty="0">
                <a:latin typeface="Arial" panose="020B0604020202020204" pitchFamily="34" charset="0"/>
                <a:cs typeface="Arial" panose="020B0604020202020204" pitchFamily="34" charset="0"/>
              </a:rPr>
              <a:t>Delegated Tasks</a:t>
            </a:r>
          </a:p>
        </p:txBody>
      </p:sp>
      <p:sp>
        <p:nvSpPr>
          <p:cNvPr id="5" name="TextBox 4">
            <a:extLst>
              <a:ext uri="{FF2B5EF4-FFF2-40B4-BE49-F238E27FC236}">
                <a16:creationId xmlns:a16="http://schemas.microsoft.com/office/drawing/2014/main" id="{38250B46-E0B9-481A-8BD7-8726474ED249}"/>
              </a:ext>
            </a:extLst>
          </p:cNvPr>
          <p:cNvSpPr txBox="1"/>
          <p:nvPr/>
        </p:nvSpPr>
        <p:spPr>
          <a:xfrm>
            <a:off x="685800" y="1847850"/>
            <a:ext cx="7772400" cy="3235325"/>
          </a:xfrm>
          <a:prstGeom prst="rect">
            <a:avLst/>
          </a:prstGeom>
          <a:noFill/>
          <a:ln>
            <a:solidFill>
              <a:schemeClr val="tx1"/>
            </a:solidFill>
          </a:ln>
        </p:spPr>
        <p:txBody>
          <a:bodyPr>
            <a:spAutoFit/>
          </a:bodyPr>
          <a:lstStyle/>
          <a:p>
            <a:pPr eaLnBrk="1" fontAlgn="auto" hangingPunct="1">
              <a:lnSpc>
                <a:spcPct val="115000"/>
              </a:lnSpc>
              <a:spcBef>
                <a:spcPts val="0"/>
              </a:spcBef>
              <a:spcAft>
                <a:spcPts val="0"/>
              </a:spcAft>
              <a:buClr>
                <a:srgbClr val="595959"/>
              </a:buClr>
              <a:buSzPts val="1800"/>
              <a:buFont typeface="Arial"/>
              <a:buNone/>
              <a:defRPr/>
            </a:pPr>
            <a:r>
              <a:rPr lang="en-US" sz="2400" kern="0" dirty="0">
                <a:solidFill>
                  <a:srgbClr val="000000"/>
                </a:solidFill>
                <a:latin typeface="Arial"/>
                <a:cs typeface="Arial"/>
                <a:sym typeface="Arial"/>
              </a:rPr>
              <a:t>Only the </a:t>
            </a:r>
            <a:r>
              <a:rPr lang="en-US" sz="2400" b="1" kern="0" dirty="0">
                <a:solidFill>
                  <a:srgbClr val="0000FF"/>
                </a:solidFill>
                <a:latin typeface="Arial"/>
                <a:cs typeface="Arial"/>
                <a:sym typeface="Arial"/>
              </a:rPr>
              <a:t>RN</a:t>
            </a:r>
            <a:r>
              <a:rPr lang="en-US" sz="2400" kern="0" dirty="0">
                <a:solidFill>
                  <a:srgbClr val="000000"/>
                </a:solidFill>
                <a:latin typeface="Arial"/>
                <a:cs typeface="Arial"/>
                <a:sym typeface="Arial"/>
              </a:rPr>
              <a:t> may delegate tasks </a:t>
            </a:r>
            <a:r>
              <a:rPr lang="en-US" sz="2400" b="1" i="1" kern="0" dirty="0">
                <a:solidFill>
                  <a:srgbClr val="000000"/>
                </a:solidFill>
                <a:latin typeface="Arial"/>
                <a:cs typeface="Arial"/>
                <a:sym typeface="Arial"/>
              </a:rPr>
              <a:t>and</a:t>
            </a:r>
            <a:r>
              <a:rPr lang="en-US" sz="2400" b="1" kern="0" dirty="0">
                <a:solidFill>
                  <a:srgbClr val="000000"/>
                </a:solidFill>
                <a:latin typeface="Arial"/>
                <a:cs typeface="Arial"/>
                <a:sym typeface="Arial"/>
              </a:rPr>
              <a:t> </a:t>
            </a:r>
            <a:r>
              <a:rPr lang="en-US" sz="2400" kern="0" dirty="0">
                <a:solidFill>
                  <a:srgbClr val="000000"/>
                </a:solidFill>
                <a:latin typeface="Arial"/>
                <a:cs typeface="Arial"/>
                <a:sym typeface="Arial"/>
              </a:rPr>
              <a:t>only if the five rights of delegation have been met by the </a:t>
            </a:r>
            <a:r>
              <a:rPr lang="en-US" sz="2400" b="1" kern="0" dirty="0">
                <a:solidFill>
                  <a:srgbClr val="000000"/>
                </a:solidFill>
                <a:latin typeface="Arial"/>
                <a:cs typeface="Arial"/>
                <a:sym typeface="Arial"/>
              </a:rPr>
              <a:t>UAP</a:t>
            </a:r>
            <a:r>
              <a:rPr lang="en-US" sz="2400" kern="0" dirty="0">
                <a:solidFill>
                  <a:srgbClr val="000000"/>
                </a:solidFill>
                <a:latin typeface="Arial"/>
                <a:cs typeface="Arial"/>
                <a:sym typeface="Arial"/>
              </a:rPr>
              <a:t>: </a:t>
            </a:r>
          </a:p>
          <a:p>
            <a:pPr marL="457200" indent="-330200" eaLnBrk="1" fontAlgn="auto" hangingPunct="1">
              <a:lnSpc>
                <a:spcPct val="115000"/>
              </a:lnSpc>
              <a:spcBef>
                <a:spcPts val="1600"/>
              </a:spcBef>
              <a:spcAft>
                <a:spcPts val="0"/>
              </a:spcAft>
              <a:buClr>
                <a:srgbClr val="000000"/>
              </a:buClr>
              <a:buSzPct val="100000"/>
              <a:buFont typeface="Arial"/>
              <a:buChar char="●"/>
              <a:defRPr/>
            </a:pPr>
            <a:r>
              <a:rPr lang="en-US" sz="2400" kern="0" dirty="0">
                <a:solidFill>
                  <a:srgbClr val="000000"/>
                </a:solidFill>
                <a:latin typeface="Arial"/>
                <a:cs typeface="Arial"/>
                <a:sym typeface="Arial"/>
              </a:rPr>
              <a:t>Right Task</a:t>
            </a:r>
          </a:p>
          <a:p>
            <a:pPr marL="457200" indent="-330200" eaLnBrk="1" fontAlgn="auto" hangingPunct="1">
              <a:lnSpc>
                <a:spcPct val="115000"/>
              </a:lnSpc>
              <a:spcBef>
                <a:spcPts val="0"/>
              </a:spcBef>
              <a:spcAft>
                <a:spcPts val="0"/>
              </a:spcAft>
              <a:buClr>
                <a:srgbClr val="000000"/>
              </a:buClr>
              <a:buSzPct val="100000"/>
              <a:buFont typeface="Arial"/>
              <a:buChar char="●"/>
              <a:defRPr/>
            </a:pPr>
            <a:r>
              <a:rPr lang="en-US" sz="2400" kern="0" dirty="0">
                <a:solidFill>
                  <a:srgbClr val="000000"/>
                </a:solidFill>
                <a:latin typeface="Arial"/>
                <a:cs typeface="Arial"/>
                <a:sym typeface="Arial"/>
              </a:rPr>
              <a:t>Right Circumstance</a:t>
            </a:r>
          </a:p>
          <a:p>
            <a:pPr marL="457200" indent="-330200" eaLnBrk="1" fontAlgn="auto" hangingPunct="1">
              <a:lnSpc>
                <a:spcPct val="115000"/>
              </a:lnSpc>
              <a:spcBef>
                <a:spcPts val="0"/>
              </a:spcBef>
              <a:spcAft>
                <a:spcPts val="0"/>
              </a:spcAft>
              <a:buClr>
                <a:srgbClr val="000000"/>
              </a:buClr>
              <a:buSzPct val="100000"/>
              <a:buFont typeface="Arial"/>
              <a:buChar char="●"/>
              <a:defRPr/>
            </a:pPr>
            <a:r>
              <a:rPr lang="en-US" sz="2400" kern="0" dirty="0">
                <a:solidFill>
                  <a:srgbClr val="000000"/>
                </a:solidFill>
                <a:latin typeface="Arial"/>
                <a:cs typeface="Arial"/>
                <a:sym typeface="Arial"/>
              </a:rPr>
              <a:t>Right Person</a:t>
            </a:r>
          </a:p>
          <a:p>
            <a:pPr marL="457200" indent="-330200" eaLnBrk="1" fontAlgn="auto" hangingPunct="1">
              <a:lnSpc>
                <a:spcPct val="115000"/>
              </a:lnSpc>
              <a:spcBef>
                <a:spcPts val="0"/>
              </a:spcBef>
              <a:spcAft>
                <a:spcPts val="0"/>
              </a:spcAft>
              <a:buClr>
                <a:srgbClr val="000000"/>
              </a:buClr>
              <a:buSzPct val="100000"/>
              <a:buFont typeface="Arial"/>
              <a:buChar char="●"/>
              <a:defRPr/>
            </a:pPr>
            <a:r>
              <a:rPr lang="en-US" sz="2400" kern="0" dirty="0">
                <a:solidFill>
                  <a:srgbClr val="000000"/>
                </a:solidFill>
                <a:latin typeface="Arial"/>
                <a:cs typeface="Arial"/>
                <a:sym typeface="Arial"/>
              </a:rPr>
              <a:t>Right Supervision</a:t>
            </a:r>
          </a:p>
          <a:p>
            <a:pPr marL="457200" indent="-330200" eaLnBrk="1" fontAlgn="auto" hangingPunct="1">
              <a:lnSpc>
                <a:spcPct val="115000"/>
              </a:lnSpc>
              <a:spcBef>
                <a:spcPts val="0"/>
              </a:spcBef>
              <a:spcAft>
                <a:spcPts val="0"/>
              </a:spcAft>
              <a:buClr>
                <a:srgbClr val="000000"/>
              </a:buClr>
              <a:buSzPct val="100000"/>
              <a:buFont typeface="Arial"/>
              <a:buChar char="●"/>
              <a:defRPr/>
            </a:pPr>
            <a:r>
              <a:rPr lang="en-US" sz="2400" kern="0" dirty="0">
                <a:solidFill>
                  <a:srgbClr val="000000"/>
                </a:solidFill>
                <a:latin typeface="Arial"/>
                <a:cs typeface="Arial"/>
                <a:sym typeface="Arial"/>
              </a:rPr>
              <a:t>Right Communication</a:t>
            </a:r>
          </a:p>
        </p:txBody>
      </p:sp>
      <p:pic>
        <p:nvPicPr>
          <p:cNvPr id="88069" name="Picture 4">
            <a:extLst>
              <a:ext uri="{FF2B5EF4-FFF2-40B4-BE49-F238E27FC236}">
                <a16:creationId xmlns:a16="http://schemas.microsoft.com/office/drawing/2014/main" id="{FEEB1EFE-012E-441F-94D9-F81193ED47A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D95612-4AF9-4F0B-9DA8-6AB781FBC524}"/>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Rectangle 3">
            <a:extLst>
              <a:ext uri="{FF2B5EF4-FFF2-40B4-BE49-F238E27FC236}">
                <a16:creationId xmlns:a16="http://schemas.microsoft.com/office/drawing/2014/main" id="{193E58CC-CBBC-465E-A024-498C2FCADCC8}"/>
              </a:ext>
            </a:extLst>
          </p:cNvPr>
          <p:cNvSpPr/>
          <p:nvPr/>
        </p:nvSpPr>
        <p:spPr>
          <a:xfrm>
            <a:off x="0" y="2540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400" dirty="0">
                <a:latin typeface="Arial" panose="020B0604020202020204" pitchFamily="34" charset="0"/>
                <a:cs typeface="Arial" panose="020B0604020202020204" pitchFamily="34" charset="0"/>
              </a:rPr>
              <a:t>Delegated Tasks</a:t>
            </a:r>
          </a:p>
        </p:txBody>
      </p:sp>
      <p:sp>
        <p:nvSpPr>
          <p:cNvPr id="90116" name="Google Shape;504;p73">
            <a:extLst>
              <a:ext uri="{FF2B5EF4-FFF2-40B4-BE49-F238E27FC236}">
                <a16:creationId xmlns:a16="http://schemas.microsoft.com/office/drawing/2014/main" id="{940694DA-F3DC-4DE1-AF9C-E6BA87421E8E}"/>
              </a:ext>
            </a:extLst>
          </p:cNvPr>
          <p:cNvSpPr txBox="1">
            <a:spLocks/>
          </p:cNvSpPr>
          <p:nvPr/>
        </p:nvSpPr>
        <p:spPr bwMode="auto">
          <a:xfrm>
            <a:off x="405343" y="990600"/>
            <a:ext cx="4017962" cy="4760913"/>
          </a:xfrm>
          <a:prstGeom prst="rect">
            <a:avLst/>
          </a:prstGeom>
          <a:noFill/>
          <a:ln w="9525">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lstStyle>
            <a:lvl1pPr marL="457200" indent="-3238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400"/>
              </a:spcAft>
              <a:buClr>
                <a:srgbClr val="000000"/>
              </a:buClr>
              <a:buSzPts val="1500"/>
              <a:buFont typeface="Arial" panose="020B0604020202020204" pitchFamily="34" charset="0"/>
              <a:buChar char="●"/>
            </a:pPr>
            <a:r>
              <a:rPr lang="en-US" altLang="en-US" sz="1700" dirty="0">
                <a:solidFill>
                  <a:srgbClr val="000000"/>
                </a:solidFill>
                <a:latin typeface="Arial" panose="020B0604020202020204" pitchFamily="34" charset="0"/>
              </a:rPr>
              <a:t>Bowel and Bladder Training</a:t>
            </a:r>
          </a:p>
          <a:p>
            <a:pPr>
              <a:spcBef>
                <a:spcPct val="0"/>
              </a:spcBef>
              <a:spcAft>
                <a:spcPts val="400"/>
              </a:spcAft>
              <a:buClr>
                <a:srgbClr val="000000"/>
              </a:buClr>
              <a:buSzPts val="1500"/>
              <a:buFont typeface="Arial" panose="020B0604020202020204" pitchFamily="34" charset="0"/>
              <a:buChar char="●"/>
            </a:pPr>
            <a:r>
              <a:rPr lang="en-US" altLang="en-US" sz="1700" dirty="0">
                <a:solidFill>
                  <a:srgbClr val="000000"/>
                </a:solidFill>
                <a:latin typeface="Arial" panose="020B0604020202020204" pitchFamily="34" charset="0"/>
              </a:rPr>
              <a:t>Gastrostomy (G-tube) Feeding and Monitoring</a:t>
            </a:r>
          </a:p>
          <a:p>
            <a:pPr>
              <a:spcBef>
                <a:spcPct val="0"/>
              </a:spcBef>
              <a:spcAft>
                <a:spcPts val="400"/>
              </a:spcAft>
              <a:buClr>
                <a:srgbClr val="000000"/>
              </a:buClr>
              <a:buSzPts val="1500"/>
              <a:buFont typeface="Arial" panose="020B0604020202020204" pitchFamily="34" charset="0"/>
              <a:buChar char="●"/>
            </a:pPr>
            <a:r>
              <a:rPr lang="en-US" altLang="en-US" sz="1700" dirty="0">
                <a:solidFill>
                  <a:srgbClr val="000000"/>
                </a:solidFill>
                <a:latin typeface="Arial" panose="020B0604020202020204" pitchFamily="34" charset="0"/>
              </a:rPr>
              <a:t>Gastro-jejunal G/J Tube Feeding Monitoring </a:t>
            </a:r>
          </a:p>
          <a:p>
            <a:pPr>
              <a:spcBef>
                <a:spcPct val="0"/>
              </a:spcBef>
              <a:spcAft>
                <a:spcPts val="400"/>
              </a:spcAft>
              <a:buClr>
                <a:srgbClr val="000000"/>
              </a:buClr>
              <a:buSzPts val="1500"/>
              <a:buFont typeface="Arial" panose="020B0604020202020204" pitchFamily="34" charset="0"/>
              <a:buChar char="●"/>
            </a:pPr>
            <a:r>
              <a:rPr lang="en-US" altLang="en-US" sz="1700" dirty="0">
                <a:solidFill>
                  <a:srgbClr val="000000"/>
                </a:solidFill>
                <a:latin typeface="Arial" panose="020B0604020202020204" pitchFamily="34" charset="0"/>
              </a:rPr>
              <a:t>Clean Intermittent Catheterization</a:t>
            </a:r>
          </a:p>
          <a:p>
            <a:pPr>
              <a:spcBef>
                <a:spcPct val="0"/>
              </a:spcBef>
              <a:spcAft>
                <a:spcPts val="400"/>
              </a:spcAft>
              <a:buClr>
                <a:srgbClr val="000000"/>
              </a:buClr>
              <a:buSzPts val="1500"/>
              <a:buFont typeface="Arial" panose="020B0604020202020204" pitchFamily="34" charset="0"/>
              <a:buChar char="●"/>
            </a:pPr>
            <a:r>
              <a:rPr lang="en-US" altLang="en-US" sz="1700" dirty="0">
                <a:solidFill>
                  <a:srgbClr val="000000"/>
                </a:solidFill>
                <a:latin typeface="Arial" panose="020B0604020202020204" pitchFamily="34" charset="0"/>
              </a:rPr>
              <a:t>Monitor Ventricular Peritoneal Shunt</a:t>
            </a:r>
          </a:p>
          <a:p>
            <a:pPr>
              <a:spcBef>
                <a:spcPct val="0"/>
              </a:spcBef>
              <a:spcAft>
                <a:spcPts val="400"/>
              </a:spcAft>
              <a:buClr>
                <a:srgbClr val="000000"/>
              </a:buClr>
              <a:buSzPts val="1500"/>
              <a:buFont typeface="Arial" panose="020B0604020202020204" pitchFamily="34" charset="0"/>
              <a:buChar char="●"/>
            </a:pPr>
            <a:r>
              <a:rPr lang="en-US" altLang="en-US" sz="1700" dirty="0">
                <a:solidFill>
                  <a:srgbClr val="000000"/>
                </a:solidFill>
                <a:latin typeface="Arial" panose="020B0604020202020204" pitchFamily="34" charset="0"/>
              </a:rPr>
              <a:t>Monitor Ventilator</a:t>
            </a:r>
          </a:p>
          <a:p>
            <a:pPr>
              <a:spcBef>
                <a:spcPct val="0"/>
              </a:spcBef>
              <a:spcAft>
                <a:spcPts val="400"/>
              </a:spcAft>
              <a:buClr>
                <a:srgbClr val="000000"/>
              </a:buClr>
              <a:buSzPts val="1500"/>
              <a:buFont typeface="Arial" panose="020B0604020202020204" pitchFamily="34" charset="0"/>
              <a:buChar char="●"/>
            </a:pPr>
            <a:r>
              <a:rPr lang="en-US" altLang="en-US" sz="1700" dirty="0">
                <a:solidFill>
                  <a:srgbClr val="000000"/>
                </a:solidFill>
                <a:latin typeface="Arial" panose="020B0604020202020204" pitchFamily="34" charset="0"/>
              </a:rPr>
              <a:t>Intermittent Oxygen/Continuous Oxygen Monitoring</a:t>
            </a:r>
          </a:p>
          <a:p>
            <a:pPr>
              <a:spcBef>
                <a:spcPct val="0"/>
              </a:spcBef>
              <a:spcAft>
                <a:spcPts val="400"/>
              </a:spcAft>
              <a:buClr>
                <a:srgbClr val="000000"/>
              </a:buClr>
              <a:buSzPts val="1500"/>
              <a:buFont typeface="Arial" panose="020B0604020202020204" pitchFamily="34" charset="0"/>
              <a:buChar char="●"/>
            </a:pPr>
            <a:r>
              <a:rPr lang="en-US" altLang="en-US" sz="1700" dirty="0">
                <a:solidFill>
                  <a:srgbClr val="000000"/>
                </a:solidFill>
                <a:latin typeface="Arial" panose="020B0604020202020204" pitchFamily="34" charset="0"/>
              </a:rPr>
              <a:t>Medications: Oral Prescription &amp; Over the Counter</a:t>
            </a:r>
          </a:p>
          <a:p>
            <a:pPr>
              <a:spcBef>
                <a:spcPct val="0"/>
              </a:spcBef>
              <a:spcAft>
                <a:spcPts val="400"/>
              </a:spcAft>
              <a:buClr>
                <a:srgbClr val="000000"/>
              </a:buClr>
              <a:buSzPts val="1500"/>
              <a:buFont typeface="Arial" panose="020B0604020202020204" pitchFamily="34" charset="0"/>
              <a:buChar char="●"/>
            </a:pPr>
            <a:r>
              <a:rPr lang="en-US" altLang="en-US" sz="1700" dirty="0">
                <a:solidFill>
                  <a:srgbClr val="000000"/>
                </a:solidFill>
                <a:latin typeface="Arial" panose="020B0604020202020204" pitchFamily="34" charset="0"/>
              </a:rPr>
              <a:t>Routine Asthma Inhaler/ Emergency Rescue Inhaler</a:t>
            </a:r>
          </a:p>
        </p:txBody>
      </p:sp>
      <p:sp>
        <p:nvSpPr>
          <p:cNvPr id="90117" name="Google Shape;505;p73">
            <a:extLst>
              <a:ext uri="{FF2B5EF4-FFF2-40B4-BE49-F238E27FC236}">
                <a16:creationId xmlns:a16="http://schemas.microsoft.com/office/drawing/2014/main" id="{61144D31-5BA0-42BA-9222-C95BF1F79A96}"/>
              </a:ext>
            </a:extLst>
          </p:cNvPr>
          <p:cNvSpPr txBox="1">
            <a:spLocks/>
          </p:cNvSpPr>
          <p:nvPr/>
        </p:nvSpPr>
        <p:spPr bwMode="auto">
          <a:xfrm>
            <a:off x="4703763" y="990600"/>
            <a:ext cx="3762375" cy="4760913"/>
          </a:xfrm>
          <a:prstGeom prst="rect">
            <a:avLst/>
          </a:prstGeom>
          <a:noFill/>
          <a:ln w="9525">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lstStyle>
            <a:lvl1pPr marL="457200" indent="-3238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400"/>
              </a:spcAft>
              <a:buClr>
                <a:srgbClr val="000000"/>
              </a:buClr>
              <a:buSzPts val="1500"/>
              <a:buFont typeface="Arial" panose="020B0604020202020204" pitchFamily="34" charset="0"/>
              <a:buChar char="●"/>
            </a:pPr>
            <a:r>
              <a:rPr lang="en-US" altLang="en-US" sz="1700" dirty="0">
                <a:solidFill>
                  <a:srgbClr val="000000"/>
                </a:solidFill>
                <a:latin typeface="Arial" panose="020B0604020202020204" pitchFamily="34" charset="0"/>
              </a:rPr>
              <a:t>Eye/Ear Drops</a:t>
            </a:r>
          </a:p>
          <a:p>
            <a:pPr>
              <a:spcBef>
                <a:spcPct val="0"/>
              </a:spcBef>
              <a:spcAft>
                <a:spcPts val="400"/>
              </a:spcAft>
              <a:buClr>
                <a:srgbClr val="000000"/>
              </a:buClr>
              <a:buSzPts val="1500"/>
              <a:buFont typeface="Arial" panose="020B0604020202020204" pitchFamily="34" charset="0"/>
              <a:buChar char="●"/>
            </a:pPr>
            <a:r>
              <a:rPr lang="en-US" altLang="en-US" sz="1700" dirty="0">
                <a:solidFill>
                  <a:srgbClr val="000000"/>
                </a:solidFill>
                <a:latin typeface="Arial" panose="020B0604020202020204" pitchFamily="34" charset="0"/>
              </a:rPr>
              <a:t>Topical Ointments Prescription/OTC</a:t>
            </a:r>
          </a:p>
          <a:p>
            <a:pPr>
              <a:spcBef>
                <a:spcPct val="0"/>
              </a:spcBef>
              <a:spcAft>
                <a:spcPts val="400"/>
              </a:spcAft>
              <a:buClr>
                <a:srgbClr val="000000"/>
              </a:buClr>
              <a:buSzPts val="1500"/>
              <a:buFont typeface="Arial" panose="020B0604020202020204" pitchFamily="34" charset="0"/>
              <a:buChar char="●"/>
            </a:pPr>
            <a:r>
              <a:rPr lang="en-US" altLang="en-US" sz="1700" dirty="0">
                <a:solidFill>
                  <a:srgbClr val="000000"/>
                </a:solidFill>
                <a:latin typeface="Arial" panose="020B0604020202020204" pitchFamily="34" charset="0"/>
              </a:rPr>
              <a:t>Medications per G-Tube</a:t>
            </a:r>
          </a:p>
          <a:p>
            <a:pPr>
              <a:spcBef>
                <a:spcPct val="0"/>
              </a:spcBef>
              <a:spcAft>
                <a:spcPts val="400"/>
              </a:spcAft>
              <a:buClr>
                <a:srgbClr val="000000"/>
              </a:buClr>
              <a:buSzPts val="1500"/>
              <a:buFont typeface="Arial" panose="020B0604020202020204" pitchFamily="34" charset="0"/>
              <a:buChar char="●"/>
            </a:pPr>
            <a:r>
              <a:rPr lang="en-US" altLang="en-US" sz="1700" dirty="0">
                <a:solidFill>
                  <a:srgbClr val="000000"/>
                </a:solidFill>
                <a:latin typeface="Arial" panose="020B0604020202020204" pitchFamily="34" charset="0"/>
              </a:rPr>
              <a:t>Postural Drainage/Percussion</a:t>
            </a:r>
          </a:p>
          <a:p>
            <a:pPr>
              <a:spcBef>
                <a:spcPct val="0"/>
              </a:spcBef>
              <a:spcAft>
                <a:spcPts val="400"/>
              </a:spcAft>
              <a:buClr>
                <a:srgbClr val="000000"/>
              </a:buClr>
              <a:buSzPts val="1500"/>
              <a:buFont typeface="Arial" panose="020B0604020202020204" pitchFamily="34" charset="0"/>
              <a:buChar char="●"/>
            </a:pPr>
            <a:r>
              <a:rPr lang="en-US" altLang="en-US" sz="1700" dirty="0">
                <a:solidFill>
                  <a:srgbClr val="000000"/>
                </a:solidFill>
                <a:latin typeface="Arial" panose="020B0604020202020204" pitchFamily="34" charset="0"/>
              </a:rPr>
              <a:t>Pharyngeal and Tracheal Suctioning/Tracheostomy Care</a:t>
            </a:r>
          </a:p>
          <a:p>
            <a:pPr>
              <a:spcBef>
                <a:spcPct val="0"/>
              </a:spcBef>
              <a:spcAft>
                <a:spcPts val="400"/>
              </a:spcAft>
              <a:buClr>
                <a:srgbClr val="000000"/>
              </a:buClr>
              <a:buSzPts val="1500"/>
              <a:buFont typeface="Arial" panose="020B0604020202020204" pitchFamily="34" charset="0"/>
              <a:buChar char="●"/>
            </a:pPr>
            <a:r>
              <a:rPr lang="en-US" altLang="en-US" sz="1700" dirty="0">
                <a:solidFill>
                  <a:srgbClr val="000000"/>
                </a:solidFill>
                <a:latin typeface="Arial" panose="020B0604020202020204" pitchFamily="34" charset="0"/>
              </a:rPr>
              <a:t>Assist with BMI/Hearing/Scoliosis screenings</a:t>
            </a:r>
          </a:p>
          <a:p>
            <a:pPr>
              <a:spcBef>
                <a:spcPct val="0"/>
              </a:spcBef>
              <a:spcAft>
                <a:spcPts val="400"/>
              </a:spcAft>
              <a:buClr>
                <a:srgbClr val="000000"/>
              </a:buClr>
              <a:buSzPts val="1500"/>
              <a:buFont typeface="Arial" panose="020B0604020202020204" pitchFamily="34" charset="0"/>
              <a:buChar char="●"/>
            </a:pPr>
            <a:r>
              <a:rPr lang="en-US" altLang="en-US" sz="1700" dirty="0">
                <a:solidFill>
                  <a:srgbClr val="000000"/>
                </a:solidFill>
                <a:latin typeface="Arial" panose="020B0604020202020204" pitchFamily="34" charset="0"/>
              </a:rPr>
              <a:t>Blood Glucose/Urine Glucose, Ketones</a:t>
            </a:r>
          </a:p>
          <a:p>
            <a:pPr>
              <a:spcBef>
                <a:spcPct val="0"/>
              </a:spcBef>
              <a:spcAft>
                <a:spcPts val="400"/>
              </a:spcAft>
              <a:buClr>
                <a:srgbClr val="000000"/>
              </a:buClr>
              <a:buSzPts val="1500"/>
              <a:buFont typeface="Arial" panose="020B0604020202020204" pitchFamily="34" charset="0"/>
              <a:buChar char="●"/>
            </a:pPr>
            <a:r>
              <a:rPr lang="en-US" altLang="en-US" sz="1700" dirty="0">
                <a:solidFill>
                  <a:srgbClr val="000000"/>
                </a:solidFill>
                <a:latin typeface="Arial" panose="020B0604020202020204" pitchFamily="34" charset="0"/>
              </a:rPr>
              <a:t>Seizure Safety Procedures</a:t>
            </a:r>
          </a:p>
          <a:p>
            <a:pPr>
              <a:spcBef>
                <a:spcPct val="0"/>
              </a:spcBef>
              <a:spcAft>
                <a:spcPts val="400"/>
              </a:spcAft>
              <a:buClr>
                <a:srgbClr val="000000"/>
              </a:buClr>
              <a:buSzPts val="1500"/>
              <a:buFont typeface="Arial" panose="020B0604020202020204" pitchFamily="34" charset="0"/>
              <a:buChar char="●"/>
            </a:pPr>
            <a:r>
              <a:rPr lang="en-US" altLang="en-US" sz="1700" dirty="0">
                <a:solidFill>
                  <a:srgbClr val="000000"/>
                </a:solidFill>
                <a:latin typeface="Arial" panose="020B0604020202020204" pitchFamily="34" charset="0"/>
              </a:rPr>
              <a:t>Vagal Nerve Stimulator</a:t>
            </a:r>
          </a:p>
          <a:p>
            <a:pPr>
              <a:spcBef>
                <a:spcPct val="0"/>
              </a:spcBef>
              <a:spcAft>
                <a:spcPts val="400"/>
              </a:spcAft>
              <a:buClr>
                <a:srgbClr val="000000"/>
              </a:buClr>
              <a:buSzPts val="1500"/>
              <a:buFont typeface="Arial" panose="020B0604020202020204" pitchFamily="34" charset="0"/>
              <a:buChar char="●"/>
            </a:pPr>
            <a:r>
              <a:rPr lang="en-US" altLang="en-US" sz="1700" dirty="0">
                <a:solidFill>
                  <a:srgbClr val="000000"/>
                </a:solidFill>
                <a:latin typeface="Arial" panose="020B0604020202020204" pitchFamily="34" charset="0"/>
              </a:rPr>
              <a:t>Pressure Ulcer Care/ Sterile and Non-sterile Dressings</a:t>
            </a:r>
          </a:p>
        </p:txBody>
      </p:sp>
      <p:pic>
        <p:nvPicPr>
          <p:cNvPr id="90118" name="Picture 4">
            <a:extLst>
              <a:ext uri="{FF2B5EF4-FFF2-40B4-BE49-F238E27FC236}">
                <a16:creationId xmlns:a16="http://schemas.microsoft.com/office/drawing/2014/main" id="{35E3A28E-8580-421A-AEEC-832D4C1491C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9521B26-72D8-425F-A546-D646866F72C7}"/>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291" name="Title 1">
            <a:extLst>
              <a:ext uri="{FF2B5EF4-FFF2-40B4-BE49-F238E27FC236}">
                <a16:creationId xmlns:a16="http://schemas.microsoft.com/office/drawing/2014/main" id="{BA6BCCA6-AD4D-46D0-8736-BC4F7692C231}"/>
              </a:ext>
            </a:extLst>
          </p:cNvPr>
          <p:cNvSpPr txBox="1">
            <a:spLocks noChangeArrowheads="1"/>
          </p:cNvSpPr>
          <p:nvPr/>
        </p:nvSpPr>
        <p:spPr bwMode="auto">
          <a:xfrm>
            <a:off x="457200" y="30480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400" b="1">
                <a:latin typeface="Arial" panose="020B0604020202020204" pitchFamily="34" charset="0"/>
              </a:rPr>
              <a:t>Section I</a:t>
            </a:r>
          </a:p>
        </p:txBody>
      </p:sp>
      <p:pic>
        <p:nvPicPr>
          <p:cNvPr id="12292" name="Picture 4">
            <a:extLst>
              <a:ext uri="{FF2B5EF4-FFF2-40B4-BE49-F238E27FC236}">
                <a16:creationId xmlns:a16="http://schemas.microsoft.com/office/drawing/2014/main" id="{0CA7D8B2-513E-4654-BB5E-40C1CD3B2B7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76CCD94-714E-449E-86B9-F27913600498}"/>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Rectangle 3">
            <a:extLst>
              <a:ext uri="{FF2B5EF4-FFF2-40B4-BE49-F238E27FC236}">
                <a16:creationId xmlns:a16="http://schemas.microsoft.com/office/drawing/2014/main" id="{313C72AF-5BB7-48D0-A395-D37F8CE59DAC}"/>
              </a:ext>
            </a:extLst>
          </p:cNvPr>
          <p:cNvSpPr/>
          <p:nvPr/>
        </p:nvSpPr>
        <p:spPr>
          <a:xfrm>
            <a:off x="-11113" y="-38100"/>
            <a:ext cx="9144001"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400" dirty="0">
                <a:latin typeface="Arial" panose="020B0604020202020204" pitchFamily="34" charset="0"/>
                <a:cs typeface="Arial" panose="020B0604020202020204" pitchFamily="34" charset="0"/>
              </a:rPr>
              <a:t>Delegated Tasks </a:t>
            </a:r>
          </a:p>
        </p:txBody>
      </p:sp>
      <p:sp>
        <p:nvSpPr>
          <p:cNvPr id="5" name="Google Shape;515;p74">
            <a:extLst>
              <a:ext uri="{FF2B5EF4-FFF2-40B4-BE49-F238E27FC236}">
                <a16:creationId xmlns:a16="http://schemas.microsoft.com/office/drawing/2014/main" id="{83BAC3B0-44AB-4258-8077-2CD58835A2FA}"/>
              </a:ext>
            </a:extLst>
          </p:cNvPr>
          <p:cNvSpPr txBox="1">
            <a:spLocks/>
          </p:cNvSpPr>
          <p:nvPr/>
        </p:nvSpPr>
        <p:spPr>
          <a:xfrm>
            <a:off x="228600" y="2251075"/>
            <a:ext cx="3048000" cy="2355850"/>
          </a:xfrm>
          <a:prstGeom prst="rect">
            <a:avLst/>
          </a:prstGeom>
          <a:solidFill>
            <a:schemeClr val="lt1"/>
          </a:solidFill>
          <a:ln w="9525" cap="flat" cmpd="sng">
            <a:solidFill>
              <a:schemeClr val="tx1"/>
            </a:solidFill>
            <a:prstDash val="solid"/>
            <a:round/>
            <a:headEnd type="none" w="sm" len="sm"/>
            <a:tailEnd type="none" w="sm" len="sm"/>
          </a:ln>
        </p:spPr>
        <p:txBody>
          <a:bodyPr spcFirstLastPara="1" lIns="91425" tIns="91425" rIns="91425" bIns="91425"/>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0"/>
              </a:spcAft>
              <a:buFont typeface="Arial" panose="020B0604020202020204" pitchFamily="34" charset="0"/>
              <a:buNone/>
              <a:defRPr/>
            </a:pPr>
            <a:r>
              <a:rPr lang="en-US" sz="2200" b="1" dirty="0">
                <a:solidFill>
                  <a:srgbClr val="000000"/>
                </a:solidFill>
                <a:latin typeface="Arial" panose="020B0604020202020204" pitchFamily="34" charset="0"/>
                <a:cs typeface="Arial" panose="020B0604020202020204" pitchFamily="34" charset="0"/>
              </a:rPr>
              <a:t>Elimination Impairment</a:t>
            </a:r>
          </a:p>
          <a:p>
            <a:pPr marL="457200" indent="-330200">
              <a:spcBef>
                <a:spcPts val="0"/>
              </a:spcBef>
              <a:spcAft>
                <a:spcPts val="0"/>
              </a:spcAft>
              <a:buClr>
                <a:srgbClr val="000000"/>
              </a:buClr>
              <a:buSzPts val="1600"/>
              <a:buFont typeface="Arial" panose="020B0604020202020204" pitchFamily="34" charset="0"/>
              <a:buChar char="●"/>
              <a:defRPr/>
            </a:pPr>
            <a:r>
              <a:rPr lang="en-US" sz="2200" dirty="0">
                <a:solidFill>
                  <a:srgbClr val="000000"/>
                </a:solidFill>
                <a:latin typeface="Arial" panose="020B0604020202020204" pitchFamily="34" charset="0"/>
                <a:cs typeface="Arial" panose="020B0604020202020204" pitchFamily="34" charset="0"/>
              </a:rPr>
              <a:t>Bowel/Bladder Training</a:t>
            </a:r>
          </a:p>
          <a:p>
            <a:pPr marL="457200" indent="-330200">
              <a:spcBef>
                <a:spcPts val="0"/>
              </a:spcBef>
              <a:spcAft>
                <a:spcPts val="1600"/>
              </a:spcAft>
              <a:buClr>
                <a:srgbClr val="000000"/>
              </a:buClr>
              <a:buSzPts val="1600"/>
              <a:buFont typeface="Arial" panose="020B0604020202020204" pitchFamily="34" charset="0"/>
              <a:buChar char="●"/>
              <a:defRPr/>
            </a:pPr>
            <a:r>
              <a:rPr lang="en-US" sz="2200" dirty="0">
                <a:solidFill>
                  <a:srgbClr val="000000"/>
                </a:solidFill>
                <a:latin typeface="Arial" panose="020B0604020202020204" pitchFamily="34" charset="0"/>
                <a:cs typeface="Arial" panose="020B0604020202020204" pitchFamily="34" charset="0"/>
              </a:rPr>
              <a:t>Clean Intermittent Catheterization</a:t>
            </a:r>
          </a:p>
        </p:txBody>
      </p:sp>
      <p:sp>
        <p:nvSpPr>
          <p:cNvPr id="9" name="Arrow: Down 8">
            <a:extLst>
              <a:ext uri="{FF2B5EF4-FFF2-40B4-BE49-F238E27FC236}">
                <a16:creationId xmlns:a16="http://schemas.microsoft.com/office/drawing/2014/main" id="{226B187F-32DF-4F12-A4E4-274F1493C31F}"/>
              </a:ext>
            </a:extLst>
          </p:cNvPr>
          <p:cNvSpPr/>
          <p:nvPr/>
        </p:nvSpPr>
        <p:spPr>
          <a:xfrm>
            <a:off x="8153400" y="949325"/>
            <a:ext cx="304800" cy="61595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166" name="Google Shape;346;p55">
            <a:extLst>
              <a:ext uri="{FF2B5EF4-FFF2-40B4-BE49-F238E27FC236}">
                <a16:creationId xmlns:a16="http://schemas.microsoft.com/office/drawing/2014/main" id="{FE14AE16-94D4-4C1A-B1DF-A0AA266CFF39}"/>
              </a:ext>
            </a:extLst>
          </p:cNvPr>
          <p:cNvSpPr txBox="1">
            <a:spLocks noChangeArrowheads="1"/>
          </p:cNvSpPr>
          <p:nvPr/>
        </p:nvSpPr>
        <p:spPr bwMode="auto">
          <a:xfrm>
            <a:off x="0" y="640080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latin typeface="Arial" panose="020B0604020202020204" pitchFamily="34" charset="0"/>
              </a:rPr>
              <a:t>Arkansas State Board of Nursing  (Revised 2021). School Nurse Roles and Responsibilities - Practice Guidelines [Nursing Tasks] Retrieved from</a:t>
            </a:r>
            <a:r>
              <a:rPr lang="en-US" altLang="en-US" sz="1000"/>
              <a:t> </a:t>
            </a:r>
            <a:r>
              <a:rPr lang="en-US" altLang="en-US" sz="1000" u="sng">
                <a:solidFill>
                  <a:srgbClr val="0000FF"/>
                </a:solidFill>
                <a:latin typeface="Arial" panose="020B0604020202020204" pitchFamily="34" charset="0"/>
                <a:hlinkClick r:id="rId3"/>
              </a:rPr>
              <a:t>https://adecm.ade.arkansas.gov/Attachments/School_Nurse_Guidelines_2021_Revision_Updated_September_2021_151522.pdf</a:t>
            </a:r>
            <a:endParaRPr lang="en-US" altLang="en-US" sz="1000"/>
          </a:p>
        </p:txBody>
      </p:sp>
      <p:graphicFrame>
        <p:nvGraphicFramePr>
          <p:cNvPr id="11" name="Table 10">
            <a:extLst>
              <a:ext uri="{FF2B5EF4-FFF2-40B4-BE49-F238E27FC236}">
                <a16:creationId xmlns:a16="http://schemas.microsoft.com/office/drawing/2014/main" id="{0182788F-E15A-44EB-8404-814C1EEC7DB6}"/>
              </a:ext>
            </a:extLst>
          </p:cNvPr>
          <p:cNvGraphicFramePr>
            <a:graphicFrameLocks noGrp="1"/>
          </p:cNvGraphicFramePr>
          <p:nvPr>
            <p:extLst>
              <p:ext uri="{D42A27DB-BD31-4B8C-83A1-F6EECF244321}">
                <p14:modId xmlns:p14="http://schemas.microsoft.com/office/powerpoint/2010/main" val="2162381523"/>
              </p:ext>
            </p:extLst>
          </p:nvPr>
        </p:nvGraphicFramePr>
        <p:xfrm>
          <a:off x="3581400" y="4429125"/>
          <a:ext cx="5329238" cy="1171575"/>
        </p:xfrm>
        <a:graphic>
          <a:graphicData uri="http://schemas.openxmlformats.org/drawingml/2006/table">
            <a:tbl>
              <a:tblPr/>
              <a:tblGrid>
                <a:gridCol w="3249535">
                  <a:extLst>
                    <a:ext uri="{9D8B030D-6E8A-4147-A177-3AD203B41FA5}">
                      <a16:colId xmlns:a16="http://schemas.microsoft.com/office/drawing/2014/main" val="20000"/>
                    </a:ext>
                  </a:extLst>
                </a:gridCol>
                <a:gridCol w="454935">
                  <a:extLst>
                    <a:ext uri="{9D8B030D-6E8A-4147-A177-3AD203B41FA5}">
                      <a16:colId xmlns:a16="http://schemas.microsoft.com/office/drawing/2014/main" val="20001"/>
                    </a:ext>
                  </a:extLst>
                </a:gridCol>
                <a:gridCol w="324953">
                  <a:extLst>
                    <a:ext uri="{9D8B030D-6E8A-4147-A177-3AD203B41FA5}">
                      <a16:colId xmlns:a16="http://schemas.microsoft.com/office/drawing/2014/main" val="20002"/>
                    </a:ext>
                  </a:extLst>
                </a:gridCol>
                <a:gridCol w="389945">
                  <a:extLst>
                    <a:ext uri="{9D8B030D-6E8A-4147-A177-3AD203B41FA5}">
                      <a16:colId xmlns:a16="http://schemas.microsoft.com/office/drawing/2014/main" val="20003"/>
                    </a:ext>
                  </a:extLst>
                </a:gridCol>
                <a:gridCol w="519925">
                  <a:extLst>
                    <a:ext uri="{9D8B030D-6E8A-4147-A177-3AD203B41FA5}">
                      <a16:colId xmlns:a16="http://schemas.microsoft.com/office/drawing/2014/main" val="20004"/>
                    </a:ext>
                  </a:extLst>
                </a:gridCol>
                <a:gridCol w="389945">
                  <a:extLst>
                    <a:ext uri="{9D8B030D-6E8A-4147-A177-3AD203B41FA5}">
                      <a16:colId xmlns:a16="http://schemas.microsoft.com/office/drawing/2014/main" val="20005"/>
                    </a:ext>
                  </a:extLst>
                </a:gridCol>
              </a:tblGrid>
              <a:tr h="394168">
                <a:tc>
                  <a:txBody>
                    <a:bodyPr/>
                    <a:lstStyle/>
                    <a:p>
                      <a:pPr marL="635"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2.0 Urinary Catheterization</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extLst>
                  <a:ext uri="{0D108BD9-81ED-4DB2-BD59-A6C34878D82A}">
                    <a16:rowId xmlns:a16="http://schemas.microsoft.com/office/drawing/2014/main" val="10000"/>
                  </a:ext>
                </a:extLst>
              </a:tr>
              <a:tr h="394168">
                <a:tc>
                  <a:txBody>
                    <a:bodyPr/>
                    <a:lstStyle/>
                    <a:p>
                      <a:pPr marL="2286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2.1 Clean Intermittent Cath.</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Yes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D</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83239">
                <a:tc>
                  <a:txBody>
                    <a:bodyPr/>
                    <a:lstStyle/>
                    <a:p>
                      <a:pPr marL="2286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6" name="Table 5">
            <a:extLst>
              <a:ext uri="{FF2B5EF4-FFF2-40B4-BE49-F238E27FC236}">
                <a16:creationId xmlns:a16="http://schemas.microsoft.com/office/drawing/2014/main" id="{0D7DE2C1-714A-49DC-B1CD-24CBEB3620B6}"/>
              </a:ext>
            </a:extLst>
          </p:cNvPr>
          <p:cNvGraphicFramePr>
            <a:graphicFrameLocks noGrp="1"/>
          </p:cNvGraphicFramePr>
          <p:nvPr/>
        </p:nvGraphicFramePr>
        <p:xfrm>
          <a:off x="3581401" y="1669967"/>
          <a:ext cx="5329988" cy="2287753"/>
        </p:xfrm>
        <a:graphic>
          <a:graphicData uri="http://schemas.openxmlformats.org/drawingml/2006/table">
            <a:tbl>
              <a:tblPr/>
              <a:tblGrid>
                <a:gridCol w="3249992">
                  <a:extLst>
                    <a:ext uri="{9D8B030D-6E8A-4147-A177-3AD203B41FA5}">
                      <a16:colId xmlns:a16="http://schemas.microsoft.com/office/drawing/2014/main" val="20000"/>
                    </a:ext>
                  </a:extLst>
                </a:gridCol>
                <a:gridCol w="454999">
                  <a:extLst>
                    <a:ext uri="{9D8B030D-6E8A-4147-A177-3AD203B41FA5}">
                      <a16:colId xmlns:a16="http://schemas.microsoft.com/office/drawing/2014/main" val="20001"/>
                    </a:ext>
                  </a:extLst>
                </a:gridCol>
                <a:gridCol w="324999">
                  <a:extLst>
                    <a:ext uri="{9D8B030D-6E8A-4147-A177-3AD203B41FA5}">
                      <a16:colId xmlns:a16="http://schemas.microsoft.com/office/drawing/2014/main" val="20002"/>
                    </a:ext>
                  </a:extLst>
                </a:gridCol>
                <a:gridCol w="390000">
                  <a:extLst>
                    <a:ext uri="{9D8B030D-6E8A-4147-A177-3AD203B41FA5}">
                      <a16:colId xmlns:a16="http://schemas.microsoft.com/office/drawing/2014/main" val="20003"/>
                    </a:ext>
                  </a:extLst>
                </a:gridCol>
                <a:gridCol w="519998">
                  <a:extLst>
                    <a:ext uri="{9D8B030D-6E8A-4147-A177-3AD203B41FA5}">
                      <a16:colId xmlns:a16="http://schemas.microsoft.com/office/drawing/2014/main" val="20004"/>
                    </a:ext>
                  </a:extLst>
                </a:gridCol>
                <a:gridCol w="390000">
                  <a:extLst>
                    <a:ext uri="{9D8B030D-6E8A-4147-A177-3AD203B41FA5}">
                      <a16:colId xmlns:a16="http://schemas.microsoft.com/office/drawing/2014/main" val="20005"/>
                    </a:ext>
                  </a:extLst>
                </a:gridCol>
              </a:tblGrid>
              <a:tr h="1863328">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Procedure</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Provider Order Required</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solidFill>
                            <a:srgbClr val="0000FF"/>
                          </a:solidFill>
                          <a:effectLst/>
                          <a:latin typeface="Tw Cen MT" panose="020B0602020104020603" pitchFamily="34" charset="0"/>
                          <a:ea typeface="Tw Cen MT" panose="020B0602020104020603" pitchFamily="34" charset="0"/>
                          <a:cs typeface="Times New Roman" panose="02020603050405020304" pitchFamily="18" charset="0"/>
                        </a:rPr>
                        <a:t>RN</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solidFill>
                            <a:srgbClr val="FF0000"/>
                          </a:solidFill>
                          <a:effectLst/>
                          <a:latin typeface="Tw Cen MT" panose="020B0602020104020603" pitchFamily="34" charset="0"/>
                          <a:ea typeface="Tw Cen MT" panose="020B0602020104020603" pitchFamily="34" charset="0"/>
                          <a:cs typeface="Times New Roman" panose="02020603050405020304" pitchFamily="18" charset="0"/>
                        </a:rPr>
                        <a:t>LPN/ LPTN</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UAP</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Student for Self</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24425">
                <a:tc>
                  <a:txBody>
                    <a:bodyPr/>
                    <a:lstStyle/>
                    <a:p>
                      <a:pPr marL="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solidFill>
                            <a:srgbClr val="000000"/>
                          </a:solidFill>
                          <a:effectLst/>
                          <a:latin typeface="Tw Cen MT" panose="020B0602020104020603" pitchFamily="34" charset="0"/>
                          <a:ea typeface="Tw Cen MT" panose="020B0602020104020603" pitchFamily="34" charset="0"/>
                          <a:cs typeface="Times New Roman" panose="02020603050405020304" pitchFamily="18" charset="0"/>
                        </a:rPr>
                        <a:t>1.0 Activities of Daily Living</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57F18583-3C6B-4785-943E-AEF18E857B1F}"/>
              </a:ext>
            </a:extLst>
          </p:cNvPr>
          <p:cNvGraphicFramePr>
            <a:graphicFrameLocks noGrp="1"/>
          </p:cNvGraphicFramePr>
          <p:nvPr/>
        </p:nvGraphicFramePr>
        <p:xfrm>
          <a:off x="3581400" y="3957638"/>
          <a:ext cx="5329238" cy="457200"/>
        </p:xfrm>
        <a:graphic>
          <a:graphicData uri="http://schemas.openxmlformats.org/drawingml/2006/table">
            <a:tbl>
              <a:tblPr/>
              <a:tblGrid>
                <a:gridCol w="3249535">
                  <a:extLst>
                    <a:ext uri="{9D8B030D-6E8A-4147-A177-3AD203B41FA5}">
                      <a16:colId xmlns:a16="http://schemas.microsoft.com/office/drawing/2014/main" val="20000"/>
                    </a:ext>
                  </a:extLst>
                </a:gridCol>
                <a:gridCol w="454935">
                  <a:extLst>
                    <a:ext uri="{9D8B030D-6E8A-4147-A177-3AD203B41FA5}">
                      <a16:colId xmlns:a16="http://schemas.microsoft.com/office/drawing/2014/main" val="20001"/>
                    </a:ext>
                  </a:extLst>
                </a:gridCol>
                <a:gridCol w="324954">
                  <a:extLst>
                    <a:ext uri="{9D8B030D-6E8A-4147-A177-3AD203B41FA5}">
                      <a16:colId xmlns:a16="http://schemas.microsoft.com/office/drawing/2014/main" val="20002"/>
                    </a:ext>
                  </a:extLst>
                </a:gridCol>
                <a:gridCol w="389944">
                  <a:extLst>
                    <a:ext uri="{9D8B030D-6E8A-4147-A177-3AD203B41FA5}">
                      <a16:colId xmlns:a16="http://schemas.microsoft.com/office/drawing/2014/main" val="20003"/>
                    </a:ext>
                  </a:extLst>
                </a:gridCol>
                <a:gridCol w="519926">
                  <a:extLst>
                    <a:ext uri="{9D8B030D-6E8A-4147-A177-3AD203B41FA5}">
                      <a16:colId xmlns:a16="http://schemas.microsoft.com/office/drawing/2014/main" val="20004"/>
                    </a:ext>
                  </a:extLst>
                </a:gridCol>
                <a:gridCol w="389944">
                  <a:extLst>
                    <a:ext uri="{9D8B030D-6E8A-4147-A177-3AD203B41FA5}">
                      <a16:colId xmlns:a16="http://schemas.microsoft.com/office/drawing/2014/main" val="20005"/>
                    </a:ext>
                  </a:extLst>
                </a:gridCol>
              </a:tblGrid>
              <a:tr h="457200">
                <a:tc>
                  <a:txBody>
                    <a:bodyPr/>
                    <a:lstStyle/>
                    <a:p>
                      <a:pPr marL="2286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1.2  Bowel/Bladder Training</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D</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pic>
        <p:nvPicPr>
          <p:cNvPr id="92214" name="Picture 4">
            <a:extLst>
              <a:ext uri="{FF2B5EF4-FFF2-40B4-BE49-F238E27FC236}">
                <a16:creationId xmlns:a16="http://schemas.microsoft.com/office/drawing/2014/main" id="{09464E1A-7A55-4D35-926C-6FE0F5F1D66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C5B182-829C-412C-8305-136D6FBA82AD}"/>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extBox 4">
            <a:extLst>
              <a:ext uri="{FF2B5EF4-FFF2-40B4-BE49-F238E27FC236}">
                <a16:creationId xmlns:a16="http://schemas.microsoft.com/office/drawing/2014/main" id="{89B99B70-6292-455B-8CAF-9472EA2B7111}"/>
              </a:ext>
            </a:extLst>
          </p:cNvPr>
          <p:cNvSpPr txBox="1"/>
          <p:nvPr/>
        </p:nvSpPr>
        <p:spPr>
          <a:xfrm>
            <a:off x="304800" y="1543050"/>
            <a:ext cx="3330575" cy="4189413"/>
          </a:xfrm>
          <a:prstGeom prst="rect">
            <a:avLst/>
          </a:prstGeom>
          <a:noFill/>
          <a:ln>
            <a:solidFill>
              <a:schemeClr val="tx1"/>
            </a:solidFill>
          </a:ln>
        </p:spPr>
        <p:txBody>
          <a:bodyPr>
            <a:spAutoFit/>
          </a:bodyPr>
          <a:lstStyle/>
          <a:p>
            <a:pPr eaLnBrk="1" fontAlgn="auto" hangingPunct="1">
              <a:spcBef>
                <a:spcPts val="0"/>
              </a:spcBef>
              <a:spcAft>
                <a:spcPts val="0"/>
              </a:spcAft>
              <a:buClr>
                <a:srgbClr val="595959"/>
              </a:buClr>
              <a:buSzPts val="1800"/>
              <a:buFont typeface="Arial"/>
              <a:buNone/>
              <a:defRPr/>
            </a:pPr>
            <a:r>
              <a:rPr lang="en-US" sz="2200" b="1" kern="0" dirty="0">
                <a:solidFill>
                  <a:srgbClr val="000000"/>
                </a:solidFill>
                <a:latin typeface="Arial"/>
                <a:cs typeface="Arial"/>
                <a:sym typeface="Arial"/>
              </a:rPr>
              <a:t>Feedings</a:t>
            </a:r>
          </a:p>
          <a:p>
            <a:pPr eaLnBrk="1" fontAlgn="auto" hangingPunct="1">
              <a:spcBef>
                <a:spcPts val="0"/>
              </a:spcBef>
              <a:spcAft>
                <a:spcPts val="0"/>
              </a:spcAft>
              <a:buClr>
                <a:srgbClr val="595959"/>
              </a:buClr>
              <a:buSzPts val="1800"/>
              <a:buFont typeface="Arial"/>
              <a:buNone/>
              <a:defRPr/>
            </a:pPr>
            <a:r>
              <a:rPr lang="en-US" sz="2200" kern="0" dirty="0">
                <a:solidFill>
                  <a:srgbClr val="000000"/>
                </a:solidFill>
                <a:latin typeface="Arial"/>
                <a:cs typeface="Arial"/>
                <a:sym typeface="Arial"/>
              </a:rPr>
              <a:t>Gastrostomy Feeding (G-tube)</a:t>
            </a:r>
          </a:p>
          <a:p>
            <a:pPr marL="457200" indent="-330200" eaLnBrk="1" fontAlgn="auto" hangingPunct="1">
              <a:lnSpc>
                <a:spcPct val="115000"/>
              </a:lnSpc>
              <a:spcBef>
                <a:spcPts val="0"/>
              </a:spcBef>
              <a:spcAft>
                <a:spcPts val="0"/>
              </a:spcAft>
              <a:buClr>
                <a:srgbClr val="000000"/>
              </a:buClr>
              <a:buSzPts val="1600"/>
              <a:buFont typeface="Arial"/>
              <a:buChar char="●"/>
              <a:defRPr/>
            </a:pPr>
            <a:r>
              <a:rPr lang="en-US" sz="2200" kern="0" dirty="0">
                <a:solidFill>
                  <a:srgbClr val="000000"/>
                </a:solidFill>
                <a:latin typeface="Arial"/>
                <a:cs typeface="Arial"/>
                <a:sym typeface="Arial"/>
              </a:rPr>
              <a:t>Bolus (specific amount at one time - usually 20-30 minutes)</a:t>
            </a:r>
          </a:p>
          <a:p>
            <a:pPr marL="457200" indent="-330200" eaLnBrk="1" fontAlgn="auto" hangingPunct="1">
              <a:lnSpc>
                <a:spcPct val="115000"/>
              </a:lnSpc>
              <a:spcBef>
                <a:spcPts val="0"/>
              </a:spcBef>
              <a:spcAft>
                <a:spcPts val="0"/>
              </a:spcAft>
              <a:buClr>
                <a:srgbClr val="000000"/>
              </a:buClr>
              <a:buSzPts val="1600"/>
              <a:buFont typeface="Arial"/>
              <a:buChar char="●"/>
              <a:defRPr/>
            </a:pPr>
            <a:r>
              <a:rPr lang="en-US" sz="2200" kern="0" dirty="0">
                <a:solidFill>
                  <a:srgbClr val="000000"/>
                </a:solidFill>
                <a:latin typeface="Arial"/>
                <a:cs typeface="Arial"/>
                <a:sym typeface="Arial"/>
              </a:rPr>
              <a:t>Continuous (runs continuously, over a number of hours, usually on a pump)</a:t>
            </a:r>
          </a:p>
        </p:txBody>
      </p:sp>
      <p:sp>
        <p:nvSpPr>
          <p:cNvPr id="6" name="Arrow: Down 5">
            <a:extLst>
              <a:ext uri="{FF2B5EF4-FFF2-40B4-BE49-F238E27FC236}">
                <a16:creationId xmlns:a16="http://schemas.microsoft.com/office/drawing/2014/main" id="{D335EB68-6F10-4B4C-A6E0-35B5A93E6F3F}"/>
              </a:ext>
            </a:extLst>
          </p:cNvPr>
          <p:cNvSpPr/>
          <p:nvPr/>
        </p:nvSpPr>
        <p:spPr>
          <a:xfrm>
            <a:off x="8099425" y="1190625"/>
            <a:ext cx="358775" cy="6350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a:extLst>
              <a:ext uri="{FF2B5EF4-FFF2-40B4-BE49-F238E27FC236}">
                <a16:creationId xmlns:a16="http://schemas.microsoft.com/office/drawing/2014/main" id="{D7DB28C4-4D5E-4225-9B73-DC75F542403F}"/>
              </a:ext>
            </a:extLst>
          </p:cNvPr>
          <p:cNvSpPr/>
          <p:nvPr/>
        </p:nvSpPr>
        <p:spPr>
          <a:xfrm>
            <a:off x="0" y="-15875"/>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400" dirty="0">
                <a:latin typeface="Arial" panose="020B0604020202020204" pitchFamily="34" charset="0"/>
                <a:cs typeface="Arial" panose="020B0604020202020204" pitchFamily="34" charset="0"/>
              </a:rPr>
              <a:t>Delegated Tasks</a:t>
            </a:r>
          </a:p>
        </p:txBody>
      </p:sp>
      <p:sp>
        <p:nvSpPr>
          <p:cNvPr id="94214" name="Google Shape;346;p55">
            <a:extLst>
              <a:ext uri="{FF2B5EF4-FFF2-40B4-BE49-F238E27FC236}">
                <a16:creationId xmlns:a16="http://schemas.microsoft.com/office/drawing/2014/main" id="{494A5465-EAEC-4071-B61E-AACCAD91E16C}"/>
              </a:ext>
            </a:extLst>
          </p:cNvPr>
          <p:cNvSpPr txBox="1">
            <a:spLocks noChangeArrowheads="1"/>
          </p:cNvSpPr>
          <p:nvPr/>
        </p:nvSpPr>
        <p:spPr bwMode="auto">
          <a:xfrm>
            <a:off x="0" y="640080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latin typeface="Arial" panose="020B0604020202020204" pitchFamily="34" charset="0"/>
              </a:rPr>
              <a:t>Arkansas State Board of Nursing  (Revised 2021). School Nurse Roles and Responsibilities - Practice Guidelines [Nursing Tasks] Retrieved from</a:t>
            </a:r>
            <a:r>
              <a:rPr lang="en-US" altLang="en-US" sz="1000"/>
              <a:t> </a:t>
            </a:r>
            <a:r>
              <a:rPr lang="en-US" altLang="en-US" sz="1000" u="sng">
                <a:solidFill>
                  <a:srgbClr val="0000FF"/>
                </a:solidFill>
                <a:latin typeface="Arial" panose="020B0604020202020204" pitchFamily="34" charset="0"/>
                <a:hlinkClick r:id="rId3"/>
              </a:rPr>
              <a:t>https://adecm.ade.arkansas.gov/Attachments/School_Nurse_Guidelines_2021_Revision_Updated_September_2021_151522.pdf</a:t>
            </a:r>
            <a:endParaRPr lang="en-US" altLang="en-US" sz="1000"/>
          </a:p>
        </p:txBody>
      </p:sp>
      <p:graphicFrame>
        <p:nvGraphicFramePr>
          <p:cNvPr id="4" name="Table 3">
            <a:extLst>
              <a:ext uri="{FF2B5EF4-FFF2-40B4-BE49-F238E27FC236}">
                <a16:creationId xmlns:a16="http://schemas.microsoft.com/office/drawing/2014/main" id="{B2F53848-BEF1-422F-A05E-6DE87B846D71}"/>
              </a:ext>
            </a:extLst>
          </p:cNvPr>
          <p:cNvGraphicFramePr>
            <a:graphicFrameLocks noGrp="1"/>
          </p:cNvGraphicFramePr>
          <p:nvPr/>
        </p:nvGraphicFramePr>
        <p:xfrm>
          <a:off x="3886200" y="1931985"/>
          <a:ext cx="4953000" cy="2259015"/>
        </p:xfrm>
        <a:graphic>
          <a:graphicData uri="http://schemas.openxmlformats.org/drawingml/2006/table">
            <a:tbl>
              <a:tblPr/>
              <a:tblGrid>
                <a:gridCol w="3020122">
                  <a:extLst>
                    <a:ext uri="{9D8B030D-6E8A-4147-A177-3AD203B41FA5}">
                      <a16:colId xmlns:a16="http://schemas.microsoft.com/office/drawing/2014/main" val="20000"/>
                    </a:ext>
                  </a:extLst>
                </a:gridCol>
                <a:gridCol w="422817">
                  <a:extLst>
                    <a:ext uri="{9D8B030D-6E8A-4147-A177-3AD203B41FA5}">
                      <a16:colId xmlns:a16="http://schemas.microsoft.com/office/drawing/2014/main" val="20001"/>
                    </a:ext>
                  </a:extLst>
                </a:gridCol>
                <a:gridCol w="302012">
                  <a:extLst>
                    <a:ext uri="{9D8B030D-6E8A-4147-A177-3AD203B41FA5}">
                      <a16:colId xmlns:a16="http://schemas.microsoft.com/office/drawing/2014/main" val="20002"/>
                    </a:ext>
                  </a:extLst>
                </a:gridCol>
                <a:gridCol w="362415">
                  <a:extLst>
                    <a:ext uri="{9D8B030D-6E8A-4147-A177-3AD203B41FA5}">
                      <a16:colId xmlns:a16="http://schemas.microsoft.com/office/drawing/2014/main" val="20003"/>
                    </a:ext>
                  </a:extLst>
                </a:gridCol>
                <a:gridCol w="483219">
                  <a:extLst>
                    <a:ext uri="{9D8B030D-6E8A-4147-A177-3AD203B41FA5}">
                      <a16:colId xmlns:a16="http://schemas.microsoft.com/office/drawing/2014/main" val="20004"/>
                    </a:ext>
                  </a:extLst>
                </a:gridCol>
                <a:gridCol w="362415">
                  <a:extLst>
                    <a:ext uri="{9D8B030D-6E8A-4147-A177-3AD203B41FA5}">
                      <a16:colId xmlns:a16="http://schemas.microsoft.com/office/drawing/2014/main" val="20005"/>
                    </a:ext>
                  </a:extLst>
                </a:gridCol>
              </a:tblGrid>
              <a:tr h="2259015">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Procedure</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Provider Order Required</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solidFill>
                            <a:srgbClr val="0000FF"/>
                          </a:solidFill>
                          <a:effectLst/>
                          <a:latin typeface="Tw Cen MT" panose="020B0602020104020603" pitchFamily="34" charset="0"/>
                          <a:ea typeface="Tw Cen MT" panose="020B0602020104020603" pitchFamily="34" charset="0"/>
                          <a:cs typeface="Times New Roman" panose="02020603050405020304" pitchFamily="18" charset="0"/>
                        </a:rPr>
                        <a:t>RN</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solidFill>
                            <a:srgbClr val="FF0000"/>
                          </a:solidFill>
                          <a:effectLst/>
                          <a:latin typeface="Tw Cen MT" panose="020B0602020104020603" pitchFamily="34" charset="0"/>
                          <a:ea typeface="Tw Cen MT" panose="020B0602020104020603" pitchFamily="34" charset="0"/>
                          <a:cs typeface="Times New Roman" panose="02020603050405020304" pitchFamily="18" charset="0"/>
                        </a:rPr>
                        <a:t>LPN/ LPTN</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UAP</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Student for Self</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bl>
          </a:graphicData>
        </a:graphic>
      </p:graphicFrame>
      <p:graphicFrame>
        <p:nvGraphicFramePr>
          <p:cNvPr id="9" name="Table 8">
            <a:extLst>
              <a:ext uri="{FF2B5EF4-FFF2-40B4-BE49-F238E27FC236}">
                <a16:creationId xmlns:a16="http://schemas.microsoft.com/office/drawing/2014/main" id="{328D3E90-84A4-4766-8937-E1086B80D873}"/>
              </a:ext>
            </a:extLst>
          </p:cNvPr>
          <p:cNvGraphicFramePr>
            <a:graphicFrameLocks noGrp="1"/>
          </p:cNvGraphicFramePr>
          <p:nvPr/>
        </p:nvGraphicFramePr>
        <p:xfrm>
          <a:off x="3886200" y="4191000"/>
          <a:ext cx="4953000" cy="1354138"/>
        </p:xfrm>
        <a:graphic>
          <a:graphicData uri="http://schemas.openxmlformats.org/drawingml/2006/table">
            <a:tbl>
              <a:tblPr/>
              <a:tblGrid>
                <a:gridCol w="3020121">
                  <a:extLst>
                    <a:ext uri="{9D8B030D-6E8A-4147-A177-3AD203B41FA5}">
                      <a16:colId xmlns:a16="http://schemas.microsoft.com/office/drawing/2014/main" val="20000"/>
                    </a:ext>
                  </a:extLst>
                </a:gridCol>
                <a:gridCol w="422817">
                  <a:extLst>
                    <a:ext uri="{9D8B030D-6E8A-4147-A177-3AD203B41FA5}">
                      <a16:colId xmlns:a16="http://schemas.microsoft.com/office/drawing/2014/main" val="20001"/>
                    </a:ext>
                  </a:extLst>
                </a:gridCol>
                <a:gridCol w="302012">
                  <a:extLst>
                    <a:ext uri="{9D8B030D-6E8A-4147-A177-3AD203B41FA5}">
                      <a16:colId xmlns:a16="http://schemas.microsoft.com/office/drawing/2014/main" val="20002"/>
                    </a:ext>
                  </a:extLst>
                </a:gridCol>
                <a:gridCol w="362415">
                  <a:extLst>
                    <a:ext uri="{9D8B030D-6E8A-4147-A177-3AD203B41FA5}">
                      <a16:colId xmlns:a16="http://schemas.microsoft.com/office/drawing/2014/main" val="20003"/>
                    </a:ext>
                  </a:extLst>
                </a:gridCol>
                <a:gridCol w="483220">
                  <a:extLst>
                    <a:ext uri="{9D8B030D-6E8A-4147-A177-3AD203B41FA5}">
                      <a16:colId xmlns:a16="http://schemas.microsoft.com/office/drawing/2014/main" val="20004"/>
                    </a:ext>
                  </a:extLst>
                </a:gridCol>
                <a:gridCol w="362415">
                  <a:extLst>
                    <a:ext uri="{9D8B030D-6E8A-4147-A177-3AD203B41FA5}">
                      <a16:colId xmlns:a16="http://schemas.microsoft.com/office/drawing/2014/main" val="20005"/>
                    </a:ext>
                  </a:extLst>
                </a:gridCol>
              </a:tblGrid>
              <a:tr h="383660">
                <a:tc>
                  <a:txBody>
                    <a:bodyPr/>
                    <a:lstStyle/>
                    <a:p>
                      <a:pPr marL="4572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1.8.5 NG Tube Removal</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Yes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EM</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83660">
                <a:tc>
                  <a:txBody>
                    <a:bodyPr/>
                    <a:lstStyle/>
                    <a:p>
                      <a:pPr marL="4572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1.8.6 Gastrostomy Feeding</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Yes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D</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86818">
                <a:tc>
                  <a:txBody>
                    <a:bodyPr/>
                    <a:lstStyle/>
                    <a:p>
                      <a:pPr marL="0" marR="0">
                        <a:lnSpc>
                          <a:spcPct val="115000"/>
                        </a:lnSpc>
                        <a:spcBef>
                          <a:spcPts val="0"/>
                        </a:spcBef>
                        <a:spcAft>
                          <a:spcPts val="0"/>
                        </a:spcAft>
                        <a:tabLst>
                          <a:tab pos="-609600" algn="l"/>
                          <a:tab pos="-457200" algn="l"/>
                          <a:tab pos="228600" algn="r"/>
                          <a:tab pos="44577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           1.8.7 Monitoring Gastrostomy Feeding</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D</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94246" name="Picture 4">
            <a:extLst>
              <a:ext uri="{FF2B5EF4-FFF2-40B4-BE49-F238E27FC236}">
                <a16:creationId xmlns:a16="http://schemas.microsoft.com/office/drawing/2014/main" id="{4F6DBD63-B30C-4B89-A1D0-73B0E520F49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0D11FA-E27E-4241-AE0D-436993C63C84}"/>
              </a:ext>
            </a:extLst>
          </p:cNvPr>
          <p:cNvSpPr/>
          <p:nvPr/>
        </p:nvSpPr>
        <p:spPr>
          <a:xfrm>
            <a:off x="-4763" y="0"/>
            <a:ext cx="9144001"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Google Shape;540;p76">
            <a:extLst>
              <a:ext uri="{FF2B5EF4-FFF2-40B4-BE49-F238E27FC236}">
                <a16:creationId xmlns:a16="http://schemas.microsoft.com/office/drawing/2014/main" id="{241E4AA5-C91E-4A51-8BC6-71454F1363A6}"/>
              </a:ext>
            </a:extLst>
          </p:cNvPr>
          <p:cNvSpPr txBox="1">
            <a:spLocks/>
          </p:cNvSpPr>
          <p:nvPr/>
        </p:nvSpPr>
        <p:spPr>
          <a:xfrm>
            <a:off x="685800" y="1600200"/>
            <a:ext cx="3200400" cy="4038600"/>
          </a:xfrm>
          <a:prstGeom prst="rect">
            <a:avLst/>
          </a:prstGeom>
          <a:solidFill>
            <a:srgbClr val="FFFFFF"/>
          </a:solidFill>
          <a:ln w="9525" cap="flat" cmpd="sng">
            <a:solidFill>
              <a:srgbClr val="000000"/>
            </a:solidFill>
            <a:prstDash val="solid"/>
            <a:round/>
            <a:headEnd type="none" w="sm" len="sm"/>
            <a:tailEnd type="none" w="sm" len="sm"/>
          </a:ln>
        </p:spPr>
        <p:txBody>
          <a:bodyPr spcFirstLastPara="1" lIns="91425" tIns="91425" rIns="91425" bIns="91425"/>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eaLnBrk="1" fontAlgn="auto" hangingPunct="1">
              <a:lnSpc>
                <a:spcPct val="100000"/>
              </a:lnSpc>
              <a:buClr>
                <a:srgbClr val="595959"/>
              </a:buClr>
              <a:buFont typeface="Arial"/>
              <a:buNone/>
              <a:defRPr/>
            </a:pPr>
            <a:r>
              <a:rPr lang="en-US" b="1" kern="0" dirty="0">
                <a:solidFill>
                  <a:srgbClr val="000000"/>
                </a:solidFill>
              </a:rPr>
              <a:t>Ventricular Peritoneal Shunt</a:t>
            </a:r>
          </a:p>
          <a:p>
            <a:pPr marL="0" indent="0" eaLnBrk="1" fontAlgn="auto" hangingPunct="1">
              <a:lnSpc>
                <a:spcPct val="100000"/>
              </a:lnSpc>
              <a:buClr>
                <a:srgbClr val="595959"/>
              </a:buClr>
              <a:buFont typeface="Arial"/>
              <a:buNone/>
              <a:defRPr/>
            </a:pPr>
            <a:r>
              <a:rPr lang="en-US" kern="0" dirty="0">
                <a:solidFill>
                  <a:srgbClr val="000000"/>
                </a:solidFill>
              </a:rPr>
              <a:t>Key Elements to watch for:</a:t>
            </a:r>
          </a:p>
          <a:p>
            <a:pPr indent="-330200" eaLnBrk="1" fontAlgn="auto" hangingPunct="1">
              <a:lnSpc>
                <a:spcPct val="100000"/>
              </a:lnSpc>
              <a:buClr>
                <a:srgbClr val="000000"/>
              </a:buClr>
              <a:buSzPts val="1600"/>
              <a:defRPr/>
            </a:pPr>
            <a:r>
              <a:rPr lang="en-US" kern="0" dirty="0">
                <a:solidFill>
                  <a:srgbClr val="000000"/>
                </a:solidFill>
              </a:rPr>
              <a:t>Headache, vomiting, confusion, increased sleepiness</a:t>
            </a:r>
          </a:p>
          <a:p>
            <a:pPr indent="-330200" eaLnBrk="1" fontAlgn="auto" hangingPunct="1">
              <a:lnSpc>
                <a:spcPct val="100000"/>
              </a:lnSpc>
              <a:buClr>
                <a:srgbClr val="000000"/>
              </a:buClr>
              <a:buSzPts val="1600"/>
              <a:defRPr/>
            </a:pPr>
            <a:r>
              <a:rPr lang="en-US" kern="0" dirty="0">
                <a:solidFill>
                  <a:srgbClr val="000000"/>
                </a:solidFill>
              </a:rPr>
              <a:t>Vision difficulties, fever greater than 101.5 orally</a:t>
            </a:r>
          </a:p>
          <a:p>
            <a:pPr indent="-330200" eaLnBrk="1" fontAlgn="auto" hangingPunct="1">
              <a:lnSpc>
                <a:spcPct val="100000"/>
              </a:lnSpc>
              <a:buClr>
                <a:srgbClr val="000000"/>
              </a:buClr>
              <a:buSzPts val="1600"/>
              <a:defRPr/>
            </a:pPr>
            <a:r>
              <a:rPr lang="en-US" kern="0" dirty="0">
                <a:solidFill>
                  <a:srgbClr val="000000"/>
                </a:solidFill>
              </a:rPr>
              <a:t>Increased redness or discomfort or new or excessive drainage from an incision or wound from a recent shunt placement/revision</a:t>
            </a:r>
            <a:endParaRPr lang="en-US" kern="0" dirty="0">
              <a:solidFill>
                <a:srgbClr val="595959"/>
              </a:solidFill>
            </a:endParaRPr>
          </a:p>
        </p:txBody>
      </p:sp>
      <p:sp>
        <p:nvSpPr>
          <p:cNvPr id="8" name="Arrow: Down 7">
            <a:extLst>
              <a:ext uri="{FF2B5EF4-FFF2-40B4-BE49-F238E27FC236}">
                <a16:creationId xmlns:a16="http://schemas.microsoft.com/office/drawing/2014/main" id="{BCD3434D-E1C8-42F1-AEAC-2630E1003510}"/>
              </a:ext>
            </a:extLst>
          </p:cNvPr>
          <p:cNvSpPr/>
          <p:nvPr/>
        </p:nvSpPr>
        <p:spPr>
          <a:xfrm>
            <a:off x="8001000" y="1587500"/>
            <a:ext cx="304800" cy="63976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6261" name="TextBox 8">
            <a:extLst>
              <a:ext uri="{FF2B5EF4-FFF2-40B4-BE49-F238E27FC236}">
                <a16:creationId xmlns:a16="http://schemas.microsoft.com/office/drawing/2014/main" id="{1AD5E65F-7CB6-4FDF-8789-C436FEE5BC09}"/>
              </a:ext>
            </a:extLst>
          </p:cNvPr>
          <p:cNvSpPr txBox="1">
            <a:spLocks noChangeArrowheads="1"/>
          </p:cNvSpPr>
          <p:nvPr/>
        </p:nvSpPr>
        <p:spPr bwMode="auto">
          <a:xfrm>
            <a:off x="3929063" y="995363"/>
            <a:ext cx="4800600" cy="4143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000">
                <a:solidFill>
                  <a:srgbClr val="FF0000"/>
                </a:solidFill>
                <a:latin typeface="Arial" panose="020B0604020202020204" pitchFamily="34" charset="0"/>
              </a:rPr>
              <a:t>Report these to the </a:t>
            </a:r>
            <a:r>
              <a:rPr lang="en-US" altLang="en-US" sz="2000" b="1" u="sng">
                <a:solidFill>
                  <a:srgbClr val="0000FF"/>
                </a:solidFill>
                <a:latin typeface="Arial" panose="020B0604020202020204" pitchFamily="34" charset="0"/>
              </a:rPr>
              <a:t>RN</a:t>
            </a:r>
            <a:r>
              <a:rPr lang="en-US" altLang="en-US" sz="2000">
                <a:solidFill>
                  <a:srgbClr val="FF0000"/>
                </a:solidFill>
                <a:latin typeface="Arial" panose="020B0604020202020204" pitchFamily="34" charset="0"/>
              </a:rPr>
              <a:t> IMMEDIATELY. </a:t>
            </a:r>
          </a:p>
        </p:txBody>
      </p:sp>
      <p:sp>
        <p:nvSpPr>
          <p:cNvPr id="11" name="Rectangle 10">
            <a:extLst>
              <a:ext uri="{FF2B5EF4-FFF2-40B4-BE49-F238E27FC236}">
                <a16:creationId xmlns:a16="http://schemas.microsoft.com/office/drawing/2014/main" id="{305FE9FC-6244-4108-A4EC-B7DCC8BF464D}"/>
              </a:ext>
            </a:extLst>
          </p:cNvPr>
          <p:cNvSpPr/>
          <p:nvPr/>
        </p:nvSpPr>
        <p:spPr>
          <a:xfrm>
            <a:off x="0" y="-15875"/>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400" dirty="0">
                <a:latin typeface="Arial" panose="020B0604020202020204" pitchFamily="34" charset="0"/>
                <a:cs typeface="Arial" panose="020B0604020202020204" pitchFamily="34" charset="0"/>
              </a:rPr>
              <a:t>Delegated Tasks</a:t>
            </a:r>
          </a:p>
        </p:txBody>
      </p:sp>
      <p:sp>
        <p:nvSpPr>
          <p:cNvPr id="96263" name="Google Shape;346;p55">
            <a:extLst>
              <a:ext uri="{FF2B5EF4-FFF2-40B4-BE49-F238E27FC236}">
                <a16:creationId xmlns:a16="http://schemas.microsoft.com/office/drawing/2014/main" id="{78A3377B-CBE3-400E-81C7-E747ED36D12B}"/>
              </a:ext>
            </a:extLst>
          </p:cNvPr>
          <p:cNvSpPr txBox="1">
            <a:spLocks noChangeArrowheads="1"/>
          </p:cNvSpPr>
          <p:nvPr/>
        </p:nvSpPr>
        <p:spPr bwMode="auto">
          <a:xfrm>
            <a:off x="0" y="640080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latin typeface="Arial" panose="020B0604020202020204" pitchFamily="34" charset="0"/>
              </a:rPr>
              <a:t>Arkansas State Board of Nursing  (Revised 2021). School Nurse Roles and Responsibilities - Practice Guidelines [Nursing Tasks] Retrieved from</a:t>
            </a:r>
            <a:r>
              <a:rPr lang="en-US" altLang="en-US" sz="1000"/>
              <a:t> </a:t>
            </a:r>
            <a:r>
              <a:rPr lang="en-US" altLang="en-US" sz="1000" u="sng">
                <a:solidFill>
                  <a:srgbClr val="0000FF"/>
                </a:solidFill>
                <a:latin typeface="Arial" panose="020B0604020202020204" pitchFamily="34" charset="0"/>
                <a:hlinkClick r:id="rId3"/>
              </a:rPr>
              <a:t>https://adecm.ade.arkansas.gov/Attachments/School_Nurse_Guidelines_2021_Revision_Updated_September_2021_151522.pdf</a:t>
            </a:r>
            <a:endParaRPr lang="en-US" altLang="en-US" sz="1000"/>
          </a:p>
        </p:txBody>
      </p:sp>
      <p:graphicFrame>
        <p:nvGraphicFramePr>
          <p:cNvPr id="4" name="Table 3">
            <a:extLst>
              <a:ext uri="{FF2B5EF4-FFF2-40B4-BE49-F238E27FC236}">
                <a16:creationId xmlns:a16="http://schemas.microsoft.com/office/drawing/2014/main" id="{DC0A1DB5-F66E-491D-B3F8-D140CF5C7E57}"/>
              </a:ext>
            </a:extLst>
          </p:cNvPr>
          <p:cNvGraphicFramePr>
            <a:graphicFrameLocks noGrp="1"/>
          </p:cNvGraphicFramePr>
          <p:nvPr/>
        </p:nvGraphicFramePr>
        <p:xfrm>
          <a:off x="4038601" y="2259012"/>
          <a:ext cx="4691061" cy="2297113"/>
        </p:xfrm>
        <a:graphic>
          <a:graphicData uri="http://schemas.openxmlformats.org/drawingml/2006/table">
            <a:tbl>
              <a:tblPr/>
              <a:tblGrid>
                <a:gridCol w="2860404">
                  <a:extLst>
                    <a:ext uri="{9D8B030D-6E8A-4147-A177-3AD203B41FA5}">
                      <a16:colId xmlns:a16="http://schemas.microsoft.com/office/drawing/2014/main" val="20000"/>
                    </a:ext>
                  </a:extLst>
                </a:gridCol>
                <a:gridCol w="400457">
                  <a:extLst>
                    <a:ext uri="{9D8B030D-6E8A-4147-A177-3AD203B41FA5}">
                      <a16:colId xmlns:a16="http://schemas.microsoft.com/office/drawing/2014/main" val="20001"/>
                    </a:ext>
                  </a:extLst>
                </a:gridCol>
                <a:gridCol w="286040">
                  <a:extLst>
                    <a:ext uri="{9D8B030D-6E8A-4147-A177-3AD203B41FA5}">
                      <a16:colId xmlns:a16="http://schemas.microsoft.com/office/drawing/2014/main" val="20002"/>
                    </a:ext>
                  </a:extLst>
                </a:gridCol>
                <a:gridCol w="343248">
                  <a:extLst>
                    <a:ext uri="{9D8B030D-6E8A-4147-A177-3AD203B41FA5}">
                      <a16:colId xmlns:a16="http://schemas.microsoft.com/office/drawing/2014/main" val="20003"/>
                    </a:ext>
                  </a:extLst>
                </a:gridCol>
                <a:gridCol w="457664">
                  <a:extLst>
                    <a:ext uri="{9D8B030D-6E8A-4147-A177-3AD203B41FA5}">
                      <a16:colId xmlns:a16="http://schemas.microsoft.com/office/drawing/2014/main" val="20004"/>
                    </a:ext>
                  </a:extLst>
                </a:gridCol>
                <a:gridCol w="343248">
                  <a:extLst>
                    <a:ext uri="{9D8B030D-6E8A-4147-A177-3AD203B41FA5}">
                      <a16:colId xmlns:a16="http://schemas.microsoft.com/office/drawing/2014/main" val="20005"/>
                    </a:ext>
                  </a:extLst>
                </a:gridCol>
              </a:tblGrid>
              <a:tr h="2297113">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Procedure</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Provider Order Required</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solidFill>
                            <a:srgbClr val="0000FF"/>
                          </a:solidFill>
                          <a:effectLst/>
                          <a:latin typeface="Tw Cen MT" panose="020B0602020104020603" pitchFamily="34" charset="0"/>
                          <a:ea typeface="Tw Cen MT" panose="020B0602020104020603" pitchFamily="34" charset="0"/>
                          <a:cs typeface="Times New Roman" panose="02020603050405020304" pitchFamily="18" charset="0"/>
                        </a:rPr>
                        <a:t>RN</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solidFill>
                            <a:srgbClr val="FF0000"/>
                          </a:solidFill>
                          <a:effectLst/>
                          <a:latin typeface="Tw Cen MT" panose="020B0602020104020603" pitchFamily="34" charset="0"/>
                          <a:ea typeface="Tw Cen MT" panose="020B0602020104020603" pitchFamily="34" charset="0"/>
                          <a:cs typeface="Times New Roman" panose="02020603050405020304" pitchFamily="18" charset="0"/>
                        </a:rPr>
                        <a:t>LPN/ LPTN</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UAP</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Student for Self</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bl>
          </a:graphicData>
        </a:graphic>
      </p:graphicFrame>
      <p:graphicFrame>
        <p:nvGraphicFramePr>
          <p:cNvPr id="7" name="Table 6">
            <a:extLst>
              <a:ext uri="{FF2B5EF4-FFF2-40B4-BE49-F238E27FC236}">
                <a16:creationId xmlns:a16="http://schemas.microsoft.com/office/drawing/2014/main" id="{907612B4-4E57-409F-A85A-0D25BEB88478}"/>
              </a:ext>
            </a:extLst>
          </p:cNvPr>
          <p:cNvGraphicFramePr>
            <a:graphicFrameLocks noGrp="1"/>
          </p:cNvGraphicFramePr>
          <p:nvPr/>
        </p:nvGraphicFramePr>
        <p:xfrm>
          <a:off x="4038600" y="4556125"/>
          <a:ext cx="4691063" cy="1066800"/>
        </p:xfrm>
        <a:graphic>
          <a:graphicData uri="http://schemas.openxmlformats.org/drawingml/2006/table">
            <a:tbl>
              <a:tblPr/>
              <a:tblGrid>
                <a:gridCol w="2860405">
                  <a:extLst>
                    <a:ext uri="{9D8B030D-6E8A-4147-A177-3AD203B41FA5}">
                      <a16:colId xmlns:a16="http://schemas.microsoft.com/office/drawing/2014/main" val="20000"/>
                    </a:ext>
                  </a:extLst>
                </a:gridCol>
                <a:gridCol w="400457">
                  <a:extLst>
                    <a:ext uri="{9D8B030D-6E8A-4147-A177-3AD203B41FA5}">
                      <a16:colId xmlns:a16="http://schemas.microsoft.com/office/drawing/2014/main" val="20001"/>
                    </a:ext>
                  </a:extLst>
                </a:gridCol>
                <a:gridCol w="286041">
                  <a:extLst>
                    <a:ext uri="{9D8B030D-6E8A-4147-A177-3AD203B41FA5}">
                      <a16:colId xmlns:a16="http://schemas.microsoft.com/office/drawing/2014/main" val="20002"/>
                    </a:ext>
                  </a:extLst>
                </a:gridCol>
                <a:gridCol w="343248">
                  <a:extLst>
                    <a:ext uri="{9D8B030D-6E8A-4147-A177-3AD203B41FA5}">
                      <a16:colId xmlns:a16="http://schemas.microsoft.com/office/drawing/2014/main" val="20003"/>
                    </a:ext>
                  </a:extLst>
                </a:gridCol>
                <a:gridCol w="457664">
                  <a:extLst>
                    <a:ext uri="{9D8B030D-6E8A-4147-A177-3AD203B41FA5}">
                      <a16:colId xmlns:a16="http://schemas.microsoft.com/office/drawing/2014/main" val="20004"/>
                    </a:ext>
                  </a:extLst>
                </a:gridCol>
                <a:gridCol w="343248">
                  <a:extLst>
                    <a:ext uri="{9D8B030D-6E8A-4147-A177-3AD203B41FA5}">
                      <a16:colId xmlns:a16="http://schemas.microsoft.com/office/drawing/2014/main" val="20005"/>
                    </a:ext>
                  </a:extLst>
                </a:gridCol>
              </a:tblGrid>
              <a:tr h="383105">
                <a:tc>
                  <a:txBody>
                    <a:bodyPr/>
                    <a:lstStyle/>
                    <a:p>
                      <a:pPr marL="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3.0 Medical Support Systems</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extLst>
                  <a:ext uri="{0D108BD9-81ED-4DB2-BD59-A6C34878D82A}">
                    <a16:rowId xmlns:a16="http://schemas.microsoft.com/office/drawing/2014/main" val="10000"/>
                  </a:ext>
                </a:extLst>
              </a:tr>
              <a:tr h="683695">
                <a:tc>
                  <a:txBody>
                    <a:bodyPr/>
                    <a:lstStyle/>
                    <a:p>
                      <a:pPr marL="2286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3.1 Ventricular Peritoneal Shunt Monitoring</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Yes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D</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X</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96288" name="Picture 4">
            <a:extLst>
              <a:ext uri="{FF2B5EF4-FFF2-40B4-BE49-F238E27FC236}">
                <a16:creationId xmlns:a16="http://schemas.microsoft.com/office/drawing/2014/main" id="{7A43BC4E-F376-495D-9CF8-E53C23ADEB2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338B011-BBCB-49A0-BFB1-762C08966282}"/>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extBox 4">
            <a:extLst>
              <a:ext uri="{FF2B5EF4-FFF2-40B4-BE49-F238E27FC236}">
                <a16:creationId xmlns:a16="http://schemas.microsoft.com/office/drawing/2014/main" id="{78714C0A-9023-41BE-9850-0C5009EE8433}"/>
              </a:ext>
            </a:extLst>
          </p:cNvPr>
          <p:cNvSpPr txBox="1"/>
          <p:nvPr/>
        </p:nvSpPr>
        <p:spPr>
          <a:xfrm>
            <a:off x="609600" y="869950"/>
            <a:ext cx="7848600" cy="1846263"/>
          </a:xfrm>
          <a:prstGeom prst="rect">
            <a:avLst/>
          </a:prstGeom>
          <a:noFill/>
          <a:ln>
            <a:solidFill>
              <a:schemeClr val="tx1"/>
            </a:solidFill>
          </a:ln>
        </p:spPr>
        <p:txBody>
          <a:bodyPr>
            <a:spAutoFit/>
          </a:bodyPr>
          <a:lstStyle/>
          <a:p>
            <a:pPr eaLnBrk="1" fontAlgn="auto" hangingPunct="1">
              <a:spcBef>
                <a:spcPts val="0"/>
              </a:spcBef>
              <a:spcAft>
                <a:spcPts val="0"/>
              </a:spcAft>
              <a:buClr>
                <a:srgbClr val="595959"/>
              </a:buClr>
              <a:buSzPts val="1800"/>
              <a:buFont typeface="Arial"/>
              <a:buNone/>
              <a:defRPr/>
            </a:pPr>
            <a:r>
              <a:rPr lang="en-US" sz="1600" kern="0" dirty="0">
                <a:solidFill>
                  <a:srgbClr val="000000"/>
                </a:solidFill>
                <a:latin typeface="Arial"/>
                <a:cs typeface="Arial"/>
                <a:sym typeface="Arial"/>
              </a:rPr>
              <a:t>Mechanical Ventilator &amp; Oxygen</a:t>
            </a:r>
          </a:p>
          <a:p>
            <a:pPr eaLnBrk="1" fontAlgn="auto" hangingPunct="1">
              <a:spcBef>
                <a:spcPts val="0"/>
              </a:spcBef>
              <a:spcAft>
                <a:spcPts val="0"/>
              </a:spcAft>
              <a:buClr>
                <a:srgbClr val="595959"/>
              </a:buClr>
              <a:buSzPts val="1800"/>
              <a:buFont typeface="Arial"/>
              <a:buNone/>
              <a:defRPr/>
            </a:pPr>
            <a:r>
              <a:rPr lang="en-US" sz="1600" b="1" kern="0" dirty="0">
                <a:solidFill>
                  <a:srgbClr val="000000"/>
                </a:solidFill>
                <a:latin typeface="Arial"/>
                <a:cs typeface="Arial"/>
                <a:sym typeface="Arial"/>
              </a:rPr>
              <a:t>Monitoring Mechanical Ventilator</a:t>
            </a:r>
          </a:p>
          <a:p>
            <a:pPr marL="457200" indent="-330200" eaLnBrk="1" fontAlgn="auto" hangingPunct="1">
              <a:spcBef>
                <a:spcPts val="0"/>
              </a:spcBef>
              <a:spcAft>
                <a:spcPts val="0"/>
              </a:spcAft>
              <a:buClr>
                <a:srgbClr val="000000"/>
              </a:buClr>
              <a:buSzPts val="1600"/>
              <a:buFont typeface="Arial"/>
              <a:buChar char="●"/>
              <a:defRPr/>
            </a:pPr>
            <a:r>
              <a:rPr lang="en-US" sz="1600" kern="0" dirty="0">
                <a:solidFill>
                  <a:srgbClr val="000000"/>
                </a:solidFill>
                <a:latin typeface="Arial"/>
                <a:cs typeface="Arial"/>
                <a:sym typeface="Arial"/>
              </a:rPr>
              <a:t>It is important to understand the ventilator has many settings which are set to alarm if a value goes out of the acceptable range. </a:t>
            </a:r>
          </a:p>
          <a:p>
            <a:pPr eaLnBrk="1" fontAlgn="auto" hangingPunct="1">
              <a:spcBef>
                <a:spcPts val="0"/>
              </a:spcBef>
              <a:spcAft>
                <a:spcPts val="0"/>
              </a:spcAft>
              <a:buClr>
                <a:srgbClr val="595959"/>
              </a:buClr>
              <a:buSzPts val="1800"/>
              <a:buFont typeface="Arial"/>
              <a:buNone/>
              <a:defRPr/>
            </a:pPr>
            <a:r>
              <a:rPr lang="en-US" sz="1600" b="1" kern="0" dirty="0">
                <a:solidFill>
                  <a:srgbClr val="000000"/>
                </a:solidFill>
                <a:latin typeface="Arial"/>
                <a:cs typeface="Arial"/>
                <a:sym typeface="Arial"/>
              </a:rPr>
              <a:t>Intermittent Oxygen and Continuous-Monitoring Oxygen</a:t>
            </a:r>
          </a:p>
          <a:p>
            <a:pPr marL="457200" indent="-342900" eaLnBrk="1" fontAlgn="auto" hangingPunct="1">
              <a:spcBef>
                <a:spcPts val="0"/>
              </a:spcBef>
              <a:spcAft>
                <a:spcPts val="0"/>
              </a:spcAft>
              <a:buClr>
                <a:srgbClr val="000000"/>
              </a:buClr>
              <a:buSzPts val="1800"/>
              <a:buFont typeface="Arial"/>
              <a:buChar char="●"/>
              <a:defRPr/>
            </a:pPr>
            <a:r>
              <a:rPr lang="en-US" sz="1600" kern="0" dirty="0">
                <a:solidFill>
                  <a:srgbClr val="000000"/>
                </a:solidFill>
                <a:latin typeface="Arial"/>
                <a:cs typeface="Arial"/>
                <a:sym typeface="Arial"/>
              </a:rPr>
              <a:t>Some students may require oxygen during the school day. Oxygen therapy is used to keep the students from becoming hypoxic. </a:t>
            </a:r>
            <a:r>
              <a:rPr lang="en-US" kern="0" dirty="0">
                <a:solidFill>
                  <a:srgbClr val="000000"/>
                </a:solidFill>
                <a:latin typeface="Arial"/>
                <a:cs typeface="Arial"/>
                <a:sym typeface="Arial"/>
              </a:rPr>
              <a:t> </a:t>
            </a:r>
            <a:endParaRPr lang="en-US" kern="0" dirty="0">
              <a:solidFill>
                <a:srgbClr val="595959"/>
              </a:solidFill>
              <a:latin typeface="Arial"/>
              <a:cs typeface="Arial"/>
              <a:sym typeface="Arial"/>
            </a:endParaRPr>
          </a:p>
        </p:txBody>
      </p:sp>
      <p:sp>
        <p:nvSpPr>
          <p:cNvPr id="9" name="TextBox 8">
            <a:extLst>
              <a:ext uri="{FF2B5EF4-FFF2-40B4-BE49-F238E27FC236}">
                <a16:creationId xmlns:a16="http://schemas.microsoft.com/office/drawing/2014/main" id="{652F10CC-7E63-49A7-A814-CE11E53FF904}"/>
              </a:ext>
            </a:extLst>
          </p:cNvPr>
          <p:cNvSpPr txBox="1"/>
          <p:nvPr/>
        </p:nvSpPr>
        <p:spPr>
          <a:xfrm>
            <a:off x="123822" y="3155951"/>
            <a:ext cx="1247778" cy="2604559"/>
          </a:xfrm>
          <a:prstGeom prst="rect">
            <a:avLst/>
          </a:prstGeom>
          <a:noFill/>
          <a:ln>
            <a:solidFill>
              <a:srgbClr val="FF0000"/>
            </a:solidFill>
          </a:ln>
        </p:spPr>
        <p:txBody>
          <a:bodyPr wrap="square">
            <a:spAutoFit/>
          </a:bodyPr>
          <a:lstStyle/>
          <a:p>
            <a:pPr eaLnBrk="1" fontAlgn="auto" hangingPunct="1">
              <a:lnSpc>
                <a:spcPct val="115000"/>
              </a:lnSpc>
              <a:spcBef>
                <a:spcPts val="0"/>
              </a:spcBef>
              <a:spcAft>
                <a:spcPts val="1600"/>
              </a:spcAft>
              <a:buClr>
                <a:srgbClr val="000000"/>
              </a:buClr>
              <a:buSzPts val="1100"/>
              <a:buFont typeface="Arial"/>
              <a:buNone/>
              <a:defRPr/>
            </a:pPr>
            <a:r>
              <a:rPr lang="en-US" sz="2400" b="1" u="sng" kern="0" dirty="0">
                <a:solidFill>
                  <a:srgbClr val="FF0000"/>
                </a:solidFill>
                <a:latin typeface="Arial"/>
                <a:cs typeface="Arial"/>
                <a:sym typeface="Arial"/>
              </a:rPr>
              <a:t>If an alarm goes off call the </a:t>
            </a:r>
            <a:r>
              <a:rPr lang="en-US" sz="2400" b="1" u="sng" kern="0" dirty="0">
                <a:solidFill>
                  <a:srgbClr val="0000FF"/>
                </a:solidFill>
                <a:latin typeface="Arial"/>
                <a:cs typeface="Arial"/>
                <a:sym typeface="Arial"/>
              </a:rPr>
              <a:t>RN</a:t>
            </a:r>
            <a:r>
              <a:rPr lang="en-US" sz="2400" u="sng" kern="0" dirty="0">
                <a:solidFill>
                  <a:srgbClr val="FF0000"/>
                </a:solidFill>
                <a:latin typeface="Arial"/>
                <a:cs typeface="Arial"/>
                <a:sym typeface="Arial"/>
              </a:rPr>
              <a:t>!!</a:t>
            </a:r>
            <a:endParaRPr lang="en-US" sz="2400" kern="0" dirty="0">
              <a:solidFill>
                <a:srgbClr val="000000"/>
              </a:solidFill>
              <a:latin typeface="Arial"/>
              <a:cs typeface="Arial"/>
              <a:sym typeface="Arial"/>
            </a:endParaRPr>
          </a:p>
        </p:txBody>
      </p:sp>
      <p:sp>
        <p:nvSpPr>
          <p:cNvPr id="13" name="Rectangle 12">
            <a:extLst>
              <a:ext uri="{FF2B5EF4-FFF2-40B4-BE49-F238E27FC236}">
                <a16:creationId xmlns:a16="http://schemas.microsoft.com/office/drawing/2014/main" id="{FC458640-21EA-4636-A4A3-865AF8D0D1CD}"/>
              </a:ext>
            </a:extLst>
          </p:cNvPr>
          <p:cNvSpPr/>
          <p:nvPr/>
        </p:nvSpPr>
        <p:spPr>
          <a:xfrm>
            <a:off x="0" y="-15875"/>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400" dirty="0">
                <a:latin typeface="Arial" panose="020B0604020202020204" pitchFamily="34" charset="0"/>
                <a:cs typeface="Arial" panose="020B0604020202020204" pitchFamily="34" charset="0"/>
              </a:rPr>
              <a:t>Delegated Tasks</a:t>
            </a:r>
          </a:p>
        </p:txBody>
      </p:sp>
      <p:sp>
        <p:nvSpPr>
          <p:cNvPr id="98310" name="Google Shape;346;p55">
            <a:extLst>
              <a:ext uri="{FF2B5EF4-FFF2-40B4-BE49-F238E27FC236}">
                <a16:creationId xmlns:a16="http://schemas.microsoft.com/office/drawing/2014/main" id="{90801717-23EC-4C0B-BABF-EDF9D7F57967}"/>
              </a:ext>
            </a:extLst>
          </p:cNvPr>
          <p:cNvSpPr txBox="1">
            <a:spLocks noChangeArrowheads="1"/>
          </p:cNvSpPr>
          <p:nvPr/>
        </p:nvSpPr>
        <p:spPr bwMode="auto">
          <a:xfrm>
            <a:off x="0" y="640080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latin typeface="Arial" panose="020B0604020202020204" pitchFamily="34" charset="0"/>
              </a:rPr>
              <a:t>Arkansas State Board of Nursing  (Revised 2021). School Nurse Roles and Responsibilities - Practice Guidelines [Nursing Tasks] Retrieved from</a:t>
            </a:r>
            <a:r>
              <a:rPr lang="en-US" altLang="en-US" sz="1000"/>
              <a:t> </a:t>
            </a:r>
            <a:r>
              <a:rPr lang="en-US" altLang="en-US" sz="1000" u="sng">
                <a:solidFill>
                  <a:srgbClr val="0000FF"/>
                </a:solidFill>
                <a:latin typeface="Arial" panose="020B0604020202020204" pitchFamily="34" charset="0"/>
                <a:hlinkClick r:id="rId3"/>
              </a:rPr>
              <a:t>https://adecm.ade.arkansas.gov/Attachments/School_Nurse_Guidelines_2021_Revision_Updated_September_2021_151522.pdf</a:t>
            </a:r>
            <a:endParaRPr lang="en-US" altLang="en-US" sz="1000"/>
          </a:p>
        </p:txBody>
      </p:sp>
      <p:sp>
        <p:nvSpPr>
          <p:cNvPr id="2" name="Arrow: Right 1">
            <a:extLst>
              <a:ext uri="{FF2B5EF4-FFF2-40B4-BE49-F238E27FC236}">
                <a16:creationId xmlns:a16="http://schemas.microsoft.com/office/drawing/2014/main" id="{37F87F18-18E9-4344-B305-B91D0AA8ADEA}"/>
              </a:ext>
            </a:extLst>
          </p:cNvPr>
          <p:cNvSpPr/>
          <p:nvPr/>
        </p:nvSpPr>
        <p:spPr>
          <a:xfrm>
            <a:off x="793750" y="5194300"/>
            <a:ext cx="628650" cy="1349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Arrow: Right 13">
            <a:extLst>
              <a:ext uri="{FF2B5EF4-FFF2-40B4-BE49-F238E27FC236}">
                <a16:creationId xmlns:a16="http://schemas.microsoft.com/office/drawing/2014/main" id="{A6A99D0A-1366-4C69-81E3-5066BB7973CC}"/>
              </a:ext>
            </a:extLst>
          </p:cNvPr>
          <p:cNvSpPr/>
          <p:nvPr/>
        </p:nvSpPr>
        <p:spPr>
          <a:xfrm>
            <a:off x="781050" y="5826125"/>
            <a:ext cx="628650" cy="1349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Arrow: Right 14">
            <a:extLst>
              <a:ext uri="{FF2B5EF4-FFF2-40B4-BE49-F238E27FC236}">
                <a16:creationId xmlns:a16="http://schemas.microsoft.com/office/drawing/2014/main" id="{4F49FD94-0142-4975-B05F-BA222543A2E7}"/>
              </a:ext>
            </a:extLst>
          </p:cNvPr>
          <p:cNvSpPr/>
          <p:nvPr/>
        </p:nvSpPr>
        <p:spPr>
          <a:xfrm rot="5400000">
            <a:off x="6911181" y="2878932"/>
            <a:ext cx="427037" cy="228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16" name="Table 15">
            <a:extLst>
              <a:ext uri="{FF2B5EF4-FFF2-40B4-BE49-F238E27FC236}">
                <a16:creationId xmlns:a16="http://schemas.microsoft.com/office/drawing/2014/main" id="{54E2FA1E-756A-4CA4-A7E0-43A1AE6A5AEB}"/>
              </a:ext>
            </a:extLst>
          </p:cNvPr>
          <p:cNvGraphicFramePr>
            <a:graphicFrameLocks noGrp="1"/>
          </p:cNvGraphicFramePr>
          <p:nvPr/>
        </p:nvGraphicFramePr>
        <p:xfrm>
          <a:off x="1523998" y="3294061"/>
          <a:ext cx="6234114" cy="1362679"/>
        </p:xfrm>
        <a:graphic>
          <a:graphicData uri="http://schemas.openxmlformats.org/drawingml/2006/table">
            <a:tbl>
              <a:tblPr/>
              <a:tblGrid>
                <a:gridCol w="3810002">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3810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43958">
                  <a:extLst>
                    <a:ext uri="{9D8B030D-6E8A-4147-A177-3AD203B41FA5}">
                      <a16:colId xmlns:a16="http://schemas.microsoft.com/office/drawing/2014/main" val="20004"/>
                    </a:ext>
                  </a:extLst>
                </a:gridCol>
                <a:gridCol w="456154">
                  <a:extLst>
                    <a:ext uri="{9D8B030D-6E8A-4147-A177-3AD203B41FA5}">
                      <a16:colId xmlns:a16="http://schemas.microsoft.com/office/drawing/2014/main" val="20005"/>
                    </a:ext>
                  </a:extLst>
                </a:gridCol>
              </a:tblGrid>
              <a:tr h="1362679">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Procedure</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Provider Order Required</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solidFill>
                            <a:srgbClr val="0000FF"/>
                          </a:solidFill>
                          <a:effectLst/>
                          <a:latin typeface="Tw Cen MT" panose="020B0602020104020603" pitchFamily="34" charset="0"/>
                          <a:ea typeface="Tw Cen MT" panose="020B0602020104020603" pitchFamily="34" charset="0"/>
                          <a:cs typeface="Times New Roman" panose="02020603050405020304" pitchFamily="18" charset="0"/>
                        </a:rPr>
                        <a:t>RN</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solidFill>
                            <a:srgbClr val="FF0000"/>
                          </a:solidFill>
                          <a:effectLst/>
                          <a:latin typeface="Tw Cen MT" panose="020B0602020104020603" pitchFamily="34" charset="0"/>
                          <a:ea typeface="Tw Cen MT" panose="020B0602020104020603" pitchFamily="34" charset="0"/>
                          <a:cs typeface="Times New Roman" panose="02020603050405020304" pitchFamily="18" charset="0"/>
                        </a:rPr>
                        <a:t>LPN/ LPTN</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UAP</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Student for Self</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bl>
          </a:graphicData>
        </a:graphic>
      </p:graphicFrame>
      <p:graphicFrame>
        <p:nvGraphicFramePr>
          <p:cNvPr id="6" name="Table 5">
            <a:extLst>
              <a:ext uri="{FF2B5EF4-FFF2-40B4-BE49-F238E27FC236}">
                <a16:creationId xmlns:a16="http://schemas.microsoft.com/office/drawing/2014/main" id="{AB09D1CE-944D-43DE-ADE6-DDF19BCA97BB}"/>
              </a:ext>
            </a:extLst>
          </p:cNvPr>
          <p:cNvGraphicFramePr>
            <a:graphicFrameLocks noGrp="1"/>
          </p:cNvGraphicFramePr>
          <p:nvPr/>
        </p:nvGraphicFramePr>
        <p:xfrm>
          <a:off x="1524000" y="4579938"/>
          <a:ext cx="6234113" cy="1820862"/>
        </p:xfrm>
        <a:graphic>
          <a:graphicData uri="http://schemas.openxmlformats.org/drawingml/2006/table">
            <a:tbl>
              <a:tblPr/>
              <a:tblGrid>
                <a:gridCol w="3809999">
                  <a:extLst>
                    <a:ext uri="{9D8B030D-6E8A-4147-A177-3AD203B41FA5}">
                      <a16:colId xmlns:a16="http://schemas.microsoft.com/office/drawing/2014/main" val="20000"/>
                    </a:ext>
                  </a:extLst>
                </a:gridCol>
                <a:gridCol w="685802">
                  <a:extLst>
                    <a:ext uri="{9D8B030D-6E8A-4147-A177-3AD203B41FA5}">
                      <a16:colId xmlns:a16="http://schemas.microsoft.com/office/drawing/2014/main" val="20001"/>
                    </a:ext>
                  </a:extLst>
                </a:gridCol>
                <a:gridCol w="381000">
                  <a:extLst>
                    <a:ext uri="{9D8B030D-6E8A-4147-A177-3AD203B41FA5}">
                      <a16:colId xmlns:a16="http://schemas.microsoft.com/office/drawing/2014/main" val="20002"/>
                    </a:ext>
                  </a:extLst>
                </a:gridCol>
                <a:gridCol w="457199">
                  <a:extLst>
                    <a:ext uri="{9D8B030D-6E8A-4147-A177-3AD203B41FA5}">
                      <a16:colId xmlns:a16="http://schemas.microsoft.com/office/drawing/2014/main" val="20003"/>
                    </a:ext>
                  </a:extLst>
                </a:gridCol>
                <a:gridCol w="440947">
                  <a:extLst>
                    <a:ext uri="{9D8B030D-6E8A-4147-A177-3AD203B41FA5}">
                      <a16:colId xmlns:a16="http://schemas.microsoft.com/office/drawing/2014/main" val="20004"/>
                    </a:ext>
                  </a:extLst>
                </a:gridCol>
                <a:gridCol w="459166">
                  <a:extLst>
                    <a:ext uri="{9D8B030D-6E8A-4147-A177-3AD203B41FA5}">
                      <a16:colId xmlns:a16="http://schemas.microsoft.com/office/drawing/2014/main" val="20005"/>
                    </a:ext>
                  </a:extLst>
                </a:gridCol>
              </a:tblGrid>
              <a:tr h="202318">
                <a:tc>
                  <a:txBody>
                    <a:bodyPr/>
                    <a:lstStyle/>
                    <a:p>
                      <a:pPr marL="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3.0 Medical Support Systems</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59" marR="685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59" marR="685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59" marR="685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59" marR="685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59" marR="685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59" marR="685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extLst>
                  <a:ext uri="{0D108BD9-81ED-4DB2-BD59-A6C34878D82A}">
                    <a16:rowId xmlns:a16="http://schemas.microsoft.com/office/drawing/2014/main" val="10000"/>
                  </a:ext>
                </a:extLst>
              </a:tr>
              <a:tr h="202318">
                <a:tc>
                  <a:txBody>
                    <a:bodyPr/>
                    <a:lstStyle/>
                    <a:p>
                      <a:pPr marL="2286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3.1 Ventricular Peritoneal Shunt Monitoring</a:t>
                      </a:r>
                      <a:endParaRPr lang="en-US" sz="18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59" marR="685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Yes</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59" marR="685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A</a:t>
                      </a:r>
                      <a:endParaRPr lang="en-US" sz="18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59" marR="685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S</a:t>
                      </a:r>
                      <a:endParaRPr lang="en-US" sz="18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59" marR="685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D</a:t>
                      </a:r>
                      <a:endParaRPr lang="en-US" sz="18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59" marR="685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X</a:t>
                      </a:r>
                      <a:endParaRPr lang="en-US" sz="18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59" marR="685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02318">
                <a:tc>
                  <a:txBody>
                    <a:bodyPr/>
                    <a:lstStyle/>
                    <a:p>
                      <a:pPr marL="2286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3.2 Mechanical Ventilator</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59" marR="685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59" marR="685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1D1"/>
                    </a:solidFill>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02"/>
                  </a:ext>
                </a:extLst>
              </a:tr>
              <a:tr h="202318">
                <a:tc>
                  <a:txBody>
                    <a:bodyPr/>
                    <a:lstStyle/>
                    <a:p>
                      <a:pPr marL="4572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3.2.1 Monitoring</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59" marR="685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Yes</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59" marR="685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59" marR="685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59" marR="685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D</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59" marR="685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X</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59" marR="685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02318">
                <a:tc>
                  <a:txBody>
                    <a:bodyPr/>
                    <a:lstStyle/>
                    <a:p>
                      <a:pPr marL="4572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3.2.2 Adjustment of Ventilator</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59" marR="685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Yes</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59" marR="685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59" marR="685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X</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59" marR="685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X</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59" marR="685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X</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59" marR="685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02318">
                <a:tc>
                  <a:txBody>
                    <a:bodyPr/>
                    <a:lstStyle/>
                    <a:p>
                      <a:pPr marL="4572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3.2.3 Ambubag</a:t>
                      </a:r>
                      <a:endParaRPr lang="en-US" sz="18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59" marR="685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59" marR="685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A</a:t>
                      </a:r>
                      <a:endParaRPr lang="en-US" sz="18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59" marR="685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S</a:t>
                      </a:r>
                      <a:endParaRPr lang="en-US" sz="18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59" marR="685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EM</a:t>
                      </a:r>
                      <a:endParaRPr lang="en-US" sz="18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59" marR="685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X</a:t>
                      </a:r>
                      <a:endParaRPr lang="en-US" sz="18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59" marR="685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02318">
                <a:tc>
                  <a:txBody>
                    <a:bodyPr/>
                    <a:lstStyle/>
                    <a:p>
                      <a:pPr marL="2286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3.3  Oxygen</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59" marR="685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59" marR="685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1D1"/>
                    </a:solidFill>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06"/>
                  </a:ext>
                </a:extLst>
              </a:tr>
              <a:tr h="202318">
                <a:tc>
                  <a:txBody>
                    <a:bodyPr/>
                    <a:lstStyle/>
                    <a:p>
                      <a:pPr marL="4572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3.3.1 Intermittent</a:t>
                      </a:r>
                      <a:endParaRPr lang="en-US" sz="18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59" marR="685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Yes</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59" marR="685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59" marR="685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59" marR="685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D</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59" marR="685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X</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59" marR="685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02318">
                <a:tc>
                  <a:txBody>
                    <a:bodyPr/>
                    <a:lstStyle/>
                    <a:p>
                      <a:pPr marL="4572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3.3.2 Continuous – monitoring</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59" marR="685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Yes</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59" marR="685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A</a:t>
                      </a:r>
                      <a:endParaRPr lang="en-US" sz="18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59" marR="685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S</a:t>
                      </a:r>
                      <a:endParaRPr lang="en-US" sz="18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59" marR="685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D</a:t>
                      </a:r>
                      <a:endParaRPr lang="en-US" sz="18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59" marR="685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S</a:t>
                      </a:r>
                      <a:endParaRPr lang="en-US" sz="18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59" marR="685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pic>
        <p:nvPicPr>
          <p:cNvPr id="98389" name="Picture 4">
            <a:extLst>
              <a:ext uri="{FF2B5EF4-FFF2-40B4-BE49-F238E27FC236}">
                <a16:creationId xmlns:a16="http://schemas.microsoft.com/office/drawing/2014/main" id="{AA87FF89-BB2C-4C47-BD89-A8AAC9330F6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C9B3196-B0FF-4F76-8815-4294F5C68854}"/>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6AB701A8-9FAC-4115-AEDD-9DD2EF7622C1}"/>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400" dirty="0">
                <a:latin typeface="Arial" panose="020B0604020202020204" pitchFamily="34" charset="0"/>
                <a:cs typeface="Arial" panose="020B0604020202020204" pitchFamily="34" charset="0"/>
              </a:rPr>
              <a:t>Delegated Tasks</a:t>
            </a:r>
          </a:p>
        </p:txBody>
      </p:sp>
      <p:sp>
        <p:nvSpPr>
          <p:cNvPr id="6" name="TextBox 5">
            <a:extLst>
              <a:ext uri="{FF2B5EF4-FFF2-40B4-BE49-F238E27FC236}">
                <a16:creationId xmlns:a16="http://schemas.microsoft.com/office/drawing/2014/main" id="{C6719D37-ED83-4662-83EE-138B8A6BCD6C}"/>
              </a:ext>
            </a:extLst>
          </p:cNvPr>
          <p:cNvSpPr txBox="1"/>
          <p:nvPr/>
        </p:nvSpPr>
        <p:spPr>
          <a:xfrm>
            <a:off x="647700" y="1308100"/>
            <a:ext cx="7848600" cy="4241800"/>
          </a:xfrm>
          <a:prstGeom prst="rect">
            <a:avLst/>
          </a:prstGeom>
          <a:noFill/>
          <a:ln>
            <a:solidFill>
              <a:schemeClr val="tx1"/>
            </a:solidFill>
          </a:ln>
        </p:spPr>
        <p:txBody>
          <a:bodyPr>
            <a:spAutoFit/>
          </a:bodyPr>
          <a:lstStyle/>
          <a:p>
            <a:pPr eaLnBrk="1" fontAlgn="auto" hangingPunct="1">
              <a:lnSpc>
                <a:spcPct val="115000"/>
              </a:lnSpc>
              <a:spcBef>
                <a:spcPts val="0"/>
              </a:spcBef>
              <a:spcAft>
                <a:spcPts val="0"/>
              </a:spcAft>
              <a:buClr>
                <a:srgbClr val="595959"/>
              </a:buClr>
              <a:buSzPts val="1800"/>
              <a:buFont typeface="Arial"/>
              <a:buNone/>
              <a:defRPr/>
            </a:pPr>
            <a:r>
              <a:rPr lang="en-US" sz="2000" b="1" kern="0" dirty="0">
                <a:solidFill>
                  <a:srgbClr val="FF0000"/>
                </a:solidFill>
                <a:latin typeface="Arial"/>
                <a:cs typeface="Arial"/>
                <a:sym typeface="Arial"/>
              </a:rPr>
              <a:t>!! </a:t>
            </a:r>
            <a:r>
              <a:rPr lang="en-US" b="1" kern="0" dirty="0">
                <a:solidFill>
                  <a:srgbClr val="FF0000"/>
                </a:solidFill>
                <a:latin typeface="Arial"/>
                <a:cs typeface="Arial"/>
                <a:sym typeface="Arial"/>
              </a:rPr>
              <a:t>Administration of Medication </a:t>
            </a:r>
            <a:r>
              <a:rPr lang="en-US" sz="2000" b="1" kern="0" dirty="0">
                <a:solidFill>
                  <a:srgbClr val="FF0000"/>
                </a:solidFill>
                <a:latin typeface="Arial"/>
                <a:cs typeface="Arial"/>
                <a:sym typeface="Arial"/>
              </a:rPr>
              <a:t>!!</a:t>
            </a:r>
            <a:endParaRPr lang="en-US" sz="2000" b="1" kern="0" dirty="0">
              <a:solidFill>
                <a:srgbClr val="FF0000"/>
              </a:solidFill>
              <a:latin typeface="Calibri"/>
              <a:ea typeface="Calibri"/>
              <a:cs typeface="Calibri"/>
              <a:sym typeface="Calibri"/>
            </a:endParaRPr>
          </a:p>
          <a:p>
            <a:pPr marL="457200" indent="-330200" eaLnBrk="1" fontAlgn="auto" hangingPunct="1">
              <a:lnSpc>
                <a:spcPct val="115000"/>
              </a:lnSpc>
              <a:spcBef>
                <a:spcPts val="0"/>
              </a:spcBef>
              <a:spcAft>
                <a:spcPts val="0"/>
              </a:spcAft>
              <a:buClr>
                <a:srgbClr val="000000"/>
              </a:buClr>
              <a:buSzPts val="1600"/>
              <a:buFont typeface="Arial"/>
              <a:buChar char="●"/>
              <a:defRPr/>
            </a:pPr>
            <a:r>
              <a:rPr lang="en-US" kern="0" dirty="0">
                <a:solidFill>
                  <a:srgbClr val="000000"/>
                </a:solidFill>
                <a:latin typeface="Arial"/>
                <a:cs typeface="Arial"/>
                <a:sym typeface="Arial"/>
              </a:rPr>
              <a:t>Each individual school district should have a policy regarding administration of medication. </a:t>
            </a:r>
          </a:p>
          <a:p>
            <a:pPr marL="457200" indent="-330200" eaLnBrk="1" fontAlgn="auto" hangingPunct="1">
              <a:lnSpc>
                <a:spcPct val="115000"/>
              </a:lnSpc>
              <a:spcBef>
                <a:spcPts val="0"/>
              </a:spcBef>
              <a:spcAft>
                <a:spcPts val="0"/>
              </a:spcAft>
              <a:buClr>
                <a:srgbClr val="000000"/>
              </a:buClr>
              <a:buSzPts val="1600"/>
              <a:buFont typeface="Arial"/>
              <a:buChar char="●"/>
              <a:defRPr/>
            </a:pPr>
            <a:r>
              <a:rPr lang="en-US" kern="0" dirty="0">
                <a:solidFill>
                  <a:srgbClr val="000000"/>
                </a:solidFill>
                <a:latin typeface="Arial"/>
                <a:cs typeface="Arial"/>
                <a:sym typeface="Arial"/>
              </a:rPr>
              <a:t>Parental consent must be obtained for each medication administered. </a:t>
            </a:r>
          </a:p>
          <a:p>
            <a:pPr marL="457200" indent="-330200" eaLnBrk="1" fontAlgn="auto" hangingPunct="1">
              <a:lnSpc>
                <a:spcPct val="115000"/>
              </a:lnSpc>
              <a:spcBef>
                <a:spcPts val="0"/>
              </a:spcBef>
              <a:spcAft>
                <a:spcPts val="0"/>
              </a:spcAft>
              <a:buClr>
                <a:srgbClr val="000000"/>
              </a:buClr>
              <a:buSzPts val="1600"/>
              <a:buFont typeface="Arial"/>
              <a:buChar char="●"/>
              <a:defRPr/>
            </a:pPr>
            <a:r>
              <a:rPr lang="en-US" kern="0" dirty="0">
                <a:solidFill>
                  <a:srgbClr val="000000"/>
                </a:solidFill>
                <a:latin typeface="Arial"/>
                <a:cs typeface="Arial"/>
                <a:sym typeface="Arial"/>
              </a:rPr>
              <a:t>The licensed school nurse is responsible for the administration of medications.</a:t>
            </a:r>
          </a:p>
          <a:p>
            <a:pPr marL="914400" lvl="1" indent="-330200" eaLnBrk="1" fontAlgn="auto" hangingPunct="1">
              <a:lnSpc>
                <a:spcPct val="115000"/>
              </a:lnSpc>
              <a:spcBef>
                <a:spcPts val="0"/>
              </a:spcBef>
              <a:spcAft>
                <a:spcPts val="0"/>
              </a:spcAft>
              <a:buClr>
                <a:srgbClr val="000000"/>
              </a:buClr>
              <a:buSzPts val="1600"/>
              <a:buFont typeface="Arial"/>
              <a:buChar char="○"/>
              <a:defRPr/>
            </a:pPr>
            <a:r>
              <a:rPr lang="en-US" kern="0" dirty="0">
                <a:solidFill>
                  <a:srgbClr val="000000"/>
                </a:solidFill>
                <a:latin typeface="Arial"/>
                <a:cs typeface="Arial"/>
                <a:sym typeface="Arial"/>
              </a:rPr>
              <a:t>The licensed nurse is responsible for identifying qualified persons to be trained to administer medications in the nurse’s absence. </a:t>
            </a:r>
          </a:p>
          <a:p>
            <a:pPr marL="914400" lvl="1" indent="-330200" eaLnBrk="1" fontAlgn="auto" hangingPunct="1">
              <a:lnSpc>
                <a:spcPct val="115000"/>
              </a:lnSpc>
              <a:spcBef>
                <a:spcPts val="0"/>
              </a:spcBef>
              <a:spcAft>
                <a:spcPts val="0"/>
              </a:spcAft>
              <a:buClr>
                <a:srgbClr val="000000"/>
              </a:buClr>
              <a:buSzPts val="1600"/>
              <a:buFont typeface="Arial"/>
              <a:buChar char="○"/>
              <a:defRPr/>
            </a:pPr>
            <a:r>
              <a:rPr lang="en-US" kern="0" dirty="0">
                <a:solidFill>
                  <a:srgbClr val="000000"/>
                </a:solidFill>
                <a:latin typeface="Arial"/>
                <a:cs typeface="Arial"/>
                <a:sym typeface="Arial"/>
              </a:rPr>
              <a:t>Documentation by the UAP is required when administering medication.</a:t>
            </a:r>
          </a:p>
          <a:p>
            <a:pPr marL="457200" indent="-330200" eaLnBrk="1" fontAlgn="auto" hangingPunct="1">
              <a:lnSpc>
                <a:spcPct val="115000"/>
              </a:lnSpc>
              <a:spcBef>
                <a:spcPts val="0"/>
              </a:spcBef>
              <a:spcAft>
                <a:spcPts val="0"/>
              </a:spcAft>
              <a:buClr>
                <a:srgbClr val="000000"/>
              </a:buClr>
              <a:buSzPts val="1600"/>
              <a:buFont typeface="Arial"/>
              <a:buChar char="●"/>
              <a:defRPr/>
            </a:pPr>
            <a:r>
              <a:rPr lang="en-US" kern="0" dirty="0">
                <a:solidFill>
                  <a:srgbClr val="000000"/>
                </a:solidFill>
                <a:latin typeface="Arial"/>
                <a:cs typeface="Arial"/>
                <a:sym typeface="Arial"/>
              </a:rPr>
              <a:t>Administration of any medication (topical, drops, G-tube, oral) is student specific. </a:t>
            </a:r>
          </a:p>
          <a:p>
            <a:pPr marL="457200" indent="-330200" eaLnBrk="1" fontAlgn="auto" hangingPunct="1">
              <a:lnSpc>
                <a:spcPct val="115000"/>
              </a:lnSpc>
              <a:spcBef>
                <a:spcPts val="0"/>
              </a:spcBef>
              <a:spcAft>
                <a:spcPts val="0"/>
              </a:spcAft>
              <a:buClr>
                <a:srgbClr val="000000"/>
              </a:buClr>
              <a:buSzPts val="1600"/>
              <a:buFont typeface="Arial"/>
              <a:buChar char="●"/>
              <a:defRPr/>
            </a:pPr>
            <a:r>
              <a:rPr lang="en-US" kern="0" dirty="0">
                <a:solidFill>
                  <a:srgbClr val="000000"/>
                </a:solidFill>
                <a:latin typeface="Arial"/>
                <a:cs typeface="Arial"/>
                <a:sym typeface="Arial"/>
              </a:rPr>
              <a:t>Disposal of unused medication is the responsibility of the school nurse. </a:t>
            </a:r>
          </a:p>
        </p:txBody>
      </p:sp>
      <p:pic>
        <p:nvPicPr>
          <p:cNvPr id="100357" name="Picture 4">
            <a:extLst>
              <a:ext uri="{FF2B5EF4-FFF2-40B4-BE49-F238E27FC236}">
                <a16:creationId xmlns:a16="http://schemas.microsoft.com/office/drawing/2014/main" id="{C6411186-9E36-48B5-853B-96198DCCFB0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12C0BFB-94CC-4BD6-9EEB-AFE346E1993E}"/>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Google Shape;572;p79">
            <a:extLst>
              <a:ext uri="{FF2B5EF4-FFF2-40B4-BE49-F238E27FC236}">
                <a16:creationId xmlns:a16="http://schemas.microsoft.com/office/drawing/2014/main" id="{9A14D4D6-185C-4D53-B139-C56DDB8265BF}"/>
              </a:ext>
            </a:extLst>
          </p:cNvPr>
          <p:cNvSpPr txBox="1">
            <a:spLocks/>
          </p:cNvSpPr>
          <p:nvPr/>
        </p:nvSpPr>
        <p:spPr>
          <a:xfrm>
            <a:off x="304800" y="1165225"/>
            <a:ext cx="3414713" cy="3933825"/>
          </a:xfrm>
          <a:prstGeom prst="rect">
            <a:avLst/>
          </a:prstGeom>
          <a:solidFill>
            <a:srgbClr val="FFFFFF"/>
          </a:solidFill>
          <a:ln w="9525" cap="flat" cmpd="sng">
            <a:solidFill>
              <a:srgbClr val="000000"/>
            </a:solidFill>
            <a:prstDash val="solid"/>
            <a:round/>
            <a:headEnd type="none" w="sm" len="sm"/>
            <a:tailEnd type="none" w="sm" len="sm"/>
          </a:ln>
        </p:spPr>
        <p:txBody>
          <a:bodyPr spcFirstLastPara="1" lIns="91425" tIns="91425" rIns="91425" bIns="91425"/>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eaLnBrk="1" fontAlgn="auto" hangingPunct="1">
              <a:buClr>
                <a:srgbClr val="595959"/>
              </a:buClr>
              <a:buFont typeface="Arial"/>
              <a:buNone/>
              <a:defRPr/>
            </a:pPr>
            <a:r>
              <a:rPr lang="en-US" b="1" kern="0" dirty="0">
                <a:solidFill>
                  <a:srgbClr val="000000"/>
                </a:solidFill>
              </a:rPr>
              <a:t>Medications: Oral Prescription</a:t>
            </a:r>
          </a:p>
          <a:p>
            <a:pPr indent="-317500" eaLnBrk="1" fontAlgn="auto" hangingPunct="1">
              <a:buClr>
                <a:srgbClr val="000000"/>
              </a:buClr>
              <a:buSzPts val="1400"/>
              <a:defRPr/>
            </a:pPr>
            <a:r>
              <a:rPr lang="en-US" kern="0" dirty="0">
                <a:solidFill>
                  <a:srgbClr val="000000"/>
                </a:solidFill>
              </a:rPr>
              <a:t>Oral Prescription </a:t>
            </a:r>
          </a:p>
          <a:p>
            <a:pPr lvl="1" eaLnBrk="1" fontAlgn="auto" hangingPunct="1">
              <a:spcBef>
                <a:spcPts val="0"/>
              </a:spcBef>
              <a:buClr>
                <a:srgbClr val="000000"/>
              </a:buClr>
              <a:defRPr/>
            </a:pPr>
            <a:r>
              <a:rPr lang="en-US" sz="1800" kern="0" dirty="0">
                <a:solidFill>
                  <a:srgbClr val="000000"/>
                </a:solidFill>
              </a:rPr>
              <a:t>Must have medical provider order </a:t>
            </a:r>
          </a:p>
          <a:p>
            <a:pPr lvl="1" eaLnBrk="1" fontAlgn="auto" hangingPunct="1">
              <a:spcBef>
                <a:spcPts val="0"/>
              </a:spcBef>
              <a:buClr>
                <a:srgbClr val="000000"/>
              </a:buClr>
              <a:defRPr/>
            </a:pPr>
            <a:r>
              <a:rPr lang="en-US" sz="1800" kern="0" dirty="0">
                <a:solidFill>
                  <a:srgbClr val="000000"/>
                </a:solidFill>
              </a:rPr>
              <a:t>Must be in current prescription container with</a:t>
            </a:r>
          </a:p>
          <a:p>
            <a:pPr lvl="2" eaLnBrk="1" fontAlgn="auto" hangingPunct="1">
              <a:spcBef>
                <a:spcPts val="0"/>
              </a:spcBef>
              <a:buClr>
                <a:srgbClr val="000000"/>
              </a:buClr>
              <a:defRPr/>
            </a:pPr>
            <a:r>
              <a:rPr lang="en-US" sz="1800" kern="0" dirty="0">
                <a:solidFill>
                  <a:srgbClr val="000000"/>
                </a:solidFill>
              </a:rPr>
              <a:t>Student’s Name </a:t>
            </a:r>
          </a:p>
          <a:p>
            <a:pPr lvl="2" eaLnBrk="1" fontAlgn="auto" hangingPunct="1">
              <a:spcBef>
                <a:spcPts val="0"/>
              </a:spcBef>
              <a:buClr>
                <a:srgbClr val="000000"/>
              </a:buClr>
              <a:defRPr/>
            </a:pPr>
            <a:r>
              <a:rPr lang="en-US" sz="1800" kern="0" dirty="0">
                <a:solidFill>
                  <a:srgbClr val="000000"/>
                </a:solidFill>
              </a:rPr>
              <a:t>Drug Name</a:t>
            </a:r>
          </a:p>
          <a:p>
            <a:pPr lvl="2" eaLnBrk="1" fontAlgn="auto" hangingPunct="1">
              <a:spcBef>
                <a:spcPts val="0"/>
              </a:spcBef>
              <a:buClr>
                <a:srgbClr val="000000"/>
              </a:buClr>
              <a:defRPr/>
            </a:pPr>
            <a:r>
              <a:rPr lang="en-US" sz="1800" kern="0" dirty="0">
                <a:solidFill>
                  <a:srgbClr val="000000"/>
                </a:solidFill>
              </a:rPr>
              <a:t>Amount </a:t>
            </a:r>
          </a:p>
          <a:p>
            <a:pPr lvl="2" eaLnBrk="1" fontAlgn="auto" hangingPunct="1">
              <a:spcBef>
                <a:spcPts val="0"/>
              </a:spcBef>
              <a:buClr>
                <a:srgbClr val="000000"/>
              </a:buClr>
              <a:defRPr/>
            </a:pPr>
            <a:r>
              <a:rPr lang="en-US" sz="1800" kern="0" dirty="0">
                <a:solidFill>
                  <a:srgbClr val="000000"/>
                </a:solidFill>
              </a:rPr>
              <a:t>Frequency</a:t>
            </a:r>
            <a:endParaRPr lang="en-US" sz="1800" kern="0" dirty="0">
              <a:solidFill>
                <a:srgbClr val="595959"/>
              </a:solidFill>
            </a:endParaRPr>
          </a:p>
        </p:txBody>
      </p:sp>
      <p:sp>
        <p:nvSpPr>
          <p:cNvPr id="6" name="Google Shape;569;p79">
            <a:extLst>
              <a:ext uri="{FF2B5EF4-FFF2-40B4-BE49-F238E27FC236}">
                <a16:creationId xmlns:a16="http://schemas.microsoft.com/office/drawing/2014/main" id="{ADF69242-35A1-4652-948F-6D17573689C4}"/>
              </a:ext>
            </a:extLst>
          </p:cNvPr>
          <p:cNvSpPr txBox="1">
            <a:spLocks/>
          </p:cNvSpPr>
          <p:nvPr/>
        </p:nvSpPr>
        <p:spPr>
          <a:xfrm>
            <a:off x="296863" y="5194300"/>
            <a:ext cx="3429000" cy="889000"/>
          </a:xfrm>
          <a:prstGeom prst="rect">
            <a:avLst/>
          </a:prstGeom>
          <a:noFill/>
          <a:ln w="9525" cap="flat" cmpd="sng">
            <a:solidFill>
              <a:srgbClr val="000000"/>
            </a:solidFill>
            <a:prstDash val="solid"/>
            <a:round/>
            <a:headEnd type="none" w="sm" len="sm"/>
            <a:tailEnd type="none" w="sm" len="sm"/>
          </a:ln>
        </p:spPr>
        <p:txBody>
          <a:bodyPr spcFirstLastPara="1" lIns="91425" tIns="91425" rIns="91425" bIns="91425"/>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eaLnBrk="1" fontAlgn="auto" hangingPunct="1">
              <a:buClr>
                <a:srgbClr val="595959"/>
              </a:buClr>
              <a:buFont typeface="Arial"/>
              <a:buNone/>
              <a:defRPr/>
            </a:pPr>
            <a:r>
              <a:rPr lang="en-US" sz="1400" b="1" kern="0" dirty="0">
                <a:solidFill>
                  <a:srgbClr val="000000"/>
                </a:solidFill>
              </a:rPr>
              <a:t>Medications: Over The Counter (OTC)</a:t>
            </a:r>
          </a:p>
          <a:p>
            <a:pPr indent="-317500" eaLnBrk="1" fontAlgn="auto" hangingPunct="1">
              <a:buClr>
                <a:srgbClr val="000000"/>
              </a:buClr>
              <a:buSzPts val="1400"/>
              <a:defRPr/>
            </a:pPr>
            <a:r>
              <a:rPr lang="en-US" sz="1400" kern="0" dirty="0">
                <a:solidFill>
                  <a:srgbClr val="000000"/>
                </a:solidFill>
              </a:rPr>
              <a:t>May be included in the IHP or Emergency Plan </a:t>
            </a:r>
            <a:endParaRPr lang="en-US" sz="1400" kern="0" dirty="0">
              <a:solidFill>
                <a:srgbClr val="595959"/>
              </a:solidFill>
            </a:endParaRPr>
          </a:p>
        </p:txBody>
      </p:sp>
      <p:sp>
        <p:nvSpPr>
          <p:cNvPr id="7" name="Google Shape;571;p79">
            <a:extLst>
              <a:ext uri="{FF2B5EF4-FFF2-40B4-BE49-F238E27FC236}">
                <a16:creationId xmlns:a16="http://schemas.microsoft.com/office/drawing/2014/main" id="{65D3C930-E7BF-4AB5-925A-282852A4AE45}"/>
              </a:ext>
            </a:extLst>
          </p:cNvPr>
          <p:cNvSpPr txBox="1"/>
          <p:nvPr/>
        </p:nvSpPr>
        <p:spPr>
          <a:xfrm rot="21599698">
            <a:off x="4735513" y="1160463"/>
            <a:ext cx="3411537" cy="487362"/>
          </a:xfrm>
          <a:prstGeom prst="rect">
            <a:avLst/>
          </a:prstGeom>
          <a:noFill/>
          <a:ln w="9525" cap="flat" cmpd="sng">
            <a:solidFill>
              <a:srgbClr val="000000"/>
            </a:solidFill>
            <a:prstDash val="solid"/>
            <a:round/>
            <a:headEnd type="none" w="sm" len="sm"/>
            <a:tailEnd type="none" w="sm" len="sm"/>
          </a:ln>
        </p:spPr>
        <p:txBody>
          <a:bodyPr spcFirstLastPara="1" lIns="91425" tIns="91425" rIns="91425" bIns="91425"/>
          <a:lstStyle/>
          <a:p>
            <a:pPr eaLnBrk="1" fontAlgn="auto" hangingPunct="1">
              <a:spcBef>
                <a:spcPts val="0"/>
              </a:spcBef>
              <a:spcAft>
                <a:spcPts val="1600"/>
              </a:spcAft>
              <a:buClr>
                <a:srgbClr val="000000"/>
              </a:buClr>
              <a:buSzPts val="1100"/>
              <a:buFont typeface="Arial"/>
              <a:buNone/>
              <a:defRPr/>
            </a:pPr>
            <a:r>
              <a:rPr lang="en" b="1" kern="0" dirty="0">
                <a:solidFill>
                  <a:srgbClr val="FF0000"/>
                </a:solidFill>
                <a:latin typeface="Arial"/>
                <a:cs typeface="Arial"/>
                <a:sym typeface="Arial"/>
              </a:rPr>
              <a:t>MUST have parental consent! </a:t>
            </a:r>
            <a:endParaRPr b="1" kern="0" dirty="0">
              <a:solidFill>
                <a:srgbClr val="FF0000"/>
              </a:solidFill>
              <a:latin typeface="Arial"/>
              <a:cs typeface="Arial"/>
              <a:sym typeface="Arial"/>
            </a:endParaRPr>
          </a:p>
        </p:txBody>
      </p:sp>
      <p:sp>
        <p:nvSpPr>
          <p:cNvPr id="13" name="Rectangle 12">
            <a:extLst>
              <a:ext uri="{FF2B5EF4-FFF2-40B4-BE49-F238E27FC236}">
                <a16:creationId xmlns:a16="http://schemas.microsoft.com/office/drawing/2014/main" id="{3244C00E-F051-44E8-AE45-7AD85647ACB6}"/>
              </a:ext>
            </a:extLst>
          </p:cNvPr>
          <p:cNvSpPr/>
          <p:nvPr/>
        </p:nvSpPr>
        <p:spPr>
          <a:xfrm>
            <a:off x="0" y="-15875"/>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400" dirty="0">
                <a:latin typeface="Arial" panose="020B0604020202020204" pitchFamily="34" charset="0"/>
                <a:cs typeface="Arial" panose="020B0604020202020204" pitchFamily="34" charset="0"/>
              </a:rPr>
              <a:t>Delegated Tasks</a:t>
            </a:r>
          </a:p>
        </p:txBody>
      </p:sp>
      <p:sp>
        <p:nvSpPr>
          <p:cNvPr id="102407" name="Google Shape;346;p55">
            <a:extLst>
              <a:ext uri="{FF2B5EF4-FFF2-40B4-BE49-F238E27FC236}">
                <a16:creationId xmlns:a16="http://schemas.microsoft.com/office/drawing/2014/main" id="{583281F2-89A6-4B30-A3BE-34C0D0E39FA5}"/>
              </a:ext>
            </a:extLst>
          </p:cNvPr>
          <p:cNvSpPr txBox="1">
            <a:spLocks noChangeArrowheads="1"/>
          </p:cNvSpPr>
          <p:nvPr/>
        </p:nvSpPr>
        <p:spPr bwMode="auto">
          <a:xfrm>
            <a:off x="0" y="640080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latin typeface="Arial" panose="020B0604020202020204" pitchFamily="34" charset="0"/>
              </a:rPr>
              <a:t>Arkansas State Board of Nursing  (Revised 2021). School Nurse Roles and Responsibilities - Practice Guidelines [Nursing Tasks] Retrieved from</a:t>
            </a:r>
            <a:r>
              <a:rPr lang="en-US" altLang="en-US" sz="1000"/>
              <a:t> </a:t>
            </a:r>
            <a:r>
              <a:rPr lang="en-US" altLang="en-US" sz="1000" u="sng">
                <a:solidFill>
                  <a:srgbClr val="0000FF"/>
                </a:solidFill>
                <a:latin typeface="Arial" panose="020B0604020202020204" pitchFamily="34" charset="0"/>
                <a:hlinkClick r:id="rId3"/>
              </a:rPr>
              <a:t>https://adecm.ade.arkansas.gov/Attachments/School_Nurse_Guidelines_2021_Revision_Updated_September_2021_151522.pdf</a:t>
            </a:r>
            <a:endParaRPr lang="en-US" altLang="en-US" sz="1000"/>
          </a:p>
        </p:txBody>
      </p:sp>
      <p:sp>
        <p:nvSpPr>
          <p:cNvPr id="12" name="Arrow: Right 11">
            <a:extLst>
              <a:ext uri="{FF2B5EF4-FFF2-40B4-BE49-F238E27FC236}">
                <a16:creationId xmlns:a16="http://schemas.microsoft.com/office/drawing/2014/main" id="{482BC641-6F1E-44A6-A5F9-C7214DD9C125}"/>
              </a:ext>
            </a:extLst>
          </p:cNvPr>
          <p:cNvSpPr/>
          <p:nvPr/>
        </p:nvSpPr>
        <p:spPr>
          <a:xfrm rot="5400000">
            <a:off x="8093075" y="1393825"/>
            <a:ext cx="573088" cy="24288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14" name="Table 13">
            <a:extLst>
              <a:ext uri="{FF2B5EF4-FFF2-40B4-BE49-F238E27FC236}">
                <a16:creationId xmlns:a16="http://schemas.microsoft.com/office/drawing/2014/main" id="{6AC2503E-3E2F-4C7E-AC7F-E9B98782A2E4}"/>
              </a:ext>
            </a:extLst>
          </p:cNvPr>
          <p:cNvGraphicFramePr>
            <a:graphicFrameLocks noGrp="1"/>
          </p:cNvGraphicFramePr>
          <p:nvPr/>
        </p:nvGraphicFramePr>
        <p:xfrm>
          <a:off x="3892550" y="1900238"/>
          <a:ext cx="5105400" cy="2287587"/>
        </p:xfrm>
        <a:graphic>
          <a:graphicData uri="http://schemas.openxmlformats.org/drawingml/2006/table">
            <a:tbl>
              <a:tblPr/>
              <a:tblGrid>
                <a:gridCol w="3113049">
                  <a:extLst>
                    <a:ext uri="{9D8B030D-6E8A-4147-A177-3AD203B41FA5}">
                      <a16:colId xmlns:a16="http://schemas.microsoft.com/office/drawing/2014/main" val="20000"/>
                    </a:ext>
                  </a:extLst>
                </a:gridCol>
                <a:gridCol w="435827">
                  <a:extLst>
                    <a:ext uri="{9D8B030D-6E8A-4147-A177-3AD203B41FA5}">
                      <a16:colId xmlns:a16="http://schemas.microsoft.com/office/drawing/2014/main" val="20001"/>
                    </a:ext>
                  </a:extLst>
                </a:gridCol>
                <a:gridCol w="311305">
                  <a:extLst>
                    <a:ext uri="{9D8B030D-6E8A-4147-A177-3AD203B41FA5}">
                      <a16:colId xmlns:a16="http://schemas.microsoft.com/office/drawing/2014/main" val="20002"/>
                    </a:ext>
                  </a:extLst>
                </a:gridCol>
                <a:gridCol w="373566">
                  <a:extLst>
                    <a:ext uri="{9D8B030D-6E8A-4147-A177-3AD203B41FA5}">
                      <a16:colId xmlns:a16="http://schemas.microsoft.com/office/drawing/2014/main" val="20003"/>
                    </a:ext>
                  </a:extLst>
                </a:gridCol>
                <a:gridCol w="498087">
                  <a:extLst>
                    <a:ext uri="{9D8B030D-6E8A-4147-A177-3AD203B41FA5}">
                      <a16:colId xmlns:a16="http://schemas.microsoft.com/office/drawing/2014/main" val="20004"/>
                    </a:ext>
                  </a:extLst>
                </a:gridCol>
                <a:gridCol w="373566">
                  <a:extLst>
                    <a:ext uri="{9D8B030D-6E8A-4147-A177-3AD203B41FA5}">
                      <a16:colId xmlns:a16="http://schemas.microsoft.com/office/drawing/2014/main" val="20005"/>
                    </a:ext>
                  </a:extLst>
                </a:gridCol>
              </a:tblGrid>
              <a:tr h="2287587">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Procedure</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Provider Order Required</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solidFill>
                            <a:srgbClr val="0000FF"/>
                          </a:solidFill>
                          <a:effectLst/>
                          <a:latin typeface="Tw Cen MT" panose="020B0602020104020603" pitchFamily="34" charset="0"/>
                          <a:ea typeface="Tw Cen MT" panose="020B0602020104020603" pitchFamily="34" charset="0"/>
                          <a:cs typeface="Times New Roman" panose="02020603050405020304" pitchFamily="18" charset="0"/>
                        </a:rPr>
                        <a:t>RN</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solidFill>
                            <a:srgbClr val="FF0000"/>
                          </a:solidFill>
                          <a:effectLst/>
                          <a:latin typeface="Tw Cen MT" panose="020B0602020104020603" pitchFamily="34" charset="0"/>
                          <a:ea typeface="Tw Cen MT" panose="020B0602020104020603" pitchFamily="34" charset="0"/>
                          <a:cs typeface="Times New Roman" panose="02020603050405020304" pitchFamily="18" charset="0"/>
                        </a:rPr>
                        <a:t>LPN/ LPTN</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UAP</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Student for Self</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bl>
          </a:graphicData>
        </a:graphic>
      </p:graphicFrame>
      <p:graphicFrame>
        <p:nvGraphicFramePr>
          <p:cNvPr id="4" name="Table 3">
            <a:extLst>
              <a:ext uri="{FF2B5EF4-FFF2-40B4-BE49-F238E27FC236}">
                <a16:creationId xmlns:a16="http://schemas.microsoft.com/office/drawing/2014/main" id="{28C112E9-1ADF-42F6-B472-8FAB1CB23E59}"/>
              </a:ext>
            </a:extLst>
          </p:cNvPr>
          <p:cNvGraphicFramePr>
            <a:graphicFrameLocks noGrp="1"/>
          </p:cNvGraphicFramePr>
          <p:nvPr>
            <p:extLst>
              <p:ext uri="{D42A27DB-BD31-4B8C-83A1-F6EECF244321}">
                <p14:modId xmlns:p14="http://schemas.microsoft.com/office/powerpoint/2010/main" val="2406983401"/>
              </p:ext>
            </p:extLst>
          </p:nvPr>
        </p:nvGraphicFramePr>
        <p:xfrm>
          <a:off x="3892550" y="4187825"/>
          <a:ext cx="5099050" cy="1441450"/>
        </p:xfrm>
        <a:graphic>
          <a:graphicData uri="http://schemas.openxmlformats.org/drawingml/2006/table">
            <a:tbl>
              <a:tblPr/>
              <a:tblGrid>
                <a:gridCol w="3109179">
                  <a:extLst>
                    <a:ext uri="{9D8B030D-6E8A-4147-A177-3AD203B41FA5}">
                      <a16:colId xmlns:a16="http://schemas.microsoft.com/office/drawing/2014/main" val="20000"/>
                    </a:ext>
                  </a:extLst>
                </a:gridCol>
                <a:gridCol w="435284">
                  <a:extLst>
                    <a:ext uri="{9D8B030D-6E8A-4147-A177-3AD203B41FA5}">
                      <a16:colId xmlns:a16="http://schemas.microsoft.com/office/drawing/2014/main" val="20001"/>
                    </a:ext>
                  </a:extLst>
                </a:gridCol>
                <a:gridCol w="310918">
                  <a:extLst>
                    <a:ext uri="{9D8B030D-6E8A-4147-A177-3AD203B41FA5}">
                      <a16:colId xmlns:a16="http://schemas.microsoft.com/office/drawing/2014/main" val="20002"/>
                    </a:ext>
                  </a:extLst>
                </a:gridCol>
                <a:gridCol w="373101">
                  <a:extLst>
                    <a:ext uri="{9D8B030D-6E8A-4147-A177-3AD203B41FA5}">
                      <a16:colId xmlns:a16="http://schemas.microsoft.com/office/drawing/2014/main" val="20003"/>
                    </a:ext>
                  </a:extLst>
                </a:gridCol>
                <a:gridCol w="497467">
                  <a:extLst>
                    <a:ext uri="{9D8B030D-6E8A-4147-A177-3AD203B41FA5}">
                      <a16:colId xmlns:a16="http://schemas.microsoft.com/office/drawing/2014/main" val="20004"/>
                    </a:ext>
                  </a:extLst>
                </a:gridCol>
                <a:gridCol w="373101">
                  <a:extLst>
                    <a:ext uri="{9D8B030D-6E8A-4147-A177-3AD203B41FA5}">
                      <a16:colId xmlns:a16="http://schemas.microsoft.com/office/drawing/2014/main" val="20005"/>
                    </a:ext>
                  </a:extLst>
                </a:gridCol>
              </a:tblGrid>
              <a:tr h="285247">
                <a:tc>
                  <a:txBody>
                    <a:bodyPr/>
                    <a:lstStyle/>
                    <a:p>
                      <a:pPr marL="635"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4.0 Medication administration</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extLst>
                  <a:ext uri="{0D108BD9-81ED-4DB2-BD59-A6C34878D82A}">
                    <a16:rowId xmlns:a16="http://schemas.microsoft.com/office/drawing/2014/main" val="10000"/>
                  </a:ext>
                </a:extLst>
              </a:tr>
              <a:tr h="435478">
                <a:tc>
                  <a:txBody>
                    <a:bodyPr/>
                    <a:lstStyle/>
                    <a:p>
                      <a:pPr marL="0" marR="0" indent="25781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91" marR="68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35478">
                <a:tc>
                  <a:txBody>
                    <a:bodyPr/>
                    <a:lstStyle/>
                    <a:p>
                      <a:pPr marL="0" marR="0" indent="257810">
                        <a:lnSpc>
                          <a:spcPct val="115000"/>
                        </a:lnSpc>
                        <a:spcBef>
                          <a:spcPts val="0"/>
                        </a:spcBef>
                        <a:spcAft>
                          <a:spcPts val="0"/>
                        </a:spcAft>
                        <a:tabLst>
                          <a:tab pos="-609600" algn="l"/>
                          <a:tab pos="-457200" algn="l"/>
                          <a:tab pos="635" algn="l"/>
                          <a:tab pos="228600" algn="r"/>
                          <a:tab pos="25781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4.2 Oral – Non-Controlled Prescription</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91" marR="68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Yes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D</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X</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85247">
                <a:tc>
                  <a:txBody>
                    <a:bodyPr/>
                    <a:lstStyle/>
                    <a:p>
                      <a:pPr marL="486410" marR="0" indent="-228600">
                        <a:lnSpc>
                          <a:spcPct val="115000"/>
                        </a:lnSpc>
                        <a:spcBef>
                          <a:spcPts val="0"/>
                        </a:spcBef>
                        <a:spcAft>
                          <a:spcPts val="0"/>
                        </a:spcAft>
                        <a:tabLst>
                          <a:tab pos="-609600" algn="l"/>
                          <a:tab pos="-457200" algn="l"/>
                          <a:tab pos="635" algn="l"/>
                          <a:tab pos="42926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4.3 Oral – Over the Counter</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91" marR="68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21717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D</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102447" name="Picture 4">
            <a:extLst>
              <a:ext uri="{FF2B5EF4-FFF2-40B4-BE49-F238E27FC236}">
                <a16:creationId xmlns:a16="http://schemas.microsoft.com/office/drawing/2014/main" id="{6053D59B-D2D8-41B0-B4EE-C2C1B8BBBE9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45F8999-3725-4B07-A792-0A33DCBA959D}"/>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Rectangle 3">
            <a:extLst>
              <a:ext uri="{FF2B5EF4-FFF2-40B4-BE49-F238E27FC236}">
                <a16:creationId xmlns:a16="http://schemas.microsoft.com/office/drawing/2014/main" id="{D19998A2-5D10-46CD-9388-8BD509FAE9E0}"/>
              </a:ext>
            </a:extLst>
          </p:cNvPr>
          <p:cNvSpPr/>
          <p:nvPr/>
        </p:nvSpPr>
        <p:spPr>
          <a:xfrm>
            <a:off x="0" y="-2540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400" dirty="0">
                <a:latin typeface="Arial" panose="020B0604020202020204" pitchFamily="34" charset="0"/>
                <a:cs typeface="Arial" panose="020B0604020202020204" pitchFamily="34" charset="0"/>
              </a:rPr>
              <a:t>Delegated Tasks</a:t>
            </a:r>
          </a:p>
        </p:txBody>
      </p:sp>
      <p:sp>
        <p:nvSpPr>
          <p:cNvPr id="6" name="Google Shape;580;p80">
            <a:extLst>
              <a:ext uri="{FF2B5EF4-FFF2-40B4-BE49-F238E27FC236}">
                <a16:creationId xmlns:a16="http://schemas.microsoft.com/office/drawing/2014/main" id="{7AD58D11-18CA-41A9-B624-FE3407395D30}"/>
              </a:ext>
            </a:extLst>
          </p:cNvPr>
          <p:cNvSpPr txBox="1">
            <a:spLocks/>
          </p:cNvSpPr>
          <p:nvPr/>
        </p:nvSpPr>
        <p:spPr>
          <a:xfrm>
            <a:off x="612775" y="1031875"/>
            <a:ext cx="7845425" cy="2055813"/>
          </a:xfrm>
          <a:prstGeom prst="rect">
            <a:avLst/>
          </a:prstGeom>
          <a:noFill/>
          <a:ln w="9525" cap="flat" cmpd="sng">
            <a:solidFill>
              <a:srgbClr val="000000"/>
            </a:solidFill>
            <a:prstDash val="solid"/>
            <a:round/>
            <a:headEnd type="none" w="sm" len="sm"/>
            <a:tailEnd type="none" w="sm" len="sm"/>
          </a:ln>
        </p:spPr>
        <p:txBody>
          <a:bodyPr spcFirstLastPara="1" lIns="91425" tIns="91425" rIns="91425" bIns="91425"/>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eaLnBrk="1" fontAlgn="auto" hangingPunct="1">
              <a:buClr>
                <a:srgbClr val="595959"/>
              </a:buClr>
              <a:buFont typeface="Arial"/>
              <a:buNone/>
              <a:defRPr/>
            </a:pPr>
            <a:r>
              <a:rPr lang="en-US" sz="2400" b="1" kern="0" dirty="0">
                <a:solidFill>
                  <a:srgbClr val="000000"/>
                </a:solidFill>
              </a:rPr>
              <a:t>Routine Asthma Inhaler/Emergency Rescue Inhaler</a:t>
            </a:r>
          </a:p>
          <a:p>
            <a:pPr indent="-330200" eaLnBrk="1" fontAlgn="auto" hangingPunct="1">
              <a:spcBef>
                <a:spcPts val="1600"/>
              </a:spcBef>
              <a:buClr>
                <a:srgbClr val="000000"/>
              </a:buClr>
              <a:buSzPts val="1600"/>
              <a:defRPr/>
            </a:pPr>
            <a:r>
              <a:rPr lang="en-US" sz="2400" kern="0" dirty="0">
                <a:solidFill>
                  <a:srgbClr val="000000"/>
                </a:solidFill>
              </a:rPr>
              <a:t>An IHP or Emergency Plan is needed   </a:t>
            </a:r>
          </a:p>
          <a:p>
            <a:pPr eaLnBrk="1" fontAlgn="auto" hangingPunct="1">
              <a:buClr>
                <a:srgbClr val="000000"/>
              </a:buClr>
              <a:defRPr/>
            </a:pPr>
            <a:r>
              <a:rPr lang="en-US" sz="2400" kern="0" dirty="0">
                <a:solidFill>
                  <a:srgbClr val="000000"/>
                </a:solidFill>
              </a:rPr>
              <a:t>Must be in current prescription container with student’s name and directions</a:t>
            </a:r>
          </a:p>
        </p:txBody>
      </p:sp>
      <p:sp>
        <p:nvSpPr>
          <p:cNvPr id="104453" name="Google Shape;346;p55">
            <a:extLst>
              <a:ext uri="{FF2B5EF4-FFF2-40B4-BE49-F238E27FC236}">
                <a16:creationId xmlns:a16="http://schemas.microsoft.com/office/drawing/2014/main" id="{C8C4A45D-4A5C-4DC1-83A0-ADEDF86CC79A}"/>
              </a:ext>
            </a:extLst>
          </p:cNvPr>
          <p:cNvSpPr txBox="1">
            <a:spLocks noChangeArrowheads="1"/>
          </p:cNvSpPr>
          <p:nvPr/>
        </p:nvSpPr>
        <p:spPr bwMode="auto">
          <a:xfrm>
            <a:off x="0" y="640080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latin typeface="Arial" panose="020B0604020202020204" pitchFamily="34" charset="0"/>
              </a:rPr>
              <a:t>Arkansas State Board of Nursing  (Revised 2021). School Nurse Roles and Responsibilities - Practice Guidelines [Nursing Tasks] Retrieved from</a:t>
            </a:r>
            <a:r>
              <a:rPr lang="en-US" altLang="en-US" sz="1000"/>
              <a:t> </a:t>
            </a:r>
            <a:r>
              <a:rPr lang="en-US" altLang="en-US" sz="1000" u="sng">
                <a:solidFill>
                  <a:srgbClr val="0000FF"/>
                </a:solidFill>
                <a:latin typeface="Arial" panose="020B0604020202020204" pitchFamily="34" charset="0"/>
                <a:hlinkClick r:id="rId2"/>
              </a:rPr>
              <a:t>https://adecm.ade.arkansas.gov/Attachments/School_Nurse_Guidelines_2021_Revision_Updated_September_2021_151522.pdf</a:t>
            </a:r>
            <a:endParaRPr lang="en-US" altLang="en-US" sz="1000"/>
          </a:p>
        </p:txBody>
      </p:sp>
      <p:sp>
        <p:nvSpPr>
          <p:cNvPr id="12" name="Arrow: Right 11">
            <a:extLst>
              <a:ext uri="{FF2B5EF4-FFF2-40B4-BE49-F238E27FC236}">
                <a16:creationId xmlns:a16="http://schemas.microsoft.com/office/drawing/2014/main" id="{B0B09054-C3F9-4D26-9394-DF8A22353619}"/>
              </a:ext>
            </a:extLst>
          </p:cNvPr>
          <p:cNvSpPr/>
          <p:nvPr/>
        </p:nvSpPr>
        <p:spPr>
          <a:xfrm rot="5400000">
            <a:off x="6831012" y="3360738"/>
            <a:ext cx="434975" cy="228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11" name="Table 10">
            <a:extLst>
              <a:ext uri="{FF2B5EF4-FFF2-40B4-BE49-F238E27FC236}">
                <a16:creationId xmlns:a16="http://schemas.microsoft.com/office/drawing/2014/main" id="{B6716578-4FEC-4057-A5AD-C4643AFBC9C3}"/>
              </a:ext>
            </a:extLst>
          </p:cNvPr>
          <p:cNvGraphicFramePr>
            <a:graphicFrameLocks noGrp="1"/>
          </p:cNvGraphicFramePr>
          <p:nvPr/>
        </p:nvGraphicFramePr>
        <p:xfrm>
          <a:off x="761998" y="3770314"/>
          <a:ext cx="7086600" cy="1590166"/>
        </p:xfrm>
        <a:graphic>
          <a:graphicData uri="http://schemas.openxmlformats.org/drawingml/2006/table">
            <a:tbl>
              <a:tblPr/>
              <a:tblGrid>
                <a:gridCol w="4321099">
                  <a:extLst>
                    <a:ext uri="{9D8B030D-6E8A-4147-A177-3AD203B41FA5}">
                      <a16:colId xmlns:a16="http://schemas.microsoft.com/office/drawing/2014/main" val="20000"/>
                    </a:ext>
                  </a:extLst>
                </a:gridCol>
                <a:gridCol w="604955">
                  <a:extLst>
                    <a:ext uri="{9D8B030D-6E8A-4147-A177-3AD203B41FA5}">
                      <a16:colId xmlns:a16="http://schemas.microsoft.com/office/drawing/2014/main" val="20001"/>
                    </a:ext>
                  </a:extLst>
                </a:gridCol>
                <a:gridCol w="432110">
                  <a:extLst>
                    <a:ext uri="{9D8B030D-6E8A-4147-A177-3AD203B41FA5}">
                      <a16:colId xmlns:a16="http://schemas.microsoft.com/office/drawing/2014/main" val="20002"/>
                    </a:ext>
                  </a:extLst>
                </a:gridCol>
                <a:gridCol w="518531">
                  <a:extLst>
                    <a:ext uri="{9D8B030D-6E8A-4147-A177-3AD203B41FA5}">
                      <a16:colId xmlns:a16="http://schemas.microsoft.com/office/drawing/2014/main" val="20003"/>
                    </a:ext>
                  </a:extLst>
                </a:gridCol>
                <a:gridCol w="691374">
                  <a:extLst>
                    <a:ext uri="{9D8B030D-6E8A-4147-A177-3AD203B41FA5}">
                      <a16:colId xmlns:a16="http://schemas.microsoft.com/office/drawing/2014/main" val="20004"/>
                    </a:ext>
                  </a:extLst>
                </a:gridCol>
                <a:gridCol w="518531">
                  <a:extLst>
                    <a:ext uri="{9D8B030D-6E8A-4147-A177-3AD203B41FA5}">
                      <a16:colId xmlns:a16="http://schemas.microsoft.com/office/drawing/2014/main" val="20005"/>
                    </a:ext>
                  </a:extLst>
                </a:gridCol>
              </a:tblGrid>
              <a:tr h="1590166">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Procedure</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Provider Order Required</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solidFill>
                            <a:srgbClr val="0000FF"/>
                          </a:solidFill>
                          <a:effectLst/>
                          <a:latin typeface="Tw Cen MT" panose="020B0602020104020603" pitchFamily="34" charset="0"/>
                          <a:ea typeface="Tw Cen MT" panose="020B0602020104020603" pitchFamily="34" charset="0"/>
                          <a:cs typeface="Times New Roman" panose="02020603050405020304" pitchFamily="18" charset="0"/>
                        </a:rPr>
                        <a:t>RN</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solidFill>
                            <a:srgbClr val="FF0000"/>
                          </a:solidFill>
                          <a:effectLst/>
                          <a:latin typeface="Tw Cen MT" panose="020B0602020104020603" pitchFamily="34" charset="0"/>
                          <a:ea typeface="Tw Cen MT" panose="020B0602020104020603" pitchFamily="34" charset="0"/>
                          <a:cs typeface="Times New Roman" panose="02020603050405020304" pitchFamily="18" charset="0"/>
                        </a:rPr>
                        <a:t>LPN/ LPTN</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UAP</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Student for Self</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bl>
          </a:graphicData>
        </a:graphic>
      </p:graphicFrame>
      <p:graphicFrame>
        <p:nvGraphicFramePr>
          <p:cNvPr id="5" name="Table 4">
            <a:extLst>
              <a:ext uri="{FF2B5EF4-FFF2-40B4-BE49-F238E27FC236}">
                <a16:creationId xmlns:a16="http://schemas.microsoft.com/office/drawing/2014/main" id="{9DE1CF52-506D-47B8-92A8-738A7057AAAA}"/>
              </a:ext>
            </a:extLst>
          </p:cNvPr>
          <p:cNvGraphicFramePr>
            <a:graphicFrameLocks noGrp="1"/>
          </p:cNvGraphicFramePr>
          <p:nvPr/>
        </p:nvGraphicFramePr>
        <p:xfrm>
          <a:off x="762000" y="5360988"/>
          <a:ext cx="7086600" cy="277812"/>
        </p:xfrm>
        <a:graphic>
          <a:graphicData uri="http://schemas.openxmlformats.org/drawingml/2006/table">
            <a:tbl>
              <a:tblPr/>
              <a:tblGrid>
                <a:gridCol w="4321099">
                  <a:extLst>
                    <a:ext uri="{9D8B030D-6E8A-4147-A177-3AD203B41FA5}">
                      <a16:colId xmlns:a16="http://schemas.microsoft.com/office/drawing/2014/main" val="20000"/>
                    </a:ext>
                  </a:extLst>
                </a:gridCol>
                <a:gridCol w="604953">
                  <a:extLst>
                    <a:ext uri="{9D8B030D-6E8A-4147-A177-3AD203B41FA5}">
                      <a16:colId xmlns:a16="http://schemas.microsoft.com/office/drawing/2014/main" val="20001"/>
                    </a:ext>
                  </a:extLst>
                </a:gridCol>
                <a:gridCol w="432111">
                  <a:extLst>
                    <a:ext uri="{9D8B030D-6E8A-4147-A177-3AD203B41FA5}">
                      <a16:colId xmlns:a16="http://schemas.microsoft.com/office/drawing/2014/main" val="20002"/>
                    </a:ext>
                  </a:extLst>
                </a:gridCol>
                <a:gridCol w="518531">
                  <a:extLst>
                    <a:ext uri="{9D8B030D-6E8A-4147-A177-3AD203B41FA5}">
                      <a16:colId xmlns:a16="http://schemas.microsoft.com/office/drawing/2014/main" val="20003"/>
                    </a:ext>
                  </a:extLst>
                </a:gridCol>
                <a:gridCol w="691375">
                  <a:extLst>
                    <a:ext uri="{9D8B030D-6E8A-4147-A177-3AD203B41FA5}">
                      <a16:colId xmlns:a16="http://schemas.microsoft.com/office/drawing/2014/main" val="20004"/>
                    </a:ext>
                  </a:extLst>
                </a:gridCol>
                <a:gridCol w="518531">
                  <a:extLst>
                    <a:ext uri="{9D8B030D-6E8A-4147-A177-3AD203B41FA5}">
                      <a16:colId xmlns:a16="http://schemas.microsoft.com/office/drawing/2014/main" val="20005"/>
                    </a:ext>
                  </a:extLst>
                </a:gridCol>
              </a:tblGrid>
              <a:tr h="277812">
                <a:tc>
                  <a:txBody>
                    <a:bodyPr/>
                    <a:lstStyle/>
                    <a:p>
                      <a:pPr marL="635"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4.0 Medication administration</a:t>
                      </a:r>
                      <a:endParaRPr lang="en-US" sz="12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2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2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2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2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 </a:t>
                      </a:r>
                      <a:endParaRPr lang="en-US" sz="12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extLst>
                  <a:ext uri="{0D108BD9-81ED-4DB2-BD59-A6C34878D82A}">
                    <a16:rowId xmlns:a16="http://schemas.microsoft.com/office/drawing/2014/main" val="10000"/>
                  </a:ext>
                </a:extLst>
              </a:tr>
            </a:tbl>
          </a:graphicData>
        </a:graphic>
      </p:graphicFrame>
      <p:graphicFrame>
        <p:nvGraphicFramePr>
          <p:cNvPr id="8" name="Table 7">
            <a:extLst>
              <a:ext uri="{FF2B5EF4-FFF2-40B4-BE49-F238E27FC236}">
                <a16:creationId xmlns:a16="http://schemas.microsoft.com/office/drawing/2014/main" id="{611BFD89-A8FF-4867-A730-46CAD9D1467C}"/>
              </a:ext>
            </a:extLst>
          </p:cNvPr>
          <p:cNvGraphicFramePr>
            <a:graphicFrameLocks noGrp="1"/>
          </p:cNvGraphicFramePr>
          <p:nvPr/>
        </p:nvGraphicFramePr>
        <p:xfrm>
          <a:off x="762000" y="5638800"/>
          <a:ext cx="7086600" cy="762000"/>
        </p:xfrm>
        <a:graphic>
          <a:graphicData uri="http://schemas.openxmlformats.org/drawingml/2006/table">
            <a:tbl>
              <a:tblPr/>
              <a:tblGrid>
                <a:gridCol w="4321100">
                  <a:extLst>
                    <a:ext uri="{9D8B030D-6E8A-4147-A177-3AD203B41FA5}">
                      <a16:colId xmlns:a16="http://schemas.microsoft.com/office/drawing/2014/main" val="20000"/>
                    </a:ext>
                  </a:extLst>
                </a:gridCol>
                <a:gridCol w="604954">
                  <a:extLst>
                    <a:ext uri="{9D8B030D-6E8A-4147-A177-3AD203B41FA5}">
                      <a16:colId xmlns:a16="http://schemas.microsoft.com/office/drawing/2014/main" val="20001"/>
                    </a:ext>
                  </a:extLst>
                </a:gridCol>
                <a:gridCol w="432110">
                  <a:extLst>
                    <a:ext uri="{9D8B030D-6E8A-4147-A177-3AD203B41FA5}">
                      <a16:colId xmlns:a16="http://schemas.microsoft.com/office/drawing/2014/main" val="20002"/>
                    </a:ext>
                  </a:extLst>
                </a:gridCol>
                <a:gridCol w="518531">
                  <a:extLst>
                    <a:ext uri="{9D8B030D-6E8A-4147-A177-3AD203B41FA5}">
                      <a16:colId xmlns:a16="http://schemas.microsoft.com/office/drawing/2014/main" val="20003"/>
                    </a:ext>
                  </a:extLst>
                </a:gridCol>
                <a:gridCol w="691374">
                  <a:extLst>
                    <a:ext uri="{9D8B030D-6E8A-4147-A177-3AD203B41FA5}">
                      <a16:colId xmlns:a16="http://schemas.microsoft.com/office/drawing/2014/main" val="20004"/>
                    </a:ext>
                  </a:extLst>
                </a:gridCol>
                <a:gridCol w="518531">
                  <a:extLst>
                    <a:ext uri="{9D8B030D-6E8A-4147-A177-3AD203B41FA5}">
                      <a16:colId xmlns:a16="http://schemas.microsoft.com/office/drawing/2014/main" val="20005"/>
                    </a:ext>
                  </a:extLst>
                </a:gridCol>
              </a:tblGrid>
              <a:tr h="254000">
                <a:tc>
                  <a:txBody>
                    <a:bodyPr/>
                    <a:lstStyle/>
                    <a:p>
                      <a:pPr marL="228600" marR="0" indent="2921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4.6 Inhalation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1D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54000">
                <a:tc>
                  <a:txBody>
                    <a:bodyPr/>
                    <a:lstStyle/>
                    <a:p>
                      <a:pPr marL="0" marR="0" indent="48641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4.6.1 Prophylactic/Routine Asthma Inhaler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Yes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54000">
                <a:tc>
                  <a:txBody>
                    <a:bodyPr/>
                    <a:lstStyle/>
                    <a:p>
                      <a:pPr marL="0" marR="0" indent="48641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4.6.2 Emergency/Rescue Asthma Inhaler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Yes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104498" name="Picture 4">
            <a:extLst>
              <a:ext uri="{FF2B5EF4-FFF2-40B4-BE49-F238E27FC236}">
                <a16:creationId xmlns:a16="http://schemas.microsoft.com/office/drawing/2014/main" id="{CACD0DD4-120B-4621-8342-69C5B64FF46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9D57727-CAE6-45E3-ACE1-BEF338C69DA3}"/>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Google Shape;589;p81">
            <a:extLst>
              <a:ext uri="{FF2B5EF4-FFF2-40B4-BE49-F238E27FC236}">
                <a16:creationId xmlns:a16="http://schemas.microsoft.com/office/drawing/2014/main" id="{155E3A1F-93AD-413D-9FF8-120CE2BE0D38}"/>
              </a:ext>
            </a:extLst>
          </p:cNvPr>
          <p:cNvSpPr txBox="1">
            <a:spLocks/>
          </p:cNvSpPr>
          <p:nvPr/>
        </p:nvSpPr>
        <p:spPr>
          <a:xfrm>
            <a:off x="738188" y="1027113"/>
            <a:ext cx="3413125" cy="1255712"/>
          </a:xfrm>
          <a:prstGeom prst="rect">
            <a:avLst/>
          </a:prstGeom>
          <a:solidFill>
            <a:srgbClr val="FFFFFF"/>
          </a:solidFill>
          <a:ln w="9525" cap="flat" cmpd="sng">
            <a:solidFill>
              <a:srgbClr val="000000"/>
            </a:solidFill>
            <a:prstDash val="solid"/>
            <a:round/>
            <a:headEnd type="none" w="sm" len="sm"/>
            <a:tailEnd type="none" w="sm" len="sm"/>
          </a:ln>
        </p:spPr>
        <p:txBody>
          <a:bodyPr spcFirstLastPara="1" lIns="91425" tIns="91425" rIns="91425" bIns="91425"/>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eaLnBrk="1" fontAlgn="auto" hangingPunct="1">
              <a:lnSpc>
                <a:spcPct val="100000"/>
              </a:lnSpc>
              <a:buClr>
                <a:srgbClr val="595959"/>
              </a:buClr>
              <a:buFont typeface="Arial"/>
              <a:buNone/>
              <a:defRPr/>
            </a:pPr>
            <a:r>
              <a:rPr lang="en-US" sz="1600" b="1" kern="0" dirty="0">
                <a:solidFill>
                  <a:srgbClr val="000000"/>
                </a:solidFill>
              </a:rPr>
              <a:t>Eye/Ear Drops and Topical </a:t>
            </a:r>
            <a:endParaRPr lang="en-US" sz="1600" kern="0" dirty="0">
              <a:solidFill>
                <a:srgbClr val="000000"/>
              </a:solidFill>
            </a:endParaRPr>
          </a:p>
          <a:p>
            <a:pPr indent="-330200" eaLnBrk="1" fontAlgn="auto" hangingPunct="1">
              <a:lnSpc>
                <a:spcPct val="100000"/>
              </a:lnSpc>
              <a:spcBef>
                <a:spcPts val="1600"/>
              </a:spcBef>
              <a:buClr>
                <a:srgbClr val="000000"/>
              </a:buClr>
              <a:buSzPts val="1600"/>
              <a:defRPr/>
            </a:pPr>
            <a:r>
              <a:rPr lang="en-US" sz="1600" kern="0" dirty="0">
                <a:solidFill>
                  <a:srgbClr val="000000"/>
                </a:solidFill>
              </a:rPr>
              <a:t>May be Prescription or OTC</a:t>
            </a:r>
          </a:p>
          <a:p>
            <a:pPr indent="-330200" eaLnBrk="1" fontAlgn="auto" hangingPunct="1">
              <a:lnSpc>
                <a:spcPct val="100000"/>
              </a:lnSpc>
              <a:buClr>
                <a:srgbClr val="000000"/>
              </a:buClr>
              <a:buSzPts val="1600"/>
              <a:defRPr/>
            </a:pPr>
            <a:r>
              <a:rPr lang="en-US" sz="1600" kern="0" dirty="0">
                <a:solidFill>
                  <a:srgbClr val="000000"/>
                </a:solidFill>
              </a:rPr>
              <a:t>ALWAYS consult with nurse </a:t>
            </a:r>
          </a:p>
        </p:txBody>
      </p:sp>
      <p:sp>
        <p:nvSpPr>
          <p:cNvPr id="6" name="Google Shape;593;p81">
            <a:extLst>
              <a:ext uri="{FF2B5EF4-FFF2-40B4-BE49-F238E27FC236}">
                <a16:creationId xmlns:a16="http://schemas.microsoft.com/office/drawing/2014/main" id="{384D145F-1DA7-4A00-982E-8328FD4197ED}"/>
              </a:ext>
            </a:extLst>
          </p:cNvPr>
          <p:cNvSpPr txBox="1">
            <a:spLocks/>
          </p:cNvSpPr>
          <p:nvPr/>
        </p:nvSpPr>
        <p:spPr>
          <a:xfrm>
            <a:off x="4938713" y="1030288"/>
            <a:ext cx="3467100" cy="1255712"/>
          </a:xfrm>
          <a:prstGeom prst="rect">
            <a:avLst/>
          </a:prstGeom>
          <a:solidFill>
            <a:srgbClr val="FFFFFF"/>
          </a:solidFill>
          <a:ln w="9525" cap="flat" cmpd="sng">
            <a:solidFill>
              <a:srgbClr val="000000"/>
            </a:solidFill>
            <a:prstDash val="solid"/>
            <a:round/>
            <a:headEnd type="none" w="sm" len="sm"/>
            <a:tailEnd type="none" w="sm" len="sm"/>
          </a:ln>
        </p:spPr>
        <p:txBody>
          <a:bodyPr spcFirstLastPara="1" lIns="91425" tIns="91425" rIns="91425" bIns="91425"/>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eaLnBrk="1" fontAlgn="auto" hangingPunct="1">
              <a:buClr>
                <a:srgbClr val="595959"/>
              </a:buClr>
              <a:buFont typeface="Arial"/>
              <a:buNone/>
              <a:defRPr/>
            </a:pPr>
            <a:r>
              <a:rPr lang="en-US" sz="1600" b="1" kern="0" dirty="0">
                <a:solidFill>
                  <a:srgbClr val="000000"/>
                </a:solidFill>
              </a:rPr>
              <a:t>Medications: Over The Counter (OTC)</a:t>
            </a:r>
          </a:p>
          <a:p>
            <a:pPr indent="-317500" eaLnBrk="1" fontAlgn="auto" hangingPunct="1">
              <a:buClr>
                <a:srgbClr val="000000"/>
              </a:buClr>
              <a:buSzPts val="1400"/>
              <a:defRPr/>
            </a:pPr>
            <a:r>
              <a:rPr lang="en-US" sz="1600" kern="0" dirty="0">
                <a:solidFill>
                  <a:srgbClr val="000000"/>
                </a:solidFill>
              </a:rPr>
              <a:t>May be included in the IHP or Emergency Plan </a:t>
            </a:r>
            <a:endParaRPr lang="en-US" sz="1600" kern="0" dirty="0">
              <a:solidFill>
                <a:srgbClr val="595959"/>
              </a:solidFill>
            </a:endParaRPr>
          </a:p>
        </p:txBody>
      </p:sp>
      <p:sp>
        <p:nvSpPr>
          <p:cNvPr id="7" name="Google Shape;594;p81">
            <a:extLst>
              <a:ext uri="{FF2B5EF4-FFF2-40B4-BE49-F238E27FC236}">
                <a16:creationId xmlns:a16="http://schemas.microsoft.com/office/drawing/2014/main" id="{CD38734D-835B-4682-9404-DC8619BE7F5C}"/>
              </a:ext>
            </a:extLst>
          </p:cNvPr>
          <p:cNvSpPr txBox="1"/>
          <p:nvPr/>
        </p:nvSpPr>
        <p:spPr>
          <a:xfrm>
            <a:off x="2471738" y="2511425"/>
            <a:ext cx="3697287" cy="407988"/>
          </a:xfrm>
          <a:prstGeom prst="rect">
            <a:avLst/>
          </a:prstGeom>
          <a:noFill/>
          <a:ln w="9525" cap="flat" cmpd="sng">
            <a:solidFill>
              <a:srgbClr val="000000"/>
            </a:solidFill>
            <a:prstDash val="solid"/>
            <a:round/>
            <a:headEnd type="none" w="sm" len="sm"/>
            <a:tailEnd type="none" w="sm" len="sm"/>
          </a:ln>
        </p:spPr>
        <p:txBody>
          <a:bodyPr spcFirstLastPara="1" lIns="91425" tIns="91425" rIns="91425" bIns="91425"/>
          <a:lstStyle/>
          <a:p>
            <a:pPr algn="ctr" eaLnBrk="1" fontAlgn="auto" hangingPunct="1">
              <a:spcBef>
                <a:spcPts val="0"/>
              </a:spcBef>
              <a:spcAft>
                <a:spcPts val="0"/>
              </a:spcAft>
              <a:buClr>
                <a:srgbClr val="000000"/>
              </a:buClr>
              <a:buFont typeface="Arial"/>
              <a:buNone/>
              <a:defRPr/>
            </a:pPr>
            <a:r>
              <a:rPr lang="en" b="1" kern="0" dirty="0">
                <a:solidFill>
                  <a:srgbClr val="FF0000"/>
                </a:solidFill>
                <a:latin typeface="Arial"/>
                <a:cs typeface="Arial"/>
                <a:sym typeface="Arial"/>
              </a:rPr>
              <a:t>Must Have Parental Consent!</a:t>
            </a:r>
            <a:endParaRPr b="1" kern="0" dirty="0">
              <a:solidFill>
                <a:srgbClr val="FF0000"/>
              </a:solidFill>
              <a:latin typeface="Arial"/>
              <a:cs typeface="Arial"/>
              <a:sym typeface="Arial"/>
            </a:endParaRPr>
          </a:p>
        </p:txBody>
      </p:sp>
      <p:sp>
        <p:nvSpPr>
          <p:cNvPr id="11" name="Rectangle 10">
            <a:extLst>
              <a:ext uri="{FF2B5EF4-FFF2-40B4-BE49-F238E27FC236}">
                <a16:creationId xmlns:a16="http://schemas.microsoft.com/office/drawing/2014/main" id="{D1E659B4-91D3-47FE-AB5A-A4C97DF418FB}"/>
              </a:ext>
            </a:extLst>
          </p:cNvPr>
          <p:cNvSpPr/>
          <p:nvPr/>
        </p:nvSpPr>
        <p:spPr>
          <a:xfrm>
            <a:off x="0" y="-15875"/>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400" dirty="0">
                <a:latin typeface="Arial" panose="020B0604020202020204" pitchFamily="34" charset="0"/>
                <a:cs typeface="Arial" panose="020B0604020202020204" pitchFamily="34" charset="0"/>
              </a:rPr>
              <a:t>Delegated Tasks</a:t>
            </a:r>
          </a:p>
        </p:txBody>
      </p:sp>
      <p:sp>
        <p:nvSpPr>
          <p:cNvPr id="105479" name="Google Shape;346;p55">
            <a:extLst>
              <a:ext uri="{FF2B5EF4-FFF2-40B4-BE49-F238E27FC236}">
                <a16:creationId xmlns:a16="http://schemas.microsoft.com/office/drawing/2014/main" id="{082DEB14-57EC-4ADC-8BBD-B3271C3901F3}"/>
              </a:ext>
            </a:extLst>
          </p:cNvPr>
          <p:cNvSpPr txBox="1">
            <a:spLocks noChangeArrowheads="1"/>
          </p:cNvSpPr>
          <p:nvPr/>
        </p:nvSpPr>
        <p:spPr bwMode="auto">
          <a:xfrm>
            <a:off x="0" y="640080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latin typeface="Arial" panose="020B0604020202020204" pitchFamily="34" charset="0"/>
              </a:rPr>
              <a:t>Arkansas State Board of Nursing  (Revised 2021). School Nurse Roles and Responsibilities - Practice Guidelines [Nursing Tasks] Retrieved from</a:t>
            </a:r>
            <a:r>
              <a:rPr lang="en-US" altLang="en-US" sz="1000"/>
              <a:t> </a:t>
            </a:r>
            <a:r>
              <a:rPr lang="en-US" altLang="en-US" sz="1000" u="sng">
                <a:solidFill>
                  <a:srgbClr val="0000FF"/>
                </a:solidFill>
                <a:latin typeface="Arial" panose="020B0604020202020204" pitchFamily="34" charset="0"/>
                <a:hlinkClick r:id="rId3"/>
              </a:rPr>
              <a:t>https://adecm.ade.arkansas.gov/Attachments/School_Nurse_Guidelines_2021_Revision_Updated_September_2021_151522.pdf</a:t>
            </a:r>
            <a:endParaRPr lang="en-US" altLang="en-US" sz="1000"/>
          </a:p>
        </p:txBody>
      </p:sp>
      <p:sp>
        <p:nvSpPr>
          <p:cNvPr id="12" name="Arrow: Right 11">
            <a:extLst>
              <a:ext uri="{FF2B5EF4-FFF2-40B4-BE49-F238E27FC236}">
                <a16:creationId xmlns:a16="http://schemas.microsoft.com/office/drawing/2014/main" id="{067469CB-ECC1-4943-8F41-EDA70A7E35D2}"/>
              </a:ext>
            </a:extLst>
          </p:cNvPr>
          <p:cNvSpPr/>
          <p:nvPr/>
        </p:nvSpPr>
        <p:spPr>
          <a:xfrm rot="5400000">
            <a:off x="6514307" y="2563019"/>
            <a:ext cx="620712" cy="304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4" name="Table 3">
            <a:extLst>
              <a:ext uri="{FF2B5EF4-FFF2-40B4-BE49-F238E27FC236}">
                <a16:creationId xmlns:a16="http://schemas.microsoft.com/office/drawing/2014/main" id="{C1CE4F15-1685-4BA2-AF3F-0ED0DBFD2E96}"/>
              </a:ext>
            </a:extLst>
          </p:cNvPr>
          <p:cNvGraphicFramePr>
            <a:graphicFrameLocks noGrp="1"/>
          </p:cNvGraphicFramePr>
          <p:nvPr/>
        </p:nvGraphicFramePr>
        <p:xfrm>
          <a:off x="738185" y="3140647"/>
          <a:ext cx="6991603" cy="1732976"/>
        </p:xfrm>
        <a:graphic>
          <a:graphicData uri="http://schemas.openxmlformats.org/drawingml/2006/table">
            <a:tbl>
              <a:tblPr/>
              <a:tblGrid>
                <a:gridCol w="4263173">
                  <a:extLst>
                    <a:ext uri="{9D8B030D-6E8A-4147-A177-3AD203B41FA5}">
                      <a16:colId xmlns:a16="http://schemas.microsoft.com/office/drawing/2014/main" val="20000"/>
                    </a:ext>
                  </a:extLst>
                </a:gridCol>
                <a:gridCol w="596844">
                  <a:extLst>
                    <a:ext uri="{9D8B030D-6E8A-4147-A177-3AD203B41FA5}">
                      <a16:colId xmlns:a16="http://schemas.microsoft.com/office/drawing/2014/main" val="20001"/>
                    </a:ext>
                  </a:extLst>
                </a:gridCol>
                <a:gridCol w="426317">
                  <a:extLst>
                    <a:ext uri="{9D8B030D-6E8A-4147-A177-3AD203B41FA5}">
                      <a16:colId xmlns:a16="http://schemas.microsoft.com/office/drawing/2014/main" val="20002"/>
                    </a:ext>
                  </a:extLst>
                </a:gridCol>
                <a:gridCol w="511581">
                  <a:extLst>
                    <a:ext uri="{9D8B030D-6E8A-4147-A177-3AD203B41FA5}">
                      <a16:colId xmlns:a16="http://schemas.microsoft.com/office/drawing/2014/main" val="20003"/>
                    </a:ext>
                  </a:extLst>
                </a:gridCol>
                <a:gridCol w="682107">
                  <a:extLst>
                    <a:ext uri="{9D8B030D-6E8A-4147-A177-3AD203B41FA5}">
                      <a16:colId xmlns:a16="http://schemas.microsoft.com/office/drawing/2014/main" val="20004"/>
                    </a:ext>
                  </a:extLst>
                </a:gridCol>
                <a:gridCol w="511581">
                  <a:extLst>
                    <a:ext uri="{9D8B030D-6E8A-4147-A177-3AD203B41FA5}">
                      <a16:colId xmlns:a16="http://schemas.microsoft.com/office/drawing/2014/main" val="20005"/>
                    </a:ext>
                  </a:extLst>
                </a:gridCol>
              </a:tblGrid>
              <a:tr h="1732976">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Procedure</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Provider Order Required</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solidFill>
                            <a:srgbClr val="0000FF"/>
                          </a:solidFill>
                          <a:effectLst/>
                          <a:latin typeface="Tw Cen MT" panose="020B0602020104020603" pitchFamily="34" charset="0"/>
                          <a:ea typeface="Tw Cen MT" panose="020B0602020104020603" pitchFamily="34" charset="0"/>
                          <a:cs typeface="Times New Roman" panose="02020603050405020304" pitchFamily="18" charset="0"/>
                        </a:rPr>
                        <a:t>RN</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solidFill>
                            <a:srgbClr val="FF0000"/>
                          </a:solidFill>
                          <a:effectLst/>
                          <a:latin typeface="Tw Cen MT" panose="020B0602020104020603" pitchFamily="34" charset="0"/>
                          <a:ea typeface="Tw Cen MT" panose="020B0602020104020603" pitchFamily="34" charset="0"/>
                          <a:cs typeface="Times New Roman" panose="02020603050405020304" pitchFamily="18" charset="0"/>
                        </a:rPr>
                        <a:t>LPN/ LPTN</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UAP</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Student for Self</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bl>
          </a:graphicData>
        </a:graphic>
      </p:graphicFrame>
      <p:graphicFrame>
        <p:nvGraphicFramePr>
          <p:cNvPr id="8" name="Table 7">
            <a:extLst>
              <a:ext uri="{FF2B5EF4-FFF2-40B4-BE49-F238E27FC236}">
                <a16:creationId xmlns:a16="http://schemas.microsoft.com/office/drawing/2014/main" id="{A66825EA-F0AA-4408-9957-E86151D0AE2E}"/>
              </a:ext>
            </a:extLst>
          </p:cNvPr>
          <p:cNvGraphicFramePr>
            <a:graphicFrameLocks noGrp="1"/>
          </p:cNvGraphicFramePr>
          <p:nvPr/>
        </p:nvGraphicFramePr>
        <p:xfrm>
          <a:off x="738188" y="4876800"/>
          <a:ext cx="6991350" cy="381000"/>
        </p:xfrm>
        <a:graphic>
          <a:graphicData uri="http://schemas.openxmlformats.org/drawingml/2006/table">
            <a:tbl>
              <a:tblPr/>
              <a:tblGrid>
                <a:gridCol w="4263018">
                  <a:extLst>
                    <a:ext uri="{9D8B030D-6E8A-4147-A177-3AD203B41FA5}">
                      <a16:colId xmlns:a16="http://schemas.microsoft.com/office/drawing/2014/main" val="20000"/>
                    </a:ext>
                  </a:extLst>
                </a:gridCol>
                <a:gridCol w="596821">
                  <a:extLst>
                    <a:ext uri="{9D8B030D-6E8A-4147-A177-3AD203B41FA5}">
                      <a16:colId xmlns:a16="http://schemas.microsoft.com/office/drawing/2014/main" val="20001"/>
                    </a:ext>
                  </a:extLst>
                </a:gridCol>
                <a:gridCol w="426303">
                  <a:extLst>
                    <a:ext uri="{9D8B030D-6E8A-4147-A177-3AD203B41FA5}">
                      <a16:colId xmlns:a16="http://schemas.microsoft.com/office/drawing/2014/main" val="20002"/>
                    </a:ext>
                  </a:extLst>
                </a:gridCol>
                <a:gridCol w="511563">
                  <a:extLst>
                    <a:ext uri="{9D8B030D-6E8A-4147-A177-3AD203B41FA5}">
                      <a16:colId xmlns:a16="http://schemas.microsoft.com/office/drawing/2014/main" val="20003"/>
                    </a:ext>
                  </a:extLst>
                </a:gridCol>
                <a:gridCol w="682082">
                  <a:extLst>
                    <a:ext uri="{9D8B030D-6E8A-4147-A177-3AD203B41FA5}">
                      <a16:colId xmlns:a16="http://schemas.microsoft.com/office/drawing/2014/main" val="20004"/>
                    </a:ext>
                  </a:extLst>
                </a:gridCol>
                <a:gridCol w="511563">
                  <a:extLst>
                    <a:ext uri="{9D8B030D-6E8A-4147-A177-3AD203B41FA5}">
                      <a16:colId xmlns:a16="http://schemas.microsoft.com/office/drawing/2014/main" val="20005"/>
                    </a:ext>
                  </a:extLst>
                </a:gridCol>
              </a:tblGrid>
              <a:tr h="381000">
                <a:tc>
                  <a:txBody>
                    <a:bodyPr/>
                    <a:lstStyle/>
                    <a:p>
                      <a:pPr marL="635"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4.0 Medication administration</a:t>
                      </a:r>
                      <a:endParaRPr lang="en-US" sz="12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 </a:t>
                      </a:r>
                      <a:endParaRPr lang="en-US" sz="12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2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2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2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 </a:t>
                      </a:r>
                      <a:endParaRPr lang="en-US" sz="12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extLst>
                  <a:ext uri="{0D108BD9-81ED-4DB2-BD59-A6C34878D82A}">
                    <a16:rowId xmlns:a16="http://schemas.microsoft.com/office/drawing/2014/main" val="10000"/>
                  </a:ext>
                </a:extLst>
              </a:tr>
            </a:tbl>
          </a:graphicData>
        </a:graphic>
      </p:graphicFrame>
      <p:graphicFrame>
        <p:nvGraphicFramePr>
          <p:cNvPr id="10" name="Table 9">
            <a:extLst>
              <a:ext uri="{FF2B5EF4-FFF2-40B4-BE49-F238E27FC236}">
                <a16:creationId xmlns:a16="http://schemas.microsoft.com/office/drawing/2014/main" id="{56DF6035-4E20-417D-9488-7CCD7BEA84AD}"/>
              </a:ext>
            </a:extLst>
          </p:cNvPr>
          <p:cNvGraphicFramePr>
            <a:graphicFrameLocks noGrp="1"/>
          </p:cNvGraphicFramePr>
          <p:nvPr/>
        </p:nvGraphicFramePr>
        <p:xfrm>
          <a:off x="738188" y="5257800"/>
          <a:ext cx="6991352" cy="1127124"/>
        </p:xfrm>
        <a:graphic>
          <a:graphicData uri="http://schemas.openxmlformats.org/drawingml/2006/table">
            <a:tbl>
              <a:tblPr/>
              <a:tblGrid>
                <a:gridCol w="4263019">
                  <a:extLst>
                    <a:ext uri="{9D8B030D-6E8A-4147-A177-3AD203B41FA5}">
                      <a16:colId xmlns:a16="http://schemas.microsoft.com/office/drawing/2014/main" val="20000"/>
                    </a:ext>
                  </a:extLst>
                </a:gridCol>
                <a:gridCol w="596823">
                  <a:extLst>
                    <a:ext uri="{9D8B030D-6E8A-4147-A177-3AD203B41FA5}">
                      <a16:colId xmlns:a16="http://schemas.microsoft.com/office/drawing/2014/main" val="20001"/>
                    </a:ext>
                  </a:extLst>
                </a:gridCol>
                <a:gridCol w="426303">
                  <a:extLst>
                    <a:ext uri="{9D8B030D-6E8A-4147-A177-3AD203B41FA5}">
                      <a16:colId xmlns:a16="http://schemas.microsoft.com/office/drawing/2014/main" val="20002"/>
                    </a:ext>
                  </a:extLst>
                </a:gridCol>
                <a:gridCol w="511562">
                  <a:extLst>
                    <a:ext uri="{9D8B030D-6E8A-4147-A177-3AD203B41FA5}">
                      <a16:colId xmlns:a16="http://schemas.microsoft.com/office/drawing/2014/main" val="20003"/>
                    </a:ext>
                  </a:extLst>
                </a:gridCol>
                <a:gridCol w="682083">
                  <a:extLst>
                    <a:ext uri="{9D8B030D-6E8A-4147-A177-3AD203B41FA5}">
                      <a16:colId xmlns:a16="http://schemas.microsoft.com/office/drawing/2014/main" val="20004"/>
                    </a:ext>
                  </a:extLst>
                </a:gridCol>
                <a:gridCol w="511562">
                  <a:extLst>
                    <a:ext uri="{9D8B030D-6E8A-4147-A177-3AD203B41FA5}">
                      <a16:colId xmlns:a16="http://schemas.microsoft.com/office/drawing/2014/main" val="20005"/>
                    </a:ext>
                  </a:extLst>
                </a:gridCol>
              </a:tblGrid>
              <a:tr h="281781">
                <a:tc>
                  <a:txBody>
                    <a:bodyPr/>
                    <a:lstStyle/>
                    <a:p>
                      <a:pPr marL="2286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4.9 Eye/Ear Drops</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Yes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D</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X</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81781">
                <a:tc>
                  <a:txBody>
                    <a:bodyPr/>
                    <a:lstStyle/>
                    <a:p>
                      <a:pPr marL="2286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4.10 Topical</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1D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81781">
                <a:tc>
                  <a:txBody>
                    <a:bodyPr/>
                    <a:lstStyle/>
                    <a:p>
                      <a:pPr marL="1000760" marR="0" indent="-514350">
                        <a:lnSpc>
                          <a:spcPct val="115000"/>
                        </a:lnSpc>
                        <a:spcBef>
                          <a:spcPts val="0"/>
                        </a:spcBef>
                        <a:spcAft>
                          <a:spcPts val="0"/>
                        </a:spcAft>
                        <a:tabLst>
                          <a:tab pos="-609600" algn="l"/>
                          <a:tab pos="-457200" algn="l"/>
                          <a:tab pos="63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4.10.1 Prescription Topical</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Yes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D</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X</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81781">
                <a:tc>
                  <a:txBody>
                    <a:bodyPr/>
                    <a:lstStyle/>
                    <a:p>
                      <a:pPr marL="1000760" marR="0" indent="-514350">
                        <a:lnSpc>
                          <a:spcPct val="115000"/>
                        </a:lnSpc>
                        <a:spcBef>
                          <a:spcPts val="0"/>
                        </a:spcBef>
                        <a:spcAft>
                          <a:spcPts val="0"/>
                        </a:spcAft>
                        <a:tabLst>
                          <a:tab pos="-609600" algn="l"/>
                          <a:tab pos="-457200" algn="l"/>
                          <a:tab pos="63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4.10.2 Over the Counter Topical</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D</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105535" name="Picture 4">
            <a:extLst>
              <a:ext uri="{FF2B5EF4-FFF2-40B4-BE49-F238E27FC236}">
                <a16:creationId xmlns:a16="http://schemas.microsoft.com/office/drawing/2014/main" id="{2DE0E170-4D90-4F5E-AAC3-425FDC28A1E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DC322CA-D98B-480C-9C5A-3CB1E5DB5E00}"/>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Google Shape;604;p82">
            <a:extLst>
              <a:ext uri="{FF2B5EF4-FFF2-40B4-BE49-F238E27FC236}">
                <a16:creationId xmlns:a16="http://schemas.microsoft.com/office/drawing/2014/main" id="{EA63B780-8E19-45D4-BD56-A72093B0D9C1}"/>
              </a:ext>
            </a:extLst>
          </p:cNvPr>
          <p:cNvSpPr txBox="1">
            <a:spLocks/>
          </p:cNvSpPr>
          <p:nvPr/>
        </p:nvSpPr>
        <p:spPr>
          <a:xfrm>
            <a:off x="381000" y="1009650"/>
            <a:ext cx="6400800" cy="2047875"/>
          </a:xfrm>
          <a:prstGeom prst="rect">
            <a:avLst/>
          </a:prstGeom>
          <a:solidFill>
            <a:srgbClr val="FFFFFF"/>
          </a:solidFill>
          <a:ln w="9525" cap="flat" cmpd="sng">
            <a:solidFill>
              <a:srgbClr val="000000"/>
            </a:solidFill>
            <a:prstDash val="solid"/>
            <a:round/>
            <a:headEnd type="none" w="sm" len="sm"/>
            <a:tailEnd type="none" w="sm" len="sm"/>
          </a:ln>
        </p:spPr>
        <p:txBody>
          <a:bodyPr spcFirstLastPara="1" lIns="91425" tIns="91425" rIns="91425" bIns="91425"/>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eaLnBrk="1" fontAlgn="auto" hangingPunct="1">
              <a:buClr>
                <a:srgbClr val="595959"/>
              </a:buClr>
              <a:buFont typeface="Arial"/>
              <a:buNone/>
              <a:defRPr/>
            </a:pPr>
            <a:r>
              <a:rPr lang="en-US" sz="2000" b="1" kern="0" dirty="0">
                <a:solidFill>
                  <a:srgbClr val="000000"/>
                </a:solidFill>
              </a:rPr>
              <a:t>Medications per G-Tube</a:t>
            </a:r>
          </a:p>
          <a:p>
            <a:pPr indent="-330200" eaLnBrk="1" fontAlgn="auto" hangingPunct="1">
              <a:spcBef>
                <a:spcPts val="1600"/>
              </a:spcBef>
              <a:buClr>
                <a:srgbClr val="000000"/>
              </a:buClr>
              <a:buSzPts val="1600"/>
              <a:defRPr/>
            </a:pPr>
            <a:r>
              <a:rPr lang="en-US" sz="2000" kern="0" dirty="0">
                <a:solidFill>
                  <a:srgbClr val="000000"/>
                </a:solidFill>
              </a:rPr>
              <a:t>Administration via G Tube</a:t>
            </a:r>
          </a:p>
          <a:p>
            <a:pPr indent="-330200" eaLnBrk="1" fontAlgn="auto" hangingPunct="1">
              <a:buClr>
                <a:srgbClr val="000000"/>
              </a:buClr>
              <a:buSzPts val="1600"/>
              <a:defRPr/>
            </a:pPr>
            <a:r>
              <a:rPr lang="en-US" sz="2000" kern="0" dirty="0">
                <a:solidFill>
                  <a:srgbClr val="000000"/>
                </a:solidFill>
              </a:rPr>
              <a:t>Addressed in the IHP </a:t>
            </a:r>
          </a:p>
          <a:p>
            <a:pPr eaLnBrk="1" fontAlgn="auto" hangingPunct="1">
              <a:buClr>
                <a:srgbClr val="000000"/>
              </a:buClr>
              <a:defRPr/>
            </a:pPr>
            <a:r>
              <a:rPr lang="en-US" sz="2000" kern="0" dirty="0">
                <a:solidFill>
                  <a:srgbClr val="000000"/>
                </a:solidFill>
              </a:rPr>
              <a:t>May be with or without feeding according to medical orders </a:t>
            </a:r>
          </a:p>
        </p:txBody>
      </p:sp>
      <p:sp>
        <p:nvSpPr>
          <p:cNvPr id="10" name="Arrow: Down 9">
            <a:extLst>
              <a:ext uri="{FF2B5EF4-FFF2-40B4-BE49-F238E27FC236}">
                <a16:creationId xmlns:a16="http://schemas.microsoft.com/office/drawing/2014/main" id="{7454692D-9FCA-4710-B9D8-7CDEB6898545}"/>
              </a:ext>
            </a:extLst>
          </p:cNvPr>
          <p:cNvSpPr/>
          <p:nvPr/>
        </p:nvSpPr>
        <p:spPr>
          <a:xfrm>
            <a:off x="6934200" y="2636838"/>
            <a:ext cx="304800" cy="61595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a:extLst>
              <a:ext uri="{FF2B5EF4-FFF2-40B4-BE49-F238E27FC236}">
                <a16:creationId xmlns:a16="http://schemas.microsoft.com/office/drawing/2014/main" id="{3C52F620-C23D-43ED-9E39-D31CCA5E24AB}"/>
              </a:ext>
            </a:extLst>
          </p:cNvPr>
          <p:cNvSpPr/>
          <p:nvPr/>
        </p:nvSpPr>
        <p:spPr>
          <a:xfrm>
            <a:off x="0" y="-15875"/>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400" dirty="0">
                <a:latin typeface="Arial" panose="020B0604020202020204" pitchFamily="34" charset="0"/>
                <a:cs typeface="Arial" panose="020B0604020202020204" pitchFamily="34" charset="0"/>
              </a:rPr>
              <a:t>Delegated Tasks</a:t>
            </a:r>
          </a:p>
        </p:txBody>
      </p:sp>
      <p:sp>
        <p:nvSpPr>
          <p:cNvPr id="107526" name="Google Shape;346;p55">
            <a:extLst>
              <a:ext uri="{FF2B5EF4-FFF2-40B4-BE49-F238E27FC236}">
                <a16:creationId xmlns:a16="http://schemas.microsoft.com/office/drawing/2014/main" id="{F3FB8F51-715B-4F90-A1A4-88B7288430FA}"/>
              </a:ext>
            </a:extLst>
          </p:cNvPr>
          <p:cNvSpPr txBox="1">
            <a:spLocks noChangeArrowheads="1"/>
          </p:cNvSpPr>
          <p:nvPr/>
        </p:nvSpPr>
        <p:spPr bwMode="auto">
          <a:xfrm>
            <a:off x="0" y="640080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latin typeface="Arial" panose="020B0604020202020204" pitchFamily="34" charset="0"/>
              </a:rPr>
              <a:t>Arkansas State Board of Nursing  (Revised 2021). School Nurse Roles and Responsibilities - Practice Guidelines [Nursing Tasks] Retrieved from</a:t>
            </a:r>
            <a:r>
              <a:rPr lang="en-US" altLang="en-US" sz="1000"/>
              <a:t> </a:t>
            </a:r>
            <a:r>
              <a:rPr lang="en-US" altLang="en-US" sz="1000" u="sng">
                <a:solidFill>
                  <a:srgbClr val="0000FF"/>
                </a:solidFill>
                <a:latin typeface="Arial" panose="020B0604020202020204" pitchFamily="34" charset="0"/>
                <a:hlinkClick r:id="rId2"/>
              </a:rPr>
              <a:t>https://adecm.ade.arkansas.gov/Attachments/School_Nurse_Guidelines_2021_Revision_Updated_September_2021_151522.pdf</a:t>
            </a:r>
            <a:endParaRPr lang="en-US" altLang="en-US" sz="1000"/>
          </a:p>
        </p:txBody>
      </p:sp>
      <p:graphicFrame>
        <p:nvGraphicFramePr>
          <p:cNvPr id="2" name="Table 1">
            <a:extLst>
              <a:ext uri="{FF2B5EF4-FFF2-40B4-BE49-F238E27FC236}">
                <a16:creationId xmlns:a16="http://schemas.microsoft.com/office/drawing/2014/main" id="{4FAF34FB-EE38-4155-9167-0796948D9B7F}"/>
              </a:ext>
            </a:extLst>
          </p:cNvPr>
          <p:cNvGraphicFramePr>
            <a:graphicFrameLocks noGrp="1"/>
          </p:cNvGraphicFramePr>
          <p:nvPr/>
        </p:nvGraphicFramePr>
        <p:xfrm>
          <a:off x="1143000" y="3322385"/>
          <a:ext cx="6781800" cy="1789683"/>
        </p:xfrm>
        <a:graphic>
          <a:graphicData uri="http://schemas.openxmlformats.org/drawingml/2006/table">
            <a:tbl>
              <a:tblPr/>
              <a:tblGrid>
                <a:gridCol w="4135244">
                  <a:extLst>
                    <a:ext uri="{9D8B030D-6E8A-4147-A177-3AD203B41FA5}">
                      <a16:colId xmlns:a16="http://schemas.microsoft.com/office/drawing/2014/main" val="20000"/>
                    </a:ext>
                  </a:extLst>
                </a:gridCol>
                <a:gridCol w="578933">
                  <a:extLst>
                    <a:ext uri="{9D8B030D-6E8A-4147-A177-3AD203B41FA5}">
                      <a16:colId xmlns:a16="http://schemas.microsoft.com/office/drawing/2014/main" val="20001"/>
                    </a:ext>
                  </a:extLst>
                </a:gridCol>
                <a:gridCol w="413524">
                  <a:extLst>
                    <a:ext uri="{9D8B030D-6E8A-4147-A177-3AD203B41FA5}">
                      <a16:colId xmlns:a16="http://schemas.microsoft.com/office/drawing/2014/main" val="20002"/>
                    </a:ext>
                  </a:extLst>
                </a:gridCol>
                <a:gridCol w="496230">
                  <a:extLst>
                    <a:ext uri="{9D8B030D-6E8A-4147-A177-3AD203B41FA5}">
                      <a16:colId xmlns:a16="http://schemas.microsoft.com/office/drawing/2014/main" val="20003"/>
                    </a:ext>
                  </a:extLst>
                </a:gridCol>
                <a:gridCol w="661639">
                  <a:extLst>
                    <a:ext uri="{9D8B030D-6E8A-4147-A177-3AD203B41FA5}">
                      <a16:colId xmlns:a16="http://schemas.microsoft.com/office/drawing/2014/main" val="20004"/>
                    </a:ext>
                  </a:extLst>
                </a:gridCol>
                <a:gridCol w="496230">
                  <a:extLst>
                    <a:ext uri="{9D8B030D-6E8A-4147-A177-3AD203B41FA5}">
                      <a16:colId xmlns:a16="http://schemas.microsoft.com/office/drawing/2014/main" val="20005"/>
                    </a:ext>
                  </a:extLst>
                </a:gridCol>
              </a:tblGrid>
              <a:tr h="1789683">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Procedure</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Provider Order Required</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solidFill>
                            <a:srgbClr val="0000FF"/>
                          </a:solidFill>
                          <a:effectLst/>
                          <a:latin typeface="Tw Cen MT" panose="020B0602020104020603" pitchFamily="34" charset="0"/>
                          <a:ea typeface="Tw Cen MT" panose="020B0602020104020603" pitchFamily="34" charset="0"/>
                          <a:cs typeface="Times New Roman" panose="02020603050405020304" pitchFamily="18" charset="0"/>
                        </a:rPr>
                        <a:t>RN</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solidFill>
                            <a:srgbClr val="FF0000"/>
                          </a:solidFill>
                          <a:effectLst/>
                          <a:latin typeface="Tw Cen MT" panose="020B0602020104020603" pitchFamily="34" charset="0"/>
                          <a:ea typeface="Tw Cen MT" panose="020B0602020104020603" pitchFamily="34" charset="0"/>
                          <a:cs typeface="Times New Roman" panose="02020603050405020304" pitchFamily="18" charset="0"/>
                        </a:rPr>
                        <a:t>LPN/ LPTN</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UAP</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Student for Self</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bl>
          </a:graphicData>
        </a:graphic>
      </p:graphicFrame>
      <p:graphicFrame>
        <p:nvGraphicFramePr>
          <p:cNvPr id="6" name="Table 5">
            <a:extLst>
              <a:ext uri="{FF2B5EF4-FFF2-40B4-BE49-F238E27FC236}">
                <a16:creationId xmlns:a16="http://schemas.microsoft.com/office/drawing/2014/main" id="{8302117E-ABFD-4B38-9FDF-835732E44146}"/>
              </a:ext>
            </a:extLst>
          </p:cNvPr>
          <p:cNvGraphicFramePr>
            <a:graphicFrameLocks noGrp="1"/>
          </p:cNvGraphicFramePr>
          <p:nvPr/>
        </p:nvGraphicFramePr>
        <p:xfrm>
          <a:off x="1143000" y="5111750"/>
          <a:ext cx="6781800" cy="636588"/>
        </p:xfrm>
        <a:graphic>
          <a:graphicData uri="http://schemas.openxmlformats.org/drawingml/2006/table">
            <a:tbl>
              <a:tblPr/>
              <a:tblGrid>
                <a:gridCol w="4135246">
                  <a:extLst>
                    <a:ext uri="{9D8B030D-6E8A-4147-A177-3AD203B41FA5}">
                      <a16:colId xmlns:a16="http://schemas.microsoft.com/office/drawing/2014/main" val="20000"/>
                    </a:ext>
                  </a:extLst>
                </a:gridCol>
                <a:gridCol w="578933">
                  <a:extLst>
                    <a:ext uri="{9D8B030D-6E8A-4147-A177-3AD203B41FA5}">
                      <a16:colId xmlns:a16="http://schemas.microsoft.com/office/drawing/2014/main" val="20001"/>
                    </a:ext>
                  </a:extLst>
                </a:gridCol>
                <a:gridCol w="413526">
                  <a:extLst>
                    <a:ext uri="{9D8B030D-6E8A-4147-A177-3AD203B41FA5}">
                      <a16:colId xmlns:a16="http://schemas.microsoft.com/office/drawing/2014/main" val="20002"/>
                    </a:ext>
                  </a:extLst>
                </a:gridCol>
                <a:gridCol w="496228">
                  <a:extLst>
                    <a:ext uri="{9D8B030D-6E8A-4147-A177-3AD203B41FA5}">
                      <a16:colId xmlns:a16="http://schemas.microsoft.com/office/drawing/2014/main" val="20003"/>
                    </a:ext>
                  </a:extLst>
                </a:gridCol>
                <a:gridCol w="661639">
                  <a:extLst>
                    <a:ext uri="{9D8B030D-6E8A-4147-A177-3AD203B41FA5}">
                      <a16:colId xmlns:a16="http://schemas.microsoft.com/office/drawing/2014/main" val="20004"/>
                    </a:ext>
                  </a:extLst>
                </a:gridCol>
                <a:gridCol w="496228">
                  <a:extLst>
                    <a:ext uri="{9D8B030D-6E8A-4147-A177-3AD203B41FA5}">
                      <a16:colId xmlns:a16="http://schemas.microsoft.com/office/drawing/2014/main" val="20005"/>
                    </a:ext>
                  </a:extLst>
                </a:gridCol>
              </a:tblGrid>
              <a:tr h="636588">
                <a:tc>
                  <a:txBody>
                    <a:bodyPr/>
                    <a:lstStyle/>
                    <a:p>
                      <a:pPr marL="2286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4.12 Per Gastrostomy Tube</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Yes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D</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X</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pic>
        <p:nvPicPr>
          <p:cNvPr id="107544" name="Picture 4">
            <a:extLst>
              <a:ext uri="{FF2B5EF4-FFF2-40B4-BE49-F238E27FC236}">
                <a16:creationId xmlns:a16="http://schemas.microsoft.com/office/drawing/2014/main" id="{B244AEBD-F323-41BD-83DE-DF9A4087F4E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522321-6432-40D9-BCC7-E6E4804781DF}"/>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Rectangle 3">
            <a:extLst>
              <a:ext uri="{FF2B5EF4-FFF2-40B4-BE49-F238E27FC236}">
                <a16:creationId xmlns:a16="http://schemas.microsoft.com/office/drawing/2014/main" id="{3BF2B318-1A0D-4D24-BC1B-E51414B7CBB7}"/>
              </a:ext>
            </a:extLst>
          </p:cNvPr>
          <p:cNvSpPr/>
          <p:nvPr/>
        </p:nvSpPr>
        <p:spPr>
          <a:xfrm>
            <a:off x="0" y="-15875"/>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400" dirty="0">
                <a:latin typeface="Arial" panose="020B0604020202020204" pitchFamily="34" charset="0"/>
                <a:cs typeface="Arial" panose="020B0604020202020204" pitchFamily="34" charset="0"/>
              </a:rPr>
              <a:t>Delegated Tasks</a:t>
            </a:r>
          </a:p>
        </p:txBody>
      </p:sp>
      <p:sp>
        <p:nvSpPr>
          <p:cNvPr id="5" name="Google Shape;617;p83">
            <a:extLst>
              <a:ext uri="{FF2B5EF4-FFF2-40B4-BE49-F238E27FC236}">
                <a16:creationId xmlns:a16="http://schemas.microsoft.com/office/drawing/2014/main" id="{BB400026-D589-434B-B2A9-41AF895D0C00}"/>
              </a:ext>
            </a:extLst>
          </p:cNvPr>
          <p:cNvSpPr txBox="1">
            <a:spLocks/>
          </p:cNvSpPr>
          <p:nvPr/>
        </p:nvSpPr>
        <p:spPr>
          <a:xfrm>
            <a:off x="609600" y="938213"/>
            <a:ext cx="7848600" cy="1549400"/>
          </a:xfrm>
          <a:prstGeom prst="rect">
            <a:avLst/>
          </a:prstGeom>
          <a:noFill/>
          <a:ln w="9525" cap="flat" cmpd="sng">
            <a:solidFill>
              <a:srgbClr val="000000"/>
            </a:solidFill>
            <a:prstDash val="solid"/>
            <a:round/>
            <a:headEnd type="none" w="sm" len="sm"/>
            <a:tailEnd type="none" w="sm" len="sm"/>
          </a:ln>
        </p:spPr>
        <p:txBody>
          <a:bodyPr spcFirstLastPara="1" lIns="91425" tIns="91425" rIns="91425" bIns="91425"/>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eaLnBrk="1" fontAlgn="auto" hangingPunct="1">
              <a:lnSpc>
                <a:spcPct val="100000"/>
              </a:lnSpc>
              <a:buClr>
                <a:srgbClr val="595959"/>
              </a:buClr>
              <a:buFont typeface="Arial"/>
              <a:buNone/>
              <a:defRPr/>
            </a:pPr>
            <a:r>
              <a:rPr lang="en-US" sz="2000" b="1" kern="0" dirty="0">
                <a:solidFill>
                  <a:srgbClr val="000000"/>
                </a:solidFill>
              </a:rPr>
              <a:t>Postural Drainage and Percussion</a:t>
            </a:r>
          </a:p>
          <a:p>
            <a:pPr indent="-330200" eaLnBrk="1" fontAlgn="auto" hangingPunct="1">
              <a:buClr>
                <a:srgbClr val="000000"/>
              </a:buClr>
              <a:buSzPts val="1600"/>
              <a:defRPr/>
            </a:pPr>
            <a:r>
              <a:rPr lang="en-US" sz="2000" kern="0" dirty="0">
                <a:solidFill>
                  <a:srgbClr val="000000"/>
                </a:solidFill>
              </a:rPr>
              <a:t>Facilitate drainage of secretions</a:t>
            </a:r>
          </a:p>
          <a:p>
            <a:pPr lvl="1" indent="-330200" eaLnBrk="1" fontAlgn="auto" hangingPunct="1">
              <a:spcBef>
                <a:spcPts val="0"/>
              </a:spcBef>
              <a:buClr>
                <a:srgbClr val="000000"/>
              </a:buClr>
              <a:buSzPts val="1600"/>
              <a:defRPr/>
            </a:pPr>
            <a:r>
              <a:rPr lang="en-US" sz="2000" kern="0" dirty="0">
                <a:solidFill>
                  <a:srgbClr val="000000"/>
                </a:solidFill>
              </a:rPr>
              <a:t>Positioning </a:t>
            </a:r>
          </a:p>
          <a:p>
            <a:pPr lvl="1" indent="-330200" eaLnBrk="1" fontAlgn="auto" hangingPunct="1">
              <a:spcBef>
                <a:spcPts val="0"/>
              </a:spcBef>
              <a:buClr>
                <a:srgbClr val="000000"/>
              </a:buClr>
              <a:buSzPts val="1600"/>
              <a:defRPr/>
            </a:pPr>
            <a:r>
              <a:rPr lang="en-US" sz="2000" kern="0" dirty="0">
                <a:solidFill>
                  <a:srgbClr val="000000"/>
                </a:solidFill>
              </a:rPr>
              <a:t>Vibration and shaking to loosen secretions</a:t>
            </a:r>
          </a:p>
        </p:txBody>
      </p:sp>
      <p:sp>
        <p:nvSpPr>
          <p:cNvPr id="13" name="Arrow: Down 12">
            <a:extLst>
              <a:ext uri="{FF2B5EF4-FFF2-40B4-BE49-F238E27FC236}">
                <a16:creationId xmlns:a16="http://schemas.microsoft.com/office/drawing/2014/main" id="{E6AF3F2F-3035-4D14-A08C-77FB91A4DDEC}"/>
              </a:ext>
            </a:extLst>
          </p:cNvPr>
          <p:cNvSpPr/>
          <p:nvPr/>
        </p:nvSpPr>
        <p:spPr>
          <a:xfrm>
            <a:off x="6781800" y="2690813"/>
            <a:ext cx="228600" cy="47148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8550" name="Google Shape;346;p55">
            <a:extLst>
              <a:ext uri="{FF2B5EF4-FFF2-40B4-BE49-F238E27FC236}">
                <a16:creationId xmlns:a16="http://schemas.microsoft.com/office/drawing/2014/main" id="{E12DAFE5-239A-44C2-A8B3-608F8B5C008C}"/>
              </a:ext>
            </a:extLst>
          </p:cNvPr>
          <p:cNvSpPr txBox="1">
            <a:spLocks noChangeArrowheads="1"/>
          </p:cNvSpPr>
          <p:nvPr/>
        </p:nvSpPr>
        <p:spPr bwMode="auto">
          <a:xfrm>
            <a:off x="0" y="640080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latin typeface="Arial" panose="020B0604020202020204" pitchFamily="34" charset="0"/>
              </a:rPr>
              <a:t>Arkansas State Board of Nursing  (Revised 2021). School Nurse Roles and Responsibilities - Practice Guidelines [Nursing Tasks] Retrieved from</a:t>
            </a:r>
            <a:r>
              <a:rPr lang="en-US" altLang="en-US" sz="1000"/>
              <a:t> </a:t>
            </a:r>
            <a:r>
              <a:rPr lang="en-US" altLang="en-US" sz="1000" u="sng">
                <a:solidFill>
                  <a:srgbClr val="0000FF"/>
                </a:solidFill>
                <a:latin typeface="Arial" panose="020B0604020202020204" pitchFamily="34" charset="0"/>
                <a:hlinkClick r:id="rId3"/>
              </a:rPr>
              <a:t>https://adecm.ade.arkansas.gov/Attachments/School_Nurse_Guidelines_2021_Revision_Updated_September_2021_151522.pdf</a:t>
            </a:r>
            <a:endParaRPr lang="en-US" altLang="en-US" sz="1000"/>
          </a:p>
        </p:txBody>
      </p:sp>
      <p:graphicFrame>
        <p:nvGraphicFramePr>
          <p:cNvPr id="2" name="Table 1">
            <a:extLst>
              <a:ext uri="{FF2B5EF4-FFF2-40B4-BE49-F238E27FC236}">
                <a16:creationId xmlns:a16="http://schemas.microsoft.com/office/drawing/2014/main" id="{37121F22-076E-4CBA-A1B2-5A5EBF852927}"/>
              </a:ext>
            </a:extLst>
          </p:cNvPr>
          <p:cNvGraphicFramePr>
            <a:graphicFrameLocks noGrp="1"/>
          </p:cNvGraphicFramePr>
          <p:nvPr/>
        </p:nvGraphicFramePr>
        <p:xfrm>
          <a:off x="609600" y="3249614"/>
          <a:ext cx="7162801" cy="2078546"/>
        </p:xfrm>
        <a:graphic>
          <a:graphicData uri="http://schemas.openxmlformats.org/drawingml/2006/table">
            <a:tbl>
              <a:tblPr/>
              <a:tblGrid>
                <a:gridCol w="4367560">
                  <a:extLst>
                    <a:ext uri="{9D8B030D-6E8A-4147-A177-3AD203B41FA5}">
                      <a16:colId xmlns:a16="http://schemas.microsoft.com/office/drawing/2014/main" val="20000"/>
                    </a:ext>
                  </a:extLst>
                </a:gridCol>
                <a:gridCol w="611458">
                  <a:extLst>
                    <a:ext uri="{9D8B030D-6E8A-4147-A177-3AD203B41FA5}">
                      <a16:colId xmlns:a16="http://schemas.microsoft.com/office/drawing/2014/main" val="20001"/>
                    </a:ext>
                  </a:extLst>
                </a:gridCol>
                <a:gridCol w="436755">
                  <a:extLst>
                    <a:ext uri="{9D8B030D-6E8A-4147-A177-3AD203B41FA5}">
                      <a16:colId xmlns:a16="http://schemas.microsoft.com/office/drawing/2014/main" val="20002"/>
                    </a:ext>
                  </a:extLst>
                </a:gridCol>
                <a:gridCol w="524109">
                  <a:extLst>
                    <a:ext uri="{9D8B030D-6E8A-4147-A177-3AD203B41FA5}">
                      <a16:colId xmlns:a16="http://schemas.microsoft.com/office/drawing/2014/main" val="20003"/>
                    </a:ext>
                  </a:extLst>
                </a:gridCol>
                <a:gridCol w="698810">
                  <a:extLst>
                    <a:ext uri="{9D8B030D-6E8A-4147-A177-3AD203B41FA5}">
                      <a16:colId xmlns:a16="http://schemas.microsoft.com/office/drawing/2014/main" val="20004"/>
                    </a:ext>
                  </a:extLst>
                </a:gridCol>
                <a:gridCol w="524109">
                  <a:extLst>
                    <a:ext uri="{9D8B030D-6E8A-4147-A177-3AD203B41FA5}">
                      <a16:colId xmlns:a16="http://schemas.microsoft.com/office/drawing/2014/main" val="20005"/>
                    </a:ext>
                  </a:extLst>
                </a:gridCol>
              </a:tblGrid>
              <a:tr h="2078546">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Procedure</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Provider Order Required</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solidFill>
                            <a:srgbClr val="0000FF"/>
                          </a:solidFill>
                          <a:effectLst/>
                          <a:latin typeface="Tw Cen MT" panose="020B0602020104020603" pitchFamily="34" charset="0"/>
                          <a:ea typeface="Tw Cen MT" panose="020B0602020104020603" pitchFamily="34" charset="0"/>
                          <a:cs typeface="Times New Roman" panose="02020603050405020304" pitchFamily="18" charset="0"/>
                        </a:rPr>
                        <a:t>RN</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solidFill>
                            <a:srgbClr val="FF0000"/>
                          </a:solidFill>
                          <a:effectLst/>
                          <a:latin typeface="Tw Cen MT" panose="020B0602020104020603" pitchFamily="34" charset="0"/>
                          <a:ea typeface="Tw Cen MT" panose="020B0602020104020603" pitchFamily="34" charset="0"/>
                          <a:cs typeface="Times New Roman" panose="02020603050405020304" pitchFamily="18" charset="0"/>
                        </a:rPr>
                        <a:t>LPN/ LPTN</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UAP</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Student for Self</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bl>
          </a:graphicData>
        </a:graphic>
      </p:graphicFrame>
      <p:graphicFrame>
        <p:nvGraphicFramePr>
          <p:cNvPr id="7" name="Table 6">
            <a:extLst>
              <a:ext uri="{FF2B5EF4-FFF2-40B4-BE49-F238E27FC236}">
                <a16:creationId xmlns:a16="http://schemas.microsoft.com/office/drawing/2014/main" id="{5A1586CE-B0BA-463B-83E1-60A7FB6C6A4C}"/>
              </a:ext>
            </a:extLst>
          </p:cNvPr>
          <p:cNvGraphicFramePr>
            <a:graphicFrameLocks noGrp="1"/>
          </p:cNvGraphicFramePr>
          <p:nvPr/>
        </p:nvGraphicFramePr>
        <p:xfrm>
          <a:off x="609600" y="5172075"/>
          <a:ext cx="7162800" cy="1228724"/>
        </p:xfrm>
        <a:graphic>
          <a:graphicData uri="http://schemas.openxmlformats.org/drawingml/2006/table">
            <a:tbl>
              <a:tblPr/>
              <a:tblGrid>
                <a:gridCol w="4367562">
                  <a:extLst>
                    <a:ext uri="{9D8B030D-6E8A-4147-A177-3AD203B41FA5}">
                      <a16:colId xmlns:a16="http://schemas.microsoft.com/office/drawing/2014/main" val="20000"/>
                    </a:ext>
                  </a:extLst>
                </a:gridCol>
                <a:gridCol w="611459">
                  <a:extLst>
                    <a:ext uri="{9D8B030D-6E8A-4147-A177-3AD203B41FA5}">
                      <a16:colId xmlns:a16="http://schemas.microsoft.com/office/drawing/2014/main" val="20001"/>
                    </a:ext>
                  </a:extLst>
                </a:gridCol>
                <a:gridCol w="436756">
                  <a:extLst>
                    <a:ext uri="{9D8B030D-6E8A-4147-A177-3AD203B41FA5}">
                      <a16:colId xmlns:a16="http://schemas.microsoft.com/office/drawing/2014/main" val="20002"/>
                    </a:ext>
                  </a:extLst>
                </a:gridCol>
                <a:gridCol w="524107">
                  <a:extLst>
                    <a:ext uri="{9D8B030D-6E8A-4147-A177-3AD203B41FA5}">
                      <a16:colId xmlns:a16="http://schemas.microsoft.com/office/drawing/2014/main" val="20003"/>
                    </a:ext>
                  </a:extLst>
                </a:gridCol>
                <a:gridCol w="698809">
                  <a:extLst>
                    <a:ext uri="{9D8B030D-6E8A-4147-A177-3AD203B41FA5}">
                      <a16:colId xmlns:a16="http://schemas.microsoft.com/office/drawing/2014/main" val="20004"/>
                    </a:ext>
                  </a:extLst>
                </a:gridCol>
                <a:gridCol w="524107">
                  <a:extLst>
                    <a:ext uri="{9D8B030D-6E8A-4147-A177-3AD203B41FA5}">
                      <a16:colId xmlns:a16="http://schemas.microsoft.com/office/drawing/2014/main" val="20005"/>
                    </a:ext>
                  </a:extLst>
                </a:gridCol>
              </a:tblGrid>
              <a:tr h="447578">
                <a:tc>
                  <a:txBody>
                    <a:bodyPr/>
                    <a:lstStyle/>
                    <a:p>
                      <a:pPr marL="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6.0 Respiratory</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extLst>
                  <a:ext uri="{0D108BD9-81ED-4DB2-BD59-A6C34878D82A}">
                    <a16:rowId xmlns:a16="http://schemas.microsoft.com/office/drawing/2014/main" val="10000"/>
                  </a:ext>
                </a:extLst>
              </a:tr>
              <a:tr h="390573">
                <a:tc>
                  <a:txBody>
                    <a:bodyPr/>
                    <a:lstStyle/>
                    <a:p>
                      <a:pPr marL="0" marR="0" indent="25781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6.1 Postural Drainage</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Yes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D</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X</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90573">
                <a:tc>
                  <a:txBody>
                    <a:bodyPr/>
                    <a:lstStyle/>
                    <a:p>
                      <a:pPr marL="0" marR="0" indent="25781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6.2 Percussion</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Yes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D</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X</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bl>
          </a:graphicData>
        </a:graphic>
      </p:graphicFrame>
      <p:cxnSp>
        <p:nvCxnSpPr>
          <p:cNvPr id="8" name="Straight Connector 7">
            <a:extLst>
              <a:ext uri="{FF2B5EF4-FFF2-40B4-BE49-F238E27FC236}">
                <a16:creationId xmlns:a16="http://schemas.microsoft.com/office/drawing/2014/main" id="{4003C83B-EA41-4418-ABFE-C799BF4025EE}"/>
              </a:ext>
            </a:extLst>
          </p:cNvPr>
          <p:cNvCxnSpPr>
            <a:cxnSpLocks/>
          </p:cNvCxnSpPr>
          <p:nvPr/>
        </p:nvCxnSpPr>
        <p:spPr>
          <a:xfrm>
            <a:off x="609600" y="6389688"/>
            <a:ext cx="7162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8582" name="Picture 4">
            <a:extLst>
              <a:ext uri="{FF2B5EF4-FFF2-40B4-BE49-F238E27FC236}">
                <a16:creationId xmlns:a16="http://schemas.microsoft.com/office/drawing/2014/main" id="{C17A1851-D4F8-4D66-B0F1-992011A866E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E5F6B65-0C8C-4779-8A0C-FDA6739C01B0}"/>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315" name="Title 1">
            <a:extLst>
              <a:ext uri="{FF2B5EF4-FFF2-40B4-BE49-F238E27FC236}">
                <a16:creationId xmlns:a16="http://schemas.microsoft.com/office/drawing/2014/main" id="{6024CCBF-6384-4E7B-BC79-30590AD3D861}"/>
              </a:ext>
            </a:extLst>
          </p:cNvPr>
          <p:cNvSpPr txBox="1">
            <a:spLocks/>
          </p:cNvSpPr>
          <p:nvPr/>
        </p:nvSpPr>
        <p:spPr bwMode="auto">
          <a:xfrm>
            <a:off x="0" y="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400">
                <a:solidFill>
                  <a:schemeClr val="bg1"/>
                </a:solidFill>
                <a:latin typeface="Arial" panose="020B0604020202020204" pitchFamily="34" charset="0"/>
              </a:rPr>
              <a:t>Objectives</a:t>
            </a:r>
            <a:r>
              <a:rPr lang="en-US" altLang="en-US" sz="4400">
                <a:latin typeface="Arial" panose="020B0604020202020204" pitchFamily="34" charset="0"/>
              </a:rPr>
              <a:t>	</a:t>
            </a:r>
          </a:p>
        </p:txBody>
      </p:sp>
      <p:sp>
        <p:nvSpPr>
          <p:cNvPr id="5" name="Google Shape;163;p30">
            <a:extLst>
              <a:ext uri="{FF2B5EF4-FFF2-40B4-BE49-F238E27FC236}">
                <a16:creationId xmlns:a16="http://schemas.microsoft.com/office/drawing/2014/main" id="{CA416153-6440-461E-9408-9D7C333F56FD}"/>
              </a:ext>
            </a:extLst>
          </p:cNvPr>
          <p:cNvSpPr txBox="1">
            <a:spLocks/>
          </p:cNvSpPr>
          <p:nvPr/>
        </p:nvSpPr>
        <p:spPr>
          <a:xfrm>
            <a:off x="685800" y="2692400"/>
            <a:ext cx="7848600" cy="1473200"/>
          </a:xfrm>
          <a:prstGeom prst="rect">
            <a:avLst/>
          </a:prstGeom>
          <a:noFill/>
          <a:ln w="9525" cap="flat" cmpd="sng">
            <a:solidFill>
              <a:srgbClr val="000000"/>
            </a:solidFill>
            <a:prstDash val="solid"/>
            <a:round/>
            <a:headEnd type="none" w="sm" len="sm"/>
            <a:tailEnd type="none" w="sm" len="sm"/>
          </a:ln>
        </p:spPr>
        <p:txBody>
          <a:bodyPr spcFirstLastPara="1" lIns="91425" tIns="91425" rIns="91425" bIns="91425"/>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indent="-330200" eaLnBrk="1" fontAlgn="auto" hangingPunct="1">
              <a:buClr>
                <a:srgbClr val="000000"/>
              </a:buClr>
              <a:buSzPts val="1600"/>
              <a:defRPr/>
            </a:pPr>
            <a:r>
              <a:rPr lang="en-US" sz="2800" kern="0" dirty="0">
                <a:solidFill>
                  <a:srgbClr val="000000"/>
                </a:solidFill>
              </a:rPr>
              <a:t>Guidelines for Training</a:t>
            </a:r>
          </a:p>
          <a:p>
            <a:pPr indent="-330200" eaLnBrk="1" fontAlgn="auto" hangingPunct="1">
              <a:spcBef>
                <a:spcPts val="1000"/>
              </a:spcBef>
              <a:buClr>
                <a:srgbClr val="000000"/>
              </a:buClr>
              <a:buSzPts val="1600"/>
              <a:defRPr/>
            </a:pPr>
            <a:r>
              <a:rPr lang="en-US" sz="2800" kern="0" dirty="0">
                <a:solidFill>
                  <a:srgbClr val="000000"/>
                </a:solidFill>
              </a:rPr>
              <a:t>Laws and Practice Guidelines Overview</a:t>
            </a:r>
          </a:p>
        </p:txBody>
      </p:sp>
      <p:pic>
        <p:nvPicPr>
          <p:cNvPr id="13317" name="Picture 4">
            <a:extLst>
              <a:ext uri="{FF2B5EF4-FFF2-40B4-BE49-F238E27FC236}">
                <a16:creationId xmlns:a16="http://schemas.microsoft.com/office/drawing/2014/main" id="{8A58E63A-F87E-44B3-87C2-283D842E566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4E8216B-EE11-4F6C-83DA-B63108577CA9}"/>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Rectangle 3">
            <a:extLst>
              <a:ext uri="{FF2B5EF4-FFF2-40B4-BE49-F238E27FC236}">
                <a16:creationId xmlns:a16="http://schemas.microsoft.com/office/drawing/2014/main" id="{E66D69B5-487F-42D7-B7AB-063F2B9135AE}"/>
              </a:ext>
            </a:extLst>
          </p:cNvPr>
          <p:cNvSpPr/>
          <p:nvPr/>
        </p:nvSpPr>
        <p:spPr>
          <a:xfrm>
            <a:off x="0" y="-15875"/>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400" dirty="0">
                <a:latin typeface="Arial" panose="020B0604020202020204" pitchFamily="34" charset="0"/>
                <a:cs typeface="Arial" panose="020B0604020202020204" pitchFamily="34" charset="0"/>
              </a:rPr>
              <a:t>Delegated Tasks</a:t>
            </a:r>
          </a:p>
        </p:txBody>
      </p:sp>
      <p:sp>
        <p:nvSpPr>
          <p:cNvPr id="5" name="Google Shape;625;p84">
            <a:extLst>
              <a:ext uri="{FF2B5EF4-FFF2-40B4-BE49-F238E27FC236}">
                <a16:creationId xmlns:a16="http://schemas.microsoft.com/office/drawing/2014/main" id="{B282A3A5-DE9F-4748-83D8-78BD73BC07A6}"/>
              </a:ext>
            </a:extLst>
          </p:cNvPr>
          <p:cNvSpPr txBox="1">
            <a:spLocks/>
          </p:cNvSpPr>
          <p:nvPr/>
        </p:nvSpPr>
        <p:spPr>
          <a:xfrm>
            <a:off x="609600" y="915988"/>
            <a:ext cx="7848600" cy="1506537"/>
          </a:xfrm>
          <a:prstGeom prst="rect">
            <a:avLst/>
          </a:prstGeom>
          <a:noFill/>
          <a:ln w="9525" cap="flat" cmpd="sng">
            <a:solidFill>
              <a:srgbClr val="000000"/>
            </a:solidFill>
            <a:prstDash val="solid"/>
            <a:round/>
            <a:headEnd type="none" w="sm" len="sm"/>
            <a:tailEnd type="none" w="sm" len="sm"/>
          </a:ln>
        </p:spPr>
        <p:txBody>
          <a:bodyPr spcFirstLastPara="1" lIns="91425" tIns="91425" rIns="91425" bIns="91425"/>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eaLnBrk="1" fontAlgn="auto" hangingPunct="1">
              <a:lnSpc>
                <a:spcPct val="100000"/>
              </a:lnSpc>
              <a:buClr>
                <a:srgbClr val="000000"/>
              </a:buClr>
              <a:buSzPts val="1100"/>
              <a:buFont typeface="Arial"/>
              <a:buNone/>
              <a:defRPr/>
            </a:pPr>
            <a:r>
              <a:rPr lang="en-US" sz="2000" b="1" kern="0" dirty="0">
                <a:solidFill>
                  <a:srgbClr val="000000"/>
                </a:solidFill>
              </a:rPr>
              <a:t>Suctioning: Pharyngeal and Tracheostomy</a:t>
            </a:r>
          </a:p>
          <a:p>
            <a:pPr indent="-330200" eaLnBrk="1" fontAlgn="auto" hangingPunct="1">
              <a:buClr>
                <a:srgbClr val="000000"/>
              </a:buClr>
              <a:buSzPts val="1600"/>
              <a:defRPr/>
            </a:pPr>
            <a:r>
              <a:rPr lang="en-US" sz="2000" kern="0" dirty="0">
                <a:solidFill>
                  <a:srgbClr val="000000"/>
                </a:solidFill>
              </a:rPr>
              <a:t>Sometimes it may be necessary to suction secretions from the mouth or tracheostomy.  Suctioning may be performed with a suction machine or a bulb syringe.</a:t>
            </a:r>
          </a:p>
        </p:txBody>
      </p:sp>
      <p:sp>
        <p:nvSpPr>
          <p:cNvPr id="16" name="Arrow: Down 15">
            <a:extLst>
              <a:ext uri="{FF2B5EF4-FFF2-40B4-BE49-F238E27FC236}">
                <a16:creationId xmlns:a16="http://schemas.microsoft.com/office/drawing/2014/main" id="{C001DDD0-9CF1-4DCB-B936-6D6C4FF34B02}"/>
              </a:ext>
            </a:extLst>
          </p:cNvPr>
          <p:cNvSpPr/>
          <p:nvPr/>
        </p:nvSpPr>
        <p:spPr>
          <a:xfrm>
            <a:off x="6858000" y="2535238"/>
            <a:ext cx="152400" cy="51435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Arrow: Right 13">
            <a:extLst>
              <a:ext uri="{FF2B5EF4-FFF2-40B4-BE49-F238E27FC236}">
                <a16:creationId xmlns:a16="http://schemas.microsoft.com/office/drawing/2014/main" id="{2A419D84-04E8-4057-AD4B-F82FF68CE572}"/>
              </a:ext>
            </a:extLst>
          </p:cNvPr>
          <p:cNvSpPr/>
          <p:nvPr/>
        </p:nvSpPr>
        <p:spPr>
          <a:xfrm>
            <a:off x="185738" y="5445125"/>
            <a:ext cx="584200" cy="15875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0599" name="Google Shape;346;p55">
            <a:extLst>
              <a:ext uri="{FF2B5EF4-FFF2-40B4-BE49-F238E27FC236}">
                <a16:creationId xmlns:a16="http://schemas.microsoft.com/office/drawing/2014/main" id="{05D5BCF3-D14C-4230-B016-0DA804437E4D}"/>
              </a:ext>
            </a:extLst>
          </p:cNvPr>
          <p:cNvSpPr txBox="1">
            <a:spLocks noChangeArrowheads="1"/>
          </p:cNvSpPr>
          <p:nvPr/>
        </p:nvSpPr>
        <p:spPr bwMode="auto">
          <a:xfrm>
            <a:off x="0" y="640080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latin typeface="Arial" panose="020B0604020202020204" pitchFamily="34" charset="0"/>
              </a:rPr>
              <a:t>Arkansas State Board of Nursing  (Revised 2021). School Nurse Roles and Responsibilities - Practice Guidelines [Nursing Tasks] Retrieved from</a:t>
            </a:r>
            <a:r>
              <a:rPr lang="en-US" altLang="en-US" sz="1000"/>
              <a:t> </a:t>
            </a:r>
            <a:r>
              <a:rPr lang="en-US" altLang="en-US" sz="1000" u="sng">
                <a:solidFill>
                  <a:srgbClr val="0000FF"/>
                </a:solidFill>
                <a:latin typeface="Arial" panose="020B0604020202020204" pitchFamily="34" charset="0"/>
                <a:hlinkClick r:id="rId3"/>
              </a:rPr>
              <a:t>https://adecm.ade.arkansas.gov/Attachments/School_Nurse_Guidelines_2021_Revision_Updated_September_2021_151522.pdf</a:t>
            </a:r>
            <a:endParaRPr lang="en-US" altLang="en-US" sz="1000"/>
          </a:p>
        </p:txBody>
      </p:sp>
      <p:graphicFrame>
        <p:nvGraphicFramePr>
          <p:cNvPr id="2" name="Table 1">
            <a:extLst>
              <a:ext uri="{FF2B5EF4-FFF2-40B4-BE49-F238E27FC236}">
                <a16:creationId xmlns:a16="http://schemas.microsoft.com/office/drawing/2014/main" id="{2C8AE8F7-9037-46F8-84D6-37B4F97ABE83}"/>
              </a:ext>
            </a:extLst>
          </p:cNvPr>
          <p:cNvGraphicFramePr>
            <a:graphicFrameLocks noGrp="1"/>
          </p:cNvGraphicFramePr>
          <p:nvPr/>
        </p:nvGraphicFramePr>
        <p:xfrm>
          <a:off x="914400" y="3092451"/>
          <a:ext cx="6858000" cy="1580864"/>
        </p:xfrm>
        <a:graphic>
          <a:graphicData uri="http://schemas.openxmlformats.org/drawingml/2006/table">
            <a:tbl>
              <a:tblPr/>
              <a:tblGrid>
                <a:gridCol w="4181706">
                  <a:extLst>
                    <a:ext uri="{9D8B030D-6E8A-4147-A177-3AD203B41FA5}">
                      <a16:colId xmlns:a16="http://schemas.microsoft.com/office/drawing/2014/main" val="20000"/>
                    </a:ext>
                  </a:extLst>
                </a:gridCol>
                <a:gridCol w="585439">
                  <a:extLst>
                    <a:ext uri="{9D8B030D-6E8A-4147-A177-3AD203B41FA5}">
                      <a16:colId xmlns:a16="http://schemas.microsoft.com/office/drawing/2014/main" val="20001"/>
                    </a:ext>
                  </a:extLst>
                </a:gridCol>
                <a:gridCol w="418170">
                  <a:extLst>
                    <a:ext uri="{9D8B030D-6E8A-4147-A177-3AD203B41FA5}">
                      <a16:colId xmlns:a16="http://schemas.microsoft.com/office/drawing/2014/main" val="20002"/>
                    </a:ext>
                  </a:extLst>
                </a:gridCol>
                <a:gridCol w="501806">
                  <a:extLst>
                    <a:ext uri="{9D8B030D-6E8A-4147-A177-3AD203B41FA5}">
                      <a16:colId xmlns:a16="http://schemas.microsoft.com/office/drawing/2014/main" val="20003"/>
                    </a:ext>
                  </a:extLst>
                </a:gridCol>
                <a:gridCol w="669073">
                  <a:extLst>
                    <a:ext uri="{9D8B030D-6E8A-4147-A177-3AD203B41FA5}">
                      <a16:colId xmlns:a16="http://schemas.microsoft.com/office/drawing/2014/main" val="20004"/>
                    </a:ext>
                  </a:extLst>
                </a:gridCol>
                <a:gridCol w="501806">
                  <a:extLst>
                    <a:ext uri="{9D8B030D-6E8A-4147-A177-3AD203B41FA5}">
                      <a16:colId xmlns:a16="http://schemas.microsoft.com/office/drawing/2014/main" val="20005"/>
                    </a:ext>
                  </a:extLst>
                </a:gridCol>
              </a:tblGrid>
              <a:tr h="1580864">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Procedure</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Provider Order Required</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solidFill>
                            <a:srgbClr val="0000FF"/>
                          </a:solidFill>
                          <a:effectLst/>
                          <a:latin typeface="Tw Cen MT" panose="020B0602020104020603" pitchFamily="34" charset="0"/>
                          <a:ea typeface="Tw Cen MT" panose="020B0602020104020603" pitchFamily="34" charset="0"/>
                          <a:cs typeface="Times New Roman" panose="02020603050405020304" pitchFamily="18" charset="0"/>
                        </a:rPr>
                        <a:t>RN</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solidFill>
                            <a:srgbClr val="FF0000"/>
                          </a:solidFill>
                          <a:effectLst/>
                          <a:latin typeface="Tw Cen MT" panose="020B0602020104020603" pitchFamily="34" charset="0"/>
                          <a:ea typeface="Tw Cen MT" panose="020B0602020104020603" pitchFamily="34" charset="0"/>
                          <a:cs typeface="Times New Roman" panose="02020603050405020304" pitchFamily="18" charset="0"/>
                        </a:rPr>
                        <a:t>LPN/ LPTN</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UAP</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Student for Self</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bl>
          </a:graphicData>
        </a:graphic>
      </p:graphicFrame>
      <p:graphicFrame>
        <p:nvGraphicFramePr>
          <p:cNvPr id="7" name="Table 6">
            <a:extLst>
              <a:ext uri="{FF2B5EF4-FFF2-40B4-BE49-F238E27FC236}">
                <a16:creationId xmlns:a16="http://schemas.microsoft.com/office/drawing/2014/main" id="{1F469953-7B46-4CCF-8AC3-19FF82AFD576}"/>
              </a:ext>
            </a:extLst>
          </p:cNvPr>
          <p:cNvGraphicFramePr>
            <a:graphicFrameLocks noGrp="1"/>
          </p:cNvGraphicFramePr>
          <p:nvPr/>
        </p:nvGraphicFramePr>
        <p:xfrm>
          <a:off x="914400" y="4664075"/>
          <a:ext cx="6858000" cy="1720852"/>
        </p:xfrm>
        <a:graphic>
          <a:graphicData uri="http://schemas.openxmlformats.org/drawingml/2006/table">
            <a:tbl>
              <a:tblPr/>
              <a:tblGrid>
                <a:gridCol w="4181706">
                  <a:extLst>
                    <a:ext uri="{9D8B030D-6E8A-4147-A177-3AD203B41FA5}">
                      <a16:colId xmlns:a16="http://schemas.microsoft.com/office/drawing/2014/main" val="20000"/>
                    </a:ext>
                  </a:extLst>
                </a:gridCol>
                <a:gridCol w="585439">
                  <a:extLst>
                    <a:ext uri="{9D8B030D-6E8A-4147-A177-3AD203B41FA5}">
                      <a16:colId xmlns:a16="http://schemas.microsoft.com/office/drawing/2014/main" val="20001"/>
                    </a:ext>
                  </a:extLst>
                </a:gridCol>
                <a:gridCol w="418172">
                  <a:extLst>
                    <a:ext uri="{9D8B030D-6E8A-4147-A177-3AD203B41FA5}">
                      <a16:colId xmlns:a16="http://schemas.microsoft.com/office/drawing/2014/main" val="20002"/>
                    </a:ext>
                  </a:extLst>
                </a:gridCol>
                <a:gridCol w="501805">
                  <a:extLst>
                    <a:ext uri="{9D8B030D-6E8A-4147-A177-3AD203B41FA5}">
                      <a16:colId xmlns:a16="http://schemas.microsoft.com/office/drawing/2014/main" val="20003"/>
                    </a:ext>
                  </a:extLst>
                </a:gridCol>
                <a:gridCol w="669073">
                  <a:extLst>
                    <a:ext uri="{9D8B030D-6E8A-4147-A177-3AD203B41FA5}">
                      <a16:colId xmlns:a16="http://schemas.microsoft.com/office/drawing/2014/main" val="20004"/>
                    </a:ext>
                  </a:extLst>
                </a:gridCol>
                <a:gridCol w="501805">
                  <a:extLst>
                    <a:ext uri="{9D8B030D-6E8A-4147-A177-3AD203B41FA5}">
                      <a16:colId xmlns:a16="http://schemas.microsoft.com/office/drawing/2014/main" val="20005"/>
                    </a:ext>
                  </a:extLst>
                </a:gridCol>
              </a:tblGrid>
              <a:tr h="275962">
                <a:tc>
                  <a:txBody>
                    <a:bodyPr/>
                    <a:lstStyle/>
                    <a:p>
                      <a:pPr marL="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6.0 Respiratory</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extLst>
                  <a:ext uri="{0D108BD9-81ED-4DB2-BD59-A6C34878D82A}">
                    <a16:rowId xmlns:a16="http://schemas.microsoft.com/office/drawing/2014/main" val="10000"/>
                  </a:ext>
                </a:extLst>
              </a:tr>
              <a:tr h="240815">
                <a:tc>
                  <a:txBody>
                    <a:bodyPr/>
                    <a:lstStyle/>
                    <a:p>
                      <a:pPr marL="0" marR="0" indent="25781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6.1 Postural Drainage</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Yes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D</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X</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40815">
                <a:tc>
                  <a:txBody>
                    <a:bodyPr/>
                    <a:lstStyle/>
                    <a:p>
                      <a:pPr marL="0" marR="0" indent="25781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6.2 Percussion</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Yes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D</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X</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40815">
                <a:tc>
                  <a:txBody>
                    <a:bodyPr/>
                    <a:lstStyle/>
                    <a:p>
                      <a:pPr marL="0" marR="0" indent="25781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6.3 Suctioning</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1D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240815">
                <a:tc>
                  <a:txBody>
                    <a:bodyPr/>
                    <a:lstStyle/>
                    <a:p>
                      <a:pPr marL="228600" marR="0" indent="25781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6.3.1 Oral</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Yes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D</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X</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40815">
                <a:tc>
                  <a:txBody>
                    <a:bodyPr/>
                    <a:lstStyle/>
                    <a:p>
                      <a:pPr marL="0" marR="0" indent="48641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6.3.1 Pharyngeal</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Yes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D</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X</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40815">
                <a:tc>
                  <a:txBody>
                    <a:bodyPr/>
                    <a:lstStyle/>
                    <a:p>
                      <a:pPr marL="0" marR="0" indent="48641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6.3.2 Tracheostomy</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Yes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D</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X</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6"/>
                  </a:ext>
                </a:extLst>
              </a:tr>
            </a:tbl>
          </a:graphicData>
        </a:graphic>
      </p:graphicFrame>
      <p:cxnSp>
        <p:nvCxnSpPr>
          <p:cNvPr id="8" name="Straight Connector 7">
            <a:extLst>
              <a:ext uri="{FF2B5EF4-FFF2-40B4-BE49-F238E27FC236}">
                <a16:creationId xmlns:a16="http://schemas.microsoft.com/office/drawing/2014/main" id="{38E57187-DD55-4CF2-8C29-BF205BCD1092}"/>
              </a:ext>
            </a:extLst>
          </p:cNvPr>
          <p:cNvCxnSpPr>
            <a:cxnSpLocks/>
          </p:cNvCxnSpPr>
          <p:nvPr/>
        </p:nvCxnSpPr>
        <p:spPr>
          <a:xfrm>
            <a:off x="914400" y="6384925"/>
            <a:ext cx="685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0659" name="Picture 4">
            <a:extLst>
              <a:ext uri="{FF2B5EF4-FFF2-40B4-BE49-F238E27FC236}">
                <a16:creationId xmlns:a16="http://schemas.microsoft.com/office/drawing/2014/main" id="{BCA80A75-6A03-4F24-B499-F5F9C0460BC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FE29E4-F8A9-40DE-AC16-F961E95C487D}"/>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Google Shape;635;p85">
            <a:extLst>
              <a:ext uri="{FF2B5EF4-FFF2-40B4-BE49-F238E27FC236}">
                <a16:creationId xmlns:a16="http://schemas.microsoft.com/office/drawing/2014/main" id="{E1455BCB-8AE9-45E3-9DDE-90501C5DD107}"/>
              </a:ext>
            </a:extLst>
          </p:cNvPr>
          <p:cNvSpPr txBox="1">
            <a:spLocks/>
          </p:cNvSpPr>
          <p:nvPr/>
        </p:nvSpPr>
        <p:spPr>
          <a:xfrm>
            <a:off x="609600" y="915988"/>
            <a:ext cx="7848600" cy="1066800"/>
          </a:xfrm>
          <a:prstGeom prst="rect">
            <a:avLst/>
          </a:prstGeom>
          <a:ln w="9525" cap="flat" cmpd="sng">
            <a:solidFill>
              <a:srgbClr val="000000"/>
            </a:solidFill>
            <a:prstDash val="solid"/>
            <a:round/>
            <a:headEnd type="none" w="sm" len="sm"/>
            <a:tailEnd type="none" w="sm" len="sm"/>
          </a:ln>
        </p:spPr>
        <p:txBody>
          <a:bodyPr spcFirstLastPara="1" lIns="91425" tIns="91425" rIns="91425" bIns="91425"/>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0"/>
              </a:spcAft>
              <a:buFont typeface="Arial" panose="020B0604020202020204" pitchFamily="34" charset="0"/>
              <a:buNone/>
              <a:defRPr/>
            </a:pPr>
            <a:r>
              <a:rPr lang="en-US" sz="2000" b="1" dirty="0">
                <a:solidFill>
                  <a:schemeClr val="dk1"/>
                </a:solidFill>
                <a:latin typeface="Arial" panose="020B0604020202020204" pitchFamily="34" charset="0"/>
                <a:cs typeface="Arial" panose="020B0604020202020204" pitchFamily="34" charset="0"/>
              </a:rPr>
              <a:t>Tracheostomy Tube Replacement and Care</a:t>
            </a:r>
          </a:p>
          <a:p>
            <a:pPr marL="457200" indent="-330200">
              <a:spcBef>
                <a:spcPts val="0"/>
              </a:spcBef>
              <a:spcAft>
                <a:spcPts val="0"/>
              </a:spcAft>
              <a:buClr>
                <a:srgbClr val="000000"/>
              </a:buClr>
              <a:buSzPts val="1600"/>
              <a:buFont typeface="Arial" panose="020B0604020202020204" pitchFamily="34" charset="0"/>
              <a:buChar char="●"/>
              <a:defRPr/>
            </a:pPr>
            <a:r>
              <a:rPr lang="en-US" sz="2000" dirty="0">
                <a:solidFill>
                  <a:srgbClr val="000000"/>
                </a:solidFill>
                <a:latin typeface="Arial" panose="020B0604020202020204" pitchFamily="34" charset="0"/>
                <a:cs typeface="Arial" panose="020B0604020202020204" pitchFamily="34" charset="0"/>
              </a:rPr>
              <a:t>Proper Tracheostomy care </a:t>
            </a:r>
          </a:p>
          <a:p>
            <a:pPr marL="457200" indent="-330200">
              <a:spcBef>
                <a:spcPts val="0"/>
              </a:spcBef>
              <a:spcAft>
                <a:spcPts val="0"/>
              </a:spcAft>
              <a:buClr>
                <a:srgbClr val="000000"/>
              </a:buClr>
              <a:buSzPts val="1600"/>
              <a:buFont typeface="Arial" panose="020B0604020202020204" pitchFamily="34" charset="0"/>
              <a:buChar char="●"/>
              <a:defRPr/>
            </a:pPr>
            <a:r>
              <a:rPr lang="en-US" sz="2000" dirty="0">
                <a:solidFill>
                  <a:srgbClr val="000000"/>
                </a:solidFill>
                <a:latin typeface="Arial" panose="020B0604020202020204" pitchFamily="34" charset="0"/>
                <a:cs typeface="Arial" panose="020B0604020202020204" pitchFamily="34" charset="0"/>
              </a:rPr>
              <a:t>Trach Tube </a:t>
            </a:r>
            <a:r>
              <a:rPr lang="en-US" sz="2000" b="1" dirty="0">
                <a:solidFill>
                  <a:srgbClr val="000000"/>
                </a:solidFill>
                <a:latin typeface="Arial" panose="020B0604020202020204" pitchFamily="34" charset="0"/>
                <a:cs typeface="Arial" panose="020B0604020202020204" pitchFamily="34" charset="0"/>
              </a:rPr>
              <a:t>replacement </a:t>
            </a:r>
            <a:r>
              <a:rPr lang="en-US" sz="2000" dirty="0">
                <a:solidFill>
                  <a:srgbClr val="000000"/>
                </a:solidFill>
                <a:latin typeface="Arial" panose="020B0604020202020204" pitchFamily="34" charset="0"/>
                <a:cs typeface="Arial" panose="020B0604020202020204" pitchFamily="34" charset="0"/>
              </a:rPr>
              <a:t>done only in emergency</a:t>
            </a:r>
          </a:p>
        </p:txBody>
      </p:sp>
      <p:sp>
        <p:nvSpPr>
          <p:cNvPr id="13" name="Rectangle 12">
            <a:extLst>
              <a:ext uri="{FF2B5EF4-FFF2-40B4-BE49-F238E27FC236}">
                <a16:creationId xmlns:a16="http://schemas.microsoft.com/office/drawing/2014/main" id="{1B14B6BB-92B0-4005-A181-314531EDE975}"/>
              </a:ext>
            </a:extLst>
          </p:cNvPr>
          <p:cNvSpPr/>
          <p:nvPr/>
        </p:nvSpPr>
        <p:spPr>
          <a:xfrm>
            <a:off x="-9525" y="-15875"/>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400" dirty="0">
                <a:latin typeface="Arial" panose="020B0604020202020204" pitchFamily="34" charset="0"/>
                <a:cs typeface="Arial" panose="020B0604020202020204" pitchFamily="34" charset="0"/>
              </a:rPr>
              <a:t>Delegated Tasks</a:t>
            </a:r>
          </a:p>
        </p:txBody>
      </p:sp>
      <p:sp>
        <p:nvSpPr>
          <p:cNvPr id="112645" name="Google Shape;346;p55">
            <a:extLst>
              <a:ext uri="{FF2B5EF4-FFF2-40B4-BE49-F238E27FC236}">
                <a16:creationId xmlns:a16="http://schemas.microsoft.com/office/drawing/2014/main" id="{78F177DA-EB89-4003-A6C0-9F4C894E2C32}"/>
              </a:ext>
            </a:extLst>
          </p:cNvPr>
          <p:cNvSpPr txBox="1">
            <a:spLocks noChangeArrowheads="1"/>
          </p:cNvSpPr>
          <p:nvPr/>
        </p:nvSpPr>
        <p:spPr bwMode="auto">
          <a:xfrm>
            <a:off x="0" y="640080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latin typeface="Arial" panose="020B0604020202020204" pitchFamily="34" charset="0"/>
              </a:rPr>
              <a:t>Arkansas State Board of Nursing  (Revised 2021). School Nurse Roles and Responsibilities - Practice Guidelines [Nursing Tasks] Retrieved from</a:t>
            </a:r>
            <a:r>
              <a:rPr lang="en-US" altLang="en-US" sz="1000"/>
              <a:t> </a:t>
            </a:r>
            <a:r>
              <a:rPr lang="en-US" altLang="en-US" sz="1000" u="sng">
                <a:solidFill>
                  <a:srgbClr val="0000FF"/>
                </a:solidFill>
                <a:latin typeface="Arial" panose="020B0604020202020204" pitchFamily="34" charset="0"/>
                <a:hlinkClick r:id="rId3"/>
              </a:rPr>
              <a:t>https://adecm.ade.arkansas.gov/Attachments/School_Nurse_Guidelines_2021_Revision_Updated_September_2021_151522.pdf</a:t>
            </a:r>
            <a:endParaRPr lang="en-US" altLang="en-US" sz="1000"/>
          </a:p>
        </p:txBody>
      </p:sp>
      <p:sp>
        <p:nvSpPr>
          <p:cNvPr id="16" name="Arrow: Right 15">
            <a:extLst>
              <a:ext uri="{FF2B5EF4-FFF2-40B4-BE49-F238E27FC236}">
                <a16:creationId xmlns:a16="http://schemas.microsoft.com/office/drawing/2014/main" id="{6DFE51AC-22B1-427D-B3DD-52F2A224E2C2}"/>
              </a:ext>
            </a:extLst>
          </p:cNvPr>
          <p:cNvSpPr/>
          <p:nvPr/>
        </p:nvSpPr>
        <p:spPr>
          <a:xfrm>
            <a:off x="152400" y="6172200"/>
            <a:ext cx="863600" cy="152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Arrow: Right 16">
            <a:extLst>
              <a:ext uri="{FF2B5EF4-FFF2-40B4-BE49-F238E27FC236}">
                <a16:creationId xmlns:a16="http://schemas.microsoft.com/office/drawing/2014/main" id="{A16D2A9A-2ADA-4E0D-A2D6-44CAF6087999}"/>
              </a:ext>
            </a:extLst>
          </p:cNvPr>
          <p:cNvSpPr/>
          <p:nvPr/>
        </p:nvSpPr>
        <p:spPr>
          <a:xfrm rot="5400000">
            <a:off x="6703219" y="2213769"/>
            <a:ext cx="538162" cy="228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2" name="Table 1">
            <a:extLst>
              <a:ext uri="{FF2B5EF4-FFF2-40B4-BE49-F238E27FC236}">
                <a16:creationId xmlns:a16="http://schemas.microsoft.com/office/drawing/2014/main" id="{6D1EF06A-8FF4-4DB3-8003-BD39CDFC2560}"/>
              </a:ext>
            </a:extLst>
          </p:cNvPr>
          <p:cNvGraphicFramePr>
            <a:graphicFrameLocks noGrp="1"/>
          </p:cNvGraphicFramePr>
          <p:nvPr/>
        </p:nvGraphicFramePr>
        <p:xfrm>
          <a:off x="1041396" y="2666991"/>
          <a:ext cx="6705600" cy="1730740"/>
        </p:xfrm>
        <a:graphic>
          <a:graphicData uri="http://schemas.openxmlformats.org/drawingml/2006/table">
            <a:tbl>
              <a:tblPr/>
              <a:tblGrid>
                <a:gridCol w="4088780">
                  <a:extLst>
                    <a:ext uri="{9D8B030D-6E8A-4147-A177-3AD203B41FA5}">
                      <a16:colId xmlns:a16="http://schemas.microsoft.com/office/drawing/2014/main" val="20000"/>
                    </a:ext>
                  </a:extLst>
                </a:gridCol>
                <a:gridCol w="572429">
                  <a:extLst>
                    <a:ext uri="{9D8B030D-6E8A-4147-A177-3AD203B41FA5}">
                      <a16:colId xmlns:a16="http://schemas.microsoft.com/office/drawing/2014/main" val="20001"/>
                    </a:ext>
                  </a:extLst>
                </a:gridCol>
                <a:gridCol w="408876">
                  <a:extLst>
                    <a:ext uri="{9D8B030D-6E8A-4147-A177-3AD203B41FA5}">
                      <a16:colId xmlns:a16="http://schemas.microsoft.com/office/drawing/2014/main" val="20002"/>
                    </a:ext>
                  </a:extLst>
                </a:gridCol>
                <a:gridCol w="490654">
                  <a:extLst>
                    <a:ext uri="{9D8B030D-6E8A-4147-A177-3AD203B41FA5}">
                      <a16:colId xmlns:a16="http://schemas.microsoft.com/office/drawing/2014/main" val="20003"/>
                    </a:ext>
                  </a:extLst>
                </a:gridCol>
                <a:gridCol w="654207">
                  <a:extLst>
                    <a:ext uri="{9D8B030D-6E8A-4147-A177-3AD203B41FA5}">
                      <a16:colId xmlns:a16="http://schemas.microsoft.com/office/drawing/2014/main" val="20004"/>
                    </a:ext>
                  </a:extLst>
                </a:gridCol>
                <a:gridCol w="490654">
                  <a:extLst>
                    <a:ext uri="{9D8B030D-6E8A-4147-A177-3AD203B41FA5}">
                      <a16:colId xmlns:a16="http://schemas.microsoft.com/office/drawing/2014/main" val="20005"/>
                    </a:ext>
                  </a:extLst>
                </a:gridCol>
              </a:tblGrid>
              <a:tr h="1730740">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Procedure</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Provider Order Required</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solidFill>
                            <a:srgbClr val="0000FF"/>
                          </a:solidFill>
                          <a:effectLst/>
                          <a:latin typeface="Tw Cen MT" panose="020B0602020104020603" pitchFamily="34" charset="0"/>
                          <a:ea typeface="Tw Cen MT" panose="020B0602020104020603" pitchFamily="34" charset="0"/>
                          <a:cs typeface="Times New Roman" panose="02020603050405020304" pitchFamily="18" charset="0"/>
                        </a:rPr>
                        <a:t>RN</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solidFill>
                            <a:srgbClr val="FF0000"/>
                          </a:solidFill>
                          <a:effectLst/>
                          <a:latin typeface="Tw Cen MT" panose="020B0602020104020603" pitchFamily="34" charset="0"/>
                          <a:ea typeface="Tw Cen MT" panose="020B0602020104020603" pitchFamily="34" charset="0"/>
                          <a:cs typeface="Times New Roman" panose="02020603050405020304" pitchFamily="18" charset="0"/>
                        </a:rPr>
                        <a:t>LPN/ LPTN</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UAP</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Student for Self</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bl>
          </a:graphicData>
        </a:graphic>
      </p:graphicFrame>
      <p:graphicFrame>
        <p:nvGraphicFramePr>
          <p:cNvPr id="4" name="Table 3">
            <a:extLst>
              <a:ext uri="{FF2B5EF4-FFF2-40B4-BE49-F238E27FC236}">
                <a16:creationId xmlns:a16="http://schemas.microsoft.com/office/drawing/2014/main" id="{0ECD064D-BEE0-46A4-B324-4324C484CEE4}"/>
              </a:ext>
            </a:extLst>
          </p:cNvPr>
          <p:cNvGraphicFramePr>
            <a:graphicFrameLocks noGrp="1"/>
          </p:cNvGraphicFramePr>
          <p:nvPr/>
        </p:nvGraphicFramePr>
        <p:xfrm>
          <a:off x="1041400" y="4387850"/>
          <a:ext cx="6705599" cy="1536709"/>
        </p:xfrm>
        <a:graphic>
          <a:graphicData uri="http://schemas.openxmlformats.org/drawingml/2006/table">
            <a:tbl>
              <a:tblPr/>
              <a:tblGrid>
                <a:gridCol w="4088780">
                  <a:extLst>
                    <a:ext uri="{9D8B030D-6E8A-4147-A177-3AD203B41FA5}">
                      <a16:colId xmlns:a16="http://schemas.microsoft.com/office/drawing/2014/main" val="20000"/>
                    </a:ext>
                  </a:extLst>
                </a:gridCol>
                <a:gridCol w="572428">
                  <a:extLst>
                    <a:ext uri="{9D8B030D-6E8A-4147-A177-3AD203B41FA5}">
                      <a16:colId xmlns:a16="http://schemas.microsoft.com/office/drawing/2014/main" val="20001"/>
                    </a:ext>
                  </a:extLst>
                </a:gridCol>
                <a:gridCol w="408877">
                  <a:extLst>
                    <a:ext uri="{9D8B030D-6E8A-4147-A177-3AD203B41FA5}">
                      <a16:colId xmlns:a16="http://schemas.microsoft.com/office/drawing/2014/main" val="20002"/>
                    </a:ext>
                  </a:extLst>
                </a:gridCol>
                <a:gridCol w="490654">
                  <a:extLst>
                    <a:ext uri="{9D8B030D-6E8A-4147-A177-3AD203B41FA5}">
                      <a16:colId xmlns:a16="http://schemas.microsoft.com/office/drawing/2014/main" val="20003"/>
                    </a:ext>
                  </a:extLst>
                </a:gridCol>
                <a:gridCol w="654206">
                  <a:extLst>
                    <a:ext uri="{9D8B030D-6E8A-4147-A177-3AD203B41FA5}">
                      <a16:colId xmlns:a16="http://schemas.microsoft.com/office/drawing/2014/main" val="20004"/>
                    </a:ext>
                  </a:extLst>
                </a:gridCol>
                <a:gridCol w="490654">
                  <a:extLst>
                    <a:ext uri="{9D8B030D-6E8A-4147-A177-3AD203B41FA5}">
                      <a16:colId xmlns:a16="http://schemas.microsoft.com/office/drawing/2014/main" val="20005"/>
                    </a:ext>
                  </a:extLst>
                </a:gridCol>
              </a:tblGrid>
              <a:tr h="249824">
                <a:tc>
                  <a:txBody>
                    <a:bodyPr/>
                    <a:lstStyle/>
                    <a:p>
                      <a:pPr marL="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6.0 Respiratory</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extLst>
                  <a:ext uri="{0D108BD9-81ED-4DB2-BD59-A6C34878D82A}">
                    <a16:rowId xmlns:a16="http://schemas.microsoft.com/office/drawing/2014/main" val="10000"/>
                  </a:ext>
                </a:extLst>
              </a:tr>
              <a:tr h="218007">
                <a:tc>
                  <a:txBody>
                    <a:bodyPr/>
                    <a:lstStyle/>
                    <a:p>
                      <a:pPr marL="0" marR="0" indent="25781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6.1 Postural Drainage</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Yes</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D</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X</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18007">
                <a:tc>
                  <a:txBody>
                    <a:bodyPr/>
                    <a:lstStyle/>
                    <a:p>
                      <a:pPr marL="0" marR="0" indent="25781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6.2 Percussion</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Yes</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D</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X</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18007">
                <a:tc>
                  <a:txBody>
                    <a:bodyPr/>
                    <a:lstStyle/>
                    <a:p>
                      <a:pPr marL="0" marR="0" indent="25781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6.3 Suctioning</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1D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196840">
                <a:tc>
                  <a:txBody>
                    <a:bodyPr/>
                    <a:lstStyle/>
                    <a:p>
                      <a:pPr marL="228600" marR="0" indent="25781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6.3.1 Oral</a:t>
                      </a:r>
                      <a:endParaRPr lang="en-US" sz="18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Yes</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D</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X</a:t>
                      </a:r>
                      <a:endParaRPr lang="en-US" sz="18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18007">
                <a:tc>
                  <a:txBody>
                    <a:bodyPr/>
                    <a:lstStyle/>
                    <a:p>
                      <a:pPr marL="0" marR="0" indent="48641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6.3.1 Pharyngeal</a:t>
                      </a:r>
                      <a:endParaRPr lang="en-US" sz="18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Yes</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D</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X</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18007">
                <a:tc>
                  <a:txBody>
                    <a:bodyPr/>
                    <a:lstStyle/>
                    <a:p>
                      <a:pPr marL="0" marR="0" indent="48641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6.3.2 Tracheostomy</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Yes</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D</a:t>
                      </a:r>
                      <a:endParaRPr lang="en-US" sz="18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X</a:t>
                      </a:r>
                      <a:endParaRPr lang="en-US" sz="18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6"/>
                  </a:ext>
                </a:extLst>
              </a:tr>
            </a:tbl>
          </a:graphicData>
        </a:graphic>
      </p:graphicFrame>
      <p:graphicFrame>
        <p:nvGraphicFramePr>
          <p:cNvPr id="9" name="Table 8">
            <a:extLst>
              <a:ext uri="{FF2B5EF4-FFF2-40B4-BE49-F238E27FC236}">
                <a16:creationId xmlns:a16="http://schemas.microsoft.com/office/drawing/2014/main" id="{EDEDDD75-688B-4144-9659-65A938BE7727}"/>
              </a:ext>
            </a:extLst>
          </p:cNvPr>
          <p:cNvGraphicFramePr>
            <a:graphicFrameLocks noGrp="1"/>
          </p:cNvGraphicFramePr>
          <p:nvPr/>
        </p:nvGraphicFramePr>
        <p:xfrm>
          <a:off x="1041400" y="5916613"/>
          <a:ext cx="6705601" cy="484188"/>
        </p:xfrm>
        <a:graphic>
          <a:graphicData uri="http://schemas.openxmlformats.org/drawingml/2006/table">
            <a:tbl>
              <a:tblPr/>
              <a:tblGrid>
                <a:gridCol w="4088779">
                  <a:extLst>
                    <a:ext uri="{9D8B030D-6E8A-4147-A177-3AD203B41FA5}">
                      <a16:colId xmlns:a16="http://schemas.microsoft.com/office/drawing/2014/main" val="20000"/>
                    </a:ext>
                  </a:extLst>
                </a:gridCol>
                <a:gridCol w="572430">
                  <a:extLst>
                    <a:ext uri="{9D8B030D-6E8A-4147-A177-3AD203B41FA5}">
                      <a16:colId xmlns:a16="http://schemas.microsoft.com/office/drawing/2014/main" val="20001"/>
                    </a:ext>
                  </a:extLst>
                </a:gridCol>
                <a:gridCol w="408880">
                  <a:extLst>
                    <a:ext uri="{9D8B030D-6E8A-4147-A177-3AD203B41FA5}">
                      <a16:colId xmlns:a16="http://schemas.microsoft.com/office/drawing/2014/main" val="20002"/>
                    </a:ext>
                  </a:extLst>
                </a:gridCol>
                <a:gridCol w="490654">
                  <a:extLst>
                    <a:ext uri="{9D8B030D-6E8A-4147-A177-3AD203B41FA5}">
                      <a16:colId xmlns:a16="http://schemas.microsoft.com/office/drawing/2014/main" val="20003"/>
                    </a:ext>
                  </a:extLst>
                </a:gridCol>
                <a:gridCol w="654204">
                  <a:extLst>
                    <a:ext uri="{9D8B030D-6E8A-4147-A177-3AD203B41FA5}">
                      <a16:colId xmlns:a16="http://schemas.microsoft.com/office/drawing/2014/main" val="20004"/>
                    </a:ext>
                  </a:extLst>
                </a:gridCol>
                <a:gridCol w="490654">
                  <a:extLst>
                    <a:ext uri="{9D8B030D-6E8A-4147-A177-3AD203B41FA5}">
                      <a16:colId xmlns:a16="http://schemas.microsoft.com/office/drawing/2014/main" val="20005"/>
                    </a:ext>
                  </a:extLst>
                </a:gridCol>
              </a:tblGrid>
              <a:tr h="242094">
                <a:tc>
                  <a:txBody>
                    <a:bodyPr/>
                    <a:lstStyle/>
                    <a:p>
                      <a:pPr marL="0" marR="0" indent="487045">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6.4 Tracheostomy Tube Replacement</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Yes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EM</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EM</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EM</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42094">
                <a:tc>
                  <a:txBody>
                    <a:bodyPr/>
                    <a:lstStyle/>
                    <a:p>
                      <a:pPr marL="0" marR="0" indent="487045">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6.5 Tracheostomy Care (clean/dress)</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Yes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D</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X</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bl>
          </a:graphicData>
        </a:graphic>
      </p:graphicFrame>
      <p:cxnSp>
        <p:nvCxnSpPr>
          <p:cNvPr id="7" name="Straight Connector 6">
            <a:extLst>
              <a:ext uri="{FF2B5EF4-FFF2-40B4-BE49-F238E27FC236}">
                <a16:creationId xmlns:a16="http://schemas.microsoft.com/office/drawing/2014/main" id="{A2D4AE16-BC0E-4571-BDBB-A9D1652B24CD}"/>
              </a:ext>
            </a:extLst>
          </p:cNvPr>
          <p:cNvCxnSpPr>
            <a:cxnSpLocks/>
          </p:cNvCxnSpPr>
          <p:nvPr/>
        </p:nvCxnSpPr>
        <p:spPr>
          <a:xfrm>
            <a:off x="1041400" y="6400800"/>
            <a:ext cx="670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2729" name="Picture 4">
            <a:extLst>
              <a:ext uri="{FF2B5EF4-FFF2-40B4-BE49-F238E27FC236}">
                <a16:creationId xmlns:a16="http://schemas.microsoft.com/office/drawing/2014/main" id="{804F4FE0-6F9C-437D-A9C5-DE7CAF85419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1BC5564-E27C-426C-9B66-0F7842E75330}"/>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Rectangle 3">
            <a:extLst>
              <a:ext uri="{FF2B5EF4-FFF2-40B4-BE49-F238E27FC236}">
                <a16:creationId xmlns:a16="http://schemas.microsoft.com/office/drawing/2014/main" id="{76D4D371-A51E-4A11-A7ED-AA553CCCC32E}"/>
              </a:ext>
            </a:extLst>
          </p:cNvPr>
          <p:cNvSpPr/>
          <p:nvPr/>
        </p:nvSpPr>
        <p:spPr>
          <a:xfrm>
            <a:off x="0" y="-15875"/>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400" dirty="0">
                <a:latin typeface="Arial" panose="020B0604020202020204" pitchFamily="34" charset="0"/>
                <a:cs typeface="Arial" panose="020B0604020202020204" pitchFamily="34" charset="0"/>
              </a:rPr>
              <a:t>Delegated Tasks</a:t>
            </a:r>
          </a:p>
        </p:txBody>
      </p:sp>
      <p:sp>
        <p:nvSpPr>
          <p:cNvPr id="5" name="Google Shape;649;p86">
            <a:extLst>
              <a:ext uri="{FF2B5EF4-FFF2-40B4-BE49-F238E27FC236}">
                <a16:creationId xmlns:a16="http://schemas.microsoft.com/office/drawing/2014/main" id="{0813B88F-EC5E-4404-BA1C-B8559CE20AA3}"/>
              </a:ext>
            </a:extLst>
          </p:cNvPr>
          <p:cNvSpPr txBox="1">
            <a:spLocks/>
          </p:cNvSpPr>
          <p:nvPr/>
        </p:nvSpPr>
        <p:spPr>
          <a:xfrm>
            <a:off x="400050" y="909638"/>
            <a:ext cx="4038600" cy="1795462"/>
          </a:xfrm>
          <a:prstGeom prst="rect">
            <a:avLst/>
          </a:prstGeom>
          <a:noFill/>
          <a:ln w="9525" cap="flat" cmpd="sng">
            <a:solidFill>
              <a:srgbClr val="000000"/>
            </a:solidFill>
            <a:prstDash val="solid"/>
            <a:round/>
            <a:headEnd type="none" w="sm" len="sm"/>
            <a:tailEnd type="none" w="sm" len="sm"/>
          </a:ln>
        </p:spPr>
        <p:txBody>
          <a:bodyPr spcFirstLastPara="1" lIns="91425" tIns="91425" rIns="91425" bIns="91425"/>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eaLnBrk="1" fontAlgn="auto" hangingPunct="1">
              <a:buClr>
                <a:srgbClr val="595959"/>
              </a:buClr>
              <a:buFont typeface="Arial"/>
              <a:buNone/>
              <a:defRPr/>
            </a:pPr>
            <a:r>
              <a:rPr lang="en-US" sz="2000" b="1" kern="0" dirty="0">
                <a:solidFill>
                  <a:srgbClr val="000000"/>
                </a:solidFill>
              </a:rPr>
              <a:t>Assist with School Screenings</a:t>
            </a:r>
          </a:p>
          <a:p>
            <a:pPr indent="-330200" eaLnBrk="1" fontAlgn="auto" hangingPunct="1">
              <a:spcBef>
                <a:spcPts val="1600"/>
              </a:spcBef>
              <a:buClr>
                <a:srgbClr val="000000"/>
              </a:buClr>
              <a:buSzPts val="1600"/>
              <a:defRPr/>
            </a:pPr>
            <a:r>
              <a:rPr lang="en-US" sz="2000" kern="0" dirty="0">
                <a:solidFill>
                  <a:srgbClr val="000000"/>
                </a:solidFill>
              </a:rPr>
              <a:t>Body Mass Index (BMI)</a:t>
            </a:r>
          </a:p>
          <a:p>
            <a:pPr indent="-330200" eaLnBrk="1" fontAlgn="auto" hangingPunct="1">
              <a:buClr>
                <a:srgbClr val="000000"/>
              </a:buClr>
              <a:buSzPts val="1600"/>
              <a:defRPr/>
            </a:pPr>
            <a:r>
              <a:rPr lang="en-US" sz="2000" kern="0" dirty="0">
                <a:solidFill>
                  <a:srgbClr val="000000"/>
                </a:solidFill>
              </a:rPr>
              <a:t>Hearing</a:t>
            </a:r>
          </a:p>
          <a:p>
            <a:pPr indent="-330200" eaLnBrk="1" fontAlgn="auto" hangingPunct="1">
              <a:buClr>
                <a:srgbClr val="000000"/>
              </a:buClr>
              <a:buSzPts val="1600"/>
              <a:defRPr/>
            </a:pPr>
            <a:r>
              <a:rPr lang="en-US" sz="2000" kern="0" dirty="0">
                <a:solidFill>
                  <a:srgbClr val="000000"/>
                </a:solidFill>
              </a:rPr>
              <a:t>Scoliosis</a:t>
            </a:r>
          </a:p>
          <a:p>
            <a:pPr marL="0" indent="0" eaLnBrk="1" fontAlgn="auto" hangingPunct="1">
              <a:spcBef>
                <a:spcPts val="1600"/>
              </a:spcBef>
              <a:spcAft>
                <a:spcPts val="1600"/>
              </a:spcAft>
              <a:buClr>
                <a:srgbClr val="595959"/>
              </a:buClr>
              <a:buFont typeface="Arial"/>
              <a:buNone/>
              <a:defRPr/>
            </a:pPr>
            <a:r>
              <a:rPr lang="en-US" sz="2000" kern="0" dirty="0">
                <a:solidFill>
                  <a:srgbClr val="595959"/>
                </a:solidFill>
              </a:rPr>
              <a:t> </a:t>
            </a:r>
          </a:p>
        </p:txBody>
      </p:sp>
      <p:sp>
        <p:nvSpPr>
          <p:cNvPr id="9" name="Arrow: Down 8">
            <a:extLst>
              <a:ext uri="{FF2B5EF4-FFF2-40B4-BE49-F238E27FC236}">
                <a16:creationId xmlns:a16="http://schemas.microsoft.com/office/drawing/2014/main" id="{053C6B32-9963-49A0-80D4-06CC9E77891F}"/>
              </a:ext>
            </a:extLst>
          </p:cNvPr>
          <p:cNvSpPr/>
          <p:nvPr/>
        </p:nvSpPr>
        <p:spPr>
          <a:xfrm>
            <a:off x="6858000" y="2082585"/>
            <a:ext cx="304800" cy="74850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4694" name="Google Shape;346;p55">
            <a:extLst>
              <a:ext uri="{FF2B5EF4-FFF2-40B4-BE49-F238E27FC236}">
                <a16:creationId xmlns:a16="http://schemas.microsoft.com/office/drawing/2014/main" id="{FD2CAF60-B7EE-44D7-901A-5F30082D08D0}"/>
              </a:ext>
            </a:extLst>
          </p:cNvPr>
          <p:cNvSpPr txBox="1">
            <a:spLocks noChangeArrowheads="1"/>
          </p:cNvSpPr>
          <p:nvPr/>
        </p:nvSpPr>
        <p:spPr bwMode="auto">
          <a:xfrm>
            <a:off x="0" y="640080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latin typeface="Arial" panose="020B0604020202020204" pitchFamily="34" charset="0"/>
              </a:rPr>
              <a:t>Arkansas State Board of Nursing  (Revised 2021). School Nurse Roles and Responsibilities - Practice Guidelines [Nursing Tasks] Retrieved from</a:t>
            </a:r>
            <a:r>
              <a:rPr lang="en-US" altLang="en-US" sz="1000"/>
              <a:t> </a:t>
            </a:r>
            <a:r>
              <a:rPr lang="en-US" altLang="en-US" sz="1000" u="sng">
                <a:solidFill>
                  <a:srgbClr val="0000FF"/>
                </a:solidFill>
                <a:latin typeface="Arial" panose="020B0604020202020204" pitchFamily="34" charset="0"/>
                <a:hlinkClick r:id="rId3"/>
              </a:rPr>
              <a:t>https://adecm.ade.arkansas.gov/Attachments/School_Nurse_Guidelines_2021_Revision_Updated_September_2021_151522.pdf</a:t>
            </a:r>
            <a:endParaRPr lang="en-US" altLang="en-US" sz="1000"/>
          </a:p>
        </p:txBody>
      </p:sp>
      <p:graphicFrame>
        <p:nvGraphicFramePr>
          <p:cNvPr id="7" name="Table 6">
            <a:extLst>
              <a:ext uri="{FF2B5EF4-FFF2-40B4-BE49-F238E27FC236}">
                <a16:creationId xmlns:a16="http://schemas.microsoft.com/office/drawing/2014/main" id="{72312E16-F3A6-4207-973D-5F07691AF349}"/>
              </a:ext>
            </a:extLst>
          </p:cNvPr>
          <p:cNvGraphicFramePr>
            <a:graphicFrameLocks noGrp="1"/>
          </p:cNvGraphicFramePr>
          <p:nvPr/>
        </p:nvGraphicFramePr>
        <p:xfrm>
          <a:off x="914400" y="2959347"/>
          <a:ext cx="6913560" cy="1730740"/>
        </p:xfrm>
        <a:graphic>
          <a:graphicData uri="http://schemas.openxmlformats.org/drawingml/2006/table">
            <a:tbl>
              <a:tblPr/>
              <a:tblGrid>
                <a:gridCol w="4215585">
                  <a:extLst>
                    <a:ext uri="{9D8B030D-6E8A-4147-A177-3AD203B41FA5}">
                      <a16:colId xmlns:a16="http://schemas.microsoft.com/office/drawing/2014/main" val="20000"/>
                    </a:ext>
                  </a:extLst>
                </a:gridCol>
                <a:gridCol w="590181">
                  <a:extLst>
                    <a:ext uri="{9D8B030D-6E8A-4147-A177-3AD203B41FA5}">
                      <a16:colId xmlns:a16="http://schemas.microsoft.com/office/drawing/2014/main" val="20001"/>
                    </a:ext>
                  </a:extLst>
                </a:gridCol>
                <a:gridCol w="421556">
                  <a:extLst>
                    <a:ext uri="{9D8B030D-6E8A-4147-A177-3AD203B41FA5}">
                      <a16:colId xmlns:a16="http://schemas.microsoft.com/office/drawing/2014/main" val="20002"/>
                    </a:ext>
                  </a:extLst>
                </a:gridCol>
                <a:gridCol w="505871">
                  <a:extLst>
                    <a:ext uri="{9D8B030D-6E8A-4147-A177-3AD203B41FA5}">
                      <a16:colId xmlns:a16="http://schemas.microsoft.com/office/drawing/2014/main" val="20003"/>
                    </a:ext>
                  </a:extLst>
                </a:gridCol>
                <a:gridCol w="674496">
                  <a:extLst>
                    <a:ext uri="{9D8B030D-6E8A-4147-A177-3AD203B41FA5}">
                      <a16:colId xmlns:a16="http://schemas.microsoft.com/office/drawing/2014/main" val="20004"/>
                    </a:ext>
                  </a:extLst>
                </a:gridCol>
                <a:gridCol w="505871">
                  <a:extLst>
                    <a:ext uri="{9D8B030D-6E8A-4147-A177-3AD203B41FA5}">
                      <a16:colId xmlns:a16="http://schemas.microsoft.com/office/drawing/2014/main" val="20005"/>
                    </a:ext>
                  </a:extLst>
                </a:gridCol>
              </a:tblGrid>
              <a:tr h="1730740">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Procedure</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Provider Order Required</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solidFill>
                            <a:srgbClr val="0000FF"/>
                          </a:solidFill>
                          <a:effectLst/>
                          <a:latin typeface="Tw Cen MT" panose="020B0602020104020603" pitchFamily="34" charset="0"/>
                          <a:ea typeface="Tw Cen MT" panose="020B0602020104020603" pitchFamily="34" charset="0"/>
                          <a:cs typeface="Times New Roman" panose="02020603050405020304" pitchFamily="18" charset="0"/>
                        </a:rPr>
                        <a:t>RN</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solidFill>
                            <a:srgbClr val="FF0000"/>
                          </a:solidFill>
                          <a:effectLst/>
                          <a:latin typeface="Tw Cen MT" panose="020B0602020104020603" pitchFamily="34" charset="0"/>
                          <a:ea typeface="Tw Cen MT" panose="020B0602020104020603" pitchFamily="34" charset="0"/>
                          <a:cs typeface="Times New Roman" panose="02020603050405020304" pitchFamily="18" charset="0"/>
                        </a:rPr>
                        <a:t>LPN/ LPTN</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UAP</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Student for Self</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bl>
          </a:graphicData>
        </a:graphic>
      </p:graphicFrame>
      <p:cxnSp>
        <p:nvCxnSpPr>
          <p:cNvPr id="6" name="Straight Connector 5">
            <a:extLst>
              <a:ext uri="{FF2B5EF4-FFF2-40B4-BE49-F238E27FC236}">
                <a16:creationId xmlns:a16="http://schemas.microsoft.com/office/drawing/2014/main" id="{DD5FF8C8-A2F3-4BDF-BFE9-DC637038AB69}"/>
              </a:ext>
            </a:extLst>
          </p:cNvPr>
          <p:cNvCxnSpPr>
            <a:cxnSpLocks/>
          </p:cNvCxnSpPr>
          <p:nvPr/>
        </p:nvCxnSpPr>
        <p:spPr>
          <a:xfrm>
            <a:off x="914400" y="6172200"/>
            <a:ext cx="69135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3" name="Table 12">
            <a:extLst>
              <a:ext uri="{FF2B5EF4-FFF2-40B4-BE49-F238E27FC236}">
                <a16:creationId xmlns:a16="http://schemas.microsoft.com/office/drawing/2014/main" id="{A9306DA0-12D1-4D14-8257-D2F899EF821A}"/>
              </a:ext>
            </a:extLst>
          </p:cNvPr>
          <p:cNvGraphicFramePr>
            <a:graphicFrameLocks noGrp="1"/>
          </p:cNvGraphicFramePr>
          <p:nvPr/>
        </p:nvGraphicFramePr>
        <p:xfrm>
          <a:off x="914400" y="4690085"/>
          <a:ext cx="6913560" cy="643914"/>
        </p:xfrm>
        <a:graphic>
          <a:graphicData uri="http://schemas.openxmlformats.org/drawingml/2006/table">
            <a:tbl>
              <a:tblPr/>
              <a:tblGrid>
                <a:gridCol w="4215586">
                  <a:extLst>
                    <a:ext uri="{9D8B030D-6E8A-4147-A177-3AD203B41FA5}">
                      <a16:colId xmlns:a16="http://schemas.microsoft.com/office/drawing/2014/main" val="20000"/>
                    </a:ext>
                  </a:extLst>
                </a:gridCol>
                <a:gridCol w="590182">
                  <a:extLst>
                    <a:ext uri="{9D8B030D-6E8A-4147-A177-3AD203B41FA5}">
                      <a16:colId xmlns:a16="http://schemas.microsoft.com/office/drawing/2014/main" val="20001"/>
                    </a:ext>
                  </a:extLst>
                </a:gridCol>
                <a:gridCol w="421559">
                  <a:extLst>
                    <a:ext uri="{9D8B030D-6E8A-4147-A177-3AD203B41FA5}">
                      <a16:colId xmlns:a16="http://schemas.microsoft.com/office/drawing/2014/main" val="20002"/>
                    </a:ext>
                  </a:extLst>
                </a:gridCol>
                <a:gridCol w="505870">
                  <a:extLst>
                    <a:ext uri="{9D8B030D-6E8A-4147-A177-3AD203B41FA5}">
                      <a16:colId xmlns:a16="http://schemas.microsoft.com/office/drawing/2014/main" val="20003"/>
                    </a:ext>
                  </a:extLst>
                </a:gridCol>
                <a:gridCol w="674493">
                  <a:extLst>
                    <a:ext uri="{9D8B030D-6E8A-4147-A177-3AD203B41FA5}">
                      <a16:colId xmlns:a16="http://schemas.microsoft.com/office/drawing/2014/main" val="20004"/>
                    </a:ext>
                  </a:extLst>
                </a:gridCol>
                <a:gridCol w="505870">
                  <a:extLst>
                    <a:ext uri="{9D8B030D-6E8A-4147-A177-3AD203B41FA5}">
                      <a16:colId xmlns:a16="http://schemas.microsoft.com/office/drawing/2014/main" val="20005"/>
                    </a:ext>
                  </a:extLst>
                </a:gridCol>
              </a:tblGrid>
              <a:tr h="321957">
                <a:tc>
                  <a:txBody>
                    <a:bodyPr/>
                    <a:lstStyle/>
                    <a:p>
                      <a:pPr marL="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solidFill>
                            <a:srgbClr val="000000"/>
                          </a:solidFill>
                          <a:effectLst/>
                          <a:latin typeface="Tw Cen MT" panose="020B0602020104020603" pitchFamily="34" charset="0"/>
                          <a:ea typeface="Tw Cen MT" panose="020B0602020104020603" pitchFamily="34" charset="0"/>
                          <a:cs typeface="Times New Roman" panose="02020603050405020304" pitchFamily="18" charset="0"/>
                        </a:rPr>
                        <a:t>7.0  Screenings</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extLst>
                  <a:ext uri="{0D108BD9-81ED-4DB2-BD59-A6C34878D82A}">
                    <a16:rowId xmlns:a16="http://schemas.microsoft.com/office/drawing/2014/main" val="10000"/>
                  </a:ext>
                </a:extLst>
              </a:tr>
              <a:tr h="321957">
                <a:tc>
                  <a:txBody>
                    <a:bodyPr/>
                    <a:lstStyle/>
                    <a:p>
                      <a:pPr marL="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      7.1 Growth (Height/Weight)</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highlight>
                            <a:srgbClr val="FFFF00"/>
                          </a:highligh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D</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bl>
          </a:graphicData>
        </a:graphic>
      </p:graphicFrame>
      <p:graphicFrame>
        <p:nvGraphicFramePr>
          <p:cNvPr id="15" name="Table 14">
            <a:extLst>
              <a:ext uri="{FF2B5EF4-FFF2-40B4-BE49-F238E27FC236}">
                <a16:creationId xmlns:a16="http://schemas.microsoft.com/office/drawing/2014/main" id="{39F102C0-3ACE-4F24-B847-E4754B8A47FB}"/>
              </a:ext>
            </a:extLst>
          </p:cNvPr>
          <p:cNvGraphicFramePr>
            <a:graphicFrameLocks noGrp="1"/>
          </p:cNvGraphicFramePr>
          <p:nvPr/>
        </p:nvGraphicFramePr>
        <p:xfrm>
          <a:off x="914400" y="5346700"/>
          <a:ext cx="6913562" cy="404813"/>
        </p:xfrm>
        <a:graphic>
          <a:graphicData uri="http://schemas.openxmlformats.org/drawingml/2006/table">
            <a:tbl>
              <a:tblPr/>
              <a:tblGrid>
                <a:gridCol w="4215588">
                  <a:extLst>
                    <a:ext uri="{9D8B030D-6E8A-4147-A177-3AD203B41FA5}">
                      <a16:colId xmlns:a16="http://schemas.microsoft.com/office/drawing/2014/main" val="20000"/>
                    </a:ext>
                  </a:extLst>
                </a:gridCol>
                <a:gridCol w="590182">
                  <a:extLst>
                    <a:ext uri="{9D8B030D-6E8A-4147-A177-3AD203B41FA5}">
                      <a16:colId xmlns:a16="http://schemas.microsoft.com/office/drawing/2014/main" val="20001"/>
                    </a:ext>
                  </a:extLst>
                </a:gridCol>
                <a:gridCol w="421559">
                  <a:extLst>
                    <a:ext uri="{9D8B030D-6E8A-4147-A177-3AD203B41FA5}">
                      <a16:colId xmlns:a16="http://schemas.microsoft.com/office/drawing/2014/main" val="20002"/>
                    </a:ext>
                  </a:extLst>
                </a:gridCol>
                <a:gridCol w="505870">
                  <a:extLst>
                    <a:ext uri="{9D8B030D-6E8A-4147-A177-3AD203B41FA5}">
                      <a16:colId xmlns:a16="http://schemas.microsoft.com/office/drawing/2014/main" val="20003"/>
                    </a:ext>
                  </a:extLst>
                </a:gridCol>
                <a:gridCol w="674493">
                  <a:extLst>
                    <a:ext uri="{9D8B030D-6E8A-4147-A177-3AD203B41FA5}">
                      <a16:colId xmlns:a16="http://schemas.microsoft.com/office/drawing/2014/main" val="20004"/>
                    </a:ext>
                  </a:extLst>
                </a:gridCol>
                <a:gridCol w="505870">
                  <a:extLst>
                    <a:ext uri="{9D8B030D-6E8A-4147-A177-3AD203B41FA5}">
                      <a16:colId xmlns:a16="http://schemas.microsoft.com/office/drawing/2014/main" val="20005"/>
                    </a:ext>
                  </a:extLst>
                </a:gridCol>
              </a:tblGrid>
              <a:tr h="404813">
                <a:tc>
                  <a:txBody>
                    <a:bodyPr/>
                    <a:lstStyle/>
                    <a:p>
                      <a:pPr marL="2286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7.3  Hearing</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D</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X</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bl>
          </a:graphicData>
        </a:graphic>
      </p:graphicFrame>
      <p:graphicFrame>
        <p:nvGraphicFramePr>
          <p:cNvPr id="18" name="Table 17">
            <a:extLst>
              <a:ext uri="{FF2B5EF4-FFF2-40B4-BE49-F238E27FC236}">
                <a16:creationId xmlns:a16="http://schemas.microsoft.com/office/drawing/2014/main" id="{98EA3BEF-C2F9-489F-9046-AB166B26041E}"/>
              </a:ext>
            </a:extLst>
          </p:cNvPr>
          <p:cNvGraphicFramePr>
            <a:graphicFrameLocks noGrp="1"/>
          </p:cNvGraphicFramePr>
          <p:nvPr/>
        </p:nvGraphicFramePr>
        <p:xfrm>
          <a:off x="914400" y="5751513"/>
          <a:ext cx="6913562" cy="420687"/>
        </p:xfrm>
        <a:graphic>
          <a:graphicData uri="http://schemas.openxmlformats.org/drawingml/2006/table">
            <a:tbl>
              <a:tblPr/>
              <a:tblGrid>
                <a:gridCol w="4215588">
                  <a:extLst>
                    <a:ext uri="{9D8B030D-6E8A-4147-A177-3AD203B41FA5}">
                      <a16:colId xmlns:a16="http://schemas.microsoft.com/office/drawing/2014/main" val="20000"/>
                    </a:ext>
                  </a:extLst>
                </a:gridCol>
                <a:gridCol w="590182">
                  <a:extLst>
                    <a:ext uri="{9D8B030D-6E8A-4147-A177-3AD203B41FA5}">
                      <a16:colId xmlns:a16="http://schemas.microsoft.com/office/drawing/2014/main" val="20001"/>
                    </a:ext>
                  </a:extLst>
                </a:gridCol>
                <a:gridCol w="421559">
                  <a:extLst>
                    <a:ext uri="{9D8B030D-6E8A-4147-A177-3AD203B41FA5}">
                      <a16:colId xmlns:a16="http://schemas.microsoft.com/office/drawing/2014/main" val="20002"/>
                    </a:ext>
                  </a:extLst>
                </a:gridCol>
                <a:gridCol w="505870">
                  <a:extLst>
                    <a:ext uri="{9D8B030D-6E8A-4147-A177-3AD203B41FA5}">
                      <a16:colId xmlns:a16="http://schemas.microsoft.com/office/drawing/2014/main" val="20003"/>
                    </a:ext>
                  </a:extLst>
                </a:gridCol>
                <a:gridCol w="674493">
                  <a:extLst>
                    <a:ext uri="{9D8B030D-6E8A-4147-A177-3AD203B41FA5}">
                      <a16:colId xmlns:a16="http://schemas.microsoft.com/office/drawing/2014/main" val="20004"/>
                    </a:ext>
                  </a:extLst>
                </a:gridCol>
                <a:gridCol w="505870">
                  <a:extLst>
                    <a:ext uri="{9D8B030D-6E8A-4147-A177-3AD203B41FA5}">
                      <a16:colId xmlns:a16="http://schemas.microsoft.com/office/drawing/2014/main" val="20005"/>
                    </a:ext>
                  </a:extLst>
                </a:gridCol>
              </a:tblGrid>
              <a:tr h="420687">
                <a:tc>
                  <a:txBody>
                    <a:bodyPr/>
                    <a:lstStyle/>
                    <a:p>
                      <a:pPr marL="2286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7.5 Scoliosis </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D</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X</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bl>
          </a:graphicData>
        </a:graphic>
      </p:graphicFrame>
      <p:pic>
        <p:nvPicPr>
          <p:cNvPr id="114728" name="Picture 4">
            <a:extLst>
              <a:ext uri="{FF2B5EF4-FFF2-40B4-BE49-F238E27FC236}">
                <a16:creationId xmlns:a16="http://schemas.microsoft.com/office/drawing/2014/main" id="{D293C18C-48C0-4401-B284-079C7D0CA87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777598C-765D-44E3-AB7F-7AE0557524E6}"/>
              </a:ext>
            </a:extLst>
          </p:cNvPr>
          <p:cNvSpPr/>
          <p:nvPr/>
        </p:nvSpPr>
        <p:spPr>
          <a:xfrm>
            <a:off x="15875" y="15875"/>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Google Shape;670;p87">
            <a:extLst>
              <a:ext uri="{FF2B5EF4-FFF2-40B4-BE49-F238E27FC236}">
                <a16:creationId xmlns:a16="http://schemas.microsoft.com/office/drawing/2014/main" id="{861FE91E-77A8-449A-957A-52CA77AE4CBA}"/>
              </a:ext>
            </a:extLst>
          </p:cNvPr>
          <p:cNvSpPr txBox="1">
            <a:spLocks/>
          </p:cNvSpPr>
          <p:nvPr/>
        </p:nvSpPr>
        <p:spPr>
          <a:xfrm>
            <a:off x="647700" y="960438"/>
            <a:ext cx="7810500" cy="2408237"/>
          </a:xfrm>
          <a:prstGeom prst="rect">
            <a:avLst/>
          </a:prstGeom>
          <a:noFill/>
          <a:ln w="9525" cap="flat" cmpd="sng">
            <a:solidFill>
              <a:srgbClr val="000000"/>
            </a:solidFill>
            <a:prstDash val="solid"/>
            <a:round/>
            <a:headEnd type="none" w="sm" len="sm"/>
            <a:tailEnd type="none" w="sm" len="sm"/>
          </a:ln>
        </p:spPr>
        <p:txBody>
          <a:bodyPr spcFirstLastPara="1" lIns="91425" tIns="91425" rIns="91425" bIns="91425"/>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eaLnBrk="1" fontAlgn="auto" hangingPunct="1">
              <a:buClr>
                <a:srgbClr val="595959"/>
              </a:buClr>
              <a:buFont typeface="Arial"/>
              <a:buNone/>
              <a:defRPr/>
            </a:pPr>
            <a:r>
              <a:rPr lang="en-US" sz="2000" b="1" kern="0" dirty="0">
                <a:solidFill>
                  <a:srgbClr val="000000"/>
                </a:solidFill>
              </a:rPr>
              <a:t>Blood Glucose/Urine Glucose, Ketones</a:t>
            </a:r>
          </a:p>
          <a:p>
            <a:pPr indent="-330200" eaLnBrk="1" fontAlgn="auto" hangingPunct="1">
              <a:lnSpc>
                <a:spcPct val="100000"/>
              </a:lnSpc>
              <a:buClr>
                <a:srgbClr val="000000"/>
              </a:buClr>
              <a:buSzPts val="1600"/>
              <a:defRPr/>
            </a:pPr>
            <a:r>
              <a:rPr lang="en-US" sz="2000" kern="0" dirty="0">
                <a:solidFill>
                  <a:srgbClr val="000000"/>
                </a:solidFill>
              </a:rPr>
              <a:t>Blood Glucose</a:t>
            </a:r>
          </a:p>
          <a:p>
            <a:pPr lvl="1" indent="-330200" eaLnBrk="1" fontAlgn="auto" hangingPunct="1">
              <a:lnSpc>
                <a:spcPct val="100000"/>
              </a:lnSpc>
              <a:spcBef>
                <a:spcPts val="0"/>
              </a:spcBef>
              <a:buClr>
                <a:srgbClr val="000000"/>
              </a:buClr>
              <a:buSzPts val="1600"/>
              <a:defRPr/>
            </a:pPr>
            <a:r>
              <a:rPr lang="en-US" sz="2000" kern="0" dirty="0">
                <a:solidFill>
                  <a:srgbClr val="000000"/>
                </a:solidFill>
              </a:rPr>
              <a:t>Student specific </a:t>
            </a:r>
          </a:p>
          <a:p>
            <a:pPr lvl="1" indent="-330200" eaLnBrk="1" fontAlgn="auto" hangingPunct="1">
              <a:lnSpc>
                <a:spcPct val="100000"/>
              </a:lnSpc>
              <a:spcBef>
                <a:spcPts val="0"/>
              </a:spcBef>
              <a:buClr>
                <a:srgbClr val="000000"/>
              </a:buClr>
              <a:buSzPts val="1600"/>
              <a:defRPr/>
            </a:pPr>
            <a:r>
              <a:rPr lang="en-US" sz="2000" kern="0" dirty="0">
                <a:solidFill>
                  <a:srgbClr val="000000"/>
                </a:solidFill>
              </a:rPr>
              <a:t>The concentration of glucose (sugar) in the blood</a:t>
            </a:r>
          </a:p>
          <a:p>
            <a:pPr indent="-330200" eaLnBrk="1" fontAlgn="auto" hangingPunct="1">
              <a:lnSpc>
                <a:spcPct val="100000"/>
              </a:lnSpc>
              <a:buClr>
                <a:srgbClr val="000000"/>
              </a:buClr>
              <a:buSzPts val="1600"/>
              <a:defRPr/>
            </a:pPr>
            <a:r>
              <a:rPr lang="en-US" sz="2000" kern="0" dirty="0">
                <a:solidFill>
                  <a:srgbClr val="000000"/>
                </a:solidFill>
              </a:rPr>
              <a:t>Urine Glucose/Ketones</a:t>
            </a:r>
          </a:p>
          <a:p>
            <a:pPr lvl="1" indent="-330200" eaLnBrk="1" fontAlgn="auto" hangingPunct="1">
              <a:lnSpc>
                <a:spcPct val="100000"/>
              </a:lnSpc>
              <a:spcBef>
                <a:spcPts val="0"/>
              </a:spcBef>
              <a:buClr>
                <a:srgbClr val="000000"/>
              </a:buClr>
              <a:buSzPts val="1600"/>
              <a:defRPr/>
            </a:pPr>
            <a:r>
              <a:rPr lang="en-US" sz="2000" kern="0" dirty="0">
                <a:solidFill>
                  <a:srgbClr val="000000"/>
                </a:solidFill>
              </a:rPr>
              <a:t>Student specific</a:t>
            </a:r>
          </a:p>
          <a:p>
            <a:pPr lvl="1" indent="-330200" eaLnBrk="1" fontAlgn="auto" hangingPunct="1">
              <a:lnSpc>
                <a:spcPct val="100000"/>
              </a:lnSpc>
              <a:spcBef>
                <a:spcPts val="0"/>
              </a:spcBef>
              <a:buClr>
                <a:srgbClr val="000000"/>
              </a:buClr>
              <a:buSzPts val="1600"/>
              <a:defRPr/>
            </a:pPr>
            <a:r>
              <a:rPr lang="en-US" sz="2000" kern="0" dirty="0">
                <a:solidFill>
                  <a:srgbClr val="000000"/>
                </a:solidFill>
              </a:rPr>
              <a:t>The concentration of glucose/ketones in the urine </a:t>
            </a:r>
          </a:p>
          <a:p>
            <a:pPr marL="0" indent="0" eaLnBrk="1" fontAlgn="auto" hangingPunct="1">
              <a:buClr>
                <a:srgbClr val="595959"/>
              </a:buClr>
              <a:buFont typeface="Arial"/>
              <a:buNone/>
              <a:defRPr/>
            </a:pPr>
            <a:endParaRPr lang="en-US" sz="2000" kern="0" dirty="0">
              <a:solidFill>
                <a:srgbClr val="000000"/>
              </a:solidFill>
            </a:endParaRPr>
          </a:p>
        </p:txBody>
      </p:sp>
      <p:sp>
        <p:nvSpPr>
          <p:cNvPr id="9" name="Arrow: Down 8">
            <a:extLst>
              <a:ext uri="{FF2B5EF4-FFF2-40B4-BE49-F238E27FC236}">
                <a16:creationId xmlns:a16="http://schemas.microsoft.com/office/drawing/2014/main" id="{CE567CB0-1CBB-4F87-9D8C-42292BAD9782}"/>
              </a:ext>
            </a:extLst>
          </p:cNvPr>
          <p:cNvSpPr/>
          <p:nvPr/>
        </p:nvSpPr>
        <p:spPr>
          <a:xfrm>
            <a:off x="6629400" y="3441700"/>
            <a:ext cx="228600" cy="43973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a:extLst>
              <a:ext uri="{FF2B5EF4-FFF2-40B4-BE49-F238E27FC236}">
                <a16:creationId xmlns:a16="http://schemas.microsoft.com/office/drawing/2014/main" id="{B710DC2C-9410-45E5-8543-FFFC8FB09A72}"/>
              </a:ext>
            </a:extLst>
          </p:cNvPr>
          <p:cNvSpPr/>
          <p:nvPr/>
        </p:nvSpPr>
        <p:spPr>
          <a:xfrm>
            <a:off x="-9525" y="-15875"/>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400" dirty="0">
                <a:latin typeface="Arial" panose="020B0604020202020204" pitchFamily="34" charset="0"/>
                <a:cs typeface="Arial" panose="020B0604020202020204" pitchFamily="34" charset="0"/>
              </a:rPr>
              <a:t>Delegated Tasks</a:t>
            </a:r>
          </a:p>
        </p:txBody>
      </p:sp>
      <p:sp>
        <p:nvSpPr>
          <p:cNvPr id="116742" name="Google Shape;346;p55">
            <a:extLst>
              <a:ext uri="{FF2B5EF4-FFF2-40B4-BE49-F238E27FC236}">
                <a16:creationId xmlns:a16="http://schemas.microsoft.com/office/drawing/2014/main" id="{4BC8B754-CD61-495D-983E-C4D13DFA4E40}"/>
              </a:ext>
            </a:extLst>
          </p:cNvPr>
          <p:cNvSpPr txBox="1">
            <a:spLocks noChangeArrowheads="1"/>
          </p:cNvSpPr>
          <p:nvPr/>
        </p:nvSpPr>
        <p:spPr bwMode="auto">
          <a:xfrm>
            <a:off x="0" y="640080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latin typeface="Arial" panose="020B0604020202020204" pitchFamily="34" charset="0"/>
              </a:rPr>
              <a:t>Arkansas State Board of Nursing  (Revised 2021). School Nurse Roles and Responsibilities - Practice Guidelines [Nursing Tasks] Retrieved from</a:t>
            </a:r>
            <a:r>
              <a:rPr lang="en-US" altLang="en-US" sz="1000"/>
              <a:t> </a:t>
            </a:r>
            <a:r>
              <a:rPr lang="en-US" altLang="en-US" sz="1000" u="sng">
                <a:solidFill>
                  <a:srgbClr val="0000FF"/>
                </a:solidFill>
                <a:latin typeface="Arial" panose="020B0604020202020204" pitchFamily="34" charset="0"/>
                <a:hlinkClick r:id="rId3"/>
              </a:rPr>
              <a:t>https://adecm.ade.arkansas.gov/Attachments/School_Nurse_Guidelines_2021_Revision_Updated_September_2021_151522.pdf</a:t>
            </a:r>
            <a:endParaRPr lang="en-US" altLang="en-US" sz="1000"/>
          </a:p>
        </p:txBody>
      </p:sp>
      <p:graphicFrame>
        <p:nvGraphicFramePr>
          <p:cNvPr id="2" name="Table 1">
            <a:extLst>
              <a:ext uri="{FF2B5EF4-FFF2-40B4-BE49-F238E27FC236}">
                <a16:creationId xmlns:a16="http://schemas.microsoft.com/office/drawing/2014/main" id="{3975C3CB-B6EA-40BA-B4A4-2A7121F49A57}"/>
              </a:ext>
            </a:extLst>
          </p:cNvPr>
          <p:cNvGraphicFramePr>
            <a:graphicFrameLocks noGrp="1"/>
          </p:cNvGraphicFramePr>
          <p:nvPr/>
        </p:nvGraphicFramePr>
        <p:xfrm>
          <a:off x="990600" y="3957455"/>
          <a:ext cx="6553200" cy="1408293"/>
        </p:xfrm>
        <a:graphic>
          <a:graphicData uri="http://schemas.openxmlformats.org/drawingml/2006/table">
            <a:tbl>
              <a:tblPr/>
              <a:tblGrid>
                <a:gridCol w="3995854">
                  <a:extLst>
                    <a:ext uri="{9D8B030D-6E8A-4147-A177-3AD203B41FA5}">
                      <a16:colId xmlns:a16="http://schemas.microsoft.com/office/drawing/2014/main" val="20000"/>
                    </a:ext>
                  </a:extLst>
                </a:gridCol>
                <a:gridCol w="559419">
                  <a:extLst>
                    <a:ext uri="{9D8B030D-6E8A-4147-A177-3AD203B41FA5}">
                      <a16:colId xmlns:a16="http://schemas.microsoft.com/office/drawing/2014/main" val="20001"/>
                    </a:ext>
                  </a:extLst>
                </a:gridCol>
                <a:gridCol w="399583">
                  <a:extLst>
                    <a:ext uri="{9D8B030D-6E8A-4147-A177-3AD203B41FA5}">
                      <a16:colId xmlns:a16="http://schemas.microsoft.com/office/drawing/2014/main" val="20002"/>
                    </a:ext>
                  </a:extLst>
                </a:gridCol>
                <a:gridCol w="479503">
                  <a:extLst>
                    <a:ext uri="{9D8B030D-6E8A-4147-A177-3AD203B41FA5}">
                      <a16:colId xmlns:a16="http://schemas.microsoft.com/office/drawing/2014/main" val="20003"/>
                    </a:ext>
                  </a:extLst>
                </a:gridCol>
                <a:gridCol w="639338">
                  <a:extLst>
                    <a:ext uri="{9D8B030D-6E8A-4147-A177-3AD203B41FA5}">
                      <a16:colId xmlns:a16="http://schemas.microsoft.com/office/drawing/2014/main" val="20004"/>
                    </a:ext>
                  </a:extLst>
                </a:gridCol>
                <a:gridCol w="479503">
                  <a:extLst>
                    <a:ext uri="{9D8B030D-6E8A-4147-A177-3AD203B41FA5}">
                      <a16:colId xmlns:a16="http://schemas.microsoft.com/office/drawing/2014/main" val="20005"/>
                    </a:ext>
                  </a:extLst>
                </a:gridCol>
              </a:tblGrid>
              <a:tr h="1408293">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Procedure</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Provider Order Required</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solidFill>
                            <a:srgbClr val="0000FF"/>
                          </a:solidFill>
                          <a:effectLst/>
                          <a:latin typeface="Tw Cen MT" panose="020B0602020104020603" pitchFamily="34" charset="0"/>
                          <a:ea typeface="Tw Cen MT" panose="020B0602020104020603" pitchFamily="34" charset="0"/>
                          <a:cs typeface="Times New Roman" panose="02020603050405020304" pitchFamily="18" charset="0"/>
                        </a:rPr>
                        <a:t>RN</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solidFill>
                            <a:srgbClr val="FF0000"/>
                          </a:solidFill>
                          <a:effectLst/>
                          <a:latin typeface="Tw Cen MT" panose="020B0602020104020603" pitchFamily="34" charset="0"/>
                          <a:ea typeface="Tw Cen MT" panose="020B0602020104020603" pitchFamily="34" charset="0"/>
                          <a:cs typeface="Times New Roman" panose="02020603050405020304" pitchFamily="18" charset="0"/>
                        </a:rPr>
                        <a:t>LPN/ LPTN</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UAP</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Student for Self</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bl>
          </a:graphicData>
        </a:graphic>
      </p:graphicFrame>
      <p:graphicFrame>
        <p:nvGraphicFramePr>
          <p:cNvPr id="6" name="Table 5">
            <a:extLst>
              <a:ext uri="{FF2B5EF4-FFF2-40B4-BE49-F238E27FC236}">
                <a16:creationId xmlns:a16="http://schemas.microsoft.com/office/drawing/2014/main" id="{F3885226-A7BC-4D80-A991-EFE960A470F7}"/>
              </a:ext>
            </a:extLst>
          </p:cNvPr>
          <p:cNvGraphicFramePr>
            <a:graphicFrameLocks noGrp="1"/>
          </p:cNvGraphicFramePr>
          <p:nvPr/>
        </p:nvGraphicFramePr>
        <p:xfrm>
          <a:off x="990600" y="5365750"/>
          <a:ext cx="6553200" cy="1003299"/>
        </p:xfrm>
        <a:graphic>
          <a:graphicData uri="http://schemas.openxmlformats.org/drawingml/2006/table">
            <a:tbl>
              <a:tblPr/>
              <a:tblGrid>
                <a:gridCol w="3995854">
                  <a:extLst>
                    <a:ext uri="{9D8B030D-6E8A-4147-A177-3AD203B41FA5}">
                      <a16:colId xmlns:a16="http://schemas.microsoft.com/office/drawing/2014/main" val="20000"/>
                    </a:ext>
                  </a:extLst>
                </a:gridCol>
                <a:gridCol w="559420">
                  <a:extLst>
                    <a:ext uri="{9D8B030D-6E8A-4147-A177-3AD203B41FA5}">
                      <a16:colId xmlns:a16="http://schemas.microsoft.com/office/drawing/2014/main" val="20001"/>
                    </a:ext>
                  </a:extLst>
                </a:gridCol>
                <a:gridCol w="399586">
                  <a:extLst>
                    <a:ext uri="{9D8B030D-6E8A-4147-A177-3AD203B41FA5}">
                      <a16:colId xmlns:a16="http://schemas.microsoft.com/office/drawing/2014/main" val="20002"/>
                    </a:ext>
                  </a:extLst>
                </a:gridCol>
                <a:gridCol w="479502">
                  <a:extLst>
                    <a:ext uri="{9D8B030D-6E8A-4147-A177-3AD203B41FA5}">
                      <a16:colId xmlns:a16="http://schemas.microsoft.com/office/drawing/2014/main" val="20003"/>
                    </a:ext>
                  </a:extLst>
                </a:gridCol>
                <a:gridCol w="639336">
                  <a:extLst>
                    <a:ext uri="{9D8B030D-6E8A-4147-A177-3AD203B41FA5}">
                      <a16:colId xmlns:a16="http://schemas.microsoft.com/office/drawing/2014/main" val="20004"/>
                    </a:ext>
                  </a:extLst>
                </a:gridCol>
                <a:gridCol w="479502">
                  <a:extLst>
                    <a:ext uri="{9D8B030D-6E8A-4147-A177-3AD203B41FA5}">
                      <a16:colId xmlns:a16="http://schemas.microsoft.com/office/drawing/2014/main" val="20005"/>
                    </a:ext>
                  </a:extLst>
                </a:gridCol>
              </a:tblGrid>
              <a:tr h="334433">
                <a:tc>
                  <a:txBody>
                    <a:bodyPr/>
                    <a:lstStyle/>
                    <a:p>
                      <a:pPr marL="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8.0 Specimen Collecting/Testing</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extLst>
                  <a:ext uri="{0D108BD9-81ED-4DB2-BD59-A6C34878D82A}">
                    <a16:rowId xmlns:a16="http://schemas.microsoft.com/office/drawing/2014/main" val="10000"/>
                  </a:ext>
                </a:extLst>
              </a:tr>
              <a:tr h="334433">
                <a:tc>
                  <a:txBody>
                    <a:bodyPr/>
                    <a:lstStyle/>
                    <a:p>
                      <a:pPr marL="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8.1 Blood Glucose</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Yes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D</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4433">
                <a:tc>
                  <a:txBody>
                    <a:bodyPr/>
                    <a:lstStyle/>
                    <a:p>
                      <a:pPr marL="2286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8.2 Urine Glucose/Ketone</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Yes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D</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bl>
          </a:graphicData>
        </a:graphic>
      </p:graphicFrame>
      <p:cxnSp>
        <p:nvCxnSpPr>
          <p:cNvPr id="12" name="Straight Connector 11">
            <a:extLst>
              <a:ext uri="{FF2B5EF4-FFF2-40B4-BE49-F238E27FC236}">
                <a16:creationId xmlns:a16="http://schemas.microsoft.com/office/drawing/2014/main" id="{F7687266-D05C-4484-86AA-CA492287ACF3}"/>
              </a:ext>
            </a:extLst>
          </p:cNvPr>
          <p:cNvCxnSpPr/>
          <p:nvPr/>
        </p:nvCxnSpPr>
        <p:spPr>
          <a:xfrm>
            <a:off x="990600" y="6369050"/>
            <a:ext cx="655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6774" name="Picture 4">
            <a:extLst>
              <a:ext uri="{FF2B5EF4-FFF2-40B4-BE49-F238E27FC236}">
                <a16:creationId xmlns:a16="http://schemas.microsoft.com/office/drawing/2014/main" id="{95B822CC-9F36-453B-B848-F617F04FAE1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75DEFA6-FEB8-468D-8CDE-8DA6EFE382DF}"/>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Google Shape;680;p88">
            <a:extLst>
              <a:ext uri="{FF2B5EF4-FFF2-40B4-BE49-F238E27FC236}">
                <a16:creationId xmlns:a16="http://schemas.microsoft.com/office/drawing/2014/main" id="{1F15C076-DEE2-4833-85A2-81EF98AD80B6}"/>
              </a:ext>
            </a:extLst>
          </p:cNvPr>
          <p:cNvSpPr txBox="1">
            <a:spLocks/>
          </p:cNvSpPr>
          <p:nvPr/>
        </p:nvSpPr>
        <p:spPr>
          <a:xfrm>
            <a:off x="685800" y="1008063"/>
            <a:ext cx="7772400" cy="3182937"/>
          </a:xfrm>
          <a:prstGeom prst="rect">
            <a:avLst/>
          </a:prstGeom>
          <a:noFill/>
          <a:ln w="9525" cap="flat" cmpd="sng">
            <a:solidFill>
              <a:srgbClr val="000000"/>
            </a:solidFill>
            <a:prstDash val="solid"/>
            <a:round/>
            <a:headEnd type="none" w="sm" len="sm"/>
            <a:tailEnd type="none" w="sm" len="sm"/>
          </a:ln>
        </p:spPr>
        <p:txBody>
          <a:bodyPr spcFirstLastPara="1" lIns="91425" tIns="91425" rIns="91425" bIns="91425"/>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eaLnBrk="1" fontAlgn="auto" hangingPunct="1">
              <a:lnSpc>
                <a:spcPct val="100000"/>
              </a:lnSpc>
              <a:buClr>
                <a:srgbClr val="595959"/>
              </a:buClr>
              <a:buFont typeface="Arial"/>
              <a:buNone/>
              <a:defRPr/>
            </a:pPr>
            <a:r>
              <a:rPr lang="en-US" sz="2000" kern="0" dirty="0">
                <a:solidFill>
                  <a:srgbClr val="000000"/>
                </a:solidFill>
              </a:rPr>
              <a:t>Key points during seizure</a:t>
            </a:r>
          </a:p>
          <a:p>
            <a:pPr indent="-330200" eaLnBrk="1" fontAlgn="auto" hangingPunct="1">
              <a:buClr>
                <a:srgbClr val="000000"/>
              </a:buClr>
              <a:buSzPct val="95000"/>
              <a:defRPr/>
            </a:pPr>
            <a:r>
              <a:rPr lang="en-US" sz="2000" kern="0" dirty="0">
                <a:solidFill>
                  <a:srgbClr val="000000"/>
                </a:solidFill>
              </a:rPr>
              <a:t>Remain calm</a:t>
            </a:r>
          </a:p>
          <a:p>
            <a:pPr indent="-330200" eaLnBrk="1" fontAlgn="auto" hangingPunct="1">
              <a:buClr>
                <a:srgbClr val="000000"/>
              </a:buClr>
              <a:buSzPct val="95000"/>
              <a:defRPr/>
            </a:pPr>
            <a:r>
              <a:rPr lang="en-US" sz="2000" kern="0" dirty="0">
                <a:solidFill>
                  <a:srgbClr val="000000"/>
                </a:solidFill>
              </a:rPr>
              <a:t>Help child to the floor</a:t>
            </a:r>
          </a:p>
          <a:p>
            <a:pPr indent="-330200" eaLnBrk="1" fontAlgn="auto" hangingPunct="1">
              <a:buClr>
                <a:srgbClr val="000000"/>
              </a:buClr>
              <a:buSzPct val="95000"/>
              <a:defRPr/>
            </a:pPr>
            <a:r>
              <a:rPr lang="en-US" sz="2000" kern="0" dirty="0">
                <a:solidFill>
                  <a:srgbClr val="000000"/>
                </a:solidFill>
              </a:rPr>
              <a:t>Move objects away from the child</a:t>
            </a:r>
          </a:p>
          <a:p>
            <a:pPr indent="-330200" eaLnBrk="1" fontAlgn="auto" hangingPunct="1">
              <a:buClr>
                <a:srgbClr val="000000"/>
              </a:buClr>
              <a:buSzPct val="95000"/>
              <a:defRPr/>
            </a:pPr>
            <a:r>
              <a:rPr lang="en-US" sz="2000" kern="0" dirty="0">
                <a:solidFill>
                  <a:srgbClr val="000000"/>
                </a:solidFill>
              </a:rPr>
              <a:t>Do not put anything into child’s mouth</a:t>
            </a:r>
          </a:p>
          <a:p>
            <a:pPr indent="-330200" eaLnBrk="1" fontAlgn="auto" hangingPunct="1">
              <a:buClr>
                <a:srgbClr val="000000"/>
              </a:buClr>
              <a:buSzPct val="95000"/>
              <a:defRPr/>
            </a:pPr>
            <a:r>
              <a:rPr lang="en-US" sz="2000" kern="0" dirty="0">
                <a:solidFill>
                  <a:srgbClr val="000000"/>
                </a:solidFill>
              </a:rPr>
              <a:t>Once the jerking movements stop turn the child on side</a:t>
            </a:r>
          </a:p>
          <a:p>
            <a:pPr indent="-330200" eaLnBrk="1" fontAlgn="auto" hangingPunct="1">
              <a:buClr>
                <a:srgbClr val="000000"/>
              </a:buClr>
              <a:buSzPct val="95000"/>
              <a:defRPr/>
            </a:pPr>
            <a:r>
              <a:rPr lang="en-US" sz="2000" kern="0" dirty="0">
                <a:solidFill>
                  <a:srgbClr val="000000"/>
                </a:solidFill>
              </a:rPr>
              <a:t>Follow IHP for length of seizure activity before medication administration</a:t>
            </a:r>
          </a:p>
          <a:p>
            <a:pPr indent="-330200" eaLnBrk="1" fontAlgn="auto" hangingPunct="1">
              <a:buClr>
                <a:srgbClr val="000000"/>
              </a:buClr>
              <a:buSzPct val="95000"/>
              <a:defRPr/>
            </a:pPr>
            <a:r>
              <a:rPr lang="en-US" sz="2000" kern="0" dirty="0">
                <a:solidFill>
                  <a:srgbClr val="000000"/>
                </a:solidFill>
              </a:rPr>
              <a:t>Stay with student until fully alert</a:t>
            </a:r>
          </a:p>
        </p:txBody>
      </p:sp>
      <p:sp>
        <p:nvSpPr>
          <p:cNvPr id="8" name="Arrow: Down 7">
            <a:extLst>
              <a:ext uri="{FF2B5EF4-FFF2-40B4-BE49-F238E27FC236}">
                <a16:creationId xmlns:a16="http://schemas.microsoft.com/office/drawing/2014/main" id="{F7C4A2EF-8D17-40EF-97C2-3A7F0C15D0DD}"/>
              </a:ext>
            </a:extLst>
          </p:cNvPr>
          <p:cNvSpPr/>
          <p:nvPr/>
        </p:nvSpPr>
        <p:spPr>
          <a:xfrm>
            <a:off x="6705600" y="4268788"/>
            <a:ext cx="228600" cy="41592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a:extLst>
              <a:ext uri="{FF2B5EF4-FFF2-40B4-BE49-F238E27FC236}">
                <a16:creationId xmlns:a16="http://schemas.microsoft.com/office/drawing/2014/main" id="{0A1D54F9-B248-4402-97A3-68CF06389E61}"/>
              </a:ext>
            </a:extLst>
          </p:cNvPr>
          <p:cNvSpPr/>
          <p:nvPr/>
        </p:nvSpPr>
        <p:spPr>
          <a:xfrm>
            <a:off x="-9525" y="-15875"/>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400" dirty="0">
                <a:latin typeface="Arial" panose="020B0604020202020204" pitchFamily="34" charset="0"/>
                <a:cs typeface="Arial" panose="020B0604020202020204" pitchFamily="34" charset="0"/>
              </a:rPr>
              <a:t>Delegated Tasks</a:t>
            </a:r>
          </a:p>
        </p:txBody>
      </p:sp>
      <p:sp>
        <p:nvSpPr>
          <p:cNvPr id="118790" name="Google Shape;346;p55">
            <a:extLst>
              <a:ext uri="{FF2B5EF4-FFF2-40B4-BE49-F238E27FC236}">
                <a16:creationId xmlns:a16="http://schemas.microsoft.com/office/drawing/2014/main" id="{EC31B3C1-B201-4E8D-B506-1C64689C9338}"/>
              </a:ext>
            </a:extLst>
          </p:cNvPr>
          <p:cNvSpPr txBox="1">
            <a:spLocks noChangeArrowheads="1"/>
          </p:cNvSpPr>
          <p:nvPr/>
        </p:nvSpPr>
        <p:spPr bwMode="auto">
          <a:xfrm>
            <a:off x="0" y="640080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latin typeface="Arial" panose="020B0604020202020204" pitchFamily="34" charset="0"/>
              </a:rPr>
              <a:t>Arkansas State Board of Nursing  (Revised 2021). School Nurse Roles and Responsibilities - Practice Guidelines [Nursing Tasks] Retrieved from</a:t>
            </a:r>
            <a:r>
              <a:rPr lang="en-US" altLang="en-US" sz="1000"/>
              <a:t> </a:t>
            </a:r>
            <a:r>
              <a:rPr lang="en-US" altLang="en-US" sz="1000" u="sng">
                <a:solidFill>
                  <a:srgbClr val="0000FF"/>
                </a:solidFill>
                <a:latin typeface="Arial" panose="020B0604020202020204" pitchFamily="34" charset="0"/>
                <a:hlinkClick r:id="rId2"/>
              </a:rPr>
              <a:t>https://adecm.ade.arkansas.gov/Attachments/School_Nurse_Guidelines_2021_Revision_Updated_September_2021_151522.pdf</a:t>
            </a:r>
            <a:endParaRPr lang="en-US" altLang="en-US" sz="1000"/>
          </a:p>
        </p:txBody>
      </p:sp>
      <p:graphicFrame>
        <p:nvGraphicFramePr>
          <p:cNvPr id="10" name="Table 9">
            <a:extLst>
              <a:ext uri="{FF2B5EF4-FFF2-40B4-BE49-F238E27FC236}">
                <a16:creationId xmlns:a16="http://schemas.microsoft.com/office/drawing/2014/main" id="{7C11A628-E3D8-4ADD-B9FC-14CD8DB419D9}"/>
              </a:ext>
            </a:extLst>
          </p:cNvPr>
          <p:cNvGraphicFramePr>
            <a:graphicFrameLocks noGrp="1"/>
          </p:cNvGraphicFramePr>
          <p:nvPr/>
        </p:nvGraphicFramePr>
        <p:xfrm>
          <a:off x="914401" y="4762501"/>
          <a:ext cx="6705600" cy="1066800"/>
        </p:xfrm>
        <a:graphic>
          <a:graphicData uri="http://schemas.openxmlformats.org/drawingml/2006/table">
            <a:tbl>
              <a:tblPr/>
              <a:tblGrid>
                <a:gridCol w="4088781">
                  <a:extLst>
                    <a:ext uri="{9D8B030D-6E8A-4147-A177-3AD203B41FA5}">
                      <a16:colId xmlns:a16="http://schemas.microsoft.com/office/drawing/2014/main" val="20000"/>
                    </a:ext>
                  </a:extLst>
                </a:gridCol>
                <a:gridCol w="572428">
                  <a:extLst>
                    <a:ext uri="{9D8B030D-6E8A-4147-A177-3AD203B41FA5}">
                      <a16:colId xmlns:a16="http://schemas.microsoft.com/office/drawing/2014/main" val="20001"/>
                    </a:ext>
                  </a:extLst>
                </a:gridCol>
                <a:gridCol w="408875">
                  <a:extLst>
                    <a:ext uri="{9D8B030D-6E8A-4147-A177-3AD203B41FA5}">
                      <a16:colId xmlns:a16="http://schemas.microsoft.com/office/drawing/2014/main" val="20002"/>
                    </a:ext>
                  </a:extLst>
                </a:gridCol>
                <a:gridCol w="490655">
                  <a:extLst>
                    <a:ext uri="{9D8B030D-6E8A-4147-A177-3AD203B41FA5}">
                      <a16:colId xmlns:a16="http://schemas.microsoft.com/office/drawing/2014/main" val="20003"/>
                    </a:ext>
                  </a:extLst>
                </a:gridCol>
                <a:gridCol w="654206">
                  <a:extLst>
                    <a:ext uri="{9D8B030D-6E8A-4147-A177-3AD203B41FA5}">
                      <a16:colId xmlns:a16="http://schemas.microsoft.com/office/drawing/2014/main" val="20004"/>
                    </a:ext>
                  </a:extLst>
                </a:gridCol>
                <a:gridCol w="490655">
                  <a:extLst>
                    <a:ext uri="{9D8B030D-6E8A-4147-A177-3AD203B41FA5}">
                      <a16:colId xmlns:a16="http://schemas.microsoft.com/office/drawing/2014/main" val="20005"/>
                    </a:ext>
                  </a:extLst>
                </a:gridCol>
              </a:tblGrid>
              <a:tr h="1066800">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Procedure</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Provider Order Required</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solidFill>
                            <a:srgbClr val="0000FF"/>
                          </a:solidFill>
                          <a:effectLst/>
                          <a:latin typeface="Tw Cen MT" panose="020B0602020104020603" pitchFamily="34" charset="0"/>
                          <a:ea typeface="Tw Cen MT" panose="020B0602020104020603" pitchFamily="34" charset="0"/>
                          <a:cs typeface="Times New Roman" panose="02020603050405020304" pitchFamily="18" charset="0"/>
                        </a:rPr>
                        <a:t>RN</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solidFill>
                            <a:srgbClr val="FF0000"/>
                          </a:solidFill>
                          <a:effectLst/>
                          <a:latin typeface="Tw Cen MT" panose="020B0602020104020603" pitchFamily="34" charset="0"/>
                          <a:ea typeface="Tw Cen MT" panose="020B0602020104020603" pitchFamily="34" charset="0"/>
                          <a:cs typeface="Times New Roman" panose="02020603050405020304" pitchFamily="18" charset="0"/>
                        </a:rPr>
                        <a:t>LPN/ LPTN</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UAP</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Student for Self</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bl>
          </a:graphicData>
        </a:graphic>
      </p:graphicFrame>
      <p:graphicFrame>
        <p:nvGraphicFramePr>
          <p:cNvPr id="4" name="Table 3">
            <a:extLst>
              <a:ext uri="{FF2B5EF4-FFF2-40B4-BE49-F238E27FC236}">
                <a16:creationId xmlns:a16="http://schemas.microsoft.com/office/drawing/2014/main" id="{9FB62D9A-E9CC-47DB-86CE-E6A6ACE3909D}"/>
              </a:ext>
            </a:extLst>
          </p:cNvPr>
          <p:cNvGraphicFramePr>
            <a:graphicFrameLocks noGrp="1"/>
          </p:cNvGraphicFramePr>
          <p:nvPr/>
        </p:nvGraphicFramePr>
        <p:xfrm>
          <a:off x="914400" y="5829300"/>
          <a:ext cx="6705600" cy="585788"/>
        </p:xfrm>
        <a:graphic>
          <a:graphicData uri="http://schemas.openxmlformats.org/drawingml/2006/table">
            <a:tbl>
              <a:tblPr/>
              <a:tblGrid>
                <a:gridCol w="4088781">
                  <a:extLst>
                    <a:ext uri="{9D8B030D-6E8A-4147-A177-3AD203B41FA5}">
                      <a16:colId xmlns:a16="http://schemas.microsoft.com/office/drawing/2014/main" val="20000"/>
                    </a:ext>
                  </a:extLst>
                </a:gridCol>
                <a:gridCol w="572429">
                  <a:extLst>
                    <a:ext uri="{9D8B030D-6E8A-4147-A177-3AD203B41FA5}">
                      <a16:colId xmlns:a16="http://schemas.microsoft.com/office/drawing/2014/main" val="20001"/>
                    </a:ext>
                  </a:extLst>
                </a:gridCol>
                <a:gridCol w="408878">
                  <a:extLst>
                    <a:ext uri="{9D8B030D-6E8A-4147-A177-3AD203B41FA5}">
                      <a16:colId xmlns:a16="http://schemas.microsoft.com/office/drawing/2014/main" val="20002"/>
                    </a:ext>
                  </a:extLst>
                </a:gridCol>
                <a:gridCol w="490654">
                  <a:extLst>
                    <a:ext uri="{9D8B030D-6E8A-4147-A177-3AD203B41FA5}">
                      <a16:colId xmlns:a16="http://schemas.microsoft.com/office/drawing/2014/main" val="20003"/>
                    </a:ext>
                  </a:extLst>
                </a:gridCol>
                <a:gridCol w="654204">
                  <a:extLst>
                    <a:ext uri="{9D8B030D-6E8A-4147-A177-3AD203B41FA5}">
                      <a16:colId xmlns:a16="http://schemas.microsoft.com/office/drawing/2014/main" val="20004"/>
                    </a:ext>
                  </a:extLst>
                </a:gridCol>
                <a:gridCol w="490654">
                  <a:extLst>
                    <a:ext uri="{9D8B030D-6E8A-4147-A177-3AD203B41FA5}">
                      <a16:colId xmlns:a16="http://schemas.microsoft.com/office/drawing/2014/main" val="20005"/>
                    </a:ext>
                  </a:extLst>
                </a:gridCol>
              </a:tblGrid>
              <a:tr h="292894">
                <a:tc>
                  <a:txBody>
                    <a:bodyPr/>
                    <a:lstStyle/>
                    <a:p>
                      <a:pPr marL="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9.0 Other </a:t>
                      </a:r>
                      <a:r>
                        <a:rPr lang="en-US" sz="1200" b="1" kern="1200" dirty="0">
                          <a:solidFill>
                            <a:srgbClr val="000000"/>
                          </a:solidFill>
                          <a:effectLst/>
                          <a:latin typeface="Tw Cen MT" panose="020B0602020104020603" pitchFamily="34" charset="0"/>
                          <a:ea typeface="Tw Cen MT" panose="020B0602020104020603" pitchFamily="34" charset="0"/>
                          <a:cs typeface="Times New Roman" panose="02020603050405020304" pitchFamily="18" charset="0"/>
                        </a:rPr>
                        <a:t>Healthcare Procedures</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extLst>
                  <a:ext uri="{0D108BD9-81ED-4DB2-BD59-A6C34878D82A}">
                    <a16:rowId xmlns:a16="http://schemas.microsoft.com/office/drawing/2014/main" val="10000"/>
                  </a:ext>
                </a:extLst>
              </a:tr>
              <a:tr h="292894">
                <a:tc>
                  <a:txBody>
                    <a:bodyPr/>
                    <a:lstStyle/>
                    <a:p>
                      <a:pPr marL="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       9.1 Seizure Safety</a:t>
                      </a:r>
                      <a:r>
                        <a:rPr lang="en-US" sz="1200" u="sng" kern="1200" dirty="0">
                          <a:effectLst/>
                          <a:latin typeface="Tw Cen MT" panose="020B0602020104020603" pitchFamily="34" charset="0"/>
                          <a:ea typeface="Tw Cen MT" panose="020B0602020104020603" pitchFamily="34" charset="0"/>
                          <a:cs typeface="Times New Roman" panose="02020603050405020304" pitchFamily="18" charset="0"/>
                        </a:rPr>
                        <a:t> </a:t>
                      </a: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Procedures</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D</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X</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bl>
          </a:graphicData>
        </a:graphic>
      </p:graphicFrame>
      <p:cxnSp>
        <p:nvCxnSpPr>
          <p:cNvPr id="6" name="Straight Connector 5">
            <a:extLst>
              <a:ext uri="{FF2B5EF4-FFF2-40B4-BE49-F238E27FC236}">
                <a16:creationId xmlns:a16="http://schemas.microsoft.com/office/drawing/2014/main" id="{C2D7E79F-82C2-470F-9605-D809672CC33D}"/>
              </a:ext>
            </a:extLst>
          </p:cNvPr>
          <p:cNvCxnSpPr>
            <a:cxnSpLocks/>
          </p:cNvCxnSpPr>
          <p:nvPr/>
        </p:nvCxnSpPr>
        <p:spPr>
          <a:xfrm>
            <a:off x="914400" y="6415088"/>
            <a:ext cx="670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8815" name="Picture 4">
            <a:extLst>
              <a:ext uri="{FF2B5EF4-FFF2-40B4-BE49-F238E27FC236}">
                <a16:creationId xmlns:a16="http://schemas.microsoft.com/office/drawing/2014/main" id="{F67E120A-8649-406D-BBC9-443582AE74E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44F88BD-564B-42B8-BB7A-F345F5EF69DB}"/>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Rectangle 3">
            <a:extLst>
              <a:ext uri="{FF2B5EF4-FFF2-40B4-BE49-F238E27FC236}">
                <a16:creationId xmlns:a16="http://schemas.microsoft.com/office/drawing/2014/main" id="{8EAA77D7-D64E-4213-8583-BB468701806D}"/>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400" dirty="0">
                <a:latin typeface="Arial" panose="020B0604020202020204" pitchFamily="34" charset="0"/>
                <a:cs typeface="Arial" panose="020B0604020202020204" pitchFamily="34" charset="0"/>
              </a:rPr>
              <a:t>Document 	Seizure Episode</a:t>
            </a:r>
          </a:p>
        </p:txBody>
      </p:sp>
      <p:sp>
        <p:nvSpPr>
          <p:cNvPr id="5" name="Google Shape;690;p89">
            <a:extLst>
              <a:ext uri="{FF2B5EF4-FFF2-40B4-BE49-F238E27FC236}">
                <a16:creationId xmlns:a16="http://schemas.microsoft.com/office/drawing/2014/main" id="{9BDEE0D9-0958-485D-95EF-300D70FD0A75}"/>
              </a:ext>
            </a:extLst>
          </p:cNvPr>
          <p:cNvSpPr txBox="1">
            <a:spLocks/>
          </p:cNvSpPr>
          <p:nvPr/>
        </p:nvSpPr>
        <p:spPr>
          <a:xfrm>
            <a:off x="685800" y="1724025"/>
            <a:ext cx="7772400" cy="3381375"/>
          </a:xfrm>
          <a:prstGeom prst="rect">
            <a:avLst/>
          </a:prstGeom>
          <a:noFill/>
          <a:ln w="9525" cap="flat" cmpd="sng">
            <a:solidFill>
              <a:srgbClr val="000000"/>
            </a:solidFill>
            <a:prstDash val="solid"/>
            <a:round/>
            <a:headEnd type="none" w="sm" len="sm"/>
            <a:tailEnd type="none" w="sm" len="sm"/>
          </a:ln>
        </p:spPr>
        <p:txBody>
          <a:bodyPr spcFirstLastPara="1" lIns="91425" tIns="91425" rIns="91425" bIns="91425"/>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indent="-330200" eaLnBrk="1" fontAlgn="auto" hangingPunct="1">
              <a:buClr>
                <a:srgbClr val="000000"/>
              </a:buClr>
              <a:buSzPct val="75000"/>
              <a:defRPr/>
            </a:pPr>
            <a:r>
              <a:rPr lang="en-US" sz="2800" kern="0" dirty="0">
                <a:solidFill>
                  <a:srgbClr val="000000"/>
                </a:solidFill>
              </a:rPr>
              <a:t>Time of onset</a:t>
            </a:r>
          </a:p>
          <a:p>
            <a:pPr indent="-330200" eaLnBrk="1" fontAlgn="auto" hangingPunct="1">
              <a:buClr>
                <a:srgbClr val="000000"/>
              </a:buClr>
              <a:buSzPct val="75000"/>
              <a:defRPr/>
            </a:pPr>
            <a:r>
              <a:rPr lang="en-US" sz="2800" kern="0" dirty="0">
                <a:solidFill>
                  <a:srgbClr val="000000"/>
                </a:solidFill>
              </a:rPr>
              <a:t>Length of episode</a:t>
            </a:r>
          </a:p>
          <a:p>
            <a:pPr indent="-330200" eaLnBrk="1" fontAlgn="auto" hangingPunct="1">
              <a:buClr>
                <a:srgbClr val="000000"/>
              </a:buClr>
              <a:buSzPct val="75000"/>
              <a:defRPr/>
            </a:pPr>
            <a:r>
              <a:rPr lang="en-US" sz="2800" kern="0" dirty="0">
                <a:solidFill>
                  <a:srgbClr val="000000"/>
                </a:solidFill>
              </a:rPr>
              <a:t>Loss of consciousness</a:t>
            </a:r>
          </a:p>
          <a:p>
            <a:pPr indent="-330200" eaLnBrk="1" fontAlgn="auto" hangingPunct="1">
              <a:buClr>
                <a:srgbClr val="000000"/>
              </a:buClr>
              <a:buSzPct val="75000"/>
              <a:defRPr/>
            </a:pPr>
            <a:r>
              <a:rPr lang="en-US" sz="2800" kern="0" dirty="0">
                <a:solidFill>
                  <a:srgbClr val="000000"/>
                </a:solidFill>
              </a:rPr>
              <a:t>Loss of bowel/bladder</a:t>
            </a:r>
          </a:p>
          <a:p>
            <a:pPr indent="-330200" eaLnBrk="1" fontAlgn="auto" hangingPunct="1">
              <a:buClr>
                <a:srgbClr val="000000"/>
              </a:buClr>
              <a:buSzPct val="75000"/>
              <a:defRPr/>
            </a:pPr>
            <a:r>
              <a:rPr lang="en-US" sz="2800" kern="0" dirty="0">
                <a:solidFill>
                  <a:srgbClr val="000000"/>
                </a:solidFill>
              </a:rPr>
              <a:t>Did student return to pre-episode state of alertness?</a:t>
            </a:r>
          </a:p>
        </p:txBody>
      </p:sp>
      <p:pic>
        <p:nvPicPr>
          <p:cNvPr id="119813" name="Picture 4">
            <a:extLst>
              <a:ext uri="{FF2B5EF4-FFF2-40B4-BE49-F238E27FC236}">
                <a16:creationId xmlns:a16="http://schemas.microsoft.com/office/drawing/2014/main" id="{8FFC83C5-D4D3-42E6-92ED-D313C1AD74D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697;p90">
            <a:extLst>
              <a:ext uri="{FF2B5EF4-FFF2-40B4-BE49-F238E27FC236}">
                <a16:creationId xmlns:a16="http://schemas.microsoft.com/office/drawing/2014/main" id="{ECDBDE6E-BAE3-4D22-9582-227B897B596B}"/>
              </a:ext>
            </a:extLst>
          </p:cNvPr>
          <p:cNvSpPr txBox="1">
            <a:spLocks/>
          </p:cNvSpPr>
          <p:nvPr/>
        </p:nvSpPr>
        <p:spPr>
          <a:xfrm>
            <a:off x="685800" y="939800"/>
            <a:ext cx="7772400" cy="4927600"/>
          </a:xfrm>
          <a:prstGeom prst="rect">
            <a:avLst/>
          </a:prstGeom>
          <a:noFill/>
          <a:ln w="9525" cap="flat" cmpd="sng">
            <a:solidFill>
              <a:srgbClr val="000000"/>
            </a:solidFill>
            <a:prstDash val="solid"/>
            <a:round/>
            <a:headEnd type="none" w="sm" len="sm"/>
            <a:tailEnd type="none" w="sm" len="sm"/>
          </a:ln>
        </p:spPr>
        <p:txBody>
          <a:bodyPr spcFirstLastPara="1" lIns="91425" tIns="91425" rIns="91425" bIns="91425"/>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eaLnBrk="1" fontAlgn="auto" hangingPunct="1">
              <a:buClr>
                <a:srgbClr val="595959"/>
              </a:buClr>
              <a:buFont typeface="Arial"/>
              <a:buNone/>
              <a:defRPr/>
            </a:pPr>
            <a:r>
              <a:rPr lang="en-US" sz="2000" b="1" kern="0" dirty="0">
                <a:solidFill>
                  <a:srgbClr val="000000"/>
                </a:solidFill>
              </a:rPr>
              <a:t>Seizures</a:t>
            </a:r>
          </a:p>
          <a:p>
            <a:pPr marL="0" indent="0" eaLnBrk="1" fontAlgn="auto" hangingPunct="1">
              <a:buClr>
                <a:srgbClr val="595959"/>
              </a:buClr>
              <a:buFont typeface="Arial"/>
              <a:buNone/>
              <a:defRPr/>
            </a:pPr>
            <a:r>
              <a:rPr lang="en-US" sz="2000" kern="0" dirty="0">
                <a:solidFill>
                  <a:srgbClr val="000000"/>
                </a:solidFill>
              </a:rPr>
              <a:t>Partial Seizures</a:t>
            </a:r>
          </a:p>
          <a:p>
            <a:pPr marL="469900" eaLnBrk="1" fontAlgn="auto" hangingPunct="1">
              <a:buClr>
                <a:srgbClr val="000000"/>
              </a:buClr>
              <a:buSzPct val="130000"/>
              <a:buFont typeface="Arial" panose="020B0604020202020204" pitchFamily="34" charset="0"/>
              <a:buChar char="•"/>
              <a:defRPr/>
            </a:pPr>
            <a:r>
              <a:rPr lang="en-US" sz="2000" kern="0" dirty="0">
                <a:solidFill>
                  <a:srgbClr val="000000"/>
                </a:solidFill>
              </a:rPr>
              <a:t>Affects one area of the brain in one hemisphere</a:t>
            </a:r>
          </a:p>
          <a:p>
            <a:pPr marL="469900" eaLnBrk="1" fontAlgn="auto" hangingPunct="1">
              <a:buClr>
                <a:srgbClr val="000000"/>
              </a:buClr>
              <a:buSzPct val="130000"/>
              <a:buFont typeface="Arial" panose="020B0604020202020204" pitchFamily="34" charset="0"/>
              <a:buChar char="•"/>
              <a:defRPr/>
            </a:pPr>
            <a:r>
              <a:rPr lang="en-US" sz="2000" kern="0" dirty="0">
                <a:solidFill>
                  <a:srgbClr val="000000"/>
                </a:solidFill>
              </a:rPr>
              <a:t>May or may not have loss of consciousness</a:t>
            </a:r>
          </a:p>
          <a:p>
            <a:pPr marL="469900" eaLnBrk="1" fontAlgn="auto" hangingPunct="1">
              <a:buClr>
                <a:srgbClr val="000000"/>
              </a:buClr>
              <a:buSzPct val="130000"/>
              <a:buFont typeface="Arial" panose="020B0604020202020204" pitchFamily="34" charset="0"/>
              <a:buChar char="•"/>
              <a:defRPr/>
            </a:pPr>
            <a:r>
              <a:rPr lang="en-US" sz="2000" kern="0" dirty="0">
                <a:solidFill>
                  <a:srgbClr val="000000"/>
                </a:solidFill>
              </a:rPr>
              <a:t>Muscle twitching, repetitive motions, and daydreams, and/or may become generalized</a:t>
            </a:r>
          </a:p>
          <a:p>
            <a:pPr marL="0" indent="0" eaLnBrk="1" fontAlgn="auto" hangingPunct="1">
              <a:buClr>
                <a:srgbClr val="595959"/>
              </a:buClr>
              <a:buSzPct val="130000"/>
              <a:buNone/>
              <a:defRPr/>
            </a:pPr>
            <a:r>
              <a:rPr lang="en-US" sz="2000" kern="0" dirty="0">
                <a:solidFill>
                  <a:srgbClr val="000000"/>
                </a:solidFill>
              </a:rPr>
              <a:t>Generalized Seizures</a:t>
            </a:r>
          </a:p>
          <a:p>
            <a:pPr marL="469900" eaLnBrk="1" fontAlgn="auto" hangingPunct="1">
              <a:buClr>
                <a:srgbClr val="000000"/>
              </a:buClr>
              <a:buSzPct val="130000"/>
              <a:buFont typeface="Arial" panose="020B0604020202020204" pitchFamily="34" charset="0"/>
              <a:buChar char="•"/>
              <a:defRPr/>
            </a:pPr>
            <a:r>
              <a:rPr lang="en-US" sz="2000" kern="0" dirty="0">
                <a:solidFill>
                  <a:srgbClr val="000000"/>
                </a:solidFill>
              </a:rPr>
              <a:t>Affects both hemispheres</a:t>
            </a:r>
          </a:p>
          <a:p>
            <a:pPr marL="469900" eaLnBrk="1" fontAlgn="auto" hangingPunct="1">
              <a:buClr>
                <a:srgbClr val="000000"/>
              </a:buClr>
              <a:buSzPct val="130000"/>
              <a:buFont typeface="Arial" panose="020B0604020202020204" pitchFamily="34" charset="0"/>
              <a:buChar char="•"/>
              <a:defRPr/>
            </a:pPr>
            <a:r>
              <a:rPr lang="en-US" sz="2000" kern="0" dirty="0">
                <a:solidFill>
                  <a:srgbClr val="000000"/>
                </a:solidFill>
              </a:rPr>
              <a:t>Loss of consciousness and/or blank stares</a:t>
            </a:r>
          </a:p>
          <a:p>
            <a:pPr marL="469900" eaLnBrk="1" fontAlgn="auto" hangingPunct="1">
              <a:lnSpc>
                <a:spcPct val="100000"/>
              </a:lnSpc>
              <a:buClr>
                <a:srgbClr val="000000"/>
              </a:buClr>
              <a:buSzPct val="130000"/>
              <a:buFont typeface="Arial" panose="020B0604020202020204" pitchFamily="34" charset="0"/>
              <a:buChar char="•"/>
              <a:defRPr/>
            </a:pPr>
            <a:r>
              <a:rPr lang="en-US" sz="2000" kern="0" dirty="0">
                <a:solidFill>
                  <a:srgbClr val="000000"/>
                </a:solidFill>
              </a:rPr>
              <a:t>Falling to floor, sudden jerking movements, and repetitive stiffening and relaxing of muscles</a:t>
            </a:r>
          </a:p>
          <a:p>
            <a:pPr marL="0" indent="0" eaLnBrk="1" fontAlgn="auto" hangingPunct="1">
              <a:buClr>
                <a:srgbClr val="595959"/>
              </a:buClr>
              <a:buSzPct val="130000"/>
              <a:buNone/>
              <a:defRPr/>
            </a:pPr>
            <a:r>
              <a:rPr lang="en-US" sz="2000" kern="0" dirty="0">
                <a:solidFill>
                  <a:srgbClr val="000000"/>
                </a:solidFill>
              </a:rPr>
              <a:t>Absence Seizures (petit mal)</a:t>
            </a:r>
          </a:p>
          <a:p>
            <a:pPr marL="469900" eaLnBrk="1" fontAlgn="auto" hangingPunct="1">
              <a:buClr>
                <a:srgbClr val="000000"/>
              </a:buClr>
              <a:buSzPct val="130000"/>
              <a:buFont typeface="Arial" panose="020B0604020202020204" pitchFamily="34" charset="0"/>
              <a:buChar char="•"/>
              <a:defRPr/>
            </a:pPr>
            <a:r>
              <a:rPr lang="en-US" sz="2000" kern="0" dirty="0">
                <a:solidFill>
                  <a:srgbClr val="000000"/>
                </a:solidFill>
              </a:rPr>
              <a:t>Most common, blank stare </a:t>
            </a:r>
          </a:p>
        </p:txBody>
      </p:sp>
      <p:sp>
        <p:nvSpPr>
          <p:cNvPr id="3" name="Rectangle 2">
            <a:extLst>
              <a:ext uri="{FF2B5EF4-FFF2-40B4-BE49-F238E27FC236}">
                <a16:creationId xmlns:a16="http://schemas.microsoft.com/office/drawing/2014/main" id="{141BC02E-B971-4209-9BF9-1D65EB630B93}"/>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3A8BD429-05A6-4A2F-8FF2-31746B109A1A}"/>
              </a:ext>
            </a:extLst>
          </p:cNvPr>
          <p:cNvSpPr/>
          <p:nvPr/>
        </p:nvSpPr>
        <p:spPr>
          <a:xfrm>
            <a:off x="-9525" y="-15875"/>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400" dirty="0">
                <a:latin typeface="Arial" panose="020B0604020202020204" pitchFamily="34" charset="0"/>
                <a:cs typeface="Arial" panose="020B0604020202020204" pitchFamily="34" charset="0"/>
              </a:rPr>
              <a:t>Delegated Tasks</a:t>
            </a:r>
          </a:p>
        </p:txBody>
      </p:sp>
      <p:pic>
        <p:nvPicPr>
          <p:cNvPr id="120837" name="Picture 4">
            <a:extLst>
              <a:ext uri="{FF2B5EF4-FFF2-40B4-BE49-F238E27FC236}">
                <a16:creationId xmlns:a16="http://schemas.microsoft.com/office/drawing/2014/main" id="{C05A1652-3473-4F22-9340-2339B37DBE8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91C4BE4-54DA-4D6E-8E90-56647B1F5619}"/>
              </a:ext>
            </a:extLst>
          </p:cNvPr>
          <p:cNvSpPr/>
          <p:nvPr/>
        </p:nvSpPr>
        <p:spPr>
          <a:xfrm>
            <a:off x="4763"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Content Placeholder 1">
            <a:extLst>
              <a:ext uri="{FF2B5EF4-FFF2-40B4-BE49-F238E27FC236}">
                <a16:creationId xmlns:a16="http://schemas.microsoft.com/office/drawing/2014/main" id="{6A4E05E2-F459-4A33-A80C-AD1B798BB6F3}"/>
              </a:ext>
            </a:extLst>
          </p:cNvPr>
          <p:cNvSpPr txBox="1">
            <a:spLocks/>
          </p:cNvSpPr>
          <p:nvPr/>
        </p:nvSpPr>
        <p:spPr bwMode="auto">
          <a:xfrm>
            <a:off x="304800" y="914400"/>
            <a:ext cx="8458200" cy="3176588"/>
          </a:xfrm>
          <a:prstGeom prst="rect">
            <a:avLst/>
          </a:prstGeom>
          <a:noFill/>
          <a:ln w="9525">
            <a:solidFill>
              <a:srgbClr val="000000"/>
            </a:solidFill>
            <a:miter lim="800000"/>
            <a:headEnd/>
            <a:tailEnd/>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0"/>
              </a:spcAft>
              <a:buFont typeface="Arial" panose="020B0604020202020204" pitchFamily="34" charset="0"/>
              <a:buNone/>
              <a:defRPr/>
            </a:pPr>
            <a:r>
              <a:rPr lang="en-US" sz="2000" b="1" dirty="0">
                <a:solidFill>
                  <a:schemeClr val="dk1"/>
                </a:solidFill>
                <a:latin typeface="Arial" panose="020B0604020202020204" pitchFamily="34" charset="0"/>
                <a:cs typeface="Arial" panose="020B0604020202020204" pitchFamily="34" charset="0"/>
              </a:rPr>
              <a:t>Vagal Nerve Stimulation</a:t>
            </a:r>
          </a:p>
          <a:p>
            <a:pPr marL="457200" indent="-330200">
              <a:spcBef>
                <a:spcPts val="0"/>
              </a:spcBef>
              <a:spcAft>
                <a:spcPts val="0"/>
              </a:spcAft>
              <a:buClr>
                <a:srgbClr val="000000"/>
              </a:buClr>
              <a:buSzPts val="1600"/>
              <a:buFont typeface="Arial" panose="020B0604020202020204" pitchFamily="34" charset="0"/>
              <a:buChar char="●"/>
              <a:defRPr/>
            </a:pPr>
            <a:r>
              <a:rPr lang="en-US" sz="2000" dirty="0">
                <a:solidFill>
                  <a:srgbClr val="000000"/>
                </a:solidFill>
                <a:latin typeface="Arial" panose="020B0604020202020204" pitchFamily="34" charset="0"/>
                <a:cs typeface="Arial" panose="020B0604020202020204" pitchFamily="34" charset="0"/>
              </a:rPr>
              <a:t>Used when medications do not control seizures and the student is not a candidate for surgery.</a:t>
            </a:r>
          </a:p>
          <a:p>
            <a:pPr marL="457200" indent="-330200">
              <a:spcBef>
                <a:spcPts val="0"/>
              </a:spcBef>
              <a:spcAft>
                <a:spcPts val="0"/>
              </a:spcAft>
              <a:buClr>
                <a:srgbClr val="000000"/>
              </a:buClr>
              <a:buSzPts val="1600"/>
              <a:buFont typeface="Arial" panose="020B0604020202020204" pitchFamily="34" charset="0"/>
              <a:buChar char="●"/>
              <a:defRPr/>
            </a:pPr>
            <a:r>
              <a:rPr lang="en-US" sz="2000" dirty="0">
                <a:solidFill>
                  <a:srgbClr val="000000"/>
                </a:solidFill>
                <a:latin typeface="Arial" panose="020B0604020202020204" pitchFamily="34" charset="0"/>
                <a:cs typeface="Arial" panose="020B0604020202020204" pitchFamily="34" charset="0"/>
              </a:rPr>
              <a:t>Approved for children over the age of 12.</a:t>
            </a:r>
          </a:p>
          <a:p>
            <a:pPr marL="457200" indent="-330200">
              <a:spcBef>
                <a:spcPts val="0"/>
              </a:spcBef>
              <a:spcAft>
                <a:spcPts val="0"/>
              </a:spcAft>
              <a:buClr>
                <a:srgbClr val="000000"/>
              </a:buClr>
              <a:buSzPts val="1600"/>
              <a:buFont typeface="Arial" panose="020B0604020202020204" pitchFamily="34" charset="0"/>
              <a:buChar char="●"/>
              <a:defRPr/>
            </a:pPr>
            <a:r>
              <a:rPr lang="en-US" sz="2000" dirty="0">
                <a:solidFill>
                  <a:srgbClr val="000000"/>
                </a:solidFill>
                <a:latin typeface="Arial" panose="020B0604020202020204" pitchFamily="34" charset="0"/>
                <a:cs typeface="Arial" panose="020B0604020202020204" pitchFamily="34" charset="0"/>
              </a:rPr>
              <a:t>The VNS is a flat battery which is surgically implanted in the chest wall close to the collarbone.  Thin wires are then fed to the </a:t>
            </a:r>
            <a:r>
              <a:rPr lang="en-US" sz="2000" dirty="0" err="1">
                <a:solidFill>
                  <a:srgbClr val="000000"/>
                </a:solidFill>
                <a:latin typeface="Arial" panose="020B0604020202020204" pitchFamily="34" charset="0"/>
                <a:cs typeface="Arial" panose="020B0604020202020204" pitchFamily="34" charset="0"/>
              </a:rPr>
              <a:t>Vagus</a:t>
            </a:r>
            <a:r>
              <a:rPr lang="en-US" sz="2000" dirty="0">
                <a:solidFill>
                  <a:srgbClr val="000000"/>
                </a:solidFill>
                <a:latin typeface="Arial" panose="020B0604020202020204" pitchFamily="34" charset="0"/>
                <a:cs typeface="Arial" panose="020B0604020202020204" pitchFamily="34" charset="0"/>
              </a:rPr>
              <a:t> nerve in the neck to send small amounts of electrical pulses to the brain. </a:t>
            </a:r>
          </a:p>
          <a:p>
            <a:pPr marL="457200" indent="-330200">
              <a:spcBef>
                <a:spcPts val="0"/>
              </a:spcBef>
              <a:spcAft>
                <a:spcPts val="0"/>
              </a:spcAft>
              <a:buClr>
                <a:srgbClr val="000000"/>
              </a:buClr>
              <a:buSzPts val="1600"/>
              <a:buFont typeface="Arial" panose="020B0604020202020204" pitchFamily="34" charset="0"/>
              <a:buChar char="●"/>
              <a:defRPr/>
            </a:pPr>
            <a:r>
              <a:rPr lang="en-US" sz="2000" dirty="0">
                <a:solidFill>
                  <a:srgbClr val="000000"/>
                </a:solidFill>
                <a:latin typeface="Arial" panose="020B0604020202020204" pitchFamily="34" charset="0"/>
                <a:cs typeface="Arial" panose="020B0604020202020204" pitchFamily="34" charset="0"/>
              </a:rPr>
              <a:t>If a seizure is approaching, a magnet can be passed over the device to activate the stimulation.</a:t>
            </a:r>
            <a:endParaRPr lang="en-US" sz="1000" dirty="0"/>
          </a:p>
          <a:p>
            <a:pPr marL="0" indent="0">
              <a:buFont typeface="Arial" panose="020B0604020202020204" pitchFamily="34" charset="0"/>
              <a:buNone/>
              <a:defRPr/>
            </a:pPr>
            <a:endParaRPr lang="en-US" dirty="0"/>
          </a:p>
        </p:txBody>
      </p:sp>
      <p:sp>
        <p:nvSpPr>
          <p:cNvPr id="10" name="Rectangle 9">
            <a:extLst>
              <a:ext uri="{FF2B5EF4-FFF2-40B4-BE49-F238E27FC236}">
                <a16:creationId xmlns:a16="http://schemas.microsoft.com/office/drawing/2014/main" id="{9CBF2144-8686-4B4F-BACA-396FE01E23FA}"/>
              </a:ext>
            </a:extLst>
          </p:cNvPr>
          <p:cNvSpPr/>
          <p:nvPr/>
        </p:nvSpPr>
        <p:spPr>
          <a:xfrm>
            <a:off x="4763" y="-14288"/>
            <a:ext cx="9144000" cy="762001"/>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400" dirty="0">
                <a:latin typeface="Arial" panose="020B0604020202020204" pitchFamily="34" charset="0"/>
                <a:cs typeface="Arial" panose="020B0604020202020204" pitchFamily="34" charset="0"/>
              </a:rPr>
              <a:t>Delegated Tasks</a:t>
            </a:r>
          </a:p>
        </p:txBody>
      </p:sp>
      <p:sp>
        <p:nvSpPr>
          <p:cNvPr id="122885" name="Google Shape;346;p55">
            <a:extLst>
              <a:ext uri="{FF2B5EF4-FFF2-40B4-BE49-F238E27FC236}">
                <a16:creationId xmlns:a16="http://schemas.microsoft.com/office/drawing/2014/main" id="{104DE8ED-2E41-4B38-B252-DEC40FFBB744}"/>
              </a:ext>
            </a:extLst>
          </p:cNvPr>
          <p:cNvSpPr txBox="1">
            <a:spLocks noChangeArrowheads="1"/>
          </p:cNvSpPr>
          <p:nvPr/>
        </p:nvSpPr>
        <p:spPr bwMode="auto">
          <a:xfrm>
            <a:off x="0" y="640080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latin typeface="Arial" panose="020B0604020202020204" pitchFamily="34" charset="0"/>
              </a:rPr>
              <a:t>Arkansas State Board of Nursing  (Revised 2021). School Nurse Roles and Responsibilities - Practice Guidelines [Nursing Tasks] Retrieved from</a:t>
            </a:r>
            <a:r>
              <a:rPr lang="en-US" altLang="en-US" sz="1000"/>
              <a:t> </a:t>
            </a:r>
            <a:r>
              <a:rPr lang="en-US" altLang="en-US" sz="1000" u="sng">
                <a:solidFill>
                  <a:srgbClr val="0000FF"/>
                </a:solidFill>
                <a:latin typeface="Arial" panose="020B0604020202020204" pitchFamily="34" charset="0"/>
                <a:hlinkClick r:id="rId3"/>
              </a:rPr>
              <a:t>https://adecm.ade.arkansas.gov/Attachments/School_Nurse_Guidelines_2021_Revision_Updated_September_2021_151522.pdf</a:t>
            </a:r>
            <a:endParaRPr lang="en-US" altLang="en-US" sz="1000"/>
          </a:p>
        </p:txBody>
      </p:sp>
      <p:sp>
        <p:nvSpPr>
          <p:cNvPr id="13" name="Arrow: Down 12">
            <a:extLst>
              <a:ext uri="{FF2B5EF4-FFF2-40B4-BE49-F238E27FC236}">
                <a16:creationId xmlns:a16="http://schemas.microsoft.com/office/drawing/2014/main" id="{D47CD8F7-0AAF-4303-A1E9-75B361465F0C}"/>
              </a:ext>
            </a:extLst>
          </p:cNvPr>
          <p:cNvSpPr/>
          <p:nvPr/>
        </p:nvSpPr>
        <p:spPr>
          <a:xfrm rot="16200000">
            <a:off x="533401" y="6048375"/>
            <a:ext cx="152400" cy="49847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Arrow: Down 13">
            <a:extLst>
              <a:ext uri="{FF2B5EF4-FFF2-40B4-BE49-F238E27FC236}">
                <a16:creationId xmlns:a16="http://schemas.microsoft.com/office/drawing/2014/main" id="{6EA5343A-1BDF-4655-BBC0-8C83B5E84155}"/>
              </a:ext>
            </a:extLst>
          </p:cNvPr>
          <p:cNvSpPr/>
          <p:nvPr/>
        </p:nvSpPr>
        <p:spPr>
          <a:xfrm>
            <a:off x="6811963" y="4105275"/>
            <a:ext cx="198437" cy="3683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11" name="Table 10">
            <a:extLst>
              <a:ext uri="{FF2B5EF4-FFF2-40B4-BE49-F238E27FC236}">
                <a16:creationId xmlns:a16="http://schemas.microsoft.com/office/drawing/2014/main" id="{4EC13C1A-C81C-49A0-9671-FDDEDC04B75C}"/>
              </a:ext>
            </a:extLst>
          </p:cNvPr>
          <p:cNvGraphicFramePr>
            <a:graphicFrameLocks noGrp="1"/>
          </p:cNvGraphicFramePr>
          <p:nvPr/>
        </p:nvGraphicFramePr>
        <p:xfrm>
          <a:off x="998536" y="4539063"/>
          <a:ext cx="6773861" cy="1099737"/>
        </p:xfrm>
        <a:graphic>
          <a:graphicData uri="http://schemas.openxmlformats.org/drawingml/2006/table">
            <a:tbl>
              <a:tblPr/>
              <a:tblGrid>
                <a:gridCol w="4130404">
                  <a:extLst>
                    <a:ext uri="{9D8B030D-6E8A-4147-A177-3AD203B41FA5}">
                      <a16:colId xmlns:a16="http://schemas.microsoft.com/office/drawing/2014/main" val="20000"/>
                    </a:ext>
                  </a:extLst>
                </a:gridCol>
                <a:gridCol w="578255">
                  <a:extLst>
                    <a:ext uri="{9D8B030D-6E8A-4147-A177-3AD203B41FA5}">
                      <a16:colId xmlns:a16="http://schemas.microsoft.com/office/drawing/2014/main" val="20001"/>
                    </a:ext>
                  </a:extLst>
                </a:gridCol>
                <a:gridCol w="413038">
                  <a:extLst>
                    <a:ext uri="{9D8B030D-6E8A-4147-A177-3AD203B41FA5}">
                      <a16:colId xmlns:a16="http://schemas.microsoft.com/office/drawing/2014/main" val="20002"/>
                    </a:ext>
                  </a:extLst>
                </a:gridCol>
                <a:gridCol w="495649">
                  <a:extLst>
                    <a:ext uri="{9D8B030D-6E8A-4147-A177-3AD203B41FA5}">
                      <a16:colId xmlns:a16="http://schemas.microsoft.com/office/drawing/2014/main" val="20003"/>
                    </a:ext>
                  </a:extLst>
                </a:gridCol>
                <a:gridCol w="546918">
                  <a:extLst>
                    <a:ext uri="{9D8B030D-6E8A-4147-A177-3AD203B41FA5}">
                      <a16:colId xmlns:a16="http://schemas.microsoft.com/office/drawing/2014/main" val="20004"/>
                    </a:ext>
                  </a:extLst>
                </a:gridCol>
                <a:gridCol w="609597">
                  <a:extLst>
                    <a:ext uri="{9D8B030D-6E8A-4147-A177-3AD203B41FA5}">
                      <a16:colId xmlns:a16="http://schemas.microsoft.com/office/drawing/2014/main" val="20005"/>
                    </a:ext>
                  </a:extLst>
                </a:gridCol>
              </a:tblGrid>
              <a:tr h="1099737">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Procedure</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Provider Order Required</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solidFill>
                            <a:srgbClr val="0000FF"/>
                          </a:solidFill>
                          <a:effectLst/>
                          <a:latin typeface="Tw Cen MT" panose="020B0602020104020603" pitchFamily="34" charset="0"/>
                          <a:ea typeface="Tw Cen MT" panose="020B0602020104020603" pitchFamily="34" charset="0"/>
                          <a:cs typeface="Times New Roman" panose="02020603050405020304" pitchFamily="18" charset="0"/>
                        </a:rPr>
                        <a:t>RN</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solidFill>
                            <a:srgbClr val="FF0000"/>
                          </a:solidFill>
                          <a:effectLst/>
                          <a:latin typeface="Tw Cen MT" panose="020B0602020104020603" pitchFamily="34" charset="0"/>
                          <a:ea typeface="Tw Cen MT" panose="020B0602020104020603" pitchFamily="34" charset="0"/>
                          <a:cs typeface="Times New Roman" panose="02020603050405020304" pitchFamily="18" charset="0"/>
                        </a:rPr>
                        <a:t>LPN/ LPTN</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UAP</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Student for Self</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bl>
          </a:graphicData>
        </a:graphic>
      </p:graphicFrame>
      <p:graphicFrame>
        <p:nvGraphicFramePr>
          <p:cNvPr id="4" name="Table 3">
            <a:extLst>
              <a:ext uri="{FF2B5EF4-FFF2-40B4-BE49-F238E27FC236}">
                <a16:creationId xmlns:a16="http://schemas.microsoft.com/office/drawing/2014/main" id="{F02C65DF-41F1-4543-8E81-011CEF5E8AA9}"/>
              </a:ext>
            </a:extLst>
          </p:cNvPr>
          <p:cNvGraphicFramePr>
            <a:graphicFrameLocks noGrp="1"/>
          </p:cNvGraphicFramePr>
          <p:nvPr/>
        </p:nvGraphicFramePr>
        <p:xfrm>
          <a:off x="998538" y="5638800"/>
          <a:ext cx="6773862" cy="784224"/>
        </p:xfrm>
        <a:graphic>
          <a:graphicData uri="http://schemas.openxmlformats.org/drawingml/2006/table">
            <a:tbl>
              <a:tblPr/>
              <a:tblGrid>
                <a:gridCol w="4130404">
                  <a:extLst>
                    <a:ext uri="{9D8B030D-6E8A-4147-A177-3AD203B41FA5}">
                      <a16:colId xmlns:a16="http://schemas.microsoft.com/office/drawing/2014/main" val="20000"/>
                    </a:ext>
                  </a:extLst>
                </a:gridCol>
                <a:gridCol w="578257">
                  <a:extLst>
                    <a:ext uri="{9D8B030D-6E8A-4147-A177-3AD203B41FA5}">
                      <a16:colId xmlns:a16="http://schemas.microsoft.com/office/drawing/2014/main" val="20001"/>
                    </a:ext>
                  </a:extLst>
                </a:gridCol>
                <a:gridCol w="413041">
                  <a:extLst>
                    <a:ext uri="{9D8B030D-6E8A-4147-A177-3AD203B41FA5}">
                      <a16:colId xmlns:a16="http://schemas.microsoft.com/office/drawing/2014/main" val="20002"/>
                    </a:ext>
                  </a:extLst>
                </a:gridCol>
                <a:gridCol w="495648">
                  <a:extLst>
                    <a:ext uri="{9D8B030D-6E8A-4147-A177-3AD203B41FA5}">
                      <a16:colId xmlns:a16="http://schemas.microsoft.com/office/drawing/2014/main" val="20003"/>
                    </a:ext>
                  </a:extLst>
                </a:gridCol>
                <a:gridCol w="546912">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tblGrid>
              <a:tr h="261408">
                <a:tc>
                  <a:txBody>
                    <a:bodyPr/>
                    <a:lstStyle/>
                    <a:p>
                      <a:pPr marL="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9.0 Other </a:t>
                      </a:r>
                      <a:r>
                        <a:rPr lang="en-US" sz="1200" b="1" kern="1200">
                          <a:solidFill>
                            <a:srgbClr val="000000"/>
                          </a:solidFill>
                          <a:effectLst/>
                          <a:latin typeface="Tw Cen MT" panose="020B0602020104020603" pitchFamily="34" charset="0"/>
                          <a:ea typeface="Tw Cen MT" panose="020B0602020104020603" pitchFamily="34" charset="0"/>
                          <a:cs typeface="Times New Roman" panose="02020603050405020304" pitchFamily="18" charset="0"/>
                        </a:rPr>
                        <a:t>Healthcare Procedures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extLst>
                  <a:ext uri="{0D108BD9-81ED-4DB2-BD59-A6C34878D82A}">
                    <a16:rowId xmlns:a16="http://schemas.microsoft.com/office/drawing/2014/main" val="10000"/>
                  </a:ext>
                </a:extLst>
              </a:tr>
              <a:tr h="261408">
                <a:tc>
                  <a:txBody>
                    <a:bodyPr/>
                    <a:lstStyle/>
                    <a:p>
                      <a:pPr marL="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      9.1 Seizure Safety</a:t>
                      </a:r>
                      <a:r>
                        <a:rPr lang="en-US" sz="1200" u="sng" kern="1200" dirty="0">
                          <a:effectLst/>
                          <a:latin typeface="Tw Cen MT" panose="020B0602020104020603" pitchFamily="34" charset="0"/>
                          <a:ea typeface="Tw Cen MT" panose="020B0602020104020603" pitchFamily="34" charset="0"/>
                          <a:cs typeface="Times New Roman" panose="02020603050405020304" pitchFamily="18" charset="0"/>
                        </a:rPr>
                        <a:t> </a:t>
                      </a: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Procedures</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D</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X</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61408">
                <a:tc>
                  <a:txBody>
                    <a:bodyPr/>
                    <a:lstStyle/>
                    <a:p>
                      <a:pPr marL="2286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9.2 Vagal Nerve Stimulator</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Yes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D</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X</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bl>
          </a:graphicData>
        </a:graphic>
      </p:graphicFrame>
      <p:cxnSp>
        <p:nvCxnSpPr>
          <p:cNvPr id="6" name="Straight Connector 5">
            <a:extLst>
              <a:ext uri="{FF2B5EF4-FFF2-40B4-BE49-F238E27FC236}">
                <a16:creationId xmlns:a16="http://schemas.microsoft.com/office/drawing/2014/main" id="{4014157D-3D02-4D63-8D2C-3FE540253796}"/>
              </a:ext>
            </a:extLst>
          </p:cNvPr>
          <p:cNvCxnSpPr>
            <a:cxnSpLocks/>
          </p:cNvCxnSpPr>
          <p:nvPr/>
        </p:nvCxnSpPr>
        <p:spPr>
          <a:xfrm>
            <a:off x="998538" y="6423025"/>
            <a:ext cx="67738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22919" name="Picture 4">
            <a:extLst>
              <a:ext uri="{FF2B5EF4-FFF2-40B4-BE49-F238E27FC236}">
                <a16:creationId xmlns:a16="http://schemas.microsoft.com/office/drawing/2014/main" id="{B68A07C4-2CE0-4A7B-8447-BBD752DF87F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25C89CF-B34A-4F9F-B9A3-D038A65D479E}"/>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180F4DB8-602C-418A-8EFF-BDF456BEC354}"/>
              </a:ext>
            </a:extLst>
          </p:cNvPr>
          <p:cNvSpPr/>
          <p:nvPr/>
        </p:nvSpPr>
        <p:spPr>
          <a:xfrm>
            <a:off x="4763" y="-14288"/>
            <a:ext cx="9144000" cy="762001"/>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400" dirty="0">
                <a:latin typeface="Arial" panose="020B0604020202020204" pitchFamily="34" charset="0"/>
                <a:cs typeface="Arial" panose="020B0604020202020204" pitchFamily="34" charset="0"/>
              </a:rPr>
              <a:t>Delegated Tasks</a:t>
            </a:r>
          </a:p>
        </p:txBody>
      </p:sp>
      <p:sp>
        <p:nvSpPr>
          <p:cNvPr id="9" name="Google Shape;716;p92">
            <a:extLst>
              <a:ext uri="{FF2B5EF4-FFF2-40B4-BE49-F238E27FC236}">
                <a16:creationId xmlns:a16="http://schemas.microsoft.com/office/drawing/2014/main" id="{DC724197-3900-4ED8-9B61-FF994A582097}"/>
              </a:ext>
            </a:extLst>
          </p:cNvPr>
          <p:cNvSpPr txBox="1">
            <a:spLocks/>
          </p:cNvSpPr>
          <p:nvPr/>
        </p:nvSpPr>
        <p:spPr>
          <a:xfrm>
            <a:off x="6267450" y="2743200"/>
            <a:ext cx="2114550" cy="1627188"/>
          </a:xfrm>
          <a:prstGeom prst="rect">
            <a:avLst/>
          </a:prstGeom>
          <a:ln w="9525" cap="flat" cmpd="sng">
            <a:solidFill>
              <a:srgbClr val="000000"/>
            </a:solidFill>
            <a:prstDash val="solid"/>
            <a:round/>
            <a:headEnd type="none" w="sm" len="sm"/>
            <a:tailEnd type="none" w="sm" len="sm"/>
          </a:ln>
        </p:spPr>
        <p:txBody>
          <a:bodyPr spcFirstLastPara="1" lIns="91425" tIns="91425" rIns="91425" bIns="91425"/>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0"/>
              </a:spcAft>
              <a:buFont typeface="Arial" panose="020B0604020202020204" pitchFamily="34" charset="0"/>
              <a:buNone/>
              <a:defRPr/>
            </a:pPr>
            <a:r>
              <a:rPr lang="en-US" sz="1400" b="1" dirty="0">
                <a:solidFill>
                  <a:schemeClr val="dk1"/>
                </a:solidFill>
                <a:latin typeface="Arial" panose="020B0604020202020204" pitchFamily="34" charset="0"/>
                <a:cs typeface="Arial" panose="020B0604020202020204" pitchFamily="34" charset="0"/>
              </a:rPr>
              <a:t>Pressure Ulcers</a:t>
            </a:r>
          </a:p>
          <a:p>
            <a:pPr marL="457200" indent="-330200">
              <a:spcBef>
                <a:spcPts val="0"/>
              </a:spcBef>
              <a:spcAft>
                <a:spcPts val="0"/>
              </a:spcAft>
              <a:buClr>
                <a:srgbClr val="000000"/>
              </a:buClr>
              <a:buSzPts val="1600"/>
              <a:buFont typeface="Arial" panose="020B0604020202020204" pitchFamily="34" charset="0"/>
              <a:buChar char="●"/>
              <a:defRPr/>
            </a:pPr>
            <a:r>
              <a:rPr lang="en-US" sz="1400" dirty="0">
                <a:solidFill>
                  <a:srgbClr val="000000"/>
                </a:solidFill>
                <a:latin typeface="Arial" panose="020B0604020202020204" pitchFamily="34" charset="0"/>
                <a:cs typeface="Arial" panose="020B0604020202020204" pitchFamily="34" charset="0"/>
              </a:rPr>
              <a:t>Prevention is key</a:t>
            </a:r>
          </a:p>
          <a:p>
            <a:pPr marL="0" indent="0">
              <a:spcBef>
                <a:spcPts val="1600"/>
              </a:spcBef>
              <a:spcAft>
                <a:spcPts val="0"/>
              </a:spcAft>
              <a:buFont typeface="Arial" panose="020B0604020202020204" pitchFamily="34" charset="0"/>
              <a:buNone/>
              <a:defRPr/>
            </a:pPr>
            <a:r>
              <a:rPr lang="en-US" sz="1400" b="1" dirty="0">
                <a:solidFill>
                  <a:srgbClr val="000000"/>
                </a:solidFill>
                <a:latin typeface="Arial" panose="020B0604020202020204" pitchFamily="34" charset="0"/>
                <a:cs typeface="Arial" panose="020B0604020202020204" pitchFamily="34" charset="0"/>
              </a:rPr>
              <a:t>Dressings</a:t>
            </a:r>
            <a:r>
              <a:rPr lang="en-US" sz="1400" dirty="0">
                <a:solidFill>
                  <a:srgbClr val="000000"/>
                </a:solidFill>
                <a:latin typeface="Arial" panose="020B0604020202020204" pitchFamily="34" charset="0"/>
                <a:cs typeface="Arial" panose="020B0604020202020204" pitchFamily="34" charset="0"/>
              </a:rPr>
              <a:t>, </a:t>
            </a:r>
            <a:r>
              <a:rPr lang="en-US" sz="1400" b="1" dirty="0">
                <a:solidFill>
                  <a:srgbClr val="000000"/>
                </a:solidFill>
                <a:latin typeface="Arial" panose="020B0604020202020204" pitchFamily="34" charset="0"/>
                <a:cs typeface="Arial" panose="020B0604020202020204" pitchFamily="34" charset="0"/>
              </a:rPr>
              <a:t>Sterile</a:t>
            </a:r>
          </a:p>
          <a:p>
            <a:pPr marL="0" indent="0">
              <a:spcBef>
                <a:spcPts val="1600"/>
              </a:spcBef>
              <a:spcAft>
                <a:spcPts val="0"/>
              </a:spcAft>
              <a:buFont typeface="Arial" panose="020B0604020202020204" pitchFamily="34" charset="0"/>
              <a:buNone/>
              <a:defRPr/>
            </a:pPr>
            <a:r>
              <a:rPr lang="en-US" sz="1400" b="1" dirty="0">
                <a:solidFill>
                  <a:srgbClr val="000000"/>
                </a:solidFill>
                <a:latin typeface="Arial" panose="020B0604020202020204" pitchFamily="34" charset="0"/>
                <a:cs typeface="Arial" panose="020B0604020202020204" pitchFamily="34" charset="0"/>
              </a:rPr>
              <a:t>Dressings</a:t>
            </a:r>
            <a:r>
              <a:rPr lang="en-US" sz="1400" dirty="0">
                <a:solidFill>
                  <a:srgbClr val="000000"/>
                </a:solidFill>
                <a:latin typeface="Arial" panose="020B0604020202020204" pitchFamily="34" charset="0"/>
                <a:cs typeface="Arial" panose="020B0604020202020204" pitchFamily="34" charset="0"/>
              </a:rPr>
              <a:t>, </a:t>
            </a:r>
            <a:r>
              <a:rPr lang="en-US" sz="1400" b="1" dirty="0">
                <a:solidFill>
                  <a:srgbClr val="000000"/>
                </a:solidFill>
                <a:latin typeface="Arial" panose="020B0604020202020204" pitchFamily="34" charset="0"/>
                <a:cs typeface="Arial" panose="020B0604020202020204" pitchFamily="34" charset="0"/>
              </a:rPr>
              <a:t>Non-sterile</a:t>
            </a:r>
            <a:endParaRPr lang="en-US" sz="1400" dirty="0">
              <a:solidFill>
                <a:srgbClr val="000000"/>
              </a:solidFill>
              <a:latin typeface="Arial" panose="020B0604020202020204" pitchFamily="34" charset="0"/>
              <a:cs typeface="Arial" panose="020B0604020202020204" pitchFamily="34" charset="0"/>
            </a:endParaRPr>
          </a:p>
        </p:txBody>
      </p:sp>
      <p:sp>
        <p:nvSpPr>
          <p:cNvPr id="4" name="Arrow: Down 3">
            <a:extLst>
              <a:ext uri="{FF2B5EF4-FFF2-40B4-BE49-F238E27FC236}">
                <a16:creationId xmlns:a16="http://schemas.microsoft.com/office/drawing/2014/main" id="{E5787AB5-F54C-4956-9CD9-D98C2681384A}"/>
              </a:ext>
            </a:extLst>
          </p:cNvPr>
          <p:cNvSpPr/>
          <p:nvPr/>
        </p:nvSpPr>
        <p:spPr>
          <a:xfrm>
            <a:off x="5410200" y="882650"/>
            <a:ext cx="152400" cy="49212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Arrow: Down 11">
            <a:extLst>
              <a:ext uri="{FF2B5EF4-FFF2-40B4-BE49-F238E27FC236}">
                <a16:creationId xmlns:a16="http://schemas.microsoft.com/office/drawing/2014/main" id="{37A0A2F0-97FF-4D63-B599-3F55AA3289B7}"/>
              </a:ext>
            </a:extLst>
          </p:cNvPr>
          <p:cNvSpPr/>
          <p:nvPr/>
        </p:nvSpPr>
        <p:spPr>
          <a:xfrm rot="16200000">
            <a:off x="635001" y="5380038"/>
            <a:ext cx="85726" cy="50482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4935" name="Google Shape;346;p55">
            <a:extLst>
              <a:ext uri="{FF2B5EF4-FFF2-40B4-BE49-F238E27FC236}">
                <a16:creationId xmlns:a16="http://schemas.microsoft.com/office/drawing/2014/main" id="{E43BF507-CD09-4372-B39D-81BB1C8A48F9}"/>
              </a:ext>
            </a:extLst>
          </p:cNvPr>
          <p:cNvSpPr txBox="1">
            <a:spLocks noChangeArrowheads="1"/>
          </p:cNvSpPr>
          <p:nvPr/>
        </p:nvSpPr>
        <p:spPr bwMode="auto">
          <a:xfrm>
            <a:off x="0" y="640080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latin typeface="Arial" panose="020B0604020202020204" pitchFamily="34" charset="0"/>
              </a:rPr>
              <a:t>Arkansas State Board of Nursing  (Revised 2021). School Nurse Roles and Responsibilities - Practice Guidelines [Nursing Tasks] Retrieved from</a:t>
            </a:r>
            <a:r>
              <a:rPr lang="en-US" altLang="en-US" sz="1000"/>
              <a:t> </a:t>
            </a:r>
            <a:r>
              <a:rPr lang="en-US" altLang="en-US" sz="1000" u="sng">
                <a:solidFill>
                  <a:srgbClr val="0000FF"/>
                </a:solidFill>
                <a:latin typeface="Arial" panose="020B0604020202020204" pitchFamily="34" charset="0"/>
                <a:hlinkClick r:id="rId3"/>
              </a:rPr>
              <a:t>https://adecm.ade.arkansas.gov/Attachments/School_Nurse_Guidelines_2021_Revision_Updated_September_2021_151522.pdf</a:t>
            </a:r>
            <a:endParaRPr lang="en-US" altLang="en-US" sz="1000"/>
          </a:p>
        </p:txBody>
      </p:sp>
      <p:sp>
        <p:nvSpPr>
          <p:cNvPr id="15" name="Arrow: Down 14">
            <a:extLst>
              <a:ext uri="{FF2B5EF4-FFF2-40B4-BE49-F238E27FC236}">
                <a16:creationId xmlns:a16="http://schemas.microsoft.com/office/drawing/2014/main" id="{3DBF433B-6BED-4541-BCAF-71F8D0DCDEA5}"/>
              </a:ext>
            </a:extLst>
          </p:cNvPr>
          <p:cNvSpPr/>
          <p:nvPr/>
        </p:nvSpPr>
        <p:spPr>
          <a:xfrm rot="16200000">
            <a:off x="646907" y="5034757"/>
            <a:ext cx="84137" cy="4826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Arrow: Down 15">
            <a:extLst>
              <a:ext uri="{FF2B5EF4-FFF2-40B4-BE49-F238E27FC236}">
                <a16:creationId xmlns:a16="http://schemas.microsoft.com/office/drawing/2014/main" id="{843F70B9-8CE3-4150-B7FE-10FD13EED0C9}"/>
              </a:ext>
            </a:extLst>
          </p:cNvPr>
          <p:cNvSpPr/>
          <p:nvPr/>
        </p:nvSpPr>
        <p:spPr>
          <a:xfrm rot="16200000">
            <a:off x="646112" y="5735638"/>
            <a:ext cx="85725" cy="4826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2" name="Table 1">
            <a:extLst>
              <a:ext uri="{FF2B5EF4-FFF2-40B4-BE49-F238E27FC236}">
                <a16:creationId xmlns:a16="http://schemas.microsoft.com/office/drawing/2014/main" id="{AF4BFB9A-82C9-4378-9A7E-DB2DEE61C953}"/>
              </a:ext>
            </a:extLst>
          </p:cNvPr>
          <p:cNvGraphicFramePr>
            <a:graphicFrameLocks noGrp="1"/>
          </p:cNvGraphicFramePr>
          <p:nvPr/>
        </p:nvGraphicFramePr>
        <p:xfrm>
          <a:off x="980279" y="1437723"/>
          <a:ext cx="5115721" cy="2488421"/>
        </p:xfrm>
        <a:graphic>
          <a:graphicData uri="http://schemas.openxmlformats.org/drawingml/2006/table">
            <a:tbl>
              <a:tblPr/>
              <a:tblGrid>
                <a:gridCol w="3119341">
                  <a:extLst>
                    <a:ext uri="{9D8B030D-6E8A-4147-A177-3AD203B41FA5}">
                      <a16:colId xmlns:a16="http://schemas.microsoft.com/office/drawing/2014/main" val="20000"/>
                    </a:ext>
                  </a:extLst>
                </a:gridCol>
                <a:gridCol w="436707">
                  <a:extLst>
                    <a:ext uri="{9D8B030D-6E8A-4147-A177-3AD203B41FA5}">
                      <a16:colId xmlns:a16="http://schemas.microsoft.com/office/drawing/2014/main" val="20001"/>
                    </a:ext>
                  </a:extLst>
                </a:gridCol>
                <a:gridCol w="311933">
                  <a:extLst>
                    <a:ext uri="{9D8B030D-6E8A-4147-A177-3AD203B41FA5}">
                      <a16:colId xmlns:a16="http://schemas.microsoft.com/office/drawing/2014/main" val="20002"/>
                    </a:ext>
                  </a:extLst>
                </a:gridCol>
                <a:gridCol w="374322">
                  <a:extLst>
                    <a:ext uri="{9D8B030D-6E8A-4147-A177-3AD203B41FA5}">
                      <a16:colId xmlns:a16="http://schemas.microsoft.com/office/drawing/2014/main" val="20003"/>
                    </a:ext>
                  </a:extLst>
                </a:gridCol>
                <a:gridCol w="499096">
                  <a:extLst>
                    <a:ext uri="{9D8B030D-6E8A-4147-A177-3AD203B41FA5}">
                      <a16:colId xmlns:a16="http://schemas.microsoft.com/office/drawing/2014/main" val="20004"/>
                    </a:ext>
                  </a:extLst>
                </a:gridCol>
                <a:gridCol w="374322">
                  <a:extLst>
                    <a:ext uri="{9D8B030D-6E8A-4147-A177-3AD203B41FA5}">
                      <a16:colId xmlns:a16="http://schemas.microsoft.com/office/drawing/2014/main" val="20005"/>
                    </a:ext>
                  </a:extLst>
                </a:gridCol>
              </a:tblGrid>
              <a:tr h="2488421">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Procedure</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Provider Order Required</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solidFill>
                            <a:srgbClr val="0000FF"/>
                          </a:solidFill>
                          <a:effectLst/>
                          <a:latin typeface="Tw Cen MT" panose="020B0602020104020603" pitchFamily="34" charset="0"/>
                          <a:ea typeface="Tw Cen MT" panose="020B0602020104020603" pitchFamily="34" charset="0"/>
                          <a:cs typeface="Times New Roman" panose="02020603050405020304" pitchFamily="18" charset="0"/>
                        </a:rPr>
                        <a:t>RN</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solidFill>
                            <a:srgbClr val="FF0000"/>
                          </a:solidFill>
                          <a:effectLst/>
                          <a:latin typeface="Tw Cen MT" panose="020B0602020104020603" pitchFamily="34" charset="0"/>
                          <a:ea typeface="Tw Cen MT" panose="020B0602020104020603" pitchFamily="34" charset="0"/>
                          <a:cs typeface="Times New Roman" panose="02020603050405020304" pitchFamily="18" charset="0"/>
                        </a:rPr>
                        <a:t>LPN/ LPTN</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UAP</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Student for Self</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bl>
          </a:graphicData>
        </a:graphic>
      </p:graphicFrame>
      <p:graphicFrame>
        <p:nvGraphicFramePr>
          <p:cNvPr id="7" name="Table 6">
            <a:extLst>
              <a:ext uri="{FF2B5EF4-FFF2-40B4-BE49-F238E27FC236}">
                <a16:creationId xmlns:a16="http://schemas.microsoft.com/office/drawing/2014/main" id="{670DB734-A6A9-429E-BBF3-3265364FEE59}"/>
              </a:ext>
            </a:extLst>
          </p:cNvPr>
          <p:cNvGraphicFramePr>
            <a:graphicFrameLocks noGrp="1"/>
          </p:cNvGraphicFramePr>
          <p:nvPr/>
        </p:nvGraphicFramePr>
        <p:xfrm>
          <a:off x="979488" y="3925888"/>
          <a:ext cx="5116512" cy="2246310"/>
        </p:xfrm>
        <a:graphic>
          <a:graphicData uri="http://schemas.openxmlformats.org/drawingml/2006/table">
            <a:tbl>
              <a:tblPr/>
              <a:tblGrid>
                <a:gridCol w="3119824">
                  <a:extLst>
                    <a:ext uri="{9D8B030D-6E8A-4147-A177-3AD203B41FA5}">
                      <a16:colId xmlns:a16="http://schemas.microsoft.com/office/drawing/2014/main" val="20000"/>
                    </a:ext>
                  </a:extLst>
                </a:gridCol>
                <a:gridCol w="436776">
                  <a:extLst>
                    <a:ext uri="{9D8B030D-6E8A-4147-A177-3AD203B41FA5}">
                      <a16:colId xmlns:a16="http://schemas.microsoft.com/office/drawing/2014/main" val="20001"/>
                    </a:ext>
                  </a:extLst>
                </a:gridCol>
                <a:gridCol w="311983">
                  <a:extLst>
                    <a:ext uri="{9D8B030D-6E8A-4147-A177-3AD203B41FA5}">
                      <a16:colId xmlns:a16="http://schemas.microsoft.com/office/drawing/2014/main" val="20002"/>
                    </a:ext>
                  </a:extLst>
                </a:gridCol>
                <a:gridCol w="374379">
                  <a:extLst>
                    <a:ext uri="{9D8B030D-6E8A-4147-A177-3AD203B41FA5}">
                      <a16:colId xmlns:a16="http://schemas.microsoft.com/office/drawing/2014/main" val="20003"/>
                    </a:ext>
                  </a:extLst>
                </a:gridCol>
                <a:gridCol w="499171">
                  <a:extLst>
                    <a:ext uri="{9D8B030D-6E8A-4147-A177-3AD203B41FA5}">
                      <a16:colId xmlns:a16="http://schemas.microsoft.com/office/drawing/2014/main" val="20004"/>
                    </a:ext>
                  </a:extLst>
                </a:gridCol>
                <a:gridCol w="374379">
                  <a:extLst>
                    <a:ext uri="{9D8B030D-6E8A-4147-A177-3AD203B41FA5}">
                      <a16:colId xmlns:a16="http://schemas.microsoft.com/office/drawing/2014/main" val="20005"/>
                    </a:ext>
                  </a:extLst>
                </a:gridCol>
              </a:tblGrid>
              <a:tr h="374385">
                <a:tc>
                  <a:txBody>
                    <a:bodyPr/>
                    <a:lstStyle/>
                    <a:p>
                      <a:pPr marL="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9.0 Other </a:t>
                      </a:r>
                      <a:r>
                        <a:rPr lang="en-US" sz="1200" b="1" kern="1200">
                          <a:solidFill>
                            <a:srgbClr val="000000"/>
                          </a:solidFill>
                          <a:effectLst/>
                          <a:latin typeface="Tw Cen MT" panose="020B0602020104020603" pitchFamily="34" charset="0"/>
                          <a:ea typeface="Tw Cen MT" panose="020B0602020104020603" pitchFamily="34" charset="0"/>
                          <a:cs typeface="Times New Roman" panose="02020603050405020304" pitchFamily="18" charset="0"/>
                        </a:rPr>
                        <a:t>Healthcare Procedures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extLst>
                  <a:ext uri="{0D108BD9-81ED-4DB2-BD59-A6C34878D82A}">
                    <a16:rowId xmlns:a16="http://schemas.microsoft.com/office/drawing/2014/main" val="10000"/>
                  </a:ext>
                </a:extLst>
              </a:tr>
              <a:tr h="374385">
                <a:tc>
                  <a:txBody>
                    <a:bodyPr/>
                    <a:lstStyle/>
                    <a:p>
                      <a:pPr marL="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      9.1 Seizure Safety</a:t>
                      </a:r>
                      <a:r>
                        <a:rPr lang="en-US" sz="1200" u="sng" kern="1200" dirty="0">
                          <a:effectLst/>
                          <a:latin typeface="Tw Cen MT" panose="020B0602020104020603" pitchFamily="34" charset="0"/>
                          <a:ea typeface="Tw Cen MT" panose="020B0602020104020603" pitchFamily="34" charset="0"/>
                          <a:cs typeface="Times New Roman" panose="02020603050405020304" pitchFamily="18" charset="0"/>
                        </a:rPr>
                        <a:t> </a:t>
                      </a: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Procedures</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D</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X</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74385">
                <a:tc>
                  <a:txBody>
                    <a:bodyPr/>
                    <a:lstStyle/>
                    <a:p>
                      <a:pPr marL="2286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9.2 Vagal Nerve Stimulator</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Yes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D</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X</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74385">
                <a:tc>
                  <a:txBody>
                    <a:bodyPr/>
                    <a:lstStyle/>
                    <a:p>
                      <a:pPr marL="2286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9.3 Pressure Ulcer Care</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Yes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D</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X</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74385">
                <a:tc>
                  <a:txBody>
                    <a:bodyPr/>
                    <a:lstStyle/>
                    <a:p>
                      <a:pPr marL="2286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9.4 Dressings, Sterile</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D</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X</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74385">
                <a:tc>
                  <a:txBody>
                    <a:bodyPr/>
                    <a:lstStyle/>
                    <a:p>
                      <a:pPr marL="2286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9.5 Dressings, Non-sterile</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D</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pic>
        <p:nvPicPr>
          <p:cNvPr id="124990" name="Picture 4">
            <a:extLst>
              <a:ext uri="{FF2B5EF4-FFF2-40B4-BE49-F238E27FC236}">
                <a16:creationId xmlns:a16="http://schemas.microsoft.com/office/drawing/2014/main" id="{2165D9B9-AE5E-427A-8CBE-2FF89FE1303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B81CA5A-B182-428B-9939-3836576C99B3}"/>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6979" name="Google Shape;728;p93">
            <a:extLst>
              <a:ext uri="{FF2B5EF4-FFF2-40B4-BE49-F238E27FC236}">
                <a16:creationId xmlns:a16="http://schemas.microsoft.com/office/drawing/2014/main" id="{FF0A0553-0A33-4DB3-B582-CAE2A08A2A61}"/>
              </a:ext>
            </a:extLst>
          </p:cNvPr>
          <p:cNvSpPr txBox="1">
            <a:spLocks noChangeArrowheads="1"/>
          </p:cNvSpPr>
          <p:nvPr/>
        </p:nvSpPr>
        <p:spPr bwMode="auto">
          <a:xfrm>
            <a:off x="311150" y="2779713"/>
            <a:ext cx="852170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5200">
                <a:latin typeface="Arial" panose="020B0604020202020204" pitchFamily="34" charset="0"/>
              </a:rPr>
              <a:t>Emergency Situations</a:t>
            </a:r>
          </a:p>
        </p:txBody>
      </p:sp>
      <p:pic>
        <p:nvPicPr>
          <p:cNvPr id="126980" name="Picture 4">
            <a:extLst>
              <a:ext uri="{FF2B5EF4-FFF2-40B4-BE49-F238E27FC236}">
                <a16:creationId xmlns:a16="http://schemas.microsoft.com/office/drawing/2014/main" id="{ADE5B82C-E69D-43A8-9DFB-666B2C877D7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68CC7BF-EBA7-464E-A925-855C14743334}"/>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339" name="Title 1">
            <a:extLst>
              <a:ext uri="{FF2B5EF4-FFF2-40B4-BE49-F238E27FC236}">
                <a16:creationId xmlns:a16="http://schemas.microsoft.com/office/drawing/2014/main" id="{10F99136-0709-4E3A-91AB-8572A24C53D9}"/>
              </a:ext>
            </a:extLst>
          </p:cNvPr>
          <p:cNvSpPr txBox="1">
            <a:spLocks noChangeArrowheads="1"/>
          </p:cNvSpPr>
          <p:nvPr/>
        </p:nvSpPr>
        <p:spPr bwMode="auto">
          <a:xfrm>
            <a:off x="0" y="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a:solidFill>
                  <a:schemeClr val="bg1"/>
                </a:solidFill>
                <a:latin typeface="Arial" panose="020B0604020202020204" pitchFamily="34" charset="0"/>
              </a:rPr>
              <a:t>Registered Nurse is responsible for the following:</a:t>
            </a:r>
          </a:p>
        </p:txBody>
      </p:sp>
      <p:sp>
        <p:nvSpPr>
          <p:cNvPr id="5" name="Google Shape;170;p31">
            <a:extLst>
              <a:ext uri="{FF2B5EF4-FFF2-40B4-BE49-F238E27FC236}">
                <a16:creationId xmlns:a16="http://schemas.microsoft.com/office/drawing/2014/main" id="{85F37DDC-43E2-4AF7-8E82-F5788C0BCD68}"/>
              </a:ext>
            </a:extLst>
          </p:cNvPr>
          <p:cNvSpPr txBox="1">
            <a:spLocks/>
          </p:cNvSpPr>
          <p:nvPr/>
        </p:nvSpPr>
        <p:spPr>
          <a:xfrm>
            <a:off x="609600" y="1981200"/>
            <a:ext cx="7924800" cy="2951163"/>
          </a:xfrm>
          <a:prstGeom prst="rect">
            <a:avLst/>
          </a:prstGeom>
          <a:noFill/>
          <a:ln w="9525" cap="flat" cmpd="sng">
            <a:solidFill>
              <a:srgbClr val="000000"/>
            </a:solidFill>
            <a:prstDash val="solid"/>
            <a:round/>
            <a:headEnd type="none" w="sm" len="sm"/>
            <a:tailEnd type="none" w="sm" len="sm"/>
          </a:ln>
        </p:spPr>
        <p:txBody>
          <a:bodyPr spcFirstLastPara="1" lIns="91425" tIns="91425" rIns="91425" bIns="91425"/>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L="914400" marR="0" lvl="1"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indent="-330200" algn="l" eaLnBrk="1" fontAlgn="auto" hangingPunct="1">
              <a:lnSpc>
                <a:spcPct val="115000"/>
              </a:lnSpc>
              <a:buClr>
                <a:srgbClr val="000000"/>
              </a:buClr>
              <a:buSzPts val="1600"/>
              <a:buFont typeface="Arial"/>
              <a:buChar char="●"/>
              <a:defRPr/>
            </a:pPr>
            <a:r>
              <a:rPr lang="en-US" kern="0" dirty="0">
                <a:solidFill>
                  <a:srgbClr val="000000"/>
                </a:solidFill>
              </a:rPr>
              <a:t>General training </a:t>
            </a:r>
          </a:p>
          <a:p>
            <a:pPr indent="0" algn="l" eaLnBrk="1" fontAlgn="auto" hangingPunct="1">
              <a:lnSpc>
                <a:spcPct val="115000"/>
              </a:lnSpc>
              <a:buClr>
                <a:srgbClr val="595959"/>
              </a:buClr>
              <a:defRPr/>
            </a:pPr>
            <a:endParaRPr lang="en-US" kern="0" dirty="0">
              <a:solidFill>
                <a:srgbClr val="000000"/>
              </a:solidFill>
            </a:endParaRPr>
          </a:p>
          <a:p>
            <a:pPr indent="-330200" algn="l" eaLnBrk="1" fontAlgn="auto" hangingPunct="1">
              <a:lnSpc>
                <a:spcPct val="115000"/>
              </a:lnSpc>
              <a:buClr>
                <a:srgbClr val="000000"/>
              </a:buClr>
              <a:buSzPts val="1600"/>
              <a:buFont typeface="Arial"/>
              <a:buChar char="●"/>
              <a:defRPr/>
            </a:pPr>
            <a:r>
              <a:rPr lang="en-US" kern="0" dirty="0">
                <a:solidFill>
                  <a:srgbClr val="000000"/>
                </a:solidFill>
              </a:rPr>
              <a:t>Student specific training for all </a:t>
            </a:r>
            <a:r>
              <a:rPr lang="en-US" b="1" kern="0" dirty="0">
                <a:solidFill>
                  <a:srgbClr val="000000"/>
                </a:solidFill>
              </a:rPr>
              <a:t>UAP</a:t>
            </a:r>
            <a:r>
              <a:rPr lang="en-US" kern="0" dirty="0">
                <a:solidFill>
                  <a:srgbClr val="000000"/>
                </a:solidFill>
              </a:rPr>
              <a:t> and</a:t>
            </a:r>
          </a:p>
          <a:p>
            <a:pPr indent="0" algn="l" eaLnBrk="1" fontAlgn="auto" hangingPunct="1">
              <a:lnSpc>
                <a:spcPct val="115000"/>
              </a:lnSpc>
              <a:buClr>
                <a:srgbClr val="595959"/>
              </a:buClr>
              <a:defRPr/>
            </a:pPr>
            <a:endParaRPr lang="en-US" kern="0" dirty="0">
              <a:solidFill>
                <a:srgbClr val="000000"/>
              </a:solidFill>
            </a:endParaRPr>
          </a:p>
          <a:p>
            <a:pPr indent="-330200" algn="l" eaLnBrk="1" fontAlgn="auto" hangingPunct="1">
              <a:lnSpc>
                <a:spcPct val="115000"/>
              </a:lnSpc>
              <a:buClr>
                <a:srgbClr val="000000"/>
              </a:buClr>
              <a:buSzPts val="1600"/>
              <a:buFont typeface="Arial"/>
              <a:buChar char="●"/>
              <a:defRPr/>
            </a:pPr>
            <a:r>
              <a:rPr lang="en-US" kern="0" dirty="0">
                <a:solidFill>
                  <a:srgbClr val="000000"/>
                </a:solidFill>
              </a:rPr>
              <a:t>Training for students involved in self care</a:t>
            </a:r>
          </a:p>
          <a:p>
            <a:pPr marL="0" indent="0" algn="l" eaLnBrk="1" fontAlgn="auto" hangingPunct="1">
              <a:buClr>
                <a:srgbClr val="595959"/>
              </a:buClr>
              <a:defRPr/>
            </a:pPr>
            <a:endParaRPr lang="en-US" sz="1800" kern="0" dirty="0">
              <a:solidFill>
                <a:srgbClr val="000000"/>
              </a:solidFill>
            </a:endParaRPr>
          </a:p>
        </p:txBody>
      </p:sp>
      <p:pic>
        <p:nvPicPr>
          <p:cNvPr id="14341" name="Picture 4">
            <a:extLst>
              <a:ext uri="{FF2B5EF4-FFF2-40B4-BE49-F238E27FC236}">
                <a16:creationId xmlns:a16="http://schemas.microsoft.com/office/drawing/2014/main" id="{9EE308AC-6B49-4AF7-80CF-FBBA3350FB3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6CC7622-14BA-4229-B975-0961AE7ACBAE}"/>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9027" name="Content Placeholder 1">
            <a:extLst>
              <a:ext uri="{FF2B5EF4-FFF2-40B4-BE49-F238E27FC236}">
                <a16:creationId xmlns:a16="http://schemas.microsoft.com/office/drawing/2014/main" id="{14744C13-1A68-4296-81B3-A059B4CE41B5}"/>
              </a:ext>
            </a:extLst>
          </p:cNvPr>
          <p:cNvSpPr txBox="1">
            <a:spLocks/>
          </p:cNvSpPr>
          <p:nvPr/>
        </p:nvSpPr>
        <p:spPr bwMode="auto">
          <a:xfrm>
            <a:off x="609600" y="990600"/>
            <a:ext cx="7848600" cy="28876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457200" indent="-330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914400" indent="-330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15000"/>
              </a:lnSpc>
              <a:spcBef>
                <a:spcPct val="0"/>
              </a:spcBef>
              <a:buClr>
                <a:srgbClr val="000000"/>
              </a:buClr>
              <a:buSzPts val="1600"/>
              <a:buFont typeface="Arial" panose="020B0604020202020204" pitchFamily="34" charset="0"/>
              <a:buChar char="●"/>
            </a:pPr>
            <a:r>
              <a:rPr lang="en-US" altLang="en-US" sz="2000" dirty="0">
                <a:solidFill>
                  <a:srgbClr val="000000"/>
                </a:solidFill>
                <a:latin typeface="Arial" panose="020B0604020202020204" pitchFamily="34" charset="0"/>
              </a:rPr>
              <a:t>What is </a:t>
            </a:r>
            <a:r>
              <a:rPr lang="en-US" altLang="en-US" sz="2000" b="1" dirty="0">
                <a:solidFill>
                  <a:srgbClr val="FF0000"/>
                </a:solidFill>
                <a:latin typeface="Arial" panose="020B0604020202020204" pitchFamily="34" charset="0"/>
              </a:rPr>
              <a:t>Emergency</a:t>
            </a:r>
            <a:r>
              <a:rPr lang="en-US" altLang="en-US" sz="2000" dirty="0">
                <a:solidFill>
                  <a:srgbClr val="000000"/>
                </a:solidFill>
                <a:latin typeface="Arial" panose="020B0604020202020204" pitchFamily="34" charset="0"/>
              </a:rPr>
              <a:t>? </a:t>
            </a:r>
          </a:p>
          <a:p>
            <a:pPr lvl="1">
              <a:lnSpc>
                <a:spcPct val="115000"/>
              </a:lnSpc>
              <a:spcBef>
                <a:spcPct val="0"/>
              </a:spcBef>
              <a:buClr>
                <a:srgbClr val="000000"/>
              </a:buClr>
              <a:buSzPts val="1600"/>
              <a:buFont typeface="Arial" panose="020B0604020202020204" pitchFamily="34" charset="0"/>
              <a:buChar char="○"/>
            </a:pPr>
            <a:r>
              <a:rPr lang="en-US" altLang="en-US" sz="2000" dirty="0">
                <a:solidFill>
                  <a:srgbClr val="000000"/>
                </a:solidFill>
                <a:latin typeface="Arial" panose="020B0604020202020204" pitchFamily="34" charset="0"/>
              </a:rPr>
              <a:t>A case-by-case situation and deemed life-threatening that will be covered in student-specific training</a:t>
            </a:r>
          </a:p>
          <a:p>
            <a:pPr>
              <a:lnSpc>
                <a:spcPct val="115000"/>
              </a:lnSpc>
              <a:spcBef>
                <a:spcPct val="0"/>
              </a:spcBef>
              <a:buClr>
                <a:srgbClr val="000000"/>
              </a:buClr>
              <a:buSzPts val="1600"/>
              <a:buFont typeface="Arial" panose="020B0604020202020204" pitchFamily="34" charset="0"/>
              <a:buChar char="●"/>
            </a:pPr>
            <a:r>
              <a:rPr lang="en-US" altLang="en-US" sz="2000" dirty="0">
                <a:solidFill>
                  <a:srgbClr val="000000"/>
                </a:solidFill>
                <a:latin typeface="Arial" panose="020B0604020202020204" pitchFamily="34" charset="0"/>
              </a:rPr>
              <a:t>How does </a:t>
            </a:r>
            <a:r>
              <a:rPr lang="en-US" altLang="en-US" sz="2000" b="1" dirty="0">
                <a:solidFill>
                  <a:srgbClr val="FF0000"/>
                </a:solidFill>
                <a:latin typeface="Arial" panose="020B0604020202020204" pitchFamily="34" charset="0"/>
              </a:rPr>
              <a:t>Emergency</a:t>
            </a:r>
            <a:r>
              <a:rPr lang="en-US" altLang="en-US" sz="2000" dirty="0">
                <a:solidFill>
                  <a:srgbClr val="000000"/>
                </a:solidFill>
                <a:latin typeface="Arial" panose="020B0604020202020204" pitchFamily="34" charset="0"/>
              </a:rPr>
              <a:t> apply to the </a:t>
            </a:r>
            <a:r>
              <a:rPr lang="en-US" altLang="en-US" sz="2000" b="1" dirty="0">
                <a:solidFill>
                  <a:srgbClr val="000000"/>
                </a:solidFill>
                <a:latin typeface="Arial" panose="020B0604020202020204" pitchFamily="34" charset="0"/>
              </a:rPr>
              <a:t>UAP</a:t>
            </a:r>
            <a:r>
              <a:rPr lang="en-US" altLang="en-US" sz="2000" dirty="0">
                <a:solidFill>
                  <a:srgbClr val="000000"/>
                </a:solidFill>
                <a:latin typeface="Arial" panose="020B0604020202020204" pitchFamily="34" charset="0"/>
              </a:rPr>
              <a:t>? </a:t>
            </a:r>
          </a:p>
          <a:p>
            <a:pPr lvl="1">
              <a:lnSpc>
                <a:spcPct val="115000"/>
              </a:lnSpc>
              <a:spcBef>
                <a:spcPct val="0"/>
              </a:spcBef>
              <a:buClr>
                <a:srgbClr val="000000"/>
              </a:buClr>
              <a:buSzPts val="1600"/>
              <a:buFont typeface="Arial" panose="020B0604020202020204" pitchFamily="34" charset="0"/>
              <a:buChar char="○"/>
            </a:pPr>
            <a:r>
              <a:rPr lang="en-US" altLang="en-US" sz="2000" dirty="0">
                <a:solidFill>
                  <a:srgbClr val="000000"/>
                </a:solidFill>
                <a:latin typeface="Arial" panose="020B0604020202020204" pitchFamily="34" charset="0"/>
              </a:rPr>
              <a:t>Maintain Standard Precautions</a:t>
            </a:r>
          </a:p>
          <a:p>
            <a:pPr lvl="1">
              <a:lnSpc>
                <a:spcPct val="115000"/>
              </a:lnSpc>
              <a:spcBef>
                <a:spcPct val="0"/>
              </a:spcBef>
              <a:buClr>
                <a:srgbClr val="000000"/>
              </a:buClr>
              <a:buSzPts val="1600"/>
              <a:buFont typeface="Arial" panose="020B0604020202020204" pitchFamily="34" charset="0"/>
              <a:buChar char="○"/>
            </a:pPr>
            <a:r>
              <a:rPr lang="en-US" altLang="en-US" sz="2000" dirty="0">
                <a:solidFill>
                  <a:srgbClr val="000000"/>
                </a:solidFill>
                <a:latin typeface="Arial" panose="020B0604020202020204" pitchFamily="34" charset="0"/>
              </a:rPr>
              <a:t>Assurances of Proper Protocols </a:t>
            </a:r>
          </a:p>
          <a:p>
            <a:pPr lvl="1">
              <a:lnSpc>
                <a:spcPct val="115000"/>
              </a:lnSpc>
              <a:spcBef>
                <a:spcPct val="0"/>
              </a:spcBef>
              <a:buClr>
                <a:srgbClr val="000000"/>
              </a:buClr>
              <a:buSzPts val="1600"/>
              <a:buFont typeface="Arial" panose="020B0604020202020204" pitchFamily="34" charset="0"/>
              <a:buChar char="○"/>
            </a:pPr>
            <a:r>
              <a:rPr lang="en-US" altLang="en-US" sz="2000" dirty="0">
                <a:solidFill>
                  <a:srgbClr val="000000"/>
                </a:solidFill>
                <a:latin typeface="Arial" panose="020B0604020202020204" pitchFamily="34" charset="0"/>
              </a:rPr>
              <a:t>Knows location and follows Emergency Care Plan</a:t>
            </a:r>
            <a:endParaRPr lang="en-US" altLang="en-US" dirty="0">
              <a:latin typeface="Arial" panose="020B0604020202020204" pitchFamily="34" charset="0"/>
            </a:endParaRPr>
          </a:p>
        </p:txBody>
      </p:sp>
      <p:sp>
        <p:nvSpPr>
          <p:cNvPr id="7" name="Arrow: Right 6">
            <a:extLst>
              <a:ext uri="{FF2B5EF4-FFF2-40B4-BE49-F238E27FC236}">
                <a16:creationId xmlns:a16="http://schemas.microsoft.com/office/drawing/2014/main" id="{B6AF9905-4AB4-43C8-88B0-65F71623C7C8}"/>
              </a:ext>
            </a:extLst>
          </p:cNvPr>
          <p:cNvSpPr/>
          <p:nvPr/>
        </p:nvSpPr>
        <p:spPr>
          <a:xfrm>
            <a:off x="1143000" y="5105400"/>
            <a:ext cx="914400" cy="304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a:extLst>
              <a:ext uri="{FF2B5EF4-FFF2-40B4-BE49-F238E27FC236}">
                <a16:creationId xmlns:a16="http://schemas.microsoft.com/office/drawing/2014/main" id="{604E1698-F00F-4610-AA21-A14CA98595CB}"/>
              </a:ext>
            </a:extLst>
          </p:cNvPr>
          <p:cNvSpPr/>
          <p:nvPr/>
        </p:nvSpPr>
        <p:spPr>
          <a:xfrm>
            <a:off x="-9525" y="-15875"/>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400" dirty="0">
                <a:latin typeface="Arial" panose="020B0604020202020204" pitchFamily="34" charset="0"/>
                <a:cs typeface="Arial" panose="020B0604020202020204" pitchFamily="34" charset="0"/>
              </a:rPr>
              <a:t>In Emergencies</a:t>
            </a:r>
          </a:p>
        </p:txBody>
      </p:sp>
      <p:sp>
        <p:nvSpPr>
          <p:cNvPr id="129030" name="Google Shape;346;p55">
            <a:extLst>
              <a:ext uri="{FF2B5EF4-FFF2-40B4-BE49-F238E27FC236}">
                <a16:creationId xmlns:a16="http://schemas.microsoft.com/office/drawing/2014/main" id="{905BE31B-C554-4D31-B9B5-A760202EC365}"/>
              </a:ext>
            </a:extLst>
          </p:cNvPr>
          <p:cNvSpPr txBox="1">
            <a:spLocks noChangeArrowheads="1"/>
          </p:cNvSpPr>
          <p:nvPr/>
        </p:nvSpPr>
        <p:spPr bwMode="auto">
          <a:xfrm>
            <a:off x="0" y="640080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latin typeface="Arial" panose="020B0604020202020204" pitchFamily="34" charset="0"/>
              </a:rPr>
              <a:t>Arkansas State Board of Nursing  (Revised 2021). School Nurse Roles and Responsibilities - Practice Guidelines [Nursing Tasks] Retrieved from</a:t>
            </a:r>
            <a:r>
              <a:rPr lang="en-US" altLang="en-US" sz="1000"/>
              <a:t> </a:t>
            </a:r>
            <a:r>
              <a:rPr lang="en-US" altLang="en-US" sz="1000" u="sng">
                <a:solidFill>
                  <a:srgbClr val="0000FF"/>
                </a:solidFill>
                <a:latin typeface="Arial" panose="020B0604020202020204" pitchFamily="34" charset="0"/>
                <a:hlinkClick r:id="rId3"/>
              </a:rPr>
              <a:t>https://adecm.ade.arkansas.gov/Attachments/School_Nurse_Guidelines_2021_Revision_Updated_September_2021_151522.pdf</a:t>
            </a:r>
            <a:endParaRPr lang="en-US" altLang="en-US" sz="1000"/>
          </a:p>
        </p:txBody>
      </p:sp>
      <p:pic>
        <p:nvPicPr>
          <p:cNvPr id="129031" name="Picture 4">
            <a:extLst>
              <a:ext uri="{FF2B5EF4-FFF2-40B4-BE49-F238E27FC236}">
                <a16:creationId xmlns:a16="http://schemas.microsoft.com/office/drawing/2014/main" id="{A7E17951-4BA8-4187-9738-1D4BC242120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 name="Table 11">
            <a:extLst>
              <a:ext uri="{FF2B5EF4-FFF2-40B4-BE49-F238E27FC236}">
                <a16:creationId xmlns:a16="http://schemas.microsoft.com/office/drawing/2014/main" id="{5291A2C4-2D16-41BF-AC16-090836BE65B8}"/>
              </a:ext>
            </a:extLst>
          </p:cNvPr>
          <p:cNvGraphicFramePr>
            <a:graphicFrameLocks noGrp="1"/>
          </p:cNvGraphicFramePr>
          <p:nvPr/>
        </p:nvGraphicFramePr>
        <p:xfrm>
          <a:off x="2209800" y="4106863"/>
          <a:ext cx="4495800" cy="1752600"/>
        </p:xfrm>
        <a:graphic>
          <a:graphicData uri="http://schemas.openxmlformats.org/drawingml/2006/table">
            <a:tbl>
              <a:tblPr/>
              <a:tblGrid>
                <a:gridCol w="4495800">
                  <a:extLst>
                    <a:ext uri="{9D8B030D-6E8A-4147-A177-3AD203B41FA5}">
                      <a16:colId xmlns:a16="http://schemas.microsoft.com/office/drawing/2014/main" val="20000"/>
                    </a:ext>
                  </a:extLst>
                </a:gridCol>
              </a:tblGrid>
              <a:tr h="1752600">
                <a:tc>
                  <a:txBody>
                    <a:bodyPr/>
                    <a:lstStyle>
                      <a:lvl1pPr>
                        <a:spcBef>
                          <a:spcPct val="20000"/>
                        </a:spcBef>
                        <a:buFont typeface="Arial" panose="020B0604020202020204" pitchFamily="34" charset="0"/>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Calibri" panose="020F0502020204030204" pitchFamily="34" charset="0"/>
                        </a:defRPr>
                      </a:lvl4pPr>
                      <a:lvl5pPr marL="2057400" indent="-228600">
                        <a:spcBef>
                          <a:spcPct val="20000"/>
                        </a:spcBef>
                        <a:buFont typeface="Arial" panose="020B0604020202020204" pitchFamily="34" charset="0"/>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kumimoji="0" lang="en-US" altLang="en-US" sz="1700" b="1" i="0" u="none" strike="noStrike" cap="none" normalizeH="0" baseline="0" dirty="0">
                          <a:ln>
                            <a:noFill/>
                          </a:ln>
                          <a:solidFill>
                            <a:schemeClr val="tx1"/>
                          </a:solidFill>
                          <a:effectLst/>
                          <a:latin typeface="Tw Cen MT" panose="020B0602020104020603" pitchFamily="34" charset="0"/>
                          <a:ea typeface="Tw Cen MT" panose="020B0602020104020603" pitchFamily="34" charset="0"/>
                          <a:cs typeface="Times New Roman" panose="02020603050405020304" pitchFamily="18" charset="0"/>
                        </a:rPr>
                        <a:t>A  	= 	Within Scope of Practice</a:t>
                      </a:r>
                      <a:endParaRPr kumimoji="0" lang="en-US" altLang="en-US" sz="1700" b="0" i="0" u="none" strike="noStrike" cap="none" normalizeH="0" baseline="0" dirty="0">
                        <a:ln>
                          <a:noFill/>
                        </a:ln>
                        <a:solidFill>
                          <a:schemeClr val="tx1"/>
                        </a:solidFill>
                        <a:effectLst/>
                        <a:latin typeface="Tw Cen MT" panose="020B0602020104020603" pitchFamily="34" charset="0"/>
                        <a:ea typeface="Tw Cen MT" panose="020B0602020104020603" pitchFamily="34" charset="0"/>
                        <a:cs typeface="Times New Roman" panose="02020603050405020304"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kumimoji="0" lang="en-US" altLang="en-US" sz="1700" b="1" i="0" u="none" strike="noStrike" cap="none" normalizeH="0" baseline="0" dirty="0">
                          <a:ln>
                            <a:noFill/>
                          </a:ln>
                          <a:solidFill>
                            <a:schemeClr val="tx1"/>
                          </a:solidFill>
                          <a:effectLst/>
                          <a:latin typeface="Tw Cen MT" panose="020B0602020104020603" pitchFamily="34" charset="0"/>
                          <a:ea typeface="Tw Cen MT" panose="020B0602020104020603" pitchFamily="34" charset="0"/>
                          <a:cs typeface="Times New Roman" panose="02020603050405020304" pitchFamily="18" charset="0"/>
                        </a:rPr>
                        <a:t>S  	=  Within Scope of Practice with supervision</a:t>
                      </a:r>
                      <a:endParaRPr kumimoji="0" lang="en-US" altLang="en-US" sz="1700" b="0" i="0" u="none" strike="noStrike" cap="none" normalizeH="0" baseline="0" dirty="0">
                        <a:ln>
                          <a:noFill/>
                        </a:ln>
                        <a:solidFill>
                          <a:schemeClr val="tx1"/>
                        </a:solidFill>
                        <a:effectLst/>
                        <a:latin typeface="Tw Cen MT" panose="020B0602020104020603" pitchFamily="34" charset="0"/>
                        <a:ea typeface="Tw Cen MT" panose="020B0602020104020603" pitchFamily="34" charset="0"/>
                        <a:cs typeface="Times New Roman" panose="02020603050405020304"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kumimoji="0" lang="en-US" altLang="en-US" sz="1700" b="1" i="0" u="none" strike="noStrike" cap="none" normalizeH="0" baseline="0" dirty="0">
                          <a:ln>
                            <a:noFill/>
                          </a:ln>
                          <a:solidFill>
                            <a:schemeClr val="tx1"/>
                          </a:solidFill>
                          <a:effectLst/>
                          <a:latin typeface="Tw Cen MT" panose="020B0602020104020603" pitchFamily="34" charset="0"/>
                          <a:ea typeface="Tw Cen MT" panose="020B0602020104020603" pitchFamily="34" charset="0"/>
                          <a:cs typeface="Times New Roman" panose="02020603050405020304" pitchFamily="18" charset="0"/>
                        </a:rPr>
                        <a:t>D 	=  Delegated task with supervision</a:t>
                      </a:r>
                      <a:endParaRPr kumimoji="0" lang="en-US" altLang="en-US" sz="1700" b="0" i="0" u="none" strike="noStrike" cap="none" normalizeH="0" baseline="0" dirty="0">
                        <a:ln>
                          <a:noFill/>
                        </a:ln>
                        <a:solidFill>
                          <a:schemeClr val="tx1"/>
                        </a:solidFill>
                        <a:effectLst/>
                        <a:latin typeface="Tw Cen MT" panose="020B0602020104020603" pitchFamily="34" charset="0"/>
                        <a:ea typeface="Tw Cen MT" panose="020B0602020104020603" pitchFamily="34" charset="0"/>
                        <a:cs typeface="Times New Roman" panose="02020603050405020304"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kumimoji="0" lang="en-US" altLang="en-US" sz="1700" b="1" i="0" u="none" strike="noStrike" cap="none" normalizeH="0" baseline="0" dirty="0">
                          <a:ln>
                            <a:noFill/>
                          </a:ln>
                          <a:solidFill>
                            <a:schemeClr val="tx1"/>
                          </a:solidFill>
                          <a:effectLst/>
                          <a:latin typeface="Tw Cen MT" panose="020B0602020104020603" pitchFamily="34" charset="0"/>
                          <a:ea typeface="Tw Cen MT" panose="020B0602020104020603" pitchFamily="34" charset="0"/>
                          <a:cs typeface="Times New Roman" panose="02020603050405020304" pitchFamily="18" charset="0"/>
                        </a:rPr>
                        <a:t>EM	= 	In emergencies</a:t>
                      </a:r>
                      <a:endParaRPr kumimoji="0" lang="en-US" altLang="en-US" sz="1700" b="0" i="0" u="none" strike="noStrike" cap="none" normalizeH="0" baseline="0" dirty="0">
                        <a:ln>
                          <a:noFill/>
                        </a:ln>
                        <a:solidFill>
                          <a:schemeClr val="tx1"/>
                        </a:solidFill>
                        <a:effectLst/>
                        <a:latin typeface="Tw Cen MT" panose="020B0602020104020603" pitchFamily="34" charset="0"/>
                        <a:ea typeface="Tw Cen MT" panose="020B0602020104020603" pitchFamily="34" charset="0"/>
                        <a:cs typeface="Times New Roman" panose="02020603050405020304"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kumimoji="0" lang="en-US" altLang="en-US" sz="1700" b="1" i="0" u="none" strike="noStrike" cap="none" normalizeH="0" baseline="0" dirty="0">
                          <a:ln>
                            <a:noFill/>
                          </a:ln>
                          <a:solidFill>
                            <a:schemeClr val="tx1"/>
                          </a:solidFill>
                          <a:effectLst/>
                          <a:latin typeface="Tw Cen MT" panose="020B0602020104020603" pitchFamily="34" charset="0"/>
                          <a:ea typeface="Tw Cen MT" panose="020B0602020104020603" pitchFamily="34" charset="0"/>
                          <a:cs typeface="Times New Roman" panose="02020603050405020304" pitchFamily="18" charset="0"/>
                        </a:rPr>
                        <a:t>X 	=  Cannot perform</a:t>
                      </a:r>
                      <a:endParaRPr kumimoji="0" lang="en-US" altLang="en-US" sz="1700" b="0" i="0" u="none" strike="noStrike" cap="none" normalizeH="0" baseline="0" dirty="0">
                        <a:ln>
                          <a:noFill/>
                        </a:ln>
                        <a:solidFill>
                          <a:schemeClr val="tx1"/>
                        </a:solidFill>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FBD224-8224-41FB-9EB2-95AA046B8840}"/>
              </a:ext>
            </a:extLst>
          </p:cNvPr>
          <p:cNvSpPr/>
          <p:nvPr/>
        </p:nvSpPr>
        <p:spPr>
          <a:xfrm>
            <a:off x="0" y="-7938"/>
            <a:ext cx="9144000" cy="762001"/>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1075" name="Google Shape;745;p95">
            <a:extLst>
              <a:ext uri="{FF2B5EF4-FFF2-40B4-BE49-F238E27FC236}">
                <a16:creationId xmlns:a16="http://schemas.microsoft.com/office/drawing/2014/main" id="{9DDBB4A8-F763-4077-8425-D4C67B71E6F6}"/>
              </a:ext>
            </a:extLst>
          </p:cNvPr>
          <p:cNvSpPr txBox="1">
            <a:spLocks/>
          </p:cNvSpPr>
          <p:nvPr/>
        </p:nvSpPr>
        <p:spPr bwMode="auto">
          <a:xfrm>
            <a:off x="677863" y="855663"/>
            <a:ext cx="7780337" cy="2362200"/>
          </a:xfrm>
          <a:prstGeom prst="rect">
            <a:avLst/>
          </a:prstGeom>
          <a:noFill/>
          <a:ln w="9525">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lstStyle>
            <a:lvl1pPr marL="457200" indent="-330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914400" indent="-3175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
                <a:srgbClr val="000000"/>
              </a:buClr>
              <a:buSzPts val="1600"/>
              <a:buFont typeface="Arial" panose="020B0604020202020204" pitchFamily="34" charset="0"/>
              <a:buChar char="●"/>
            </a:pPr>
            <a:r>
              <a:rPr lang="en-US" altLang="en-US" sz="2400">
                <a:solidFill>
                  <a:srgbClr val="FF0000"/>
                </a:solidFill>
                <a:latin typeface="Arial" panose="020B0604020202020204" pitchFamily="34" charset="0"/>
              </a:rPr>
              <a:t>Nursing</a:t>
            </a:r>
            <a:r>
              <a:rPr lang="en-US" altLang="en-US" sz="2400">
                <a:solidFill>
                  <a:srgbClr val="000000"/>
                </a:solidFill>
                <a:latin typeface="Arial" panose="020B0604020202020204" pitchFamily="34" charset="0"/>
              </a:rPr>
              <a:t> tasks that may be performed in</a:t>
            </a:r>
            <a:r>
              <a:rPr lang="en-US" altLang="en-US" sz="2400" b="1">
                <a:solidFill>
                  <a:srgbClr val="000000"/>
                </a:solidFill>
                <a:latin typeface="Arial" panose="020B0604020202020204" pitchFamily="34" charset="0"/>
              </a:rPr>
              <a:t> </a:t>
            </a:r>
            <a:r>
              <a:rPr lang="en-US" altLang="en-US" sz="2400" b="1" u="sng">
                <a:solidFill>
                  <a:srgbClr val="FF0000"/>
                </a:solidFill>
                <a:latin typeface="Arial" panose="020B0604020202020204" pitchFamily="34" charset="0"/>
              </a:rPr>
              <a:t>Emergency </a:t>
            </a:r>
            <a:r>
              <a:rPr lang="en-US" altLang="en-US" sz="2400">
                <a:solidFill>
                  <a:srgbClr val="000000"/>
                </a:solidFill>
                <a:latin typeface="Arial" panose="020B0604020202020204" pitchFamily="34" charset="0"/>
              </a:rPr>
              <a:t>situations by a </a:t>
            </a:r>
            <a:r>
              <a:rPr lang="en-US" altLang="en-US" sz="2400" b="1">
                <a:solidFill>
                  <a:srgbClr val="000000"/>
                </a:solidFill>
                <a:latin typeface="Arial" panose="020B0604020202020204" pitchFamily="34" charset="0"/>
              </a:rPr>
              <a:t>UAP </a:t>
            </a:r>
          </a:p>
          <a:p>
            <a:pPr lvl="1">
              <a:spcBef>
                <a:spcPct val="0"/>
              </a:spcBef>
              <a:buClr>
                <a:srgbClr val="000000"/>
              </a:buClr>
              <a:buSzPts val="1400"/>
              <a:buFont typeface="Arial" panose="020B0604020202020204" pitchFamily="34" charset="0"/>
              <a:buChar char="○"/>
            </a:pPr>
            <a:r>
              <a:rPr lang="en-US" altLang="en-US" sz="2400">
                <a:solidFill>
                  <a:srgbClr val="000000"/>
                </a:solidFill>
                <a:latin typeface="Arial" panose="020B0604020202020204" pitchFamily="34" charset="0"/>
              </a:rPr>
              <a:t>Naso-Gastric Tube Removal</a:t>
            </a:r>
          </a:p>
          <a:p>
            <a:pPr lvl="1">
              <a:spcBef>
                <a:spcPct val="0"/>
              </a:spcBef>
              <a:buClr>
                <a:srgbClr val="000000"/>
              </a:buClr>
              <a:buSzPts val="1400"/>
              <a:buFont typeface="Arial" panose="020B0604020202020204" pitchFamily="34" charset="0"/>
              <a:buChar char="○"/>
            </a:pPr>
            <a:r>
              <a:rPr lang="en-US" altLang="en-US" sz="2400">
                <a:solidFill>
                  <a:srgbClr val="000000"/>
                </a:solidFill>
                <a:latin typeface="Arial" panose="020B0604020202020204" pitchFamily="34" charset="0"/>
              </a:rPr>
              <a:t>Ambubag</a:t>
            </a:r>
          </a:p>
          <a:p>
            <a:pPr lvl="1">
              <a:spcBef>
                <a:spcPct val="0"/>
              </a:spcBef>
              <a:buClr>
                <a:srgbClr val="000000"/>
              </a:buClr>
              <a:buSzPts val="1400"/>
              <a:buFont typeface="Arial" panose="020B0604020202020204" pitchFamily="34" charset="0"/>
              <a:buChar char="○"/>
            </a:pPr>
            <a:r>
              <a:rPr lang="en-US" altLang="en-US" sz="2400">
                <a:solidFill>
                  <a:srgbClr val="000000"/>
                </a:solidFill>
                <a:latin typeface="Arial" panose="020B0604020202020204" pitchFamily="34" charset="0"/>
              </a:rPr>
              <a:t>Epinephrine Auto-injector</a:t>
            </a:r>
          </a:p>
          <a:p>
            <a:pPr lvl="1">
              <a:spcBef>
                <a:spcPct val="0"/>
              </a:spcBef>
              <a:buClr>
                <a:srgbClr val="000000"/>
              </a:buClr>
              <a:buSzPts val="1400"/>
              <a:buFont typeface="Arial" panose="020B0604020202020204" pitchFamily="34" charset="0"/>
              <a:buChar char="○"/>
            </a:pPr>
            <a:r>
              <a:rPr lang="en-US" altLang="en-US" sz="2400">
                <a:solidFill>
                  <a:srgbClr val="000000"/>
                </a:solidFill>
                <a:latin typeface="Arial" panose="020B0604020202020204" pitchFamily="34" charset="0"/>
              </a:rPr>
              <a:t>Tracheostomy Tube Replacement</a:t>
            </a:r>
          </a:p>
        </p:txBody>
      </p:sp>
      <p:sp>
        <p:nvSpPr>
          <p:cNvPr id="11" name="Arrow: Down 10">
            <a:extLst>
              <a:ext uri="{FF2B5EF4-FFF2-40B4-BE49-F238E27FC236}">
                <a16:creationId xmlns:a16="http://schemas.microsoft.com/office/drawing/2014/main" id="{D67ECA32-DBB9-4FF4-9ECC-867AA72B97F2}"/>
              </a:ext>
            </a:extLst>
          </p:cNvPr>
          <p:cNvSpPr/>
          <p:nvPr/>
        </p:nvSpPr>
        <p:spPr>
          <a:xfrm>
            <a:off x="7467600" y="3405188"/>
            <a:ext cx="228600" cy="47148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Rectangle 12">
            <a:extLst>
              <a:ext uri="{FF2B5EF4-FFF2-40B4-BE49-F238E27FC236}">
                <a16:creationId xmlns:a16="http://schemas.microsoft.com/office/drawing/2014/main" id="{AFDFEF74-EFBA-4B8E-A79D-F7EE57599B94}"/>
              </a:ext>
            </a:extLst>
          </p:cNvPr>
          <p:cNvSpPr/>
          <p:nvPr/>
        </p:nvSpPr>
        <p:spPr>
          <a:xfrm>
            <a:off x="-9525" y="-15875"/>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400" dirty="0">
                <a:latin typeface="Arial" panose="020B0604020202020204" pitchFamily="34" charset="0"/>
                <a:cs typeface="Arial" panose="020B0604020202020204" pitchFamily="34" charset="0"/>
              </a:rPr>
              <a:t>In Emergencies</a:t>
            </a:r>
          </a:p>
        </p:txBody>
      </p:sp>
      <p:sp>
        <p:nvSpPr>
          <p:cNvPr id="131078" name="Google Shape;346;p55">
            <a:extLst>
              <a:ext uri="{FF2B5EF4-FFF2-40B4-BE49-F238E27FC236}">
                <a16:creationId xmlns:a16="http://schemas.microsoft.com/office/drawing/2014/main" id="{F1EC5270-AE57-41EF-AE08-09FBE9E81D84}"/>
              </a:ext>
            </a:extLst>
          </p:cNvPr>
          <p:cNvSpPr txBox="1">
            <a:spLocks noChangeArrowheads="1"/>
          </p:cNvSpPr>
          <p:nvPr/>
        </p:nvSpPr>
        <p:spPr bwMode="auto">
          <a:xfrm>
            <a:off x="0" y="640080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latin typeface="Arial" panose="020B0604020202020204" pitchFamily="34" charset="0"/>
              </a:rPr>
              <a:t>Arkansas State Board of Nursing  (Revised 2021). School Nurse Roles and Responsibilities - Practice Guidelines [Nursing Tasks] Retrieved from</a:t>
            </a:r>
            <a:r>
              <a:rPr lang="en-US" altLang="en-US" sz="1000"/>
              <a:t> </a:t>
            </a:r>
            <a:r>
              <a:rPr lang="en-US" altLang="en-US" sz="1000" u="sng">
                <a:solidFill>
                  <a:srgbClr val="0000FF"/>
                </a:solidFill>
                <a:latin typeface="Arial" panose="020B0604020202020204" pitchFamily="34" charset="0"/>
                <a:hlinkClick r:id="rId3"/>
              </a:rPr>
              <a:t>https://adecm.ade.arkansas.gov/Attachments/School_Nurse_Guidelines_2021_Revision_Updated_September_2021_151522.pdf</a:t>
            </a:r>
            <a:endParaRPr lang="en-US" altLang="en-US" sz="1000"/>
          </a:p>
        </p:txBody>
      </p:sp>
      <p:graphicFrame>
        <p:nvGraphicFramePr>
          <p:cNvPr id="14" name="Table 13">
            <a:extLst>
              <a:ext uri="{FF2B5EF4-FFF2-40B4-BE49-F238E27FC236}">
                <a16:creationId xmlns:a16="http://schemas.microsoft.com/office/drawing/2014/main" id="{D28C0A5D-8389-45E9-B7B5-C119D58A22F7}"/>
              </a:ext>
            </a:extLst>
          </p:cNvPr>
          <p:cNvGraphicFramePr>
            <a:graphicFrameLocks noGrp="1"/>
          </p:cNvGraphicFramePr>
          <p:nvPr/>
        </p:nvGraphicFramePr>
        <p:xfrm>
          <a:off x="1066800" y="3987420"/>
          <a:ext cx="6781800" cy="1270692"/>
        </p:xfrm>
        <a:graphic>
          <a:graphicData uri="http://schemas.openxmlformats.org/drawingml/2006/table">
            <a:tbl>
              <a:tblPr/>
              <a:tblGrid>
                <a:gridCol w="4191000">
                  <a:extLst>
                    <a:ext uri="{9D8B030D-6E8A-4147-A177-3AD203B41FA5}">
                      <a16:colId xmlns:a16="http://schemas.microsoft.com/office/drawing/2014/main" val="20000"/>
                    </a:ext>
                  </a:extLst>
                </a:gridCol>
                <a:gridCol w="523177">
                  <a:extLst>
                    <a:ext uri="{9D8B030D-6E8A-4147-A177-3AD203B41FA5}">
                      <a16:colId xmlns:a16="http://schemas.microsoft.com/office/drawing/2014/main" val="20001"/>
                    </a:ext>
                  </a:extLst>
                </a:gridCol>
                <a:gridCol w="413521">
                  <a:extLst>
                    <a:ext uri="{9D8B030D-6E8A-4147-A177-3AD203B41FA5}">
                      <a16:colId xmlns:a16="http://schemas.microsoft.com/office/drawing/2014/main" val="20002"/>
                    </a:ext>
                  </a:extLst>
                </a:gridCol>
                <a:gridCol w="496230">
                  <a:extLst>
                    <a:ext uri="{9D8B030D-6E8A-4147-A177-3AD203B41FA5}">
                      <a16:colId xmlns:a16="http://schemas.microsoft.com/office/drawing/2014/main" val="20003"/>
                    </a:ext>
                  </a:extLst>
                </a:gridCol>
                <a:gridCol w="661642">
                  <a:extLst>
                    <a:ext uri="{9D8B030D-6E8A-4147-A177-3AD203B41FA5}">
                      <a16:colId xmlns:a16="http://schemas.microsoft.com/office/drawing/2014/main" val="20004"/>
                    </a:ext>
                  </a:extLst>
                </a:gridCol>
                <a:gridCol w="496230">
                  <a:extLst>
                    <a:ext uri="{9D8B030D-6E8A-4147-A177-3AD203B41FA5}">
                      <a16:colId xmlns:a16="http://schemas.microsoft.com/office/drawing/2014/main" val="20005"/>
                    </a:ext>
                  </a:extLst>
                </a:gridCol>
              </a:tblGrid>
              <a:tr h="1270692">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Procedure</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Provider Order Required</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solidFill>
                            <a:srgbClr val="0000FF"/>
                          </a:solidFill>
                          <a:effectLst/>
                          <a:latin typeface="Tw Cen MT" panose="020B0602020104020603" pitchFamily="34" charset="0"/>
                          <a:ea typeface="Tw Cen MT" panose="020B0602020104020603" pitchFamily="34" charset="0"/>
                          <a:cs typeface="Times New Roman" panose="02020603050405020304" pitchFamily="18" charset="0"/>
                        </a:rPr>
                        <a:t>RN</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solidFill>
                            <a:srgbClr val="FF0000"/>
                          </a:solidFill>
                          <a:effectLst/>
                          <a:latin typeface="Tw Cen MT" panose="020B0602020104020603" pitchFamily="34" charset="0"/>
                          <a:ea typeface="Tw Cen MT" panose="020B0602020104020603" pitchFamily="34" charset="0"/>
                          <a:cs typeface="Times New Roman" panose="02020603050405020304" pitchFamily="18" charset="0"/>
                        </a:rPr>
                        <a:t>LPN/ LPTN</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UAP</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Student for Self</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bl>
          </a:graphicData>
        </a:graphic>
      </p:graphicFrame>
      <p:graphicFrame>
        <p:nvGraphicFramePr>
          <p:cNvPr id="4" name="Table 3">
            <a:extLst>
              <a:ext uri="{FF2B5EF4-FFF2-40B4-BE49-F238E27FC236}">
                <a16:creationId xmlns:a16="http://schemas.microsoft.com/office/drawing/2014/main" id="{516A49E9-CAE3-4436-B5AD-199EE7141DD0}"/>
              </a:ext>
            </a:extLst>
          </p:cNvPr>
          <p:cNvGraphicFramePr>
            <a:graphicFrameLocks noGrp="1"/>
          </p:cNvGraphicFramePr>
          <p:nvPr>
            <p:extLst>
              <p:ext uri="{D42A27DB-BD31-4B8C-83A1-F6EECF244321}">
                <p14:modId xmlns:p14="http://schemas.microsoft.com/office/powerpoint/2010/main" val="3238677853"/>
              </p:ext>
            </p:extLst>
          </p:nvPr>
        </p:nvGraphicFramePr>
        <p:xfrm>
          <a:off x="1066800" y="5267325"/>
          <a:ext cx="6781800" cy="287338"/>
        </p:xfrm>
        <a:graphic>
          <a:graphicData uri="http://schemas.openxmlformats.org/drawingml/2006/table">
            <a:tbl>
              <a:tblPr/>
              <a:tblGrid>
                <a:gridCol w="4191000">
                  <a:extLst>
                    <a:ext uri="{9D8B030D-6E8A-4147-A177-3AD203B41FA5}">
                      <a16:colId xmlns:a16="http://schemas.microsoft.com/office/drawing/2014/main" val="20000"/>
                    </a:ext>
                  </a:extLst>
                </a:gridCol>
                <a:gridCol w="523178">
                  <a:extLst>
                    <a:ext uri="{9D8B030D-6E8A-4147-A177-3AD203B41FA5}">
                      <a16:colId xmlns:a16="http://schemas.microsoft.com/office/drawing/2014/main" val="20001"/>
                    </a:ext>
                  </a:extLst>
                </a:gridCol>
                <a:gridCol w="413525">
                  <a:extLst>
                    <a:ext uri="{9D8B030D-6E8A-4147-A177-3AD203B41FA5}">
                      <a16:colId xmlns:a16="http://schemas.microsoft.com/office/drawing/2014/main" val="20002"/>
                    </a:ext>
                  </a:extLst>
                </a:gridCol>
                <a:gridCol w="496229">
                  <a:extLst>
                    <a:ext uri="{9D8B030D-6E8A-4147-A177-3AD203B41FA5}">
                      <a16:colId xmlns:a16="http://schemas.microsoft.com/office/drawing/2014/main" val="20003"/>
                    </a:ext>
                  </a:extLst>
                </a:gridCol>
                <a:gridCol w="661639">
                  <a:extLst>
                    <a:ext uri="{9D8B030D-6E8A-4147-A177-3AD203B41FA5}">
                      <a16:colId xmlns:a16="http://schemas.microsoft.com/office/drawing/2014/main" val="20004"/>
                    </a:ext>
                  </a:extLst>
                </a:gridCol>
                <a:gridCol w="496229">
                  <a:extLst>
                    <a:ext uri="{9D8B030D-6E8A-4147-A177-3AD203B41FA5}">
                      <a16:colId xmlns:a16="http://schemas.microsoft.com/office/drawing/2014/main" val="20005"/>
                    </a:ext>
                  </a:extLst>
                </a:gridCol>
              </a:tblGrid>
              <a:tr h="287338">
                <a:tc>
                  <a:txBody>
                    <a:bodyPr/>
                    <a:lstStyle/>
                    <a:p>
                      <a:pPr marL="4572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  1.8.5 NG Tube Removal</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Yes</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EM</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6" name="Table 5">
            <a:extLst>
              <a:ext uri="{FF2B5EF4-FFF2-40B4-BE49-F238E27FC236}">
                <a16:creationId xmlns:a16="http://schemas.microsoft.com/office/drawing/2014/main" id="{3E7C3F27-96A8-41B1-A3E6-AEF032FE7C9A}"/>
              </a:ext>
            </a:extLst>
          </p:cNvPr>
          <p:cNvGraphicFramePr>
            <a:graphicFrameLocks noGrp="1"/>
          </p:cNvGraphicFramePr>
          <p:nvPr>
            <p:extLst>
              <p:ext uri="{D42A27DB-BD31-4B8C-83A1-F6EECF244321}">
                <p14:modId xmlns:p14="http://schemas.microsoft.com/office/powerpoint/2010/main" val="1938395305"/>
              </p:ext>
            </p:extLst>
          </p:nvPr>
        </p:nvGraphicFramePr>
        <p:xfrm>
          <a:off x="1066800" y="5554663"/>
          <a:ext cx="6781800" cy="287337"/>
        </p:xfrm>
        <a:graphic>
          <a:graphicData uri="http://schemas.openxmlformats.org/drawingml/2006/table">
            <a:tbl>
              <a:tblPr/>
              <a:tblGrid>
                <a:gridCol w="4191001">
                  <a:extLst>
                    <a:ext uri="{9D8B030D-6E8A-4147-A177-3AD203B41FA5}">
                      <a16:colId xmlns:a16="http://schemas.microsoft.com/office/drawing/2014/main" val="20000"/>
                    </a:ext>
                  </a:extLst>
                </a:gridCol>
                <a:gridCol w="523178">
                  <a:extLst>
                    <a:ext uri="{9D8B030D-6E8A-4147-A177-3AD203B41FA5}">
                      <a16:colId xmlns:a16="http://schemas.microsoft.com/office/drawing/2014/main" val="20001"/>
                    </a:ext>
                  </a:extLst>
                </a:gridCol>
                <a:gridCol w="413525">
                  <a:extLst>
                    <a:ext uri="{9D8B030D-6E8A-4147-A177-3AD203B41FA5}">
                      <a16:colId xmlns:a16="http://schemas.microsoft.com/office/drawing/2014/main" val="20002"/>
                    </a:ext>
                  </a:extLst>
                </a:gridCol>
                <a:gridCol w="496229">
                  <a:extLst>
                    <a:ext uri="{9D8B030D-6E8A-4147-A177-3AD203B41FA5}">
                      <a16:colId xmlns:a16="http://schemas.microsoft.com/office/drawing/2014/main" val="20003"/>
                    </a:ext>
                  </a:extLst>
                </a:gridCol>
                <a:gridCol w="661638">
                  <a:extLst>
                    <a:ext uri="{9D8B030D-6E8A-4147-A177-3AD203B41FA5}">
                      <a16:colId xmlns:a16="http://schemas.microsoft.com/office/drawing/2014/main" val="20004"/>
                    </a:ext>
                  </a:extLst>
                </a:gridCol>
                <a:gridCol w="496229">
                  <a:extLst>
                    <a:ext uri="{9D8B030D-6E8A-4147-A177-3AD203B41FA5}">
                      <a16:colId xmlns:a16="http://schemas.microsoft.com/office/drawing/2014/main" val="20005"/>
                    </a:ext>
                  </a:extLst>
                </a:gridCol>
              </a:tblGrid>
              <a:tr h="287337">
                <a:tc>
                  <a:txBody>
                    <a:bodyPr/>
                    <a:lstStyle/>
                    <a:p>
                      <a:pPr marL="457200" marR="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  3.2.3 Ambubag</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 </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EM</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X</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8" name="Table 7">
            <a:extLst>
              <a:ext uri="{FF2B5EF4-FFF2-40B4-BE49-F238E27FC236}">
                <a16:creationId xmlns:a16="http://schemas.microsoft.com/office/drawing/2014/main" id="{CA633821-7339-4DCC-AF16-E6C5CA5E19AC}"/>
              </a:ext>
            </a:extLst>
          </p:cNvPr>
          <p:cNvGraphicFramePr>
            <a:graphicFrameLocks noGrp="1"/>
          </p:cNvGraphicFramePr>
          <p:nvPr>
            <p:extLst>
              <p:ext uri="{D42A27DB-BD31-4B8C-83A1-F6EECF244321}">
                <p14:modId xmlns:p14="http://schemas.microsoft.com/office/powerpoint/2010/main" val="297039931"/>
              </p:ext>
            </p:extLst>
          </p:nvPr>
        </p:nvGraphicFramePr>
        <p:xfrm>
          <a:off x="1066800" y="5842000"/>
          <a:ext cx="6781800" cy="261938"/>
        </p:xfrm>
        <a:graphic>
          <a:graphicData uri="http://schemas.openxmlformats.org/drawingml/2006/table">
            <a:tbl>
              <a:tblPr/>
              <a:tblGrid>
                <a:gridCol w="4191001">
                  <a:extLst>
                    <a:ext uri="{9D8B030D-6E8A-4147-A177-3AD203B41FA5}">
                      <a16:colId xmlns:a16="http://schemas.microsoft.com/office/drawing/2014/main" val="20000"/>
                    </a:ext>
                  </a:extLst>
                </a:gridCol>
                <a:gridCol w="523178">
                  <a:extLst>
                    <a:ext uri="{9D8B030D-6E8A-4147-A177-3AD203B41FA5}">
                      <a16:colId xmlns:a16="http://schemas.microsoft.com/office/drawing/2014/main" val="20001"/>
                    </a:ext>
                  </a:extLst>
                </a:gridCol>
                <a:gridCol w="413525">
                  <a:extLst>
                    <a:ext uri="{9D8B030D-6E8A-4147-A177-3AD203B41FA5}">
                      <a16:colId xmlns:a16="http://schemas.microsoft.com/office/drawing/2014/main" val="20002"/>
                    </a:ext>
                  </a:extLst>
                </a:gridCol>
                <a:gridCol w="496229">
                  <a:extLst>
                    <a:ext uri="{9D8B030D-6E8A-4147-A177-3AD203B41FA5}">
                      <a16:colId xmlns:a16="http://schemas.microsoft.com/office/drawing/2014/main" val="20003"/>
                    </a:ext>
                  </a:extLst>
                </a:gridCol>
                <a:gridCol w="661638">
                  <a:extLst>
                    <a:ext uri="{9D8B030D-6E8A-4147-A177-3AD203B41FA5}">
                      <a16:colId xmlns:a16="http://schemas.microsoft.com/office/drawing/2014/main" val="20004"/>
                    </a:ext>
                  </a:extLst>
                </a:gridCol>
                <a:gridCol w="496229">
                  <a:extLst>
                    <a:ext uri="{9D8B030D-6E8A-4147-A177-3AD203B41FA5}">
                      <a16:colId xmlns:a16="http://schemas.microsoft.com/office/drawing/2014/main" val="20005"/>
                    </a:ext>
                  </a:extLst>
                </a:gridCol>
              </a:tblGrid>
              <a:tr h="261938">
                <a:tc>
                  <a:txBody>
                    <a:bodyPr/>
                    <a:lstStyle/>
                    <a:p>
                      <a:pPr marL="0" marR="0" indent="25781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       4.5 Epinephrine Auto injector   </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Yes</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EM/S</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S</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10" name="Table 9">
            <a:extLst>
              <a:ext uri="{FF2B5EF4-FFF2-40B4-BE49-F238E27FC236}">
                <a16:creationId xmlns:a16="http://schemas.microsoft.com/office/drawing/2014/main" id="{7752CA3B-9B49-4E15-9C98-C218F9D1473C}"/>
              </a:ext>
            </a:extLst>
          </p:cNvPr>
          <p:cNvGraphicFramePr>
            <a:graphicFrameLocks noGrp="1"/>
          </p:cNvGraphicFramePr>
          <p:nvPr>
            <p:extLst>
              <p:ext uri="{D42A27DB-BD31-4B8C-83A1-F6EECF244321}">
                <p14:modId xmlns:p14="http://schemas.microsoft.com/office/powerpoint/2010/main" val="3994638525"/>
              </p:ext>
            </p:extLst>
          </p:nvPr>
        </p:nvGraphicFramePr>
        <p:xfrm>
          <a:off x="1066800" y="6103938"/>
          <a:ext cx="6781800" cy="242887"/>
        </p:xfrm>
        <a:graphic>
          <a:graphicData uri="http://schemas.openxmlformats.org/drawingml/2006/table">
            <a:tbl>
              <a:tblPr/>
              <a:tblGrid>
                <a:gridCol w="4191001">
                  <a:extLst>
                    <a:ext uri="{9D8B030D-6E8A-4147-A177-3AD203B41FA5}">
                      <a16:colId xmlns:a16="http://schemas.microsoft.com/office/drawing/2014/main" val="20000"/>
                    </a:ext>
                  </a:extLst>
                </a:gridCol>
                <a:gridCol w="523179">
                  <a:extLst>
                    <a:ext uri="{9D8B030D-6E8A-4147-A177-3AD203B41FA5}">
                      <a16:colId xmlns:a16="http://schemas.microsoft.com/office/drawing/2014/main" val="20001"/>
                    </a:ext>
                  </a:extLst>
                </a:gridCol>
                <a:gridCol w="413524">
                  <a:extLst>
                    <a:ext uri="{9D8B030D-6E8A-4147-A177-3AD203B41FA5}">
                      <a16:colId xmlns:a16="http://schemas.microsoft.com/office/drawing/2014/main" val="20002"/>
                    </a:ext>
                  </a:extLst>
                </a:gridCol>
                <a:gridCol w="496229">
                  <a:extLst>
                    <a:ext uri="{9D8B030D-6E8A-4147-A177-3AD203B41FA5}">
                      <a16:colId xmlns:a16="http://schemas.microsoft.com/office/drawing/2014/main" val="20003"/>
                    </a:ext>
                  </a:extLst>
                </a:gridCol>
                <a:gridCol w="661638">
                  <a:extLst>
                    <a:ext uri="{9D8B030D-6E8A-4147-A177-3AD203B41FA5}">
                      <a16:colId xmlns:a16="http://schemas.microsoft.com/office/drawing/2014/main" val="20004"/>
                    </a:ext>
                  </a:extLst>
                </a:gridCol>
                <a:gridCol w="496229">
                  <a:extLst>
                    <a:ext uri="{9D8B030D-6E8A-4147-A177-3AD203B41FA5}">
                      <a16:colId xmlns:a16="http://schemas.microsoft.com/office/drawing/2014/main" val="20005"/>
                    </a:ext>
                  </a:extLst>
                </a:gridCol>
              </a:tblGrid>
              <a:tr h="242887">
                <a:tc>
                  <a:txBody>
                    <a:bodyPr/>
                    <a:lstStyle/>
                    <a:p>
                      <a:pPr marL="0" marR="0" indent="487045">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  6.4 Tracheostomy Tube Replacement</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Yes</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EM</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EM</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EM</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bl>
          </a:graphicData>
        </a:graphic>
      </p:graphicFrame>
      <p:cxnSp>
        <p:nvCxnSpPr>
          <p:cNvPr id="5" name="Straight Connector 4">
            <a:extLst>
              <a:ext uri="{FF2B5EF4-FFF2-40B4-BE49-F238E27FC236}">
                <a16:creationId xmlns:a16="http://schemas.microsoft.com/office/drawing/2014/main" id="{E80189BA-DAB4-45B8-9068-DAE4FA958819}"/>
              </a:ext>
            </a:extLst>
          </p:cNvPr>
          <p:cNvCxnSpPr>
            <a:cxnSpLocks/>
          </p:cNvCxnSpPr>
          <p:nvPr/>
        </p:nvCxnSpPr>
        <p:spPr>
          <a:xfrm>
            <a:off x="1066800" y="6351588"/>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1144" name="Picture 4">
            <a:extLst>
              <a:ext uri="{FF2B5EF4-FFF2-40B4-BE49-F238E27FC236}">
                <a16:creationId xmlns:a16="http://schemas.microsoft.com/office/drawing/2014/main" id="{9A6F1249-67A0-40EF-8B83-BD0BED2F947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0A3859F-7A0E-4681-A461-CD93FE34F911}"/>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Rectangle 3">
            <a:extLst>
              <a:ext uri="{FF2B5EF4-FFF2-40B4-BE49-F238E27FC236}">
                <a16:creationId xmlns:a16="http://schemas.microsoft.com/office/drawing/2014/main" id="{29838B4B-11E3-4537-BC26-B77B8A9E8341}"/>
              </a:ext>
            </a:extLst>
          </p:cNvPr>
          <p:cNvSpPr/>
          <p:nvPr/>
        </p:nvSpPr>
        <p:spPr>
          <a:xfrm>
            <a:off x="0" y="22225"/>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en-US" sz="4400" dirty="0">
                <a:latin typeface="Arial" panose="020B0604020202020204" pitchFamily="34" charset="0"/>
                <a:cs typeface="Arial" panose="020B0604020202020204" pitchFamily="34" charset="0"/>
              </a:rPr>
              <a:t>In Emergencies</a:t>
            </a:r>
            <a:endParaRPr lang="en-US" sz="4400" dirty="0">
              <a:latin typeface="Arial" panose="020B0604020202020204" pitchFamily="34" charset="0"/>
              <a:cs typeface="Arial" panose="020B0604020202020204" pitchFamily="34" charset="0"/>
            </a:endParaRPr>
          </a:p>
        </p:txBody>
      </p:sp>
      <p:sp>
        <p:nvSpPr>
          <p:cNvPr id="133124" name="Content Placeholder 1">
            <a:extLst>
              <a:ext uri="{FF2B5EF4-FFF2-40B4-BE49-F238E27FC236}">
                <a16:creationId xmlns:a16="http://schemas.microsoft.com/office/drawing/2014/main" id="{AB113070-4721-4B50-83B0-0FFCBF72547C}"/>
              </a:ext>
            </a:extLst>
          </p:cNvPr>
          <p:cNvSpPr txBox="1">
            <a:spLocks/>
          </p:cNvSpPr>
          <p:nvPr/>
        </p:nvSpPr>
        <p:spPr bwMode="auto">
          <a:xfrm>
            <a:off x="693738" y="914400"/>
            <a:ext cx="7756525" cy="1092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914400" indent="-330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000" dirty="0">
                <a:solidFill>
                  <a:srgbClr val="000000"/>
                </a:solidFill>
                <a:latin typeface="Arial" panose="020B0604020202020204" pitchFamily="34" charset="0"/>
              </a:rPr>
              <a:t>This medication is used to reverse the effects of opioid overdose (hydrocodone, oxycodone, heroine, etc.) </a:t>
            </a:r>
          </a:p>
          <a:p>
            <a:pPr lvl="1">
              <a:spcBef>
                <a:spcPct val="0"/>
              </a:spcBef>
              <a:buClr>
                <a:srgbClr val="000000"/>
              </a:buClr>
              <a:buSzPts val="1600"/>
              <a:buFont typeface="Arial" panose="020B0604020202020204" pitchFamily="34" charset="0"/>
              <a:buChar char="○"/>
            </a:pPr>
            <a:r>
              <a:rPr lang="en-US" altLang="en-US" sz="2000" dirty="0">
                <a:solidFill>
                  <a:srgbClr val="000000"/>
                </a:solidFill>
                <a:latin typeface="Arial" panose="020B0604020202020204" pitchFamily="34" charset="0"/>
              </a:rPr>
              <a:t>Naloxone</a:t>
            </a:r>
          </a:p>
        </p:txBody>
      </p:sp>
      <p:sp>
        <p:nvSpPr>
          <p:cNvPr id="8" name="Arrow: Down 7">
            <a:extLst>
              <a:ext uri="{FF2B5EF4-FFF2-40B4-BE49-F238E27FC236}">
                <a16:creationId xmlns:a16="http://schemas.microsoft.com/office/drawing/2014/main" id="{FA24C6F2-7980-4127-AE28-AE760084EB6D}"/>
              </a:ext>
            </a:extLst>
          </p:cNvPr>
          <p:cNvSpPr/>
          <p:nvPr/>
        </p:nvSpPr>
        <p:spPr>
          <a:xfrm>
            <a:off x="7391400" y="2189163"/>
            <a:ext cx="304800" cy="65246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3126" name="Google Shape;346;p55">
            <a:extLst>
              <a:ext uri="{FF2B5EF4-FFF2-40B4-BE49-F238E27FC236}">
                <a16:creationId xmlns:a16="http://schemas.microsoft.com/office/drawing/2014/main" id="{86D66992-3B5C-4648-8FC3-89B521600F81}"/>
              </a:ext>
            </a:extLst>
          </p:cNvPr>
          <p:cNvSpPr txBox="1">
            <a:spLocks noChangeArrowheads="1"/>
          </p:cNvSpPr>
          <p:nvPr/>
        </p:nvSpPr>
        <p:spPr bwMode="auto">
          <a:xfrm>
            <a:off x="0" y="640080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latin typeface="Arial" panose="020B0604020202020204" pitchFamily="34" charset="0"/>
              </a:rPr>
              <a:t>Arkansas State Board of Nursing  (Revised 2021). School Nurse Roles and Responsibilities - Practice Guidelines [Nursing Tasks] Retrieved from</a:t>
            </a:r>
            <a:r>
              <a:rPr lang="en-US" altLang="en-US" sz="1000"/>
              <a:t> </a:t>
            </a:r>
            <a:r>
              <a:rPr lang="en-US" altLang="en-US" sz="1000" u="sng">
                <a:solidFill>
                  <a:srgbClr val="0000FF"/>
                </a:solidFill>
                <a:latin typeface="Arial" panose="020B0604020202020204" pitchFamily="34" charset="0"/>
                <a:hlinkClick r:id="rId3"/>
              </a:rPr>
              <a:t>https://adecm.ade.arkansas.gov/Attachments/School_Nurse_Guidelines_2021_Revision_Updated_September_2021_151522.pdf</a:t>
            </a:r>
            <a:endParaRPr lang="en-US" altLang="en-US" sz="1000"/>
          </a:p>
        </p:txBody>
      </p:sp>
      <p:graphicFrame>
        <p:nvGraphicFramePr>
          <p:cNvPr id="2" name="Table 1">
            <a:extLst>
              <a:ext uri="{FF2B5EF4-FFF2-40B4-BE49-F238E27FC236}">
                <a16:creationId xmlns:a16="http://schemas.microsoft.com/office/drawing/2014/main" id="{B1BBC796-E51B-4B05-864C-74394A243233}"/>
              </a:ext>
            </a:extLst>
          </p:cNvPr>
          <p:cNvGraphicFramePr>
            <a:graphicFrameLocks noGrp="1"/>
          </p:cNvGraphicFramePr>
          <p:nvPr/>
        </p:nvGraphicFramePr>
        <p:xfrm>
          <a:off x="838201" y="2971800"/>
          <a:ext cx="7612063" cy="1981327"/>
        </p:xfrm>
        <a:graphic>
          <a:graphicData uri="http://schemas.openxmlformats.org/drawingml/2006/table">
            <a:tbl>
              <a:tblPr/>
              <a:tblGrid>
                <a:gridCol w="4641500">
                  <a:extLst>
                    <a:ext uri="{9D8B030D-6E8A-4147-A177-3AD203B41FA5}">
                      <a16:colId xmlns:a16="http://schemas.microsoft.com/office/drawing/2014/main" val="20000"/>
                    </a:ext>
                  </a:extLst>
                </a:gridCol>
                <a:gridCol w="649810">
                  <a:extLst>
                    <a:ext uri="{9D8B030D-6E8A-4147-A177-3AD203B41FA5}">
                      <a16:colId xmlns:a16="http://schemas.microsoft.com/office/drawing/2014/main" val="20001"/>
                    </a:ext>
                  </a:extLst>
                </a:gridCol>
                <a:gridCol w="464147">
                  <a:extLst>
                    <a:ext uri="{9D8B030D-6E8A-4147-A177-3AD203B41FA5}">
                      <a16:colId xmlns:a16="http://schemas.microsoft.com/office/drawing/2014/main" val="20002"/>
                    </a:ext>
                  </a:extLst>
                </a:gridCol>
                <a:gridCol w="556981">
                  <a:extLst>
                    <a:ext uri="{9D8B030D-6E8A-4147-A177-3AD203B41FA5}">
                      <a16:colId xmlns:a16="http://schemas.microsoft.com/office/drawing/2014/main" val="20003"/>
                    </a:ext>
                  </a:extLst>
                </a:gridCol>
                <a:gridCol w="742644">
                  <a:extLst>
                    <a:ext uri="{9D8B030D-6E8A-4147-A177-3AD203B41FA5}">
                      <a16:colId xmlns:a16="http://schemas.microsoft.com/office/drawing/2014/main" val="20004"/>
                    </a:ext>
                  </a:extLst>
                </a:gridCol>
                <a:gridCol w="556981">
                  <a:extLst>
                    <a:ext uri="{9D8B030D-6E8A-4147-A177-3AD203B41FA5}">
                      <a16:colId xmlns:a16="http://schemas.microsoft.com/office/drawing/2014/main" val="20005"/>
                    </a:ext>
                  </a:extLst>
                </a:gridCol>
              </a:tblGrid>
              <a:tr h="1981327">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Procedure</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Provider Order Required</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solidFill>
                            <a:srgbClr val="0000FF"/>
                          </a:solidFill>
                          <a:effectLst/>
                          <a:latin typeface="Tw Cen MT" panose="020B0602020104020603" pitchFamily="34" charset="0"/>
                          <a:ea typeface="Tw Cen MT" panose="020B0602020104020603" pitchFamily="34" charset="0"/>
                          <a:cs typeface="Times New Roman" panose="02020603050405020304" pitchFamily="18" charset="0"/>
                        </a:rPr>
                        <a:t>RN</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solidFill>
                            <a:srgbClr val="FF0000"/>
                          </a:solidFill>
                          <a:effectLst/>
                          <a:latin typeface="Tw Cen MT" panose="020B0602020104020603" pitchFamily="34" charset="0"/>
                          <a:ea typeface="Tw Cen MT" panose="020B0602020104020603" pitchFamily="34" charset="0"/>
                          <a:cs typeface="Times New Roman" panose="02020603050405020304" pitchFamily="18" charset="0"/>
                        </a:rPr>
                        <a:t>LPN/ LPTN</a:t>
                      </a:r>
                      <a:endParaRPr lang="en-US" sz="16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UAP</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Student for Self</a:t>
                      </a:r>
                      <a:endParaRPr lang="en-US" sz="16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bl>
          </a:graphicData>
        </a:graphic>
      </p:graphicFrame>
      <p:graphicFrame>
        <p:nvGraphicFramePr>
          <p:cNvPr id="6" name="Table 5">
            <a:extLst>
              <a:ext uri="{FF2B5EF4-FFF2-40B4-BE49-F238E27FC236}">
                <a16:creationId xmlns:a16="http://schemas.microsoft.com/office/drawing/2014/main" id="{CFA1D262-948B-4B1C-93EF-14EBF200AC9A}"/>
              </a:ext>
            </a:extLst>
          </p:cNvPr>
          <p:cNvGraphicFramePr>
            <a:graphicFrameLocks noGrp="1"/>
          </p:cNvGraphicFramePr>
          <p:nvPr/>
        </p:nvGraphicFramePr>
        <p:xfrm>
          <a:off x="838200" y="4953000"/>
          <a:ext cx="7612063" cy="457200"/>
        </p:xfrm>
        <a:graphic>
          <a:graphicData uri="http://schemas.openxmlformats.org/drawingml/2006/table">
            <a:tbl>
              <a:tblPr/>
              <a:tblGrid>
                <a:gridCol w="4641502">
                  <a:extLst>
                    <a:ext uri="{9D8B030D-6E8A-4147-A177-3AD203B41FA5}">
                      <a16:colId xmlns:a16="http://schemas.microsoft.com/office/drawing/2014/main" val="20000"/>
                    </a:ext>
                  </a:extLst>
                </a:gridCol>
                <a:gridCol w="649811">
                  <a:extLst>
                    <a:ext uri="{9D8B030D-6E8A-4147-A177-3AD203B41FA5}">
                      <a16:colId xmlns:a16="http://schemas.microsoft.com/office/drawing/2014/main" val="20001"/>
                    </a:ext>
                  </a:extLst>
                </a:gridCol>
                <a:gridCol w="464151">
                  <a:extLst>
                    <a:ext uri="{9D8B030D-6E8A-4147-A177-3AD203B41FA5}">
                      <a16:colId xmlns:a16="http://schemas.microsoft.com/office/drawing/2014/main" val="20002"/>
                    </a:ext>
                  </a:extLst>
                </a:gridCol>
                <a:gridCol w="556980">
                  <a:extLst>
                    <a:ext uri="{9D8B030D-6E8A-4147-A177-3AD203B41FA5}">
                      <a16:colId xmlns:a16="http://schemas.microsoft.com/office/drawing/2014/main" val="20003"/>
                    </a:ext>
                  </a:extLst>
                </a:gridCol>
                <a:gridCol w="742638">
                  <a:extLst>
                    <a:ext uri="{9D8B030D-6E8A-4147-A177-3AD203B41FA5}">
                      <a16:colId xmlns:a16="http://schemas.microsoft.com/office/drawing/2014/main" val="20004"/>
                    </a:ext>
                  </a:extLst>
                </a:gridCol>
                <a:gridCol w="556981">
                  <a:extLst>
                    <a:ext uri="{9D8B030D-6E8A-4147-A177-3AD203B41FA5}">
                      <a16:colId xmlns:a16="http://schemas.microsoft.com/office/drawing/2014/main" val="20005"/>
                    </a:ext>
                  </a:extLst>
                </a:gridCol>
              </a:tblGrid>
              <a:tr h="457200">
                <a:tc>
                  <a:txBody>
                    <a:bodyPr/>
                    <a:lstStyle/>
                    <a:p>
                      <a:pPr marL="0" marR="0" indent="48641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4.6.5 Naloxone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No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EM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EM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EM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EM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pic>
        <p:nvPicPr>
          <p:cNvPr id="133144" name="Picture 4">
            <a:extLst>
              <a:ext uri="{FF2B5EF4-FFF2-40B4-BE49-F238E27FC236}">
                <a16:creationId xmlns:a16="http://schemas.microsoft.com/office/drawing/2014/main" id="{9DCADFDB-3AAA-43E5-9986-A3CCD494770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4579438-E549-4AF3-8A3C-90968622AC7F}"/>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5171" name="Google Shape;769;p97">
            <a:extLst>
              <a:ext uri="{FF2B5EF4-FFF2-40B4-BE49-F238E27FC236}">
                <a16:creationId xmlns:a16="http://schemas.microsoft.com/office/drawing/2014/main" id="{ECC808CB-0E0B-4CBC-A92D-93F8F4613A1C}"/>
              </a:ext>
            </a:extLst>
          </p:cNvPr>
          <p:cNvSpPr txBox="1">
            <a:spLocks noChangeArrowheads="1"/>
          </p:cNvSpPr>
          <p:nvPr/>
        </p:nvSpPr>
        <p:spPr bwMode="auto">
          <a:xfrm>
            <a:off x="311150" y="2779713"/>
            <a:ext cx="852170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400">
                <a:latin typeface="Arial" panose="020B0604020202020204" pitchFamily="34" charset="0"/>
              </a:rPr>
              <a:t>Cannot Perform -</a:t>
            </a:r>
          </a:p>
          <a:p>
            <a:pPr algn="ctr">
              <a:spcBef>
                <a:spcPct val="0"/>
              </a:spcBef>
              <a:buFontTx/>
              <a:buNone/>
            </a:pPr>
            <a:r>
              <a:rPr lang="en-US" altLang="en-US" sz="4400">
                <a:latin typeface="Arial" panose="020B0604020202020204" pitchFamily="34" charset="0"/>
              </a:rPr>
              <a:t>Can Volunteer</a:t>
            </a:r>
          </a:p>
        </p:txBody>
      </p:sp>
      <p:pic>
        <p:nvPicPr>
          <p:cNvPr id="135172" name="Picture 4">
            <a:extLst>
              <a:ext uri="{FF2B5EF4-FFF2-40B4-BE49-F238E27FC236}">
                <a16:creationId xmlns:a16="http://schemas.microsoft.com/office/drawing/2014/main" id="{3D66F464-C6BC-4BD7-BA5B-33343DC3C0A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C54D5E-2411-4D47-949E-892FAC7AFD80}"/>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6195" name="TextBox 5">
            <a:extLst>
              <a:ext uri="{FF2B5EF4-FFF2-40B4-BE49-F238E27FC236}">
                <a16:creationId xmlns:a16="http://schemas.microsoft.com/office/drawing/2014/main" id="{FAB83BD4-3161-4C3B-A17E-C30214C86F26}"/>
              </a:ext>
            </a:extLst>
          </p:cNvPr>
          <p:cNvSpPr txBox="1">
            <a:spLocks noChangeArrowheads="1"/>
          </p:cNvSpPr>
          <p:nvPr/>
        </p:nvSpPr>
        <p:spPr bwMode="auto">
          <a:xfrm>
            <a:off x="2252663" y="-7938"/>
            <a:ext cx="46386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a:solidFill>
                  <a:schemeClr val="bg1"/>
                </a:solidFill>
                <a:latin typeface="Arial" panose="020B0604020202020204" pitchFamily="34" charset="0"/>
              </a:rPr>
              <a:t>In Emergencies </a:t>
            </a:r>
          </a:p>
        </p:txBody>
      </p:sp>
      <p:sp>
        <p:nvSpPr>
          <p:cNvPr id="5" name="Google Shape;776;p98">
            <a:extLst>
              <a:ext uri="{FF2B5EF4-FFF2-40B4-BE49-F238E27FC236}">
                <a16:creationId xmlns:a16="http://schemas.microsoft.com/office/drawing/2014/main" id="{D411FE14-56F4-4044-B491-336E7B8387DB}"/>
              </a:ext>
            </a:extLst>
          </p:cNvPr>
          <p:cNvSpPr txBox="1">
            <a:spLocks/>
          </p:cNvSpPr>
          <p:nvPr/>
        </p:nvSpPr>
        <p:spPr>
          <a:xfrm>
            <a:off x="762000" y="1030288"/>
            <a:ext cx="7696200" cy="3505200"/>
          </a:xfrm>
          <a:prstGeom prst="rect">
            <a:avLst/>
          </a:prstGeom>
          <a:ln w="9525" cap="flat" cmpd="sng">
            <a:solidFill>
              <a:srgbClr val="000000"/>
            </a:solidFill>
            <a:prstDash val="solid"/>
            <a:round/>
            <a:headEnd type="none" w="sm" len="sm"/>
            <a:tailEnd type="none" w="sm" len="sm"/>
          </a:ln>
        </p:spPr>
        <p:txBody>
          <a:bodyPr spcFirstLastPara="1" lIns="91425" tIns="91425" rIns="91425" bIns="91425"/>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pPr marL="457200" indent="-330200" algn="l">
              <a:spcBef>
                <a:spcPts val="0"/>
              </a:spcBef>
              <a:spcAft>
                <a:spcPts val="0"/>
              </a:spcAft>
              <a:buClr>
                <a:schemeClr val="dk1"/>
              </a:buClr>
              <a:buSzPts val="1600"/>
              <a:buFontTx/>
              <a:buChar char="●"/>
              <a:defRPr/>
            </a:pPr>
            <a:r>
              <a:rPr lang="en-US" sz="2000" dirty="0">
                <a:solidFill>
                  <a:schemeClr val="dk1"/>
                </a:solidFill>
                <a:latin typeface="Arial" panose="020B0604020202020204" pitchFamily="34" charset="0"/>
                <a:cs typeface="Arial" panose="020B0604020202020204" pitchFamily="34" charset="0"/>
              </a:rPr>
              <a:t>What is </a:t>
            </a:r>
            <a:r>
              <a:rPr lang="en-US" sz="2000" b="1" dirty="0">
                <a:solidFill>
                  <a:schemeClr val="dk1"/>
                </a:solidFill>
                <a:latin typeface="Arial" panose="020B0604020202020204" pitchFamily="34" charset="0"/>
                <a:cs typeface="Arial" panose="020B0604020202020204" pitchFamily="34" charset="0"/>
              </a:rPr>
              <a:t>Can Volunteer</a:t>
            </a:r>
            <a:r>
              <a:rPr lang="en-US" sz="2000" dirty="0">
                <a:solidFill>
                  <a:schemeClr val="dk1"/>
                </a:solidFill>
                <a:latin typeface="Arial" panose="020B0604020202020204" pitchFamily="34" charset="0"/>
                <a:cs typeface="Arial" panose="020B0604020202020204" pitchFamily="34" charset="0"/>
              </a:rPr>
              <a:t>? </a:t>
            </a:r>
          </a:p>
          <a:p>
            <a:pPr marL="914400" lvl="1" indent="-330200" algn="l">
              <a:spcBef>
                <a:spcPts val="0"/>
              </a:spcBef>
              <a:spcAft>
                <a:spcPts val="0"/>
              </a:spcAft>
              <a:buClr>
                <a:srgbClr val="000000"/>
              </a:buClr>
              <a:buSzPts val="1600"/>
              <a:buFontTx/>
              <a:buChar char="○"/>
              <a:defRPr/>
            </a:pPr>
            <a:r>
              <a:rPr lang="en-US" sz="2000" kern="0" dirty="0">
                <a:solidFill>
                  <a:srgbClr val="000000"/>
                </a:solidFill>
                <a:latin typeface="Arial" panose="020B0604020202020204" pitchFamily="34" charset="0"/>
              </a:rPr>
              <a:t>A trained school volunteer personnel may only administer in the absence or unavailability of the school nurse. </a:t>
            </a:r>
          </a:p>
          <a:p>
            <a:pPr marL="914400" lvl="1" indent="-330200" algn="l">
              <a:spcBef>
                <a:spcPts val="0"/>
              </a:spcBef>
              <a:spcAft>
                <a:spcPts val="0"/>
              </a:spcAft>
              <a:buClr>
                <a:srgbClr val="000000"/>
              </a:buClr>
              <a:buSzPts val="1600"/>
              <a:buFontTx/>
              <a:buChar char="○"/>
              <a:defRPr/>
            </a:pPr>
            <a:r>
              <a:rPr lang="en-US" sz="2000" kern="0" dirty="0">
                <a:solidFill>
                  <a:srgbClr val="000000"/>
                </a:solidFill>
                <a:latin typeface="Arial" panose="020B0604020202020204" pitchFamily="34" charset="0"/>
              </a:rPr>
              <a:t>May administer </a:t>
            </a:r>
          </a:p>
          <a:p>
            <a:pPr marL="1371600" lvl="2" indent="-330200" algn="l">
              <a:spcBef>
                <a:spcPts val="0"/>
              </a:spcBef>
              <a:spcAft>
                <a:spcPts val="0"/>
              </a:spcAft>
              <a:buClr>
                <a:srgbClr val="000000"/>
              </a:buClr>
              <a:buSzPts val="1600"/>
              <a:buFontTx/>
              <a:buChar char="■"/>
              <a:defRPr/>
            </a:pPr>
            <a:r>
              <a:rPr lang="en-US" sz="2000" kern="0" dirty="0">
                <a:solidFill>
                  <a:srgbClr val="000000"/>
                </a:solidFill>
                <a:latin typeface="Arial" panose="020B0604020202020204" pitchFamily="34" charset="0"/>
              </a:rPr>
              <a:t>Glucagon</a:t>
            </a:r>
          </a:p>
          <a:p>
            <a:pPr marL="1371600" lvl="2" indent="-330200" algn="l">
              <a:spcBef>
                <a:spcPts val="0"/>
              </a:spcBef>
              <a:spcAft>
                <a:spcPts val="0"/>
              </a:spcAft>
              <a:buClr>
                <a:srgbClr val="000000"/>
              </a:buClr>
              <a:buSzPts val="1600"/>
              <a:buFontTx/>
              <a:buChar char="■"/>
              <a:defRPr/>
            </a:pPr>
            <a:r>
              <a:rPr lang="en-US" sz="2000" kern="0" dirty="0">
                <a:solidFill>
                  <a:srgbClr val="000000"/>
                </a:solidFill>
                <a:latin typeface="Arial" panose="020B0604020202020204" pitchFamily="34" charset="0"/>
              </a:rPr>
              <a:t>Insulin (unscheduled dose)</a:t>
            </a:r>
          </a:p>
          <a:p>
            <a:pPr marL="457200" indent="-330200" algn="l">
              <a:spcBef>
                <a:spcPts val="0"/>
              </a:spcBef>
              <a:spcAft>
                <a:spcPts val="0"/>
              </a:spcAft>
              <a:buClr>
                <a:schemeClr val="dk1"/>
              </a:buClr>
              <a:buSzPts val="1600"/>
              <a:buFontTx/>
              <a:buChar char="●"/>
              <a:defRPr/>
            </a:pPr>
            <a:r>
              <a:rPr lang="en-US" sz="2000" dirty="0">
                <a:solidFill>
                  <a:schemeClr val="dk1"/>
                </a:solidFill>
                <a:latin typeface="Arial" panose="020B0604020202020204" pitchFamily="34" charset="0"/>
                <a:cs typeface="Arial" panose="020B0604020202020204" pitchFamily="34" charset="0"/>
              </a:rPr>
              <a:t>How does </a:t>
            </a:r>
            <a:r>
              <a:rPr lang="en-US" sz="2000" b="1" dirty="0">
                <a:solidFill>
                  <a:schemeClr val="dk1"/>
                </a:solidFill>
                <a:latin typeface="Arial" panose="020B0604020202020204" pitchFamily="34" charset="0"/>
                <a:cs typeface="Arial" panose="020B0604020202020204" pitchFamily="34" charset="0"/>
              </a:rPr>
              <a:t>Can Volunteer</a:t>
            </a:r>
            <a:r>
              <a:rPr lang="en-US" sz="2000" dirty="0">
                <a:solidFill>
                  <a:schemeClr val="dk1"/>
                </a:solidFill>
                <a:latin typeface="Arial" panose="020B0604020202020204" pitchFamily="34" charset="0"/>
                <a:cs typeface="Arial" panose="020B0604020202020204" pitchFamily="34" charset="0"/>
              </a:rPr>
              <a:t> apply to the UAP? </a:t>
            </a:r>
          </a:p>
          <a:p>
            <a:pPr marL="914400" lvl="1" indent="-330200" algn="l">
              <a:spcBef>
                <a:spcPts val="0"/>
              </a:spcBef>
              <a:spcAft>
                <a:spcPts val="0"/>
              </a:spcAft>
              <a:buClr>
                <a:schemeClr val="dk1"/>
              </a:buClr>
              <a:buSzPts val="1600"/>
              <a:buFontTx/>
              <a:buChar char="○"/>
              <a:defRPr/>
            </a:pPr>
            <a:r>
              <a:rPr lang="en-US" sz="2000" kern="0" dirty="0">
                <a:solidFill>
                  <a:schemeClr val="dk1"/>
                </a:solidFill>
                <a:latin typeface="Arial" panose="020B0604020202020204" pitchFamily="34" charset="0"/>
              </a:rPr>
              <a:t>Sign a volunteer form</a:t>
            </a:r>
          </a:p>
          <a:p>
            <a:pPr marL="914400" lvl="1" indent="-330200" algn="l">
              <a:spcBef>
                <a:spcPts val="0"/>
              </a:spcBef>
              <a:spcAft>
                <a:spcPts val="0"/>
              </a:spcAft>
              <a:buClr>
                <a:schemeClr val="dk1"/>
              </a:buClr>
              <a:buSzPts val="1600"/>
              <a:buFontTx/>
              <a:buChar char="○"/>
              <a:defRPr/>
            </a:pPr>
            <a:r>
              <a:rPr lang="en-US" sz="2000" kern="0" dirty="0">
                <a:solidFill>
                  <a:schemeClr val="dk1"/>
                </a:solidFill>
                <a:latin typeface="Arial" panose="020B0604020202020204" pitchFamily="34" charset="0"/>
              </a:rPr>
              <a:t>Cannot be coerced or made to feel obligated</a:t>
            </a:r>
          </a:p>
          <a:p>
            <a:pPr marL="914400" lvl="1" indent="-330200" algn="l">
              <a:spcBef>
                <a:spcPts val="0"/>
              </a:spcBef>
              <a:spcAft>
                <a:spcPts val="0"/>
              </a:spcAft>
              <a:buClr>
                <a:schemeClr val="dk1"/>
              </a:buClr>
              <a:buSzPts val="1600"/>
              <a:buFontTx/>
              <a:buChar char="○"/>
              <a:defRPr/>
            </a:pPr>
            <a:r>
              <a:rPr lang="en-US" sz="2000" kern="0" dirty="0">
                <a:solidFill>
                  <a:schemeClr val="dk1"/>
                </a:solidFill>
                <a:latin typeface="Arial" panose="020B0604020202020204" pitchFamily="34" charset="0"/>
              </a:rPr>
              <a:t>Parent must approve of volunteer</a:t>
            </a:r>
          </a:p>
          <a:p>
            <a:pPr marL="914400" lvl="1" indent="-330200" algn="l">
              <a:spcBef>
                <a:spcPts val="0"/>
              </a:spcBef>
              <a:spcAft>
                <a:spcPts val="0"/>
              </a:spcAft>
              <a:buClr>
                <a:schemeClr val="dk1"/>
              </a:buClr>
              <a:buSzPts val="1600"/>
              <a:buFontTx/>
              <a:buChar char="○"/>
              <a:defRPr/>
            </a:pPr>
            <a:r>
              <a:rPr lang="en-US" sz="2000" kern="0" dirty="0">
                <a:solidFill>
                  <a:schemeClr val="dk1"/>
                </a:solidFill>
                <a:latin typeface="Arial" panose="020B0604020202020204" pitchFamily="34" charset="0"/>
              </a:rPr>
              <a:t>Written into the IHP</a:t>
            </a:r>
            <a:endParaRPr lang="en-US" sz="2000" kern="0" dirty="0">
              <a:latin typeface="Arial" panose="020B0604020202020204" pitchFamily="34" charset="0"/>
            </a:endParaRPr>
          </a:p>
        </p:txBody>
      </p:sp>
      <p:sp>
        <p:nvSpPr>
          <p:cNvPr id="9" name="Arrow: Right 8">
            <a:extLst>
              <a:ext uri="{FF2B5EF4-FFF2-40B4-BE49-F238E27FC236}">
                <a16:creationId xmlns:a16="http://schemas.microsoft.com/office/drawing/2014/main" id="{7DE9814A-FE9F-4275-8524-AB95D637FBD5}"/>
              </a:ext>
            </a:extLst>
          </p:cNvPr>
          <p:cNvSpPr/>
          <p:nvPr/>
        </p:nvSpPr>
        <p:spPr>
          <a:xfrm>
            <a:off x="1608138" y="6061075"/>
            <a:ext cx="652462" cy="21272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6198" name="Google Shape;346;p55">
            <a:extLst>
              <a:ext uri="{FF2B5EF4-FFF2-40B4-BE49-F238E27FC236}">
                <a16:creationId xmlns:a16="http://schemas.microsoft.com/office/drawing/2014/main" id="{3430457D-E5C8-4A08-887A-CCEA5716CCB8}"/>
              </a:ext>
            </a:extLst>
          </p:cNvPr>
          <p:cNvSpPr txBox="1">
            <a:spLocks noChangeArrowheads="1"/>
          </p:cNvSpPr>
          <p:nvPr/>
        </p:nvSpPr>
        <p:spPr bwMode="auto">
          <a:xfrm>
            <a:off x="0" y="640080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latin typeface="Arial" panose="020B0604020202020204" pitchFamily="34" charset="0"/>
              </a:rPr>
              <a:t>Arkansas State Board of Nursing  (Revised 2021). School Nurse Roles and Responsibilities - Practice Guidelines [Nursing Tasks] Retrieved from</a:t>
            </a:r>
            <a:r>
              <a:rPr lang="en-US" altLang="en-US" sz="1000"/>
              <a:t> </a:t>
            </a:r>
            <a:r>
              <a:rPr lang="en-US" altLang="en-US" sz="1000" u="sng">
                <a:solidFill>
                  <a:srgbClr val="0000FF"/>
                </a:solidFill>
                <a:latin typeface="Arial" panose="020B0604020202020204" pitchFamily="34" charset="0"/>
                <a:hlinkClick r:id="rId2"/>
              </a:rPr>
              <a:t>https://adecm.ade.arkansas.gov/Attachments/School_Nurse_Guidelines_2021_Revision_Updated_September_2021_151522.pdf</a:t>
            </a:r>
            <a:endParaRPr lang="en-US" altLang="en-US" sz="1000"/>
          </a:p>
        </p:txBody>
      </p:sp>
      <p:pic>
        <p:nvPicPr>
          <p:cNvPr id="136199" name="Picture 4">
            <a:extLst>
              <a:ext uri="{FF2B5EF4-FFF2-40B4-BE49-F238E27FC236}">
                <a16:creationId xmlns:a16="http://schemas.microsoft.com/office/drawing/2014/main" id="{A6A2AD6F-3D70-4F1A-920C-4AAF4B1098A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 name="Table 12">
            <a:extLst>
              <a:ext uri="{FF2B5EF4-FFF2-40B4-BE49-F238E27FC236}">
                <a16:creationId xmlns:a16="http://schemas.microsoft.com/office/drawing/2014/main" id="{4F4EB4B3-F5A3-43F2-AE36-2EE9C80CBDD8}"/>
              </a:ext>
            </a:extLst>
          </p:cNvPr>
          <p:cNvGraphicFramePr>
            <a:graphicFrameLocks noGrp="1"/>
          </p:cNvGraphicFramePr>
          <p:nvPr/>
        </p:nvGraphicFramePr>
        <p:xfrm>
          <a:off x="2438400" y="4648200"/>
          <a:ext cx="4495800" cy="1752600"/>
        </p:xfrm>
        <a:graphic>
          <a:graphicData uri="http://schemas.openxmlformats.org/drawingml/2006/table">
            <a:tbl>
              <a:tblPr/>
              <a:tblGrid>
                <a:gridCol w="4495800">
                  <a:extLst>
                    <a:ext uri="{9D8B030D-6E8A-4147-A177-3AD203B41FA5}">
                      <a16:colId xmlns:a16="http://schemas.microsoft.com/office/drawing/2014/main" val="20000"/>
                    </a:ext>
                  </a:extLst>
                </a:gridCol>
              </a:tblGrid>
              <a:tr h="1752600">
                <a:tc>
                  <a:txBody>
                    <a:bodyPr/>
                    <a:lstStyle>
                      <a:lvl1pPr>
                        <a:spcBef>
                          <a:spcPct val="20000"/>
                        </a:spcBef>
                        <a:buFont typeface="Arial" panose="020B0604020202020204" pitchFamily="34" charset="0"/>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Calibri" panose="020F0502020204030204" pitchFamily="34" charset="0"/>
                        </a:defRPr>
                      </a:lvl4pPr>
                      <a:lvl5pPr marL="2057400" indent="-228600">
                        <a:spcBef>
                          <a:spcPct val="20000"/>
                        </a:spcBef>
                        <a:buFont typeface="Arial" panose="020B0604020202020204" pitchFamily="34" charset="0"/>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kumimoji="0" lang="en-US" altLang="en-US" sz="1700" b="1" i="0" u="none" strike="noStrike" cap="none" normalizeH="0" baseline="0" dirty="0">
                          <a:ln>
                            <a:noFill/>
                          </a:ln>
                          <a:solidFill>
                            <a:schemeClr val="tx1"/>
                          </a:solidFill>
                          <a:effectLst/>
                          <a:latin typeface="Tw Cen MT" panose="020B0602020104020603" pitchFamily="34" charset="0"/>
                          <a:ea typeface="Tw Cen MT" panose="020B0602020104020603" pitchFamily="34" charset="0"/>
                          <a:cs typeface="Times New Roman" panose="02020603050405020304" pitchFamily="18" charset="0"/>
                        </a:rPr>
                        <a:t>A  	= 	Within Scope of Practice</a:t>
                      </a:r>
                      <a:endParaRPr kumimoji="0" lang="en-US" altLang="en-US" sz="1700" b="0" i="0" u="none" strike="noStrike" cap="none" normalizeH="0" baseline="0" dirty="0">
                        <a:ln>
                          <a:noFill/>
                        </a:ln>
                        <a:solidFill>
                          <a:schemeClr val="tx1"/>
                        </a:solidFill>
                        <a:effectLst/>
                        <a:latin typeface="Tw Cen MT" panose="020B0602020104020603" pitchFamily="34" charset="0"/>
                        <a:ea typeface="Tw Cen MT" panose="020B0602020104020603" pitchFamily="34" charset="0"/>
                        <a:cs typeface="Times New Roman" panose="02020603050405020304"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kumimoji="0" lang="en-US" altLang="en-US" sz="1700" b="1" i="0" u="none" strike="noStrike" cap="none" normalizeH="0" baseline="0" dirty="0">
                          <a:ln>
                            <a:noFill/>
                          </a:ln>
                          <a:solidFill>
                            <a:schemeClr val="tx1"/>
                          </a:solidFill>
                          <a:effectLst/>
                          <a:latin typeface="Tw Cen MT" panose="020B0602020104020603" pitchFamily="34" charset="0"/>
                          <a:ea typeface="Tw Cen MT" panose="020B0602020104020603" pitchFamily="34" charset="0"/>
                          <a:cs typeface="Times New Roman" panose="02020603050405020304" pitchFamily="18" charset="0"/>
                        </a:rPr>
                        <a:t>S  	=  Within Scope of Practice with supervision</a:t>
                      </a:r>
                      <a:endParaRPr kumimoji="0" lang="en-US" altLang="en-US" sz="1700" b="0" i="0" u="none" strike="noStrike" cap="none" normalizeH="0" baseline="0" dirty="0">
                        <a:ln>
                          <a:noFill/>
                        </a:ln>
                        <a:solidFill>
                          <a:schemeClr val="tx1"/>
                        </a:solidFill>
                        <a:effectLst/>
                        <a:latin typeface="Tw Cen MT" panose="020B0602020104020603" pitchFamily="34" charset="0"/>
                        <a:ea typeface="Tw Cen MT" panose="020B0602020104020603" pitchFamily="34" charset="0"/>
                        <a:cs typeface="Times New Roman" panose="02020603050405020304"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kumimoji="0" lang="en-US" altLang="en-US" sz="1700" b="1" i="0" u="none" strike="noStrike" cap="none" normalizeH="0" baseline="0" dirty="0">
                          <a:ln>
                            <a:noFill/>
                          </a:ln>
                          <a:solidFill>
                            <a:schemeClr val="tx1"/>
                          </a:solidFill>
                          <a:effectLst/>
                          <a:latin typeface="Tw Cen MT" panose="020B0602020104020603" pitchFamily="34" charset="0"/>
                          <a:ea typeface="Tw Cen MT" panose="020B0602020104020603" pitchFamily="34" charset="0"/>
                          <a:cs typeface="Times New Roman" panose="02020603050405020304" pitchFamily="18" charset="0"/>
                        </a:rPr>
                        <a:t>D 	=  Delegated task with supervision</a:t>
                      </a:r>
                      <a:endParaRPr kumimoji="0" lang="en-US" altLang="en-US" sz="1700" b="0" i="0" u="none" strike="noStrike" cap="none" normalizeH="0" baseline="0" dirty="0">
                        <a:ln>
                          <a:noFill/>
                        </a:ln>
                        <a:solidFill>
                          <a:schemeClr val="tx1"/>
                        </a:solidFill>
                        <a:effectLst/>
                        <a:latin typeface="Tw Cen MT" panose="020B0602020104020603" pitchFamily="34" charset="0"/>
                        <a:ea typeface="Tw Cen MT" panose="020B0602020104020603" pitchFamily="34" charset="0"/>
                        <a:cs typeface="Times New Roman" panose="02020603050405020304"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kumimoji="0" lang="en-US" altLang="en-US" sz="1700" b="1" i="0" u="none" strike="noStrike" cap="none" normalizeH="0" baseline="0" dirty="0">
                          <a:ln>
                            <a:noFill/>
                          </a:ln>
                          <a:solidFill>
                            <a:schemeClr val="tx1"/>
                          </a:solidFill>
                          <a:effectLst/>
                          <a:latin typeface="Tw Cen MT" panose="020B0602020104020603" pitchFamily="34" charset="0"/>
                          <a:ea typeface="Tw Cen MT" panose="020B0602020104020603" pitchFamily="34" charset="0"/>
                          <a:cs typeface="Times New Roman" panose="02020603050405020304" pitchFamily="18" charset="0"/>
                        </a:rPr>
                        <a:t>EM	= 	In emergencies</a:t>
                      </a:r>
                      <a:endParaRPr kumimoji="0" lang="en-US" altLang="en-US" sz="1700" b="0" i="0" u="none" strike="noStrike" cap="none" normalizeH="0" baseline="0" dirty="0">
                        <a:ln>
                          <a:noFill/>
                        </a:ln>
                        <a:solidFill>
                          <a:schemeClr val="tx1"/>
                        </a:solidFill>
                        <a:effectLst/>
                        <a:latin typeface="Tw Cen MT" panose="020B0602020104020603" pitchFamily="34" charset="0"/>
                        <a:ea typeface="Tw Cen MT" panose="020B0602020104020603" pitchFamily="34" charset="0"/>
                        <a:cs typeface="Times New Roman" panose="02020603050405020304"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kumimoji="0" lang="en-US" altLang="en-US" sz="1700" b="1" i="0" u="none" strike="noStrike" cap="none" normalizeH="0" baseline="0" dirty="0">
                          <a:ln>
                            <a:noFill/>
                          </a:ln>
                          <a:solidFill>
                            <a:schemeClr val="tx1"/>
                          </a:solidFill>
                          <a:effectLst/>
                          <a:latin typeface="Tw Cen MT" panose="020B0602020104020603" pitchFamily="34" charset="0"/>
                          <a:ea typeface="Tw Cen MT" panose="020B0602020104020603" pitchFamily="34" charset="0"/>
                          <a:cs typeface="Times New Roman" panose="02020603050405020304" pitchFamily="18" charset="0"/>
                        </a:rPr>
                        <a:t>X 	=  Cannot perform</a:t>
                      </a:r>
                      <a:endParaRPr kumimoji="0" lang="en-US" altLang="en-US" sz="1700" b="0" i="0" u="none" strike="noStrike" cap="none" normalizeH="0" baseline="0" dirty="0">
                        <a:ln>
                          <a:noFill/>
                        </a:ln>
                        <a:solidFill>
                          <a:schemeClr val="tx1"/>
                        </a:solidFill>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C54EA3-9397-4753-917F-15C8110E00E0}"/>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Rectangle 3">
            <a:extLst>
              <a:ext uri="{FF2B5EF4-FFF2-40B4-BE49-F238E27FC236}">
                <a16:creationId xmlns:a16="http://schemas.microsoft.com/office/drawing/2014/main" id="{123EF48B-1D97-41F3-960B-B563087F8B63}"/>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 sz="4400" dirty="0">
                <a:latin typeface="Arial" panose="020B0604020202020204" pitchFamily="34" charset="0"/>
                <a:cs typeface="Arial" panose="020B0604020202020204" pitchFamily="34" charset="0"/>
              </a:rPr>
              <a:t>Cannot Perform - Can Volunteer</a:t>
            </a:r>
            <a:endParaRPr lang="en-US" sz="4400" dirty="0">
              <a:latin typeface="Arial" panose="020B0604020202020204" pitchFamily="34" charset="0"/>
              <a:cs typeface="Arial" panose="020B0604020202020204" pitchFamily="34" charset="0"/>
            </a:endParaRPr>
          </a:p>
        </p:txBody>
      </p:sp>
      <p:sp>
        <p:nvSpPr>
          <p:cNvPr id="137220" name="Google Shape;346;p55">
            <a:extLst>
              <a:ext uri="{FF2B5EF4-FFF2-40B4-BE49-F238E27FC236}">
                <a16:creationId xmlns:a16="http://schemas.microsoft.com/office/drawing/2014/main" id="{A08E9DB0-0997-4518-98A5-752F64E39355}"/>
              </a:ext>
            </a:extLst>
          </p:cNvPr>
          <p:cNvSpPr txBox="1">
            <a:spLocks noChangeArrowheads="1"/>
          </p:cNvSpPr>
          <p:nvPr/>
        </p:nvSpPr>
        <p:spPr bwMode="auto">
          <a:xfrm>
            <a:off x="0" y="640080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latin typeface="Arial" panose="020B0604020202020204" pitchFamily="34" charset="0"/>
              </a:rPr>
              <a:t>Arkansas State Board of Nursing  (Revised 2021). School Nurse Roles and Responsibilities - Practice Guidelines [Nursing Tasks] Retrieved from</a:t>
            </a:r>
            <a:r>
              <a:rPr lang="en-US" altLang="en-US" sz="1000"/>
              <a:t> </a:t>
            </a:r>
            <a:r>
              <a:rPr lang="en-US" altLang="en-US" sz="1000" u="sng">
                <a:solidFill>
                  <a:srgbClr val="0000FF"/>
                </a:solidFill>
                <a:latin typeface="Arial" panose="020B0604020202020204" pitchFamily="34" charset="0"/>
                <a:hlinkClick r:id="rId3"/>
              </a:rPr>
              <a:t>https://adecm.ade.arkansas.gov/Attachments/School_Nurse_Guidelines_2021_Revision_Updated_September_2021_151522.pdf</a:t>
            </a:r>
            <a:endParaRPr lang="en-US" altLang="en-US" sz="1000"/>
          </a:p>
        </p:txBody>
      </p:sp>
      <p:graphicFrame>
        <p:nvGraphicFramePr>
          <p:cNvPr id="6" name="Table 5">
            <a:extLst>
              <a:ext uri="{FF2B5EF4-FFF2-40B4-BE49-F238E27FC236}">
                <a16:creationId xmlns:a16="http://schemas.microsoft.com/office/drawing/2014/main" id="{195B82FB-D4EF-4391-95F8-665C9196321D}"/>
              </a:ext>
            </a:extLst>
          </p:cNvPr>
          <p:cNvGraphicFramePr>
            <a:graphicFrameLocks noGrp="1"/>
          </p:cNvGraphicFramePr>
          <p:nvPr/>
        </p:nvGraphicFramePr>
        <p:xfrm>
          <a:off x="533400" y="1093840"/>
          <a:ext cx="8153399" cy="3379226"/>
        </p:xfrm>
        <a:graphic>
          <a:graphicData uri="http://schemas.openxmlformats.org/drawingml/2006/table">
            <a:tbl>
              <a:tblPr/>
              <a:tblGrid>
                <a:gridCol w="35052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302873">
                  <a:extLst>
                    <a:ext uri="{9D8B030D-6E8A-4147-A177-3AD203B41FA5}">
                      <a16:colId xmlns:a16="http://schemas.microsoft.com/office/drawing/2014/main" val="20002"/>
                    </a:ext>
                  </a:extLst>
                </a:gridCol>
                <a:gridCol w="459127">
                  <a:extLst>
                    <a:ext uri="{9D8B030D-6E8A-4147-A177-3AD203B41FA5}">
                      <a16:colId xmlns:a16="http://schemas.microsoft.com/office/drawing/2014/main" val="20003"/>
                    </a:ext>
                  </a:extLst>
                </a:gridCol>
                <a:gridCol w="533400">
                  <a:extLst>
                    <a:ext uri="{9D8B030D-6E8A-4147-A177-3AD203B41FA5}">
                      <a16:colId xmlns:a16="http://schemas.microsoft.com/office/drawing/2014/main" val="20004"/>
                    </a:ext>
                  </a:extLst>
                </a:gridCol>
                <a:gridCol w="381000">
                  <a:extLst>
                    <a:ext uri="{9D8B030D-6E8A-4147-A177-3AD203B41FA5}">
                      <a16:colId xmlns:a16="http://schemas.microsoft.com/office/drawing/2014/main" val="20005"/>
                    </a:ext>
                  </a:extLst>
                </a:gridCol>
                <a:gridCol w="2438399">
                  <a:extLst>
                    <a:ext uri="{9D8B030D-6E8A-4147-A177-3AD203B41FA5}">
                      <a16:colId xmlns:a16="http://schemas.microsoft.com/office/drawing/2014/main" val="20006"/>
                    </a:ext>
                  </a:extLst>
                </a:gridCol>
              </a:tblGrid>
              <a:tr h="3379226">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Procedure</a:t>
                      </a:r>
                      <a:endParaRPr lang="en-US" sz="12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effectLst/>
                          <a:latin typeface="Tw Cen MT" panose="020B0602020104020603" pitchFamily="34" charset="0"/>
                          <a:ea typeface="Tw Cen MT" panose="020B0602020104020603" pitchFamily="34" charset="0"/>
                          <a:cs typeface="Times New Roman" panose="02020603050405020304" pitchFamily="18" charset="0"/>
                        </a:rPr>
                        <a:t>Provider Order Required</a:t>
                      </a:r>
                      <a:endParaRPr lang="en-US" sz="12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solidFill>
                            <a:srgbClr val="0000FF"/>
                          </a:solidFill>
                          <a:effectLst/>
                          <a:latin typeface="Tw Cen MT" panose="020B0602020104020603" pitchFamily="34" charset="0"/>
                          <a:ea typeface="Tw Cen MT" panose="020B0602020104020603" pitchFamily="34" charset="0"/>
                          <a:cs typeface="Times New Roman" panose="02020603050405020304" pitchFamily="18" charset="0"/>
                        </a:rPr>
                        <a:t>RN</a:t>
                      </a:r>
                      <a:endParaRPr lang="en-US" sz="12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a:solidFill>
                            <a:srgbClr val="FF0000"/>
                          </a:solidFill>
                          <a:effectLst/>
                          <a:latin typeface="Tw Cen MT" panose="020B0602020104020603" pitchFamily="34" charset="0"/>
                          <a:ea typeface="Tw Cen MT" panose="020B0602020104020603" pitchFamily="34" charset="0"/>
                          <a:cs typeface="Times New Roman" panose="02020603050405020304" pitchFamily="18" charset="0"/>
                        </a:rPr>
                        <a:t>LPN/ LPTN</a:t>
                      </a:r>
                      <a:endParaRPr lang="en-US" sz="1200" kern="120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UAP</a:t>
                      </a:r>
                      <a:endParaRPr lang="en-US" sz="12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1755" marR="71755"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Student for Self</a:t>
                      </a:r>
                      <a:endParaRPr lang="en-US" sz="1200" kern="1200" dirty="0">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solidFill>
                            <a:srgbClr val="0000FF"/>
                          </a:solidFill>
                          <a:effectLst/>
                          <a:latin typeface="Tw Cen MT" panose="020B0602020104020603" pitchFamily="34" charset="0"/>
                          <a:ea typeface="Tw Cen MT" panose="020B0602020104020603" pitchFamily="34" charset="0"/>
                          <a:cs typeface="Times New Roman" panose="02020603050405020304" pitchFamily="18" charset="0"/>
                        </a:rPr>
                        <a:t>RN Scope of Practice</a:t>
                      </a: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a:t>
                      </a: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 The delivery of health care services which require </a:t>
                      </a:r>
                      <a:r>
                        <a:rPr lang="en-US" sz="1200" b="1" kern="1200" dirty="0">
                          <a:solidFill>
                            <a:srgbClr val="0000FF"/>
                          </a:solidFill>
                          <a:effectLst/>
                          <a:latin typeface="Tw Cen MT" panose="020B0602020104020603" pitchFamily="34" charset="0"/>
                          <a:ea typeface="Tw Cen MT" panose="020B0602020104020603" pitchFamily="34" charset="0"/>
                          <a:cs typeface="Times New Roman" panose="02020603050405020304" pitchFamily="18" charset="0"/>
                        </a:rPr>
                        <a:t>assessment, diagnosis, planning, intervention, and evaluation.</a:t>
                      </a:r>
                      <a:endParaRPr lang="en-US" sz="1200" kern="1200" dirty="0">
                        <a:effectLst/>
                        <a:latin typeface="Tw Cen MT" panose="020B0602020104020603" pitchFamily="34" charset="0"/>
                        <a:ea typeface="Tw Cen MT" panose="020B0602020104020603" pitchFamily="34" charset="0"/>
                        <a:cs typeface="Times New Roman" panose="02020603050405020304" pitchFamily="18" charset="0"/>
                      </a:endParaRPr>
                    </a:p>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solidFill>
                            <a:srgbClr val="FF0000"/>
                          </a:solidFill>
                          <a:effectLst/>
                          <a:latin typeface="Tw Cen MT" panose="020B0602020104020603" pitchFamily="34" charset="0"/>
                          <a:ea typeface="Tw Cen MT" panose="020B0602020104020603" pitchFamily="34" charset="0"/>
                          <a:cs typeface="Times New Roman" panose="02020603050405020304" pitchFamily="18" charset="0"/>
                        </a:rPr>
                        <a:t> </a:t>
                      </a:r>
                      <a:endParaRPr lang="en-US" sz="1200" kern="1200" dirty="0">
                        <a:effectLst/>
                        <a:latin typeface="Tw Cen MT" panose="020B0602020104020603" pitchFamily="34" charset="0"/>
                        <a:ea typeface="Tw Cen MT" panose="020B0602020104020603" pitchFamily="34" charset="0"/>
                        <a:cs typeface="Times New Roman" panose="02020603050405020304" pitchFamily="18" charset="0"/>
                      </a:endParaRPr>
                    </a:p>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kern="1200" dirty="0">
                          <a:solidFill>
                            <a:srgbClr val="FF0000"/>
                          </a:solidFill>
                          <a:effectLst/>
                          <a:latin typeface="Tw Cen MT" panose="020B0602020104020603" pitchFamily="34" charset="0"/>
                          <a:ea typeface="Tw Cen MT" panose="020B0602020104020603" pitchFamily="34" charset="0"/>
                          <a:cs typeface="Times New Roman" panose="02020603050405020304" pitchFamily="18" charset="0"/>
                        </a:rPr>
                        <a:t>LPN Scope of Practice</a:t>
                      </a:r>
                      <a:r>
                        <a:rPr lang="en-US" sz="1200" b="1" kern="1200" dirty="0">
                          <a:effectLst/>
                          <a:latin typeface="Tw Cen MT" panose="020B0602020104020603" pitchFamily="34" charset="0"/>
                          <a:ea typeface="Tw Cen MT" panose="020B0602020104020603" pitchFamily="34" charset="0"/>
                          <a:cs typeface="Times New Roman" panose="02020603050405020304" pitchFamily="18" charset="0"/>
                        </a:rPr>
                        <a:t>:</a:t>
                      </a: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  The delivery of health care services which are performed under the direction of the professional nurse, licensed physician, or licensed dentist, including </a:t>
                      </a:r>
                      <a:r>
                        <a:rPr lang="en-US" sz="1200" b="1" kern="1200" dirty="0">
                          <a:solidFill>
                            <a:srgbClr val="FF0000"/>
                          </a:solidFill>
                          <a:effectLst/>
                          <a:latin typeface="Tw Cen MT" panose="020B0602020104020603" pitchFamily="34" charset="0"/>
                          <a:ea typeface="Tw Cen MT" panose="020B0602020104020603" pitchFamily="34" charset="0"/>
                          <a:cs typeface="Times New Roman" panose="02020603050405020304" pitchFamily="18" charset="0"/>
                        </a:rPr>
                        <a:t>observation, intervention and evaluation</a:t>
                      </a: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bl>
          </a:graphicData>
        </a:graphic>
      </p:graphicFrame>
      <p:graphicFrame>
        <p:nvGraphicFramePr>
          <p:cNvPr id="8" name="Table 7">
            <a:extLst>
              <a:ext uri="{FF2B5EF4-FFF2-40B4-BE49-F238E27FC236}">
                <a16:creationId xmlns:a16="http://schemas.microsoft.com/office/drawing/2014/main" id="{9535E35A-09E3-4FE1-AF96-F676BEB7EDE4}"/>
              </a:ext>
            </a:extLst>
          </p:cNvPr>
          <p:cNvGraphicFramePr>
            <a:graphicFrameLocks noGrp="1"/>
          </p:cNvGraphicFramePr>
          <p:nvPr/>
        </p:nvGraphicFramePr>
        <p:xfrm>
          <a:off x="533400" y="4481513"/>
          <a:ext cx="8153399" cy="623887"/>
        </p:xfrm>
        <a:graphic>
          <a:graphicData uri="http://schemas.openxmlformats.org/drawingml/2006/table">
            <a:tbl>
              <a:tblPr/>
              <a:tblGrid>
                <a:gridCol w="3505201">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3048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541281">
                  <a:extLst>
                    <a:ext uri="{9D8B030D-6E8A-4147-A177-3AD203B41FA5}">
                      <a16:colId xmlns:a16="http://schemas.microsoft.com/office/drawing/2014/main" val="20004"/>
                    </a:ext>
                  </a:extLst>
                </a:gridCol>
                <a:gridCol w="373119">
                  <a:extLst>
                    <a:ext uri="{9D8B030D-6E8A-4147-A177-3AD203B41FA5}">
                      <a16:colId xmlns:a16="http://schemas.microsoft.com/office/drawing/2014/main" val="20005"/>
                    </a:ext>
                  </a:extLst>
                </a:gridCol>
                <a:gridCol w="2438398">
                  <a:extLst>
                    <a:ext uri="{9D8B030D-6E8A-4147-A177-3AD203B41FA5}">
                      <a16:colId xmlns:a16="http://schemas.microsoft.com/office/drawing/2014/main" val="20006"/>
                    </a:ext>
                  </a:extLst>
                </a:gridCol>
              </a:tblGrid>
              <a:tr h="623887">
                <a:tc>
                  <a:txBody>
                    <a:bodyPr/>
                    <a:lstStyle/>
                    <a:p>
                      <a:pPr marL="829310" marR="0" indent="-34290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4.4.1 Glucagon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Yes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X</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Exception: Trained School Volunteer Personnel may only administer in the unavailability of the school nurse.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12" name="Table 11">
            <a:extLst>
              <a:ext uri="{FF2B5EF4-FFF2-40B4-BE49-F238E27FC236}">
                <a16:creationId xmlns:a16="http://schemas.microsoft.com/office/drawing/2014/main" id="{E0BDE1A0-D905-485A-A06E-1333E33B67B9}"/>
              </a:ext>
            </a:extLst>
          </p:cNvPr>
          <p:cNvGraphicFramePr>
            <a:graphicFrameLocks noGrp="1"/>
          </p:cNvGraphicFramePr>
          <p:nvPr/>
        </p:nvGraphicFramePr>
        <p:xfrm>
          <a:off x="533400" y="5105400"/>
          <a:ext cx="8153399" cy="617538"/>
        </p:xfrm>
        <a:graphic>
          <a:graphicData uri="http://schemas.openxmlformats.org/drawingml/2006/table">
            <a:tbl>
              <a:tblPr/>
              <a:tblGrid>
                <a:gridCol w="3505203">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3048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541279">
                  <a:extLst>
                    <a:ext uri="{9D8B030D-6E8A-4147-A177-3AD203B41FA5}">
                      <a16:colId xmlns:a16="http://schemas.microsoft.com/office/drawing/2014/main" val="20004"/>
                    </a:ext>
                  </a:extLst>
                </a:gridCol>
                <a:gridCol w="373121">
                  <a:extLst>
                    <a:ext uri="{9D8B030D-6E8A-4147-A177-3AD203B41FA5}">
                      <a16:colId xmlns:a16="http://schemas.microsoft.com/office/drawing/2014/main" val="20005"/>
                    </a:ext>
                  </a:extLst>
                </a:gridCol>
                <a:gridCol w="2438396">
                  <a:extLst>
                    <a:ext uri="{9D8B030D-6E8A-4147-A177-3AD203B41FA5}">
                      <a16:colId xmlns:a16="http://schemas.microsoft.com/office/drawing/2014/main" val="20006"/>
                    </a:ext>
                  </a:extLst>
                </a:gridCol>
              </a:tblGrid>
              <a:tr h="617538">
                <a:tc>
                  <a:txBody>
                    <a:bodyPr/>
                    <a:lstStyle/>
                    <a:p>
                      <a:pPr marL="829310" marR="0" indent="-342900">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4.4.3  Insulin – Unscheduled dose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Yes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X</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a:effectLst/>
                          <a:latin typeface="Tw Cen MT" panose="020B0602020104020603" pitchFamily="34" charset="0"/>
                          <a:ea typeface="Tw Cen MT" panose="020B0602020104020603" pitchFamily="34" charset="0"/>
                          <a:cs typeface="Times New Roman" panose="02020603050405020304" pitchFamily="18" charset="0"/>
                        </a:rPr>
                        <a: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609600" algn="l"/>
                          <a:tab pos="-457200" algn="l"/>
                          <a:tab pos="635" algn="l"/>
                          <a:tab pos="228600" algn="r"/>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kern="1200" dirty="0">
                          <a:effectLst/>
                          <a:latin typeface="Tw Cen MT" panose="020B0602020104020603" pitchFamily="34" charset="0"/>
                          <a:ea typeface="Tw Cen MT" panose="020B0602020104020603" pitchFamily="34" charset="0"/>
                          <a:cs typeface="Times New Roman" panose="02020603050405020304" pitchFamily="18" charset="0"/>
                        </a:rPr>
                        <a:t>Exception: Trained School Volunteer Personnel may only administer in the unavailability of the school nurse.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pic>
        <p:nvPicPr>
          <p:cNvPr id="137258" name="Picture 4">
            <a:extLst>
              <a:ext uri="{FF2B5EF4-FFF2-40B4-BE49-F238E27FC236}">
                <a16:creationId xmlns:a16="http://schemas.microsoft.com/office/drawing/2014/main" id="{8D567DD4-B6EA-4ABA-AB2C-219A29FEB21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F785C13-D7D5-4F25-BA74-422D57748BE3}"/>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9267" name="Title 1">
            <a:extLst>
              <a:ext uri="{FF2B5EF4-FFF2-40B4-BE49-F238E27FC236}">
                <a16:creationId xmlns:a16="http://schemas.microsoft.com/office/drawing/2014/main" id="{2D165B70-6C9F-4146-87C0-38A4103F4C8F}"/>
              </a:ext>
            </a:extLst>
          </p:cNvPr>
          <p:cNvSpPr txBox="1">
            <a:spLocks noChangeArrowheads="1"/>
          </p:cNvSpPr>
          <p:nvPr/>
        </p:nvSpPr>
        <p:spPr bwMode="auto">
          <a:xfrm>
            <a:off x="457200" y="29718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400">
                <a:latin typeface="Arial" panose="020B0604020202020204" pitchFamily="34" charset="0"/>
              </a:rPr>
              <a:t>Cannot Perform</a:t>
            </a:r>
          </a:p>
        </p:txBody>
      </p:sp>
      <p:pic>
        <p:nvPicPr>
          <p:cNvPr id="139268" name="Picture 4">
            <a:extLst>
              <a:ext uri="{FF2B5EF4-FFF2-40B4-BE49-F238E27FC236}">
                <a16:creationId xmlns:a16="http://schemas.microsoft.com/office/drawing/2014/main" id="{1698BC5C-6C81-4B89-8705-F16942F0CC8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CCF91F2-E487-4AD1-872A-1AF1B508A714}"/>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Rectangle 3">
            <a:extLst>
              <a:ext uri="{FF2B5EF4-FFF2-40B4-BE49-F238E27FC236}">
                <a16:creationId xmlns:a16="http://schemas.microsoft.com/office/drawing/2014/main" id="{49D8DC6A-06F0-46A5-A0F9-C5925567C6FB}"/>
              </a:ext>
            </a:extLst>
          </p:cNvPr>
          <p:cNvSpPr/>
          <p:nvPr/>
        </p:nvSpPr>
        <p:spPr>
          <a:xfrm>
            <a:off x="14288"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400" dirty="0">
                <a:latin typeface="Arial" panose="020B0604020202020204" pitchFamily="34" charset="0"/>
                <a:cs typeface="Arial" panose="020B0604020202020204" pitchFamily="34" charset="0"/>
              </a:rPr>
              <a:t>Cannot Perform</a:t>
            </a:r>
          </a:p>
        </p:txBody>
      </p:sp>
      <p:sp>
        <p:nvSpPr>
          <p:cNvPr id="5" name="Google Shape;804;p101">
            <a:extLst>
              <a:ext uri="{FF2B5EF4-FFF2-40B4-BE49-F238E27FC236}">
                <a16:creationId xmlns:a16="http://schemas.microsoft.com/office/drawing/2014/main" id="{129F9EB9-4ECA-4E39-BCA9-2F85E4E8A857}"/>
              </a:ext>
            </a:extLst>
          </p:cNvPr>
          <p:cNvSpPr txBox="1">
            <a:spLocks/>
          </p:cNvSpPr>
          <p:nvPr/>
        </p:nvSpPr>
        <p:spPr>
          <a:xfrm>
            <a:off x="457200" y="1143000"/>
            <a:ext cx="8229600" cy="2514600"/>
          </a:xfrm>
          <a:prstGeom prst="rect">
            <a:avLst/>
          </a:prstGeom>
          <a:ln w="9525" cap="flat" cmpd="sng">
            <a:solidFill>
              <a:srgbClr val="000000"/>
            </a:solidFill>
            <a:prstDash val="solid"/>
            <a:round/>
            <a:headEnd type="none" w="sm" len="sm"/>
            <a:tailEnd type="none" w="sm" len="sm"/>
          </a:ln>
        </p:spPr>
        <p:txBody>
          <a:bodyPr spcFirstLastPara="1" lIns="91425" tIns="91425" rIns="91425" bIns="91425"/>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pPr marL="457200" indent="-330200" algn="l">
              <a:spcBef>
                <a:spcPts val="0"/>
              </a:spcBef>
              <a:spcAft>
                <a:spcPts val="0"/>
              </a:spcAft>
              <a:buClr>
                <a:schemeClr val="dk1"/>
              </a:buClr>
              <a:buSzPts val="1600"/>
              <a:buFontTx/>
              <a:buChar char="●"/>
              <a:defRPr/>
            </a:pPr>
            <a:r>
              <a:rPr lang="en-US" sz="2000" dirty="0">
                <a:solidFill>
                  <a:schemeClr val="dk1"/>
                </a:solidFill>
                <a:latin typeface="Arial" panose="020B0604020202020204" pitchFamily="34" charset="0"/>
                <a:cs typeface="Arial" panose="020B0604020202020204" pitchFamily="34" charset="0"/>
              </a:rPr>
              <a:t>What is </a:t>
            </a:r>
            <a:r>
              <a:rPr lang="en-US" sz="2000" b="1" dirty="0">
                <a:solidFill>
                  <a:schemeClr val="dk1"/>
                </a:solidFill>
                <a:latin typeface="Arial" panose="020B0604020202020204" pitchFamily="34" charset="0"/>
                <a:cs typeface="Arial" panose="020B0604020202020204" pitchFamily="34" charset="0"/>
              </a:rPr>
              <a:t>Cannot Perform</a:t>
            </a:r>
            <a:r>
              <a:rPr lang="en-US" sz="2000" dirty="0">
                <a:solidFill>
                  <a:schemeClr val="dk1"/>
                </a:solidFill>
                <a:latin typeface="Arial" panose="020B0604020202020204" pitchFamily="34" charset="0"/>
                <a:cs typeface="Arial" panose="020B0604020202020204" pitchFamily="34" charset="0"/>
              </a:rPr>
              <a:t>? </a:t>
            </a:r>
            <a:endParaRPr lang="en-US" sz="2000" dirty="0">
              <a:solidFill>
                <a:srgbClr val="000000"/>
              </a:solidFill>
              <a:latin typeface="Arial" panose="020B0604020202020204" pitchFamily="34" charset="0"/>
              <a:cs typeface="Arial" panose="020B0604020202020204" pitchFamily="34" charset="0"/>
            </a:endParaRPr>
          </a:p>
          <a:p>
            <a:pPr marL="914400" lvl="1" indent="-330200" algn="l">
              <a:lnSpc>
                <a:spcPct val="115000"/>
              </a:lnSpc>
              <a:spcBef>
                <a:spcPts val="0"/>
              </a:spcBef>
              <a:spcAft>
                <a:spcPts val="0"/>
              </a:spcAft>
              <a:buClr>
                <a:srgbClr val="000000"/>
              </a:buClr>
              <a:buSzPts val="1600"/>
              <a:buFont typeface="Arial"/>
              <a:buChar char="○"/>
              <a:defRPr/>
            </a:pPr>
            <a:r>
              <a:rPr lang="en-US" sz="2000" kern="0" dirty="0">
                <a:solidFill>
                  <a:srgbClr val="000000"/>
                </a:solidFill>
                <a:latin typeface="Arial" panose="020B0604020202020204" pitchFamily="34" charset="0"/>
              </a:rPr>
              <a:t>Nursing tasks that </a:t>
            </a:r>
            <a:r>
              <a:rPr lang="en-US" sz="2000" u="sng" kern="0" dirty="0">
                <a:solidFill>
                  <a:srgbClr val="000000"/>
                </a:solidFill>
                <a:latin typeface="Arial" panose="020B0604020202020204" pitchFamily="34" charset="0"/>
              </a:rPr>
              <a:t>SHALL NOT</a:t>
            </a:r>
            <a:r>
              <a:rPr lang="en-US" sz="2000" kern="0" dirty="0">
                <a:solidFill>
                  <a:srgbClr val="000000"/>
                </a:solidFill>
                <a:latin typeface="Arial" panose="020B0604020202020204" pitchFamily="34" charset="0"/>
              </a:rPr>
              <a:t> be delegated</a:t>
            </a:r>
          </a:p>
          <a:p>
            <a:pPr marL="457200" indent="-330200" algn="l">
              <a:spcBef>
                <a:spcPts val="0"/>
              </a:spcBef>
              <a:spcAft>
                <a:spcPts val="0"/>
              </a:spcAft>
              <a:buClr>
                <a:schemeClr val="dk1"/>
              </a:buClr>
              <a:buSzPts val="1600"/>
              <a:buFontTx/>
              <a:buChar char="●"/>
              <a:defRPr/>
            </a:pPr>
            <a:r>
              <a:rPr lang="en-US" sz="2000" dirty="0">
                <a:solidFill>
                  <a:schemeClr val="dk1"/>
                </a:solidFill>
                <a:latin typeface="Arial" panose="020B0604020202020204" pitchFamily="34" charset="0"/>
                <a:cs typeface="Arial" panose="020B0604020202020204" pitchFamily="34" charset="0"/>
              </a:rPr>
              <a:t>How does </a:t>
            </a:r>
            <a:r>
              <a:rPr lang="en-US" sz="2000" b="1" dirty="0">
                <a:solidFill>
                  <a:schemeClr val="dk1"/>
                </a:solidFill>
                <a:latin typeface="Arial" panose="020B0604020202020204" pitchFamily="34" charset="0"/>
                <a:cs typeface="Arial" panose="020B0604020202020204" pitchFamily="34" charset="0"/>
              </a:rPr>
              <a:t>Cannot Perform </a:t>
            </a:r>
            <a:r>
              <a:rPr lang="en-US" sz="2000" dirty="0">
                <a:solidFill>
                  <a:schemeClr val="dk1"/>
                </a:solidFill>
                <a:latin typeface="Arial" panose="020B0604020202020204" pitchFamily="34" charset="0"/>
                <a:cs typeface="Arial" panose="020B0604020202020204" pitchFamily="34" charset="0"/>
              </a:rPr>
              <a:t>apply to the UAP? </a:t>
            </a:r>
          </a:p>
          <a:p>
            <a:pPr marL="914400" lvl="1" indent="-330200" algn="l">
              <a:spcBef>
                <a:spcPts val="0"/>
              </a:spcBef>
              <a:spcAft>
                <a:spcPts val="0"/>
              </a:spcAft>
              <a:buClr>
                <a:schemeClr val="dk1"/>
              </a:buClr>
              <a:buSzPts val="1600"/>
              <a:buFontTx/>
              <a:buChar char="○"/>
              <a:defRPr/>
            </a:pPr>
            <a:r>
              <a:rPr lang="en-US" sz="2000" kern="0" dirty="0">
                <a:solidFill>
                  <a:srgbClr val="000000"/>
                </a:solidFill>
                <a:latin typeface="Arial" panose="020B0604020202020204" pitchFamily="34" charset="0"/>
              </a:rPr>
              <a:t>The UAP can NEVER perform these tasks </a:t>
            </a:r>
          </a:p>
          <a:p>
            <a:pPr marL="914400" lvl="1" indent="-330200" algn="l">
              <a:spcBef>
                <a:spcPts val="0"/>
              </a:spcBef>
              <a:spcAft>
                <a:spcPts val="0"/>
              </a:spcAft>
              <a:buClr>
                <a:srgbClr val="000000"/>
              </a:buClr>
              <a:buSzPts val="1600"/>
              <a:buFontTx/>
              <a:buChar char="○"/>
              <a:defRPr/>
            </a:pPr>
            <a:r>
              <a:rPr lang="en-US" sz="2000" kern="0" dirty="0">
                <a:solidFill>
                  <a:srgbClr val="000000"/>
                </a:solidFill>
                <a:latin typeface="Arial" panose="020B0604020202020204" pitchFamily="34" charset="0"/>
              </a:rPr>
              <a:t>UAPs who violate the </a:t>
            </a:r>
            <a:r>
              <a:rPr lang="en-US" sz="2000" i="1" kern="0" dirty="0">
                <a:solidFill>
                  <a:srgbClr val="000000"/>
                </a:solidFill>
                <a:latin typeface="Arial" panose="020B0604020202020204" pitchFamily="34" charset="0"/>
              </a:rPr>
              <a:t>Nurse Practice Act</a:t>
            </a:r>
            <a:r>
              <a:rPr lang="en-US" sz="2000" kern="0" dirty="0">
                <a:solidFill>
                  <a:srgbClr val="000000"/>
                </a:solidFill>
                <a:latin typeface="Arial" panose="020B0604020202020204" pitchFamily="34" charset="0"/>
              </a:rPr>
              <a:t> by practicing nursing without a license are subject to civil and/or administrative prosecution</a:t>
            </a:r>
          </a:p>
        </p:txBody>
      </p:sp>
      <p:sp>
        <p:nvSpPr>
          <p:cNvPr id="6" name="Arrow: Right 5">
            <a:extLst>
              <a:ext uri="{FF2B5EF4-FFF2-40B4-BE49-F238E27FC236}">
                <a16:creationId xmlns:a16="http://schemas.microsoft.com/office/drawing/2014/main" id="{7D06BDF2-BEFF-4550-BDBE-A53F5817F760}"/>
              </a:ext>
            </a:extLst>
          </p:cNvPr>
          <p:cNvSpPr/>
          <p:nvPr/>
        </p:nvSpPr>
        <p:spPr>
          <a:xfrm>
            <a:off x="1600200" y="5257800"/>
            <a:ext cx="685800" cy="228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0294" name="Google Shape;346;p55">
            <a:extLst>
              <a:ext uri="{FF2B5EF4-FFF2-40B4-BE49-F238E27FC236}">
                <a16:creationId xmlns:a16="http://schemas.microsoft.com/office/drawing/2014/main" id="{D5D7AAC9-E770-40A4-9B5E-52DF064809E5}"/>
              </a:ext>
            </a:extLst>
          </p:cNvPr>
          <p:cNvSpPr txBox="1">
            <a:spLocks noChangeArrowheads="1"/>
          </p:cNvSpPr>
          <p:nvPr/>
        </p:nvSpPr>
        <p:spPr bwMode="auto">
          <a:xfrm>
            <a:off x="0" y="640080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latin typeface="Arial" panose="020B0604020202020204" pitchFamily="34" charset="0"/>
              </a:rPr>
              <a:t>Arkansas State Board of Nursing  (Revised 2021). School Nurse Roles and Responsibilities - Practice Guidelines [Nursing Tasks] Retrieved from</a:t>
            </a:r>
            <a:r>
              <a:rPr lang="en-US" altLang="en-US" sz="1000"/>
              <a:t> </a:t>
            </a:r>
            <a:r>
              <a:rPr lang="en-US" altLang="en-US" sz="1000" u="sng">
                <a:solidFill>
                  <a:srgbClr val="0000FF"/>
                </a:solidFill>
                <a:latin typeface="Arial" panose="020B0604020202020204" pitchFamily="34" charset="0"/>
                <a:hlinkClick r:id="rId2"/>
              </a:rPr>
              <a:t>https://adecm.ade.arkansas.gov/Attachments/School_Nurse_Guidelines_2021_Revision_Updated_September_2021_151522.pdf</a:t>
            </a:r>
            <a:endParaRPr lang="en-US" altLang="en-US" sz="1000"/>
          </a:p>
        </p:txBody>
      </p:sp>
      <p:pic>
        <p:nvPicPr>
          <p:cNvPr id="140295" name="Picture 4">
            <a:extLst>
              <a:ext uri="{FF2B5EF4-FFF2-40B4-BE49-F238E27FC236}">
                <a16:creationId xmlns:a16="http://schemas.microsoft.com/office/drawing/2014/main" id="{67CE9B45-FA4C-4238-9DAF-D9F1413BBF1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Table 10">
            <a:extLst>
              <a:ext uri="{FF2B5EF4-FFF2-40B4-BE49-F238E27FC236}">
                <a16:creationId xmlns:a16="http://schemas.microsoft.com/office/drawing/2014/main" id="{CFF9096D-C46E-4EC0-9124-FD91BACE8BAA}"/>
              </a:ext>
            </a:extLst>
          </p:cNvPr>
          <p:cNvGraphicFramePr>
            <a:graphicFrameLocks noGrp="1"/>
          </p:cNvGraphicFramePr>
          <p:nvPr/>
        </p:nvGraphicFramePr>
        <p:xfrm>
          <a:off x="2338388" y="3859213"/>
          <a:ext cx="4495800" cy="1752600"/>
        </p:xfrm>
        <a:graphic>
          <a:graphicData uri="http://schemas.openxmlformats.org/drawingml/2006/table">
            <a:tbl>
              <a:tblPr/>
              <a:tblGrid>
                <a:gridCol w="4495800">
                  <a:extLst>
                    <a:ext uri="{9D8B030D-6E8A-4147-A177-3AD203B41FA5}">
                      <a16:colId xmlns:a16="http://schemas.microsoft.com/office/drawing/2014/main" val="20000"/>
                    </a:ext>
                  </a:extLst>
                </a:gridCol>
              </a:tblGrid>
              <a:tr h="1752600">
                <a:tc>
                  <a:txBody>
                    <a:bodyPr/>
                    <a:lstStyle>
                      <a:lvl1pPr>
                        <a:spcBef>
                          <a:spcPct val="20000"/>
                        </a:spcBef>
                        <a:buFont typeface="Arial" panose="020B0604020202020204" pitchFamily="34" charset="0"/>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Calibri" panose="020F0502020204030204" pitchFamily="34" charset="0"/>
                        </a:defRPr>
                      </a:lvl4pPr>
                      <a:lvl5pPr marL="2057400" indent="-228600">
                        <a:spcBef>
                          <a:spcPct val="20000"/>
                        </a:spcBef>
                        <a:buFont typeface="Arial" panose="020B0604020202020204" pitchFamily="34" charset="0"/>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kumimoji="0" lang="en-US" altLang="en-US" sz="1700" b="1" i="0" u="none" strike="noStrike" cap="none" normalizeH="0" baseline="0" dirty="0">
                          <a:ln>
                            <a:noFill/>
                          </a:ln>
                          <a:solidFill>
                            <a:schemeClr val="tx1"/>
                          </a:solidFill>
                          <a:effectLst/>
                          <a:latin typeface="Tw Cen MT" panose="020B0602020104020603" pitchFamily="34" charset="0"/>
                          <a:ea typeface="Tw Cen MT" panose="020B0602020104020603" pitchFamily="34" charset="0"/>
                          <a:cs typeface="Times New Roman" panose="02020603050405020304" pitchFamily="18" charset="0"/>
                        </a:rPr>
                        <a:t>A  	= 	Within Scope of Practice</a:t>
                      </a:r>
                      <a:endParaRPr kumimoji="0" lang="en-US" altLang="en-US" sz="1700" b="0" i="0" u="none" strike="noStrike" cap="none" normalizeH="0" baseline="0" dirty="0">
                        <a:ln>
                          <a:noFill/>
                        </a:ln>
                        <a:solidFill>
                          <a:schemeClr val="tx1"/>
                        </a:solidFill>
                        <a:effectLst/>
                        <a:latin typeface="Tw Cen MT" panose="020B0602020104020603" pitchFamily="34" charset="0"/>
                        <a:ea typeface="Tw Cen MT" panose="020B0602020104020603" pitchFamily="34" charset="0"/>
                        <a:cs typeface="Times New Roman" panose="02020603050405020304"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kumimoji="0" lang="en-US" altLang="en-US" sz="1700" b="1" i="0" u="none" strike="noStrike" cap="none" normalizeH="0" baseline="0" dirty="0">
                          <a:ln>
                            <a:noFill/>
                          </a:ln>
                          <a:solidFill>
                            <a:schemeClr val="tx1"/>
                          </a:solidFill>
                          <a:effectLst/>
                          <a:latin typeface="Tw Cen MT" panose="020B0602020104020603" pitchFamily="34" charset="0"/>
                          <a:ea typeface="Tw Cen MT" panose="020B0602020104020603" pitchFamily="34" charset="0"/>
                          <a:cs typeface="Times New Roman" panose="02020603050405020304" pitchFamily="18" charset="0"/>
                        </a:rPr>
                        <a:t>S  	=  Within Scope of Practice with supervision</a:t>
                      </a:r>
                      <a:endParaRPr kumimoji="0" lang="en-US" altLang="en-US" sz="1700" b="0" i="0" u="none" strike="noStrike" cap="none" normalizeH="0" baseline="0" dirty="0">
                        <a:ln>
                          <a:noFill/>
                        </a:ln>
                        <a:solidFill>
                          <a:schemeClr val="tx1"/>
                        </a:solidFill>
                        <a:effectLst/>
                        <a:latin typeface="Tw Cen MT" panose="020B0602020104020603" pitchFamily="34" charset="0"/>
                        <a:ea typeface="Tw Cen MT" panose="020B0602020104020603" pitchFamily="34" charset="0"/>
                        <a:cs typeface="Times New Roman" panose="02020603050405020304"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kumimoji="0" lang="en-US" altLang="en-US" sz="1700" b="1" i="0" u="none" strike="noStrike" cap="none" normalizeH="0" baseline="0" dirty="0">
                          <a:ln>
                            <a:noFill/>
                          </a:ln>
                          <a:solidFill>
                            <a:schemeClr val="tx1"/>
                          </a:solidFill>
                          <a:effectLst/>
                          <a:latin typeface="Tw Cen MT" panose="020B0602020104020603" pitchFamily="34" charset="0"/>
                          <a:ea typeface="Tw Cen MT" panose="020B0602020104020603" pitchFamily="34" charset="0"/>
                          <a:cs typeface="Times New Roman" panose="02020603050405020304" pitchFamily="18" charset="0"/>
                        </a:rPr>
                        <a:t>D 	=  Delegated task with supervision</a:t>
                      </a:r>
                      <a:endParaRPr kumimoji="0" lang="en-US" altLang="en-US" sz="1700" b="0" i="0" u="none" strike="noStrike" cap="none" normalizeH="0" baseline="0" dirty="0">
                        <a:ln>
                          <a:noFill/>
                        </a:ln>
                        <a:solidFill>
                          <a:schemeClr val="tx1"/>
                        </a:solidFill>
                        <a:effectLst/>
                        <a:latin typeface="Tw Cen MT" panose="020B0602020104020603" pitchFamily="34" charset="0"/>
                        <a:ea typeface="Tw Cen MT" panose="020B0602020104020603" pitchFamily="34" charset="0"/>
                        <a:cs typeface="Times New Roman" panose="02020603050405020304"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kumimoji="0" lang="en-US" altLang="en-US" sz="1700" b="1" i="0" u="none" strike="noStrike" cap="none" normalizeH="0" baseline="0" dirty="0">
                          <a:ln>
                            <a:noFill/>
                          </a:ln>
                          <a:solidFill>
                            <a:schemeClr val="tx1"/>
                          </a:solidFill>
                          <a:effectLst/>
                          <a:latin typeface="Tw Cen MT" panose="020B0602020104020603" pitchFamily="34" charset="0"/>
                          <a:ea typeface="Tw Cen MT" panose="020B0602020104020603" pitchFamily="34" charset="0"/>
                          <a:cs typeface="Times New Roman" panose="02020603050405020304" pitchFamily="18" charset="0"/>
                        </a:rPr>
                        <a:t>EM	= 	In emergencies</a:t>
                      </a:r>
                      <a:endParaRPr kumimoji="0" lang="en-US" altLang="en-US" sz="1700" b="0" i="0" u="none" strike="noStrike" cap="none" normalizeH="0" baseline="0" dirty="0">
                        <a:ln>
                          <a:noFill/>
                        </a:ln>
                        <a:solidFill>
                          <a:schemeClr val="tx1"/>
                        </a:solidFill>
                        <a:effectLst/>
                        <a:latin typeface="Tw Cen MT" panose="020B0602020104020603" pitchFamily="34" charset="0"/>
                        <a:ea typeface="Tw Cen MT" panose="020B0602020104020603" pitchFamily="34" charset="0"/>
                        <a:cs typeface="Times New Roman" panose="02020603050405020304"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tab pos="-609600" algn="l"/>
                          <a:tab pos="-457200" algn="l"/>
                          <a:tab pos="0" algn="l"/>
                          <a:tab pos="330200" algn="l"/>
                          <a:tab pos="5588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kumimoji="0" lang="en-US" altLang="en-US" sz="1700" b="1" i="0" u="none" strike="noStrike" cap="none" normalizeH="0" baseline="0" dirty="0">
                          <a:ln>
                            <a:noFill/>
                          </a:ln>
                          <a:solidFill>
                            <a:schemeClr val="tx1"/>
                          </a:solidFill>
                          <a:effectLst/>
                          <a:latin typeface="Tw Cen MT" panose="020B0602020104020603" pitchFamily="34" charset="0"/>
                          <a:ea typeface="Tw Cen MT" panose="020B0602020104020603" pitchFamily="34" charset="0"/>
                          <a:cs typeface="Times New Roman" panose="02020603050405020304" pitchFamily="18" charset="0"/>
                        </a:rPr>
                        <a:t>X 	=  Cannot perform</a:t>
                      </a:r>
                      <a:endParaRPr kumimoji="0" lang="en-US" altLang="en-US" sz="1700" b="0" i="0" u="none" strike="noStrike" cap="none" normalizeH="0" baseline="0" dirty="0">
                        <a:ln>
                          <a:noFill/>
                        </a:ln>
                        <a:solidFill>
                          <a:schemeClr val="tx1"/>
                        </a:solidFill>
                        <a:effectLst/>
                        <a:latin typeface="Tw Cen MT" panose="020B0602020104020603" pitchFamily="34" charset="0"/>
                        <a:ea typeface="Tw Cen MT" panose="020B0602020104020603"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3BDDD56-ADA4-44A1-9F4F-029DB50DD5CB}"/>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Rectangle 3">
            <a:extLst>
              <a:ext uri="{FF2B5EF4-FFF2-40B4-BE49-F238E27FC236}">
                <a16:creationId xmlns:a16="http://schemas.microsoft.com/office/drawing/2014/main" id="{DA478C69-0704-42E9-A38A-518DB4E38257}"/>
              </a:ext>
            </a:extLst>
          </p:cNvPr>
          <p:cNvSpPr/>
          <p:nvPr/>
        </p:nvSpPr>
        <p:spPr>
          <a:xfrm>
            <a:off x="-11113" y="-14288"/>
            <a:ext cx="9144001" cy="762001"/>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 sz="4400" dirty="0">
                <a:latin typeface="Arial" panose="020B0604020202020204" pitchFamily="34" charset="0"/>
                <a:cs typeface="Arial" panose="020B0604020202020204" pitchFamily="34" charset="0"/>
              </a:rPr>
              <a:t>What I can </a:t>
            </a:r>
            <a:r>
              <a:rPr lang="en" sz="4400" b="1" dirty="0">
                <a:solidFill>
                  <a:srgbClr val="FF0000"/>
                </a:solidFill>
                <a:latin typeface="Arial" panose="020B0604020202020204" pitchFamily="34" charset="0"/>
                <a:cs typeface="Arial" panose="020B0604020202020204" pitchFamily="34" charset="0"/>
              </a:rPr>
              <a:t>NEVER</a:t>
            </a:r>
            <a:r>
              <a:rPr lang="en" sz="4400" dirty="0">
                <a:latin typeface="Arial" panose="020B0604020202020204" pitchFamily="34" charset="0"/>
                <a:cs typeface="Arial" panose="020B0604020202020204" pitchFamily="34" charset="0"/>
              </a:rPr>
              <a:t> do</a:t>
            </a:r>
            <a:r>
              <a:rPr lang="en" sz="4400" b="1" dirty="0">
                <a:solidFill>
                  <a:schemeClr val="bg1"/>
                </a:solidFill>
                <a:latin typeface="Arial" panose="020B0604020202020204" pitchFamily="34" charset="0"/>
                <a:cs typeface="Arial" panose="020B0604020202020204" pitchFamily="34" charset="0"/>
              </a:rPr>
              <a:t>!!</a:t>
            </a:r>
            <a:endParaRPr lang="en-US" sz="4400" dirty="0">
              <a:solidFill>
                <a:schemeClr val="bg1"/>
              </a:solidFill>
              <a:latin typeface="Arial" panose="020B0604020202020204" pitchFamily="34" charset="0"/>
              <a:cs typeface="Arial" panose="020B0604020202020204" pitchFamily="34" charset="0"/>
            </a:endParaRPr>
          </a:p>
        </p:txBody>
      </p:sp>
      <p:sp>
        <p:nvSpPr>
          <p:cNvPr id="5" name="Google Shape;814;p102">
            <a:extLst>
              <a:ext uri="{FF2B5EF4-FFF2-40B4-BE49-F238E27FC236}">
                <a16:creationId xmlns:a16="http://schemas.microsoft.com/office/drawing/2014/main" id="{D774F183-CD15-4D0D-86F8-2BA8FCC13571}"/>
              </a:ext>
            </a:extLst>
          </p:cNvPr>
          <p:cNvSpPr txBox="1">
            <a:spLocks/>
          </p:cNvSpPr>
          <p:nvPr/>
        </p:nvSpPr>
        <p:spPr>
          <a:xfrm>
            <a:off x="609600" y="984250"/>
            <a:ext cx="7848600" cy="4495800"/>
          </a:xfrm>
          <a:prstGeom prst="rect">
            <a:avLst/>
          </a:prstGeom>
          <a:ln w="9525" cap="flat" cmpd="sng">
            <a:solidFill>
              <a:srgbClr val="000000"/>
            </a:solidFill>
            <a:prstDash val="solid"/>
            <a:round/>
            <a:headEnd type="none" w="sm" len="sm"/>
            <a:tailEnd type="none" w="sm" len="sm"/>
          </a:ln>
        </p:spPr>
        <p:txBody>
          <a:bodyPr spcFirstLastPara="1" lIns="91425" tIns="91425" rIns="91425" bIns="91425"/>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pPr marL="457200" indent="-330200" algn="l">
              <a:spcBef>
                <a:spcPts val="0"/>
              </a:spcBef>
              <a:spcAft>
                <a:spcPts val="0"/>
              </a:spcAft>
              <a:buClr>
                <a:srgbClr val="000000"/>
              </a:buClr>
              <a:buSzPct val="85000"/>
              <a:buFontTx/>
              <a:buChar char="●"/>
              <a:defRPr/>
            </a:pPr>
            <a:r>
              <a:rPr lang="en-US" sz="2800" dirty="0">
                <a:solidFill>
                  <a:srgbClr val="000000"/>
                </a:solidFill>
                <a:latin typeface="Arial" panose="020B0604020202020204" pitchFamily="34" charset="0"/>
                <a:cs typeface="Arial" panose="020B0604020202020204" pitchFamily="34" charset="0"/>
              </a:rPr>
              <a:t>Develop protocols</a:t>
            </a:r>
          </a:p>
          <a:p>
            <a:pPr marL="914400" lvl="1" indent="-330200" algn="l">
              <a:spcBef>
                <a:spcPts val="0"/>
              </a:spcBef>
              <a:spcAft>
                <a:spcPts val="0"/>
              </a:spcAft>
              <a:buClr>
                <a:srgbClr val="000000"/>
              </a:buClr>
              <a:buSzPct val="80000"/>
              <a:buFontTx/>
              <a:buChar char="○"/>
              <a:defRPr/>
            </a:pPr>
            <a:r>
              <a:rPr lang="en-US" sz="2800" kern="0" dirty="0">
                <a:solidFill>
                  <a:srgbClr val="000000"/>
                </a:solidFill>
                <a:latin typeface="Arial" panose="020B0604020202020204" pitchFamily="34" charset="0"/>
              </a:rPr>
              <a:t>Health care procedures</a:t>
            </a:r>
          </a:p>
          <a:p>
            <a:pPr marL="914400" lvl="1" indent="-330200" algn="l">
              <a:spcBef>
                <a:spcPts val="0"/>
              </a:spcBef>
              <a:spcAft>
                <a:spcPts val="0"/>
              </a:spcAft>
              <a:buClr>
                <a:srgbClr val="000000"/>
              </a:buClr>
              <a:buSzPct val="80000"/>
              <a:buFontTx/>
              <a:buChar char="○"/>
              <a:defRPr/>
            </a:pPr>
            <a:r>
              <a:rPr lang="en-US" sz="2800" kern="0" dirty="0">
                <a:solidFill>
                  <a:srgbClr val="000000"/>
                </a:solidFill>
                <a:latin typeface="Arial" panose="020B0604020202020204" pitchFamily="34" charset="0"/>
              </a:rPr>
              <a:t>Emergency protocols</a:t>
            </a:r>
          </a:p>
          <a:p>
            <a:pPr marL="914400" lvl="1" indent="-330200" algn="l">
              <a:spcBef>
                <a:spcPts val="0"/>
              </a:spcBef>
              <a:spcAft>
                <a:spcPts val="0"/>
              </a:spcAft>
              <a:buClr>
                <a:srgbClr val="000000"/>
              </a:buClr>
              <a:buSzPct val="80000"/>
              <a:buFontTx/>
              <a:buChar char="○"/>
              <a:defRPr/>
            </a:pPr>
            <a:r>
              <a:rPr lang="en-US" sz="2800" kern="0" dirty="0">
                <a:solidFill>
                  <a:srgbClr val="000000"/>
                </a:solidFill>
                <a:latin typeface="Arial" panose="020B0604020202020204" pitchFamily="34" charset="0"/>
              </a:rPr>
              <a:t>Individualized health care plans</a:t>
            </a:r>
          </a:p>
          <a:p>
            <a:pPr marL="457200" indent="-330200" algn="l">
              <a:spcBef>
                <a:spcPts val="0"/>
              </a:spcBef>
              <a:spcAft>
                <a:spcPts val="0"/>
              </a:spcAft>
              <a:buClr>
                <a:srgbClr val="000000"/>
              </a:buClr>
              <a:buSzPct val="85000"/>
              <a:buFontTx/>
              <a:buChar char="●"/>
              <a:defRPr/>
            </a:pPr>
            <a:r>
              <a:rPr lang="en-US" sz="2800" dirty="0">
                <a:solidFill>
                  <a:srgbClr val="000000"/>
                </a:solidFill>
                <a:latin typeface="Arial" panose="020B0604020202020204" pitchFamily="34" charset="0"/>
                <a:cs typeface="Arial" panose="020B0604020202020204" pitchFamily="34" charset="0"/>
              </a:rPr>
              <a:t>Nursing tasks which require nursing judgement/intervention</a:t>
            </a:r>
          </a:p>
          <a:p>
            <a:pPr marL="457200" indent="-330200" algn="l">
              <a:spcBef>
                <a:spcPts val="0"/>
              </a:spcBef>
              <a:spcAft>
                <a:spcPts val="0"/>
              </a:spcAft>
              <a:buClr>
                <a:srgbClr val="000000"/>
              </a:buClr>
              <a:buSzPct val="85000"/>
              <a:buFontTx/>
              <a:buChar char="●"/>
              <a:defRPr/>
            </a:pPr>
            <a:r>
              <a:rPr lang="en-US" sz="2800" dirty="0">
                <a:solidFill>
                  <a:srgbClr val="000000"/>
                </a:solidFill>
                <a:latin typeface="Arial" panose="020B0604020202020204" pitchFamily="34" charset="0"/>
                <a:cs typeface="Arial" panose="020B0604020202020204" pitchFamily="34" charset="0"/>
              </a:rPr>
              <a:t>Teaching student-focused self-management care </a:t>
            </a:r>
          </a:p>
          <a:p>
            <a:pPr marL="457200" indent="-330200" algn="l">
              <a:spcBef>
                <a:spcPts val="0"/>
              </a:spcBef>
              <a:spcAft>
                <a:spcPts val="0"/>
              </a:spcAft>
              <a:buClr>
                <a:srgbClr val="000000"/>
              </a:buClr>
              <a:buSzPct val="85000"/>
              <a:buFontTx/>
              <a:buChar char="●"/>
              <a:defRPr/>
            </a:pPr>
            <a:r>
              <a:rPr lang="en-US" sz="2800" dirty="0">
                <a:solidFill>
                  <a:srgbClr val="000000"/>
                </a:solidFill>
                <a:latin typeface="Arial" panose="020B0604020202020204" pitchFamily="34" charset="0"/>
                <a:cs typeface="Arial" panose="020B0604020202020204" pitchFamily="34" charset="0"/>
              </a:rPr>
              <a:t>Receiving or transmitting verbal or telephone physician orders</a:t>
            </a:r>
          </a:p>
          <a:p>
            <a:pPr algn="l">
              <a:spcBef>
                <a:spcPts val="1600"/>
              </a:spcBef>
              <a:spcAft>
                <a:spcPts val="1600"/>
              </a:spcAft>
              <a:defRPr/>
            </a:pPr>
            <a:endParaRPr lang="en-US" sz="1600" b="1" dirty="0">
              <a:solidFill>
                <a:srgbClr val="000000"/>
              </a:solidFill>
            </a:endParaRPr>
          </a:p>
        </p:txBody>
      </p:sp>
      <p:pic>
        <p:nvPicPr>
          <p:cNvPr id="141317" name="Picture 4">
            <a:extLst>
              <a:ext uri="{FF2B5EF4-FFF2-40B4-BE49-F238E27FC236}">
                <a16:creationId xmlns:a16="http://schemas.microsoft.com/office/drawing/2014/main" id="{5D8D1E67-666D-442D-A333-86846DE6B78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FCC6EEA-F284-4FCF-AEAA-83228CA16AE4}"/>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Rectangle 3">
            <a:extLst>
              <a:ext uri="{FF2B5EF4-FFF2-40B4-BE49-F238E27FC236}">
                <a16:creationId xmlns:a16="http://schemas.microsoft.com/office/drawing/2014/main" id="{98E46EA3-DC3A-4D05-873F-CE18B6A159D0}"/>
              </a:ext>
            </a:extLst>
          </p:cNvPr>
          <p:cNvSpPr/>
          <p:nvPr/>
        </p:nvSpPr>
        <p:spPr>
          <a:xfrm>
            <a:off x="-11113" y="-14288"/>
            <a:ext cx="9144001" cy="762001"/>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 sz="4400" dirty="0">
                <a:latin typeface="Arial" panose="020B0604020202020204" pitchFamily="34" charset="0"/>
                <a:cs typeface="Arial" panose="020B0604020202020204" pitchFamily="34" charset="0"/>
              </a:rPr>
              <a:t>What I can </a:t>
            </a:r>
            <a:r>
              <a:rPr lang="en" sz="4400" b="1" dirty="0">
                <a:solidFill>
                  <a:srgbClr val="FF0000"/>
                </a:solidFill>
                <a:latin typeface="Arial" panose="020B0604020202020204" pitchFamily="34" charset="0"/>
                <a:cs typeface="Arial" panose="020B0604020202020204" pitchFamily="34" charset="0"/>
              </a:rPr>
              <a:t>NEVER</a:t>
            </a:r>
            <a:r>
              <a:rPr lang="en" sz="4400" dirty="0">
                <a:latin typeface="Arial" panose="020B0604020202020204" pitchFamily="34" charset="0"/>
                <a:cs typeface="Arial" panose="020B0604020202020204" pitchFamily="34" charset="0"/>
              </a:rPr>
              <a:t> do</a:t>
            </a:r>
            <a:r>
              <a:rPr lang="en" sz="4400" b="1" dirty="0">
                <a:solidFill>
                  <a:schemeClr val="bg1"/>
                </a:solidFill>
                <a:latin typeface="Arial" panose="020B0604020202020204" pitchFamily="34" charset="0"/>
                <a:cs typeface="Arial" panose="020B0604020202020204" pitchFamily="34" charset="0"/>
              </a:rPr>
              <a:t>!!</a:t>
            </a:r>
            <a:endParaRPr lang="en-US" sz="4400" dirty="0">
              <a:solidFill>
                <a:schemeClr val="bg1"/>
              </a:solidFill>
              <a:latin typeface="Arial" panose="020B0604020202020204" pitchFamily="34" charset="0"/>
              <a:cs typeface="Arial" panose="020B0604020202020204" pitchFamily="34" charset="0"/>
            </a:endParaRPr>
          </a:p>
        </p:txBody>
      </p:sp>
      <p:sp>
        <p:nvSpPr>
          <p:cNvPr id="143364" name="Google Shape;821;p103">
            <a:extLst>
              <a:ext uri="{FF2B5EF4-FFF2-40B4-BE49-F238E27FC236}">
                <a16:creationId xmlns:a16="http://schemas.microsoft.com/office/drawing/2014/main" id="{4E2C39C0-E54A-478F-A15F-B012DC5D884B}"/>
              </a:ext>
            </a:extLst>
          </p:cNvPr>
          <p:cNvSpPr txBox="1">
            <a:spLocks/>
          </p:cNvSpPr>
          <p:nvPr/>
        </p:nvSpPr>
        <p:spPr bwMode="auto">
          <a:xfrm>
            <a:off x="609600" y="1143001"/>
            <a:ext cx="7848600" cy="4419599"/>
          </a:xfrm>
          <a:prstGeom prst="rect">
            <a:avLst/>
          </a:prstGeom>
          <a:noFill/>
          <a:ln w="9525">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lstStyle>
            <a:lvl1pPr marL="457200" indent="-330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
                <a:srgbClr val="000000"/>
              </a:buClr>
              <a:buSzPts val="1600"/>
              <a:buFontTx/>
              <a:buChar char="●"/>
            </a:pPr>
            <a:r>
              <a:rPr lang="en-US" altLang="en-US" sz="2400" dirty="0">
                <a:solidFill>
                  <a:srgbClr val="000000"/>
                </a:solidFill>
                <a:latin typeface="Arial" panose="020B0604020202020204" pitchFamily="34" charset="0"/>
              </a:rPr>
              <a:t>Nasogastric (NG) feeding and monitoring</a:t>
            </a:r>
          </a:p>
          <a:p>
            <a:pPr>
              <a:spcBef>
                <a:spcPct val="0"/>
              </a:spcBef>
              <a:buClr>
                <a:srgbClr val="000000"/>
              </a:buClr>
              <a:buSzPts val="1600"/>
              <a:buFontTx/>
              <a:buChar char="●"/>
            </a:pPr>
            <a:r>
              <a:rPr lang="en-US" altLang="en-US" sz="2400" dirty="0">
                <a:solidFill>
                  <a:srgbClr val="000000"/>
                </a:solidFill>
                <a:latin typeface="Arial" panose="020B0604020202020204" pitchFamily="34" charset="0"/>
              </a:rPr>
              <a:t>Jejunostomy tube feeding</a:t>
            </a:r>
          </a:p>
          <a:p>
            <a:pPr>
              <a:spcBef>
                <a:spcPct val="0"/>
              </a:spcBef>
              <a:buClr>
                <a:srgbClr val="000000"/>
              </a:buClr>
              <a:buSzPts val="1600"/>
              <a:buFontTx/>
              <a:buChar char="●"/>
            </a:pPr>
            <a:r>
              <a:rPr lang="en-US" altLang="en-US" sz="2400" dirty="0">
                <a:solidFill>
                  <a:srgbClr val="000000"/>
                </a:solidFill>
                <a:latin typeface="Arial" panose="020B0604020202020204" pitchFamily="34" charset="0"/>
              </a:rPr>
              <a:t>Total Parenteral (IV) feeding and monitoring</a:t>
            </a:r>
          </a:p>
          <a:p>
            <a:pPr>
              <a:spcBef>
                <a:spcPct val="0"/>
              </a:spcBef>
              <a:buClr>
                <a:srgbClr val="000000"/>
              </a:buClr>
              <a:buSzPts val="1600"/>
              <a:buFontTx/>
              <a:buChar char="●"/>
            </a:pPr>
            <a:r>
              <a:rPr lang="en-US" altLang="en-US" sz="2400" dirty="0">
                <a:solidFill>
                  <a:srgbClr val="000000"/>
                </a:solidFill>
                <a:latin typeface="Arial" panose="020B0604020202020204" pitchFamily="34" charset="0"/>
              </a:rPr>
              <a:t>G-tube reinsertion</a:t>
            </a:r>
          </a:p>
          <a:p>
            <a:pPr>
              <a:spcBef>
                <a:spcPct val="0"/>
              </a:spcBef>
              <a:buClr>
                <a:srgbClr val="000000"/>
              </a:buClr>
              <a:buSzPts val="1600"/>
              <a:buFontTx/>
              <a:buChar char="●"/>
            </a:pPr>
            <a:r>
              <a:rPr lang="en-US" altLang="en-US" sz="2400" dirty="0">
                <a:solidFill>
                  <a:srgbClr val="000000"/>
                </a:solidFill>
                <a:latin typeface="Arial" panose="020B0604020202020204" pitchFamily="34" charset="0"/>
              </a:rPr>
              <a:t>Sterile urinary catheterization</a:t>
            </a:r>
          </a:p>
          <a:p>
            <a:pPr>
              <a:spcBef>
                <a:spcPct val="0"/>
              </a:spcBef>
              <a:buClr>
                <a:srgbClr val="000000"/>
              </a:buClr>
              <a:buSzPts val="1600"/>
              <a:buFontTx/>
              <a:buChar char="●"/>
            </a:pPr>
            <a:r>
              <a:rPr lang="en-US" altLang="en-US" sz="2400" dirty="0">
                <a:solidFill>
                  <a:srgbClr val="000000"/>
                </a:solidFill>
                <a:latin typeface="Arial" panose="020B0604020202020204" pitchFamily="34" charset="0"/>
              </a:rPr>
              <a:t>Ventilator adjustment</a:t>
            </a:r>
          </a:p>
          <a:p>
            <a:pPr>
              <a:spcBef>
                <a:spcPct val="0"/>
              </a:spcBef>
              <a:buClr>
                <a:srgbClr val="000000"/>
              </a:buClr>
              <a:buSzPts val="1600"/>
              <a:buFontTx/>
              <a:buChar char="●"/>
            </a:pPr>
            <a:r>
              <a:rPr lang="en-US" altLang="en-US" sz="2400" dirty="0">
                <a:solidFill>
                  <a:srgbClr val="000000"/>
                </a:solidFill>
                <a:latin typeface="Arial" panose="020B0604020202020204" pitchFamily="34" charset="0"/>
              </a:rPr>
              <a:t>Central Line Catheter</a:t>
            </a:r>
          </a:p>
          <a:p>
            <a:pPr>
              <a:spcBef>
                <a:spcPct val="0"/>
              </a:spcBef>
              <a:buClr>
                <a:srgbClr val="000000"/>
              </a:buClr>
              <a:buSzPts val="1600"/>
              <a:buFontTx/>
              <a:buChar char="●"/>
            </a:pPr>
            <a:r>
              <a:rPr lang="en-US" altLang="en-US" sz="2400" dirty="0">
                <a:solidFill>
                  <a:srgbClr val="000000"/>
                </a:solidFill>
                <a:latin typeface="Arial" panose="020B0604020202020204" pitchFamily="34" charset="0"/>
              </a:rPr>
              <a:t>Peritoneal Dialysis</a:t>
            </a:r>
          </a:p>
          <a:p>
            <a:pPr>
              <a:spcBef>
                <a:spcPct val="0"/>
              </a:spcBef>
              <a:buClr>
                <a:srgbClr val="000000"/>
              </a:buClr>
              <a:buSzPts val="1600"/>
              <a:buFontTx/>
              <a:buChar char="●"/>
            </a:pPr>
            <a:r>
              <a:rPr lang="en-US" altLang="en-US" sz="2400" dirty="0">
                <a:solidFill>
                  <a:srgbClr val="000000"/>
                </a:solidFill>
                <a:latin typeface="Arial" panose="020B0604020202020204" pitchFamily="34" charset="0"/>
              </a:rPr>
              <a:t>Oral controlled substance administration </a:t>
            </a:r>
            <a:r>
              <a:rPr lang="en-US" altLang="en-US" sz="2400" b="1" dirty="0">
                <a:solidFill>
                  <a:srgbClr val="000000"/>
                </a:solidFill>
                <a:latin typeface="Arial" panose="020B0604020202020204" pitchFamily="34" charset="0"/>
              </a:rPr>
              <a:t>(w/ exception of parental delegation and specific guidelines and policy)</a:t>
            </a:r>
          </a:p>
        </p:txBody>
      </p:sp>
      <p:pic>
        <p:nvPicPr>
          <p:cNvPr id="143365" name="Picture 4">
            <a:extLst>
              <a:ext uri="{FF2B5EF4-FFF2-40B4-BE49-F238E27FC236}">
                <a16:creationId xmlns:a16="http://schemas.microsoft.com/office/drawing/2014/main" id="{65FC19E8-CEAF-4F83-9112-3B05A7D633C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E6DC4D6-FEEE-44A2-AF20-C2CB182891C8}"/>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6387" name="Title 1">
            <a:extLst>
              <a:ext uri="{FF2B5EF4-FFF2-40B4-BE49-F238E27FC236}">
                <a16:creationId xmlns:a16="http://schemas.microsoft.com/office/drawing/2014/main" id="{47A4CC22-6AF0-4C18-827E-031EA36E0B6A}"/>
              </a:ext>
            </a:extLst>
          </p:cNvPr>
          <p:cNvSpPr txBox="1">
            <a:spLocks noChangeArrowheads="1"/>
          </p:cNvSpPr>
          <p:nvPr/>
        </p:nvSpPr>
        <p:spPr bwMode="auto">
          <a:xfrm>
            <a:off x="0" y="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400">
                <a:solidFill>
                  <a:schemeClr val="bg1"/>
                </a:solidFill>
                <a:latin typeface="Arial" panose="020B0604020202020204" pitchFamily="34" charset="0"/>
              </a:rPr>
              <a:t>General Training</a:t>
            </a:r>
          </a:p>
        </p:txBody>
      </p:sp>
      <p:sp>
        <p:nvSpPr>
          <p:cNvPr id="5" name="Google Shape;177;p32">
            <a:extLst>
              <a:ext uri="{FF2B5EF4-FFF2-40B4-BE49-F238E27FC236}">
                <a16:creationId xmlns:a16="http://schemas.microsoft.com/office/drawing/2014/main" id="{88DAEBAE-D0AD-4805-97F8-69BDDF75B02C}"/>
              </a:ext>
            </a:extLst>
          </p:cNvPr>
          <p:cNvSpPr txBox="1">
            <a:spLocks/>
          </p:cNvSpPr>
          <p:nvPr/>
        </p:nvSpPr>
        <p:spPr>
          <a:xfrm>
            <a:off x="609600" y="1866900"/>
            <a:ext cx="7924800" cy="3124200"/>
          </a:xfrm>
          <a:prstGeom prst="rect">
            <a:avLst/>
          </a:prstGeom>
          <a:noFill/>
          <a:ln w="9525" cap="flat" cmpd="sng">
            <a:solidFill>
              <a:srgbClr val="000000"/>
            </a:solidFill>
            <a:prstDash val="solid"/>
            <a:round/>
            <a:headEnd type="none" w="sm" len="sm"/>
            <a:tailEnd type="none" w="sm" len="sm"/>
          </a:ln>
        </p:spPr>
        <p:txBody>
          <a:bodyPr spcFirstLastPara="1" lIns="91425" tIns="91425" rIns="91425" bIns="91425"/>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eaLnBrk="1" fontAlgn="auto" hangingPunct="1">
              <a:buClr>
                <a:srgbClr val="595959"/>
              </a:buClr>
              <a:buFont typeface="Arial"/>
              <a:buNone/>
              <a:defRPr/>
            </a:pPr>
            <a:r>
              <a:rPr lang="en-US" sz="2800" kern="0" dirty="0">
                <a:solidFill>
                  <a:srgbClr val="000000"/>
                </a:solidFill>
              </a:rPr>
              <a:t>Key components of general training for the </a:t>
            </a:r>
            <a:r>
              <a:rPr lang="en-US" sz="2800" b="1" kern="0" dirty="0">
                <a:solidFill>
                  <a:srgbClr val="000000"/>
                </a:solidFill>
              </a:rPr>
              <a:t>UAP</a:t>
            </a:r>
            <a:r>
              <a:rPr lang="en-US" sz="2800" kern="0" dirty="0">
                <a:solidFill>
                  <a:srgbClr val="000000"/>
                </a:solidFill>
              </a:rPr>
              <a:t> include:</a:t>
            </a:r>
          </a:p>
          <a:p>
            <a:pPr indent="-330200" eaLnBrk="1" fontAlgn="auto" hangingPunct="1">
              <a:spcBef>
                <a:spcPts val="1600"/>
              </a:spcBef>
              <a:buClr>
                <a:srgbClr val="000000"/>
              </a:buClr>
              <a:buSzPts val="1600"/>
              <a:defRPr/>
            </a:pPr>
            <a:r>
              <a:rPr lang="en-US" sz="2800" kern="0" dirty="0">
                <a:solidFill>
                  <a:srgbClr val="000000"/>
                </a:solidFill>
              </a:rPr>
              <a:t>Awareness Training </a:t>
            </a:r>
          </a:p>
          <a:p>
            <a:pPr indent="-330200" eaLnBrk="1" fontAlgn="auto" hangingPunct="1">
              <a:buClr>
                <a:srgbClr val="000000"/>
              </a:buClr>
              <a:buSzPts val="1600"/>
              <a:defRPr/>
            </a:pPr>
            <a:r>
              <a:rPr lang="en-US" sz="2800" kern="0" dirty="0">
                <a:solidFill>
                  <a:srgbClr val="000000"/>
                </a:solidFill>
              </a:rPr>
              <a:t>Individual Health Care Plan (IHP) </a:t>
            </a:r>
          </a:p>
          <a:p>
            <a:pPr indent="-330200" eaLnBrk="1" fontAlgn="auto" hangingPunct="1">
              <a:buClr>
                <a:srgbClr val="000000"/>
              </a:buClr>
              <a:buSzPts val="1600"/>
              <a:defRPr/>
            </a:pPr>
            <a:r>
              <a:rPr lang="en-US" sz="2800" kern="0" dirty="0">
                <a:solidFill>
                  <a:srgbClr val="000000"/>
                </a:solidFill>
              </a:rPr>
              <a:t>Emergency Plan  </a:t>
            </a:r>
          </a:p>
          <a:p>
            <a:pPr marL="0" indent="0" eaLnBrk="1" fontAlgn="auto" hangingPunct="1">
              <a:spcBef>
                <a:spcPts val="1600"/>
              </a:spcBef>
              <a:spcAft>
                <a:spcPts val="1600"/>
              </a:spcAft>
              <a:buClr>
                <a:srgbClr val="595959"/>
              </a:buClr>
              <a:buFont typeface="Arial"/>
              <a:buNone/>
              <a:defRPr/>
            </a:pPr>
            <a:endParaRPr lang="en-US" sz="2800" kern="0" dirty="0">
              <a:solidFill>
                <a:srgbClr val="595959"/>
              </a:solidFill>
            </a:endParaRPr>
          </a:p>
        </p:txBody>
      </p:sp>
      <p:pic>
        <p:nvPicPr>
          <p:cNvPr id="16389" name="Picture 4">
            <a:extLst>
              <a:ext uri="{FF2B5EF4-FFF2-40B4-BE49-F238E27FC236}">
                <a16:creationId xmlns:a16="http://schemas.microsoft.com/office/drawing/2014/main" id="{C43E5AAF-5739-4FCE-A9E2-A2134F83239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A880881-F80C-4FA2-AF64-CD7372AB4927}"/>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Rectangle 3">
            <a:extLst>
              <a:ext uri="{FF2B5EF4-FFF2-40B4-BE49-F238E27FC236}">
                <a16:creationId xmlns:a16="http://schemas.microsoft.com/office/drawing/2014/main" id="{9718D345-E452-4ED5-990C-E36F0A0F1596}"/>
              </a:ext>
            </a:extLst>
          </p:cNvPr>
          <p:cNvSpPr/>
          <p:nvPr/>
        </p:nvSpPr>
        <p:spPr>
          <a:xfrm>
            <a:off x="-11113" y="-14288"/>
            <a:ext cx="9144001" cy="762001"/>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 sz="4400" dirty="0">
                <a:latin typeface="Arial" panose="020B0604020202020204" pitchFamily="34" charset="0"/>
                <a:cs typeface="Arial" panose="020B0604020202020204" pitchFamily="34" charset="0"/>
              </a:rPr>
              <a:t>What I can </a:t>
            </a:r>
            <a:r>
              <a:rPr lang="en" sz="4400" b="1" dirty="0">
                <a:solidFill>
                  <a:srgbClr val="FF0000"/>
                </a:solidFill>
                <a:latin typeface="Arial" panose="020B0604020202020204" pitchFamily="34" charset="0"/>
                <a:cs typeface="Arial" panose="020B0604020202020204" pitchFamily="34" charset="0"/>
              </a:rPr>
              <a:t>NEVER</a:t>
            </a:r>
            <a:r>
              <a:rPr lang="en" sz="4400" dirty="0">
                <a:latin typeface="Arial" panose="020B0604020202020204" pitchFamily="34" charset="0"/>
                <a:cs typeface="Arial" panose="020B0604020202020204" pitchFamily="34" charset="0"/>
              </a:rPr>
              <a:t> do</a:t>
            </a:r>
            <a:r>
              <a:rPr lang="en" sz="4400" b="1" dirty="0">
                <a:solidFill>
                  <a:schemeClr val="bg1"/>
                </a:solidFill>
                <a:latin typeface="Arial" panose="020B0604020202020204" pitchFamily="34" charset="0"/>
                <a:cs typeface="Arial" panose="020B0604020202020204" pitchFamily="34" charset="0"/>
              </a:rPr>
              <a:t>!!</a:t>
            </a:r>
            <a:endParaRPr lang="en-US" sz="4400" dirty="0">
              <a:solidFill>
                <a:schemeClr val="bg1"/>
              </a:solidFill>
              <a:latin typeface="Arial" panose="020B0604020202020204" pitchFamily="34" charset="0"/>
              <a:cs typeface="Arial" panose="020B0604020202020204" pitchFamily="34" charset="0"/>
            </a:endParaRPr>
          </a:p>
        </p:txBody>
      </p:sp>
      <p:sp>
        <p:nvSpPr>
          <p:cNvPr id="6" name="Google Shape;828;p104">
            <a:extLst>
              <a:ext uri="{FF2B5EF4-FFF2-40B4-BE49-F238E27FC236}">
                <a16:creationId xmlns:a16="http://schemas.microsoft.com/office/drawing/2014/main" id="{9E116CA1-C71A-4CA4-B02B-4A88EC77FEC7}"/>
              </a:ext>
            </a:extLst>
          </p:cNvPr>
          <p:cNvSpPr txBox="1">
            <a:spLocks/>
          </p:cNvSpPr>
          <p:nvPr/>
        </p:nvSpPr>
        <p:spPr>
          <a:xfrm>
            <a:off x="685800" y="1142999"/>
            <a:ext cx="7772400" cy="4621213"/>
          </a:xfrm>
          <a:prstGeom prst="rect">
            <a:avLst/>
          </a:prstGeom>
          <a:ln w="9525" cap="flat" cmpd="sng">
            <a:solidFill>
              <a:srgbClr val="000000"/>
            </a:solidFill>
            <a:prstDash val="solid"/>
            <a:round/>
            <a:headEnd type="none" w="sm" len="sm"/>
            <a:tailEnd type="none" w="sm" len="sm"/>
          </a:ln>
        </p:spPr>
        <p:txBody>
          <a:bodyPr spcFirstLastPara="1" lIns="91425" tIns="91425" rIns="91425" bIns="91425"/>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330200">
              <a:spcBef>
                <a:spcPts val="0"/>
              </a:spcBef>
              <a:spcAft>
                <a:spcPts val="0"/>
              </a:spcAft>
              <a:buClr>
                <a:srgbClr val="000000"/>
              </a:buClr>
              <a:buSzPts val="1600"/>
              <a:buFont typeface="Arial" panose="020B0604020202020204" pitchFamily="34" charset="0"/>
              <a:buChar char="●"/>
              <a:defRPr/>
            </a:pPr>
            <a:r>
              <a:rPr lang="en-US" sz="2200" dirty="0">
                <a:solidFill>
                  <a:srgbClr val="000000"/>
                </a:solidFill>
                <a:latin typeface="Arial" panose="020B0604020202020204" pitchFamily="34" charset="0"/>
                <a:cs typeface="Arial" panose="020B0604020202020204" pitchFamily="34" charset="0"/>
              </a:rPr>
              <a:t>Injections (w/ exceptions: emergency epinephrine or glucagon)</a:t>
            </a:r>
          </a:p>
          <a:p>
            <a:pPr marL="457200" indent="-330200">
              <a:spcBef>
                <a:spcPts val="0"/>
              </a:spcBef>
              <a:spcAft>
                <a:spcPts val="0"/>
              </a:spcAft>
              <a:buClr>
                <a:srgbClr val="000000"/>
              </a:buClr>
              <a:buSzPts val="1600"/>
              <a:buFont typeface="Arial" panose="020B0604020202020204" pitchFamily="34" charset="0"/>
              <a:buChar char="●"/>
              <a:defRPr/>
            </a:pPr>
            <a:r>
              <a:rPr lang="en-US" sz="2200" dirty="0">
                <a:solidFill>
                  <a:srgbClr val="000000"/>
                </a:solidFill>
                <a:latin typeface="Arial" panose="020B0604020202020204" pitchFamily="34" charset="0"/>
                <a:cs typeface="Arial" panose="020B0604020202020204" pitchFamily="34" charset="0"/>
              </a:rPr>
              <a:t>Naloxone (w/ exception: in emergency and specific training)</a:t>
            </a:r>
          </a:p>
          <a:p>
            <a:pPr marL="457200" indent="-330200">
              <a:spcBef>
                <a:spcPts val="0"/>
              </a:spcBef>
              <a:spcAft>
                <a:spcPts val="0"/>
              </a:spcAft>
              <a:buClr>
                <a:srgbClr val="000000"/>
              </a:buClr>
              <a:buSzPts val="1600"/>
              <a:buFont typeface="Arial" panose="020B0604020202020204" pitchFamily="34" charset="0"/>
              <a:buChar char="●"/>
              <a:defRPr/>
            </a:pPr>
            <a:r>
              <a:rPr lang="en-US" sz="2200" dirty="0">
                <a:solidFill>
                  <a:srgbClr val="000000"/>
                </a:solidFill>
                <a:latin typeface="Arial" panose="020B0604020202020204" pitchFamily="34" charset="0"/>
                <a:cs typeface="Arial" panose="020B0604020202020204" pitchFamily="34" charset="0"/>
              </a:rPr>
              <a:t>Nasal insulin or controlled substances </a:t>
            </a:r>
          </a:p>
          <a:p>
            <a:pPr marL="457200" indent="-330200">
              <a:spcBef>
                <a:spcPts val="0"/>
              </a:spcBef>
              <a:spcAft>
                <a:spcPts val="0"/>
              </a:spcAft>
              <a:buClr>
                <a:srgbClr val="000000"/>
              </a:buClr>
              <a:buSzPts val="1600"/>
              <a:buFont typeface="Arial" panose="020B0604020202020204" pitchFamily="34" charset="0"/>
              <a:buChar char="●"/>
              <a:defRPr/>
            </a:pPr>
            <a:r>
              <a:rPr lang="en-US" sz="2200" dirty="0">
                <a:solidFill>
                  <a:srgbClr val="000000"/>
                </a:solidFill>
                <a:latin typeface="Arial" panose="020B0604020202020204" pitchFamily="34" charset="0"/>
                <a:cs typeface="Arial" panose="020B0604020202020204" pitchFamily="34" charset="0"/>
              </a:rPr>
              <a:t>Rectal medication administration</a:t>
            </a:r>
          </a:p>
          <a:p>
            <a:pPr marL="457200" indent="-330200">
              <a:spcBef>
                <a:spcPts val="0"/>
              </a:spcBef>
              <a:spcAft>
                <a:spcPts val="0"/>
              </a:spcAft>
              <a:buClr>
                <a:srgbClr val="000000"/>
              </a:buClr>
              <a:buSzPts val="1600"/>
              <a:buFont typeface="Arial" panose="020B0604020202020204" pitchFamily="34" charset="0"/>
              <a:buChar char="●"/>
              <a:defRPr/>
            </a:pPr>
            <a:r>
              <a:rPr lang="en-US" sz="2200" dirty="0">
                <a:solidFill>
                  <a:srgbClr val="000000"/>
                </a:solidFill>
                <a:latin typeface="Arial" panose="020B0604020202020204" pitchFamily="34" charset="0"/>
                <a:cs typeface="Arial" panose="020B0604020202020204" pitchFamily="34" charset="0"/>
              </a:rPr>
              <a:t>Bladder instillation</a:t>
            </a:r>
          </a:p>
          <a:p>
            <a:pPr marL="457200" indent="-330200">
              <a:spcBef>
                <a:spcPts val="0"/>
              </a:spcBef>
              <a:spcAft>
                <a:spcPts val="0"/>
              </a:spcAft>
              <a:buClr>
                <a:srgbClr val="000000"/>
              </a:buClr>
              <a:buSzPts val="1600"/>
              <a:buFont typeface="Arial" panose="020B0604020202020204" pitchFamily="34" charset="0"/>
              <a:buChar char="●"/>
              <a:defRPr/>
            </a:pPr>
            <a:r>
              <a:rPr lang="en-US" sz="2200" dirty="0">
                <a:solidFill>
                  <a:srgbClr val="000000"/>
                </a:solidFill>
                <a:latin typeface="Arial" panose="020B0604020202020204" pitchFamily="34" charset="0"/>
                <a:cs typeface="Arial" panose="020B0604020202020204" pitchFamily="34" charset="0"/>
              </a:rPr>
              <a:t>Medication administration via NG tube or IV </a:t>
            </a:r>
          </a:p>
          <a:p>
            <a:pPr marL="457200" indent="-330200">
              <a:spcBef>
                <a:spcPts val="0"/>
              </a:spcBef>
              <a:spcAft>
                <a:spcPts val="0"/>
              </a:spcAft>
              <a:buClr>
                <a:srgbClr val="000000"/>
              </a:buClr>
              <a:buSzPts val="1600"/>
              <a:buFont typeface="Arial" panose="020B0604020202020204" pitchFamily="34" charset="0"/>
              <a:buChar char="●"/>
              <a:defRPr/>
            </a:pPr>
            <a:r>
              <a:rPr lang="en-US" sz="2200" dirty="0">
                <a:solidFill>
                  <a:srgbClr val="000000"/>
                </a:solidFill>
                <a:latin typeface="Arial" panose="020B0604020202020204" pitchFamily="34" charset="0"/>
                <a:cs typeface="Arial" panose="020B0604020202020204" pitchFamily="34" charset="0"/>
              </a:rPr>
              <a:t>Ostomy irrigation</a:t>
            </a:r>
          </a:p>
          <a:p>
            <a:pPr marL="457200" indent="-330200">
              <a:spcBef>
                <a:spcPts val="0"/>
              </a:spcBef>
              <a:spcAft>
                <a:spcPts val="0"/>
              </a:spcAft>
              <a:buClr>
                <a:srgbClr val="000000"/>
              </a:buClr>
              <a:buSzPts val="1600"/>
              <a:buFont typeface="Arial" panose="020B0604020202020204" pitchFamily="34" charset="0"/>
              <a:buChar char="●"/>
              <a:defRPr/>
            </a:pPr>
            <a:r>
              <a:rPr lang="en-US" sz="2200" dirty="0">
                <a:solidFill>
                  <a:srgbClr val="000000"/>
                </a:solidFill>
                <a:latin typeface="Arial" panose="020B0604020202020204" pitchFamily="34" charset="0"/>
                <a:cs typeface="Arial" panose="020B0604020202020204" pitchFamily="34" charset="0"/>
              </a:rPr>
              <a:t>Vision Screening</a:t>
            </a:r>
          </a:p>
          <a:p>
            <a:pPr marL="0" indent="0">
              <a:spcBef>
                <a:spcPts val="1600"/>
              </a:spcBef>
              <a:spcAft>
                <a:spcPts val="1600"/>
              </a:spcAft>
              <a:buFont typeface="Arial" panose="020B0604020202020204" pitchFamily="34" charset="0"/>
              <a:buNone/>
              <a:defRPr/>
            </a:pPr>
            <a:r>
              <a:rPr lang="en-US" sz="2200" dirty="0">
                <a:solidFill>
                  <a:srgbClr val="000000"/>
                </a:solidFill>
                <a:latin typeface="Arial" panose="020B0604020202020204" pitchFamily="34" charset="0"/>
                <a:cs typeface="Arial" panose="020B0604020202020204" pitchFamily="34" charset="0"/>
              </a:rPr>
              <a:t>Remember, these are only the things you </a:t>
            </a:r>
            <a:r>
              <a:rPr lang="en-US" sz="2200" b="1" u="sng" dirty="0">
                <a:solidFill>
                  <a:srgbClr val="000000"/>
                </a:solidFill>
                <a:latin typeface="Arial" panose="020B0604020202020204" pitchFamily="34" charset="0"/>
                <a:cs typeface="Arial" panose="020B0604020202020204" pitchFamily="34" charset="0"/>
              </a:rPr>
              <a:t>cannot</a:t>
            </a:r>
            <a:r>
              <a:rPr lang="en-US" sz="2200" b="1" dirty="0">
                <a:solidFill>
                  <a:srgbClr val="000000"/>
                </a:solidFill>
                <a:latin typeface="Arial" panose="020B0604020202020204" pitchFamily="34" charset="0"/>
                <a:cs typeface="Arial" panose="020B0604020202020204" pitchFamily="34" charset="0"/>
              </a:rPr>
              <a:t> </a:t>
            </a:r>
            <a:r>
              <a:rPr lang="en-US" sz="2200" dirty="0">
                <a:solidFill>
                  <a:srgbClr val="000000"/>
                </a:solidFill>
                <a:latin typeface="Arial" panose="020B0604020202020204" pitchFamily="34" charset="0"/>
                <a:cs typeface="Arial" panose="020B0604020202020204" pitchFamily="34" charset="0"/>
              </a:rPr>
              <a:t>do. There are many, many more that you can do.</a:t>
            </a:r>
          </a:p>
        </p:txBody>
      </p:sp>
      <p:pic>
        <p:nvPicPr>
          <p:cNvPr id="145413" name="Picture 4">
            <a:extLst>
              <a:ext uri="{FF2B5EF4-FFF2-40B4-BE49-F238E27FC236}">
                <a16:creationId xmlns:a16="http://schemas.microsoft.com/office/drawing/2014/main" id="{5849CCD3-BADA-492A-88D4-8B437F6FE99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719DB4-FD55-4957-9CAE-0CAE2B5838E5}"/>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7459" name="Title 1">
            <a:extLst>
              <a:ext uri="{FF2B5EF4-FFF2-40B4-BE49-F238E27FC236}">
                <a16:creationId xmlns:a16="http://schemas.microsoft.com/office/drawing/2014/main" id="{D368DDF0-5B75-44DE-9D84-B744ABFF28A3}"/>
              </a:ext>
            </a:extLst>
          </p:cNvPr>
          <p:cNvSpPr txBox="1">
            <a:spLocks noChangeArrowheads="1"/>
          </p:cNvSpPr>
          <p:nvPr/>
        </p:nvSpPr>
        <p:spPr bwMode="auto">
          <a:xfrm>
            <a:off x="457200" y="28194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400" b="1">
                <a:latin typeface="Arial" panose="020B0604020202020204" pitchFamily="34" charset="0"/>
              </a:rPr>
              <a:t>Section</a:t>
            </a:r>
            <a:r>
              <a:rPr lang="en-US" altLang="en-US" sz="4400" b="1"/>
              <a:t> IV</a:t>
            </a:r>
            <a:endParaRPr lang="en-US" altLang="en-US" sz="4400" b="1">
              <a:latin typeface="Arial" panose="020B0604020202020204" pitchFamily="34" charset="0"/>
            </a:endParaRPr>
          </a:p>
        </p:txBody>
      </p:sp>
      <p:pic>
        <p:nvPicPr>
          <p:cNvPr id="147460" name="Picture 4">
            <a:extLst>
              <a:ext uri="{FF2B5EF4-FFF2-40B4-BE49-F238E27FC236}">
                <a16:creationId xmlns:a16="http://schemas.microsoft.com/office/drawing/2014/main" id="{45A4D3B8-D84C-42A3-A467-03A53228ABE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DACD746-919C-4149-8175-B29F482390B3}"/>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Rectangle 3">
            <a:extLst>
              <a:ext uri="{FF2B5EF4-FFF2-40B4-BE49-F238E27FC236}">
                <a16:creationId xmlns:a16="http://schemas.microsoft.com/office/drawing/2014/main" id="{ACF7C2B3-1FAE-4B2D-99AA-82AED47D1A14}"/>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 sz="4400" dirty="0">
                <a:latin typeface="Arial" panose="020B0604020202020204" pitchFamily="34" charset="0"/>
                <a:cs typeface="Arial" panose="020B0604020202020204" pitchFamily="34" charset="0"/>
              </a:rPr>
              <a:t>Objectives</a:t>
            </a:r>
            <a:r>
              <a:rPr lang="en" dirty="0"/>
              <a:t>	</a:t>
            </a:r>
            <a:endParaRPr lang="en-US" dirty="0"/>
          </a:p>
        </p:txBody>
      </p:sp>
      <p:sp>
        <p:nvSpPr>
          <p:cNvPr id="148484" name="Google Shape;841;p106">
            <a:extLst>
              <a:ext uri="{FF2B5EF4-FFF2-40B4-BE49-F238E27FC236}">
                <a16:creationId xmlns:a16="http://schemas.microsoft.com/office/drawing/2014/main" id="{BDBA9A92-531B-4990-B0E5-4DCD15436366}"/>
              </a:ext>
            </a:extLst>
          </p:cNvPr>
          <p:cNvSpPr txBox="1">
            <a:spLocks/>
          </p:cNvSpPr>
          <p:nvPr/>
        </p:nvSpPr>
        <p:spPr bwMode="auto">
          <a:xfrm>
            <a:off x="533400" y="2514600"/>
            <a:ext cx="7924800" cy="1828800"/>
          </a:xfrm>
          <a:prstGeom prst="rect">
            <a:avLst/>
          </a:prstGeom>
          <a:noFill/>
          <a:ln w="9525">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lstStyle>
            <a:lvl1pPr marL="457200" indent="-330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
                <a:srgbClr val="000000"/>
              </a:buClr>
              <a:buSzPts val="1600"/>
              <a:buFontTx/>
              <a:buChar char="●"/>
            </a:pPr>
            <a:r>
              <a:rPr lang="en-US" altLang="en-US" sz="2800">
                <a:solidFill>
                  <a:srgbClr val="000000"/>
                </a:solidFill>
                <a:latin typeface="Arial" panose="020B0604020202020204" pitchFamily="34" charset="0"/>
              </a:rPr>
              <a:t>Individualized Healthcare Plan (IHP)</a:t>
            </a:r>
          </a:p>
          <a:p>
            <a:pPr>
              <a:spcBef>
                <a:spcPts val="1000"/>
              </a:spcBef>
              <a:buClr>
                <a:srgbClr val="000000"/>
              </a:buClr>
              <a:buSzPts val="1600"/>
              <a:buFontTx/>
              <a:buChar char="●"/>
            </a:pPr>
            <a:r>
              <a:rPr lang="en-US" altLang="en-US" sz="2800">
                <a:solidFill>
                  <a:srgbClr val="000000"/>
                </a:solidFill>
                <a:latin typeface="Arial" panose="020B0604020202020204" pitchFamily="34" charset="0"/>
              </a:rPr>
              <a:t>The Role of the UAP in the IHP</a:t>
            </a:r>
          </a:p>
          <a:p>
            <a:pPr>
              <a:spcBef>
                <a:spcPts val="1000"/>
              </a:spcBef>
              <a:spcAft>
                <a:spcPts val="1000"/>
              </a:spcAft>
              <a:buClr>
                <a:srgbClr val="000000"/>
              </a:buClr>
              <a:buSzPts val="1600"/>
              <a:buFontTx/>
              <a:buChar char="●"/>
            </a:pPr>
            <a:r>
              <a:rPr lang="en-US" altLang="en-US" sz="2800">
                <a:solidFill>
                  <a:srgbClr val="000000"/>
                </a:solidFill>
                <a:latin typeface="Arial" panose="020B0604020202020204" pitchFamily="34" charset="0"/>
              </a:rPr>
              <a:t>Emergency Care Plan</a:t>
            </a:r>
            <a:br>
              <a:rPr lang="en-US" altLang="en-US" sz="2800">
                <a:solidFill>
                  <a:srgbClr val="000000"/>
                </a:solidFill>
                <a:latin typeface="Arial" panose="020B0604020202020204" pitchFamily="34" charset="0"/>
              </a:rPr>
            </a:br>
            <a:br>
              <a:rPr lang="en-US" altLang="en-US" sz="2400">
                <a:solidFill>
                  <a:srgbClr val="000000"/>
                </a:solidFill>
                <a:latin typeface="Arial" panose="020B0604020202020204" pitchFamily="34" charset="0"/>
              </a:rPr>
            </a:br>
            <a:br>
              <a:rPr lang="en-US" altLang="en-US" sz="1600">
                <a:solidFill>
                  <a:srgbClr val="000000"/>
                </a:solidFill>
              </a:rPr>
            </a:br>
            <a:br>
              <a:rPr lang="en-US" altLang="en-US" sz="2800" b="1">
                <a:solidFill>
                  <a:srgbClr val="000000"/>
                </a:solidFill>
              </a:rPr>
            </a:br>
            <a:r>
              <a:rPr lang="en-US" altLang="en-US" sz="2800" b="1">
                <a:solidFill>
                  <a:srgbClr val="000000"/>
                </a:solidFill>
              </a:rPr>
              <a:t>   </a:t>
            </a:r>
            <a:br>
              <a:rPr lang="en-US" altLang="en-US" sz="1600">
                <a:solidFill>
                  <a:srgbClr val="FF0000"/>
                </a:solidFill>
                <a:latin typeface="Arial" panose="020B0604020202020204" pitchFamily="34" charset="0"/>
              </a:rPr>
            </a:br>
            <a:endParaRPr lang="en-US" altLang="en-US" sz="1600">
              <a:solidFill>
                <a:srgbClr val="FF0000"/>
              </a:solidFill>
              <a:latin typeface="Arial" panose="020B0604020202020204" pitchFamily="34" charset="0"/>
            </a:endParaRPr>
          </a:p>
        </p:txBody>
      </p:sp>
      <p:pic>
        <p:nvPicPr>
          <p:cNvPr id="148485" name="Picture 4">
            <a:extLst>
              <a:ext uri="{FF2B5EF4-FFF2-40B4-BE49-F238E27FC236}">
                <a16:creationId xmlns:a16="http://schemas.microsoft.com/office/drawing/2014/main" id="{19618DAD-E796-4213-B494-7C4BFA3EB73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743F034-89B6-441E-88BF-1558E64C2421}"/>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Rectangle 3">
            <a:extLst>
              <a:ext uri="{FF2B5EF4-FFF2-40B4-BE49-F238E27FC236}">
                <a16:creationId xmlns:a16="http://schemas.microsoft.com/office/drawing/2014/main" id="{D57A6B37-F755-41BF-9101-21F687BD3498}"/>
              </a:ext>
            </a:extLst>
          </p:cNvPr>
          <p:cNvSpPr/>
          <p:nvPr/>
        </p:nvSpPr>
        <p:spPr>
          <a:xfrm>
            <a:off x="0" y="0"/>
            <a:ext cx="9144000" cy="8382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 sz="4400" dirty="0">
                <a:solidFill>
                  <a:schemeClr val="bg1"/>
                </a:solidFill>
                <a:latin typeface="Arial"/>
                <a:ea typeface="Arial"/>
                <a:cs typeface="Arial"/>
                <a:sym typeface="Arial"/>
              </a:rPr>
              <a:t>Individual Health Care Plan (IHP)</a:t>
            </a:r>
            <a:endParaRPr lang="en-US" sz="4400" dirty="0">
              <a:solidFill>
                <a:schemeClr val="bg1"/>
              </a:solidFill>
            </a:endParaRPr>
          </a:p>
        </p:txBody>
      </p:sp>
      <p:sp>
        <p:nvSpPr>
          <p:cNvPr id="150532" name="TextBox 4">
            <a:extLst>
              <a:ext uri="{FF2B5EF4-FFF2-40B4-BE49-F238E27FC236}">
                <a16:creationId xmlns:a16="http://schemas.microsoft.com/office/drawing/2014/main" id="{05B0632D-4DBD-40F7-9DAF-A81D159BDCAE}"/>
              </a:ext>
            </a:extLst>
          </p:cNvPr>
          <p:cNvSpPr txBox="1">
            <a:spLocks noChangeArrowheads="1"/>
          </p:cNvSpPr>
          <p:nvPr/>
        </p:nvSpPr>
        <p:spPr bwMode="auto">
          <a:xfrm>
            <a:off x="685800" y="1371600"/>
            <a:ext cx="7772400" cy="39395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600"/>
              </a:spcAft>
              <a:buSzPct val="130000"/>
            </a:pPr>
            <a:r>
              <a:rPr lang="en-US" altLang="en-US" sz="2000" dirty="0">
                <a:solidFill>
                  <a:srgbClr val="000000"/>
                </a:solidFill>
                <a:latin typeface="Arial" panose="020B0604020202020204" pitchFamily="34" charset="0"/>
              </a:rPr>
              <a:t>What is an</a:t>
            </a:r>
            <a:r>
              <a:rPr lang="en-US" altLang="en-US" sz="2000" b="1" dirty="0">
                <a:solidFill>
                  <a:srgbClr val="000000"/>
                </a:solidFill>
                <a:latin typeface="Arial" panose="020B0604020202020204" pitchFamily="34" charset="0"/>
              </a:rPr>
              <a:t> IHP?</a:t>
            </a:r>
            <a:r>
              <a:rPr lang="en-US" altLang="en-US" sz="2000" dirty="0">
                <a:solidFill>
                  <a:srgbClr val="000000"/>
                </a:solidFill>
                <a:latin typeface="Arial" panose="020B0604020202020204" pitchFamily="34" charset="0"/>
              </a:rPr>
              <a:t>​</a:t>
            </a:r>
          </a:p>
          <a:p>
            <a:pPr lvl="1">
              <a:spcBef>
                <a:spcPct val="0"/>
              </a:spcBef>
              <a:spcAft>
                <a:spcPts val="600"/>
              </a:spcAft>
              <a:buSzPct val="130000"/>
              <a:buFont typeface="Arial" panose="020B0604020202020204" pitchFamily="34" charset="0"/>
              <a:buChar char="•"/>
            </a:pPr>
            <a:r>
              <a:rPr lang="en-US" altLang="en-US" sz="2000" dirty="0">
                <a:solidFill>
                  <a:srgbClr val="000000"/>
                </a:solidFill>
                <a:latin typeface="Arial" panose="020B0604020202020204" pitchFamily="34" charset="0"/>
              </a:rPr>
              <a:t>A document based on nursing processes which is a series of organized steps designed for nurses to provide quality care​</a:t>
            </a:r>
          </a:p>
          <a:p>
            <a:pPr lvl="1">
              <a:spcBef>
                <a:spcPct val="0"/>
              </a:spcBef>
              <a:spcAft>
                <a:spcPts val="600"/>
              </a:spcAft>
              <a:buSzPct val="130000"/>
              <a:buFont typeface="Arial" panose="020B0604020202020204" pitchFamily="34" charset="0"/>
              <a:buChar char="•"/>
            </a:pPr>
            <a:r>
              <a:rPr lang="en-US" altLang="en-US" sz="2000" dirty="0">
                <a:solidFill>
                  <a:srgbClr val="000000"/>
                </a:solidFill>
                <a:latin typeface="Arial" panose="020B0604020202020204" pitchFamily="34" charset="0"/>
              </a:rPr>
              <a:t>For students to have safe and optimal attendance and academic performance (best outcomes)​</a:t>
            </a:r>
          </a:p>
          <a:p>
            <a:pPr lvl="1">
              <a:spcBef>
                <a:spcPct val="0"/>
              </a:spcBef>
              <a:spcAft>
                <a:spcPts val="600"/>
              </a:spcAft>
              <a:buSzPct val="130000"/>
              <a:buFont typeface="Arial" panose="020B0604020202020204" pitchFamily="34" charset="0"/>
              <a:buChar char="•"/>
            </a:pPr>
            <a:r>
              <a:rPr lang="en-US" altLang="en-US" sz="2000" dirty="0">
                <a:solidFill>
                  <a:srgbClr val="000000"/>
                </a:solidFill>
                <a:latin typeface="Arial" panose="020B0604020202020204" pitchFamily="34" charset="0"/>
              </a:rPr>
              <a:t>Consists of five steps and is completed by a RN (</a:t>
            </a:r>
            <a:r>
              <a:rPr lang="en-US" altLang="en-US" sz="2000" i="1" dirty="0">
                <a:solidFill>
                  <a:srgbClr val="000000"/>
                </a:solidFill>
                <a:latin typeface="Arial" panose="020B0604020202020204" pitchFamily="34" charset="0"/>
              </a:rPr>
              <a:t>Nurse Practice Act</a:t>
            </a:r>
            <a:r>
              <a:rPr lang="en-US" altLang="en-US" sz="2000" dirty="0">
                <a:solidFill>
                  <a:srgbClr val="000000"/>
                </a:solidFill>
                <a:latin typeface="Arial" panose="020B0604020202020204" pitchFamily="34" charset="0"/>
              </a:rPr>
              <a:t>)​</a:t>
            </a:r>
          </a:p>
          <a:p>
            <a:pPr>
              <a:spcBef>
                <a:spcPct val="0"/>
              </a:spcBef>
              <a:spcAft>
                <a:spcPts val="600"/>
              </a:spcAft>
              <a:buSzPct val="130000"/>
            </a:pPr>
            <a:r>
              <a:rPr lang="en-US" altLang="en-US" sz="2000" dirty="0">
                <a:solidFill>
                  <a:srgbClr val="000000"/>
                </a:solidFill>
                <a:latin typeface="Arial" panose="020B0604020202020204" pitchFamily="34" charset="0"/>
              </a:rPr>
              <a:t>How does </a:t>
            </a:r>
            <a:r>
              <a:rPr lang="en-US" altLang="en-US" sz="2000" b="1" dirty="0">
                <a:solidFill>
                  <a:srgbClr val="000000"/>
                </a:solidFill>
                <a:latin typeface="Arial" panose="020B0604020202020204" pitchFamily="34" charset="0"/>
              </a:rPr>
              <a:t>IHP </a:t>
            </a:r>
            <a:r>
              <a:rPr lang="en-US" altLang="en-US" sz="2000" dirty="0">
                <a:solidFill>
                  <a:srgbClr val="000000"/>
                </a:solidFill>
                <a:latin typeface="Arial" panose="020B0604020202020204" pitchFamily="34" charset="0"/>
              </a:rPr>
              <a:t>apply to the UAP?​</a:t>
            </a:r>
          </a:p>
          <a:p>
            <a:pPr lvl="1">
              <a:spcBef>
                <a:spcPct val="0"/>
              </a:spcBef>
              <a:spcAft>
                <a:spcPts val="600"/>
              </a:spcAft>
              <a:buSzPct val="130000"/>
              <a:buFont typeface="Arial" panose="020B0604020202020204" pitchFamily="34" charset="0"/>
              <a:buChar char="•"/>
            </a:pPr>
            <a:r>
              <a:rPr lang="en-US" altLang="en-US" sz="2000" dirty="0">
                <a:solidFill>
                  <a:srgbClr val="000000"/>
                </a:solidFill>
                <a:latin typeface="Arial" panose="020B0604020202020204" pitchFamily="34" charset="0"/>
              </a:rPr>
              <a:t>UAP needs to be aware that students with IEPs and 504 plans may have IHPs.​</a:t>
            </a:r>
          </a:p>
          <a:p>
            <a:pPr lvl="1">
              <a:spcBef>
                <a:spcPct val="0"/>
              </a:spcBef>
              <a:spcAft>
                <a:spcPts val="600"/>
              </a:spcAft>
              <a:buSzPct val="130000"/>
              <a:buFont typeface="Arial" panose="020B0604020202020204" pitchFamily="34" charset="0"/>
              <a:buChar char="•"/>
            </a:pPr>
            <a:r>
              <a:rPr lang="en-US" altLang="en-US" sz="2000" dirty="0">
                <a:solidFill>
                  <a:srgbClr val="000000"/>
                </a:solidFill>
                <a:latin typeface="Arial" panose="020B0604020202020204" pitchFamily="34" charset="0"/>
              </a:rPr>
              <a:t>UAP training will be developed from the students’ IHP needs. ​</a:t>
            </a:r>
          </a:p>
        </p:txBody>
      </p:sp>
      <p:pic>
        <p:nvPicPr>
          <p:cNvPr id="150533" name="Picture 4">
            <a:extLst>
              <a:ext uri="{FF2B5EF4-FFF2-40B4-BE49-F238E27FC236}">
                <a16:creationId xmlns:a16="http://schemas.microsoft.com/office/drawing/2014/main" id="{F7E83195-9A1A-40A8-8CF4-A7A7EFE6412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CD3FDD-2061-40D7-B77F-38E798A957BF}"/>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2579" name="Google Shape;855;p108">
            <a:extLst>
              <a:ext uri="{FF2B5EF4-FFF2-40B4-BE49-F238E27FC236}">
                <a16:creationId xmlns:a16="http://schemas.microsoft.com/office/drawing/2014/main" id="{9746C6F7-9248-444D-A2D5-877905507247}"/>
              </a:ext>
            </a:extLst>
          </p:cNvPr>
          <p:cNvSpPr txBox="1">
            <a:spLocks/>
          </p:cNvSpPr>
          <p:nvPr/>
        </p:nvSpPr>
        <p:spPr bwMode="auto">
          <a:xfrm>
            <a:off x="657225" y="1066800"/>
            <a:ext cx="7829550" cy="4681538"/>
          </a:xfrm>
          <a:prstGeom prst="rect">
            <a:avLst/>
          </a:prstGeom>
          <a:noFill/>
          <a:ln w="9525">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68575" tIns="34275" rIns="68575" bIns="34275"/>
          <a:lstStyle>
            <a:lvl1pPr marL="177800" indent="-139700">
              <a:spcBef>
                <a:spcPct val="20000"/>
              </a:spcBef>
              <a:buFont typeface="Arial" panose="020B0604020202020204" pitchFamily="34" charset="0"/>
              <a:buChar char="•"/>
              <a:defRPr sz="3200">
                <a:solidFill>
                  <a:schemeClr val="tx1"/>
                </a:solidFill>
                <a:latin typeface="Calibri" panose="020F0502020204030204" pitchFamily="34" charset="0"/>
              </a:defRPr>
            </a:lvl1pPr>
            <a:lvl2pPr marL="520700" indent="-1651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ts val="800"/>
              </a:spcBef>
              <a:buClr>
                <a:srgbClr val="000000"/>
              </a:buClr>
              <a:buSzPct val="130000"/>
            </a:pPr>
            <a:endParaRPr lang="en-US" altLang="en-US" sz="800" dirty="0">
              <a:latin typeface="Arial" panose="020B0604020202020204" pitchFamily="34" charset="0"/>
              <a:sym typeface="Arial" panose="020B0604020202020204" pitchFamily="34" charset="0"/>
            </a:endParaRPr>
          </a:p>
          <a:p>
            <a:pPr>
              <a:spcBef>
                <a:spcPts val="800"/>
              </a:spcBef>
              <a:buClr>
                <a:srgbClr val="000000"/>
              </a:buClr>
              <a:buSzPct val="130000"/>
            </a:pPr>
            <a:r>
              <a:rPr lang="en-US" altLang="en-US" sz="2200" dirty="0">
                <a:latin typeface="Arial" panose="020B0604020202020204" pitchFamily="34" charset="0"/>
                <a:sym typeface="Arial" panose="020B0604020202020204" pitchFamily="34" charset="0"/>
              </a:rPr>
              <a:t>What is an</a:t>
            </a:r>
            <a:r>
              <a:rPr lang="en-US" altLang="en-US" sz="2200" b="1" dirty="0">
                <a:latin typeface="Arial" panose="020B0604020202020204" pitchFamily="34" charset="0"/>
                <a:sym typeface="Arial" panose="020B0604020202020204" pitchFamily="34" charset="0"/>
              </a:rPr>
              <a:t> Emergency Care Plan?</a:t>
            </a:r>
          </a:p>
          <a:p>
            <a:pPr lvl="1">
              <a:spcBef>
                <a:spcPct val="0"/>
              </a:spcBef>
              <a:buClr>
                <a:srgbClr val="000000"/>
              </a:buClr>
              <a:buSzPct val="130000"/>
              <a:buFont typeface="Arial" panose="020B0604020202020204" pitchFamily="34" charset="0"/>
              <a:buChar char="•"/>
            </a:pPr>
            <a:r>
              <a:rPr lang="en-US" altLang="en-US" sz="2200" dirty="0">
                <a:solidFill>
                  <a:srgbClr val="000000"/>
                </a:solidFill>
                <a:latin typeface="Arial" panose="020B0604020202020204" pitchFamily="34" charset="0"/>
                <a:sym typeface="Arial" panose="020B0604020202020204" pitchFamily="34" charset="0"/>
              </a:rPr>
              <a:t>It provides a plan of treatment based on symptoms specific for a student and when a condition is likely to result in an emergency</a:t>
            </a:r>
            <a:endParaRPr lang="en-US" altLang="en-US" sz="2200" dirty="0">
              <a:latin typeface="Arial" panose="020B0604020202020204" pitchFamily="34" charset="0"/>
              <a:sym typeface="Arial" panose="020B0604020202020204" pitchFamily="34" charset="0"/>
            </a:endParaRPr>
          </a:p>
          <a:p>
            <a:pPr lvl="1">
              <a:spcBef>
                <a:spcPct val="0"/>
              </a:spcBef>
              <a:buClr>
                <a:srgbClr val="000000"/>
              </a:buClr>
              <a:buSzPct val="130000"/>
              <a:buFont typeface="Arial" panose="020B0604020202020204" pitchFamily="34" charset="0"/>
              <a:buChar char="•"/>
            </a:pPr>
            <a:r>
              <a:rPr lang="en-US" altLang="en-US" sz="2200" dirty="0">
                <a:solidFill>
                  <a:srgbClr val="000000"/>
                </a:solidFill>
                <a:latin typeface="Arial" panose="020B0604020202020204" pitchFamily="34" charset="0"/>
                <a:sym typeface="Arial" panose="020B0604020202020204" pitchFamily="34" charset="0"/>
              </a:rPr>
              <a:t>Recognition and response of problems and emergencies</a:t>
            </a:r>
            <a:endParaRPr lang="en-US" altLang="en-US" sz="2200" dirty="0">
              <a:latin typeface="Arial" panose="020B0604020202020204" pitchFamily="34" charset="0"/>
              <a:sym typeface="Arial" panose="020B0604020202020204" pitchFamily="34" charset="0"/>
            </a:endParaRPr>
          </a:p>
          <a:p>
            <a:pPr lvl="1">
              <a:spcBef>
                <a:spcPct val="0"/>
              </a:spcBef>
              <a:buClr>
                <a:srgbClr val="000000"/>
              </a:buClr>
              <a:buSzPct val="130000"/>
              <a:buFont typeface="Arial" panose="020B0604020202020204" pitchFamily="34" charset="0"/>
              <a:buChar char="•"/>
            </a:pPr>
            <a:r>
              <a:rPr lang="en-US" altLang="en-US" sz="2200" dirty="0">
                <a:solidFill>
                  <a:srgbClr val="000000"/>
                </a:solidFill>
                <a:latin typeface="Arial" panose="020B0604020202020204" pitchFamily="34" charset="0"/>
                <a:sym typeface="Arial" panose="020B0604020202020204" pitchFamily="34" charset="0"/>
              </a:rPr>
              <a:t>Individual responsibilities</a:t>
            </a:r>
            <a:r>
              <a:rPr lang="en-US" altLang="en-US" sz="2200" dirty="0">
                <a:latin typeface="Arial" panose="020B0604020202020204" pitchFamily="34" charset="0"/>
                <a:sym typeface="Arial" panose="020B0604020202020204" pitchFamily="34" charset="0"/>
              </a:rPr>
              <a:t>: </a:t>
            </a:r>
            <a:r>
              <a:rPr lang="en-US" altLang="en-US" sz="2200" dirty="0">
                <a:solidFill>
                  <a:srgbClr val="000000"/>
                </a:solidFill>
                <a:latin typeface="Arial" panose="020B0604020202020204" pitchFamily="34" charset="0"/>
                <a:sym typeface="Arial" panose="020B0604020202020204" pitchFamily="34" charset="0"/>
              </a:rPr>
              <a:t>who, how, and what to do</a:t>
            </a:r>
            <a:endParaRPr lang="en-US" altLang="en-US" sz="2200" dirty="0">
              <a:latin typeface="Arial" panose="020B0604020202020204" pitchFamily="34" charset="0"/>
              <a:sym typeface="Arial" panose="020B0604020202020204" pitchFamily="34" charset="0"/>
            </a:endParaRPr>
          </a:p>
          <a:p>
            <a:pPr lvl="1">
              <a:spcBef>
                <a:spcPct val="0"/>
              </a:spcBef>
              <a:buClr>
                <a:srgbClr val="000000"/>
              </a:buClr>
              <a:buSzPct val="130000"/>
              <a:buFont typeface="Arial" panose="020B0604020202020204" pitchFamily="34" charset="0"/>
              <a:buChar char="•"/>
            </a:pPr>
            <a:r>
              <a:rPr lang="en-US" altLang="en-US" sz="2200" dirty="0">
                <a:solidFill>
                  <a:srgbClr val="000000"/>
                </a:solidFill>
                <a:latin typeface="Arial" panose="020B0604020202020204" pitchFamily="34" charset="0"/>
                <a:sym typeface="Arial" panose="020B0604020202020204" pitchFamily="34" charset="0"/>
              </a:rPr>
              <a:t>List of contacts in case of emergency</a:t>
            </a:r>
            <a:endParaRPr lang="en-US" altLang="en-US" sz="2200" dirty="0">
              <a:latin typeface="Arial" panose="020B0604020202020204" pitchFamily="34" charset="0"/>
              <a:sym typeface="Arial" panose="020B0604020202020204" pitchFamily="34" charset="0"/>
            </a:endParaRPr>
          </a:p>
          <a:p>
            <a:pPr>
              <a:spcBef>
                <a:spcPts val="800"/>
              </a:spcBef>
              <a:buSzPct val="130000"/>
            </a:pPr>
            <a:r>
              <a:rPr lang="en-US" altLang="en-US" sz="2200" dirty="0">
                <a:latin typeface="Arial" panose="020B0604020202020204" pitchFamily="34" charset="0"/>
                <a:sym typeface="Arial" panose="020B0604020202020204" pitchFamily="34" charset="0"/>
              </a:rPr>
              <a:t>How does </a:t>
            </a:r>
            <a:r>
              <a:rPr lang="en-US" altLang="en-US" sz="2200" b="1" dirty="0">
                <a:latin typeface="Arial" panose="020B0604020202020204" pitchFamily="34" charset="0"/>
                <a:sym typeface="Arial" panose="020B0604020202020204" pitchFamily="34" charset="0"/>
              </a:rPr>
              <a:t>Emergency Care Plan </a:t>
            </a:r>
            <a:r>
              <a:rPr lang="en-US" altLang="en-US" sz="2200" dirty="0">
                <a:latin typeface="Arial" panose="020B0604020202020204" pitchFamily="34" charset="0"/>
                <a:sym typeface="Arial" panose="020B0604020202020204" pitchFamily="34" charset="0"/>
              </a:rPr>
              <a:t>apply to the UAP?</a:t>
            </a:r>
          </a:p>
          <a:p>
            <a:pPr lvl="1">
              <a:spcBef>
                <a:spcPct val="0"/>
              </a:spcBef>
              <a:buSzPct val="130000"/>
              <a:buFont typeface="Arial" panose="020B0604020202020204" pitchFamily="34" charset="0"/>
              <a:buChar char="•"/>
            </a:pPr>
            <a:r>
              <a:rPr lang="en-US" altLang="en-US" sz="2200" dirty="0">
                <a:latin typeface="Arial" panose="020B0604020202020204" pitchFamily="34" charset="0"/>
                <a:sym typeface="Arial" panose="020B0604020202020204" pitchFamily="34" charset="0"/>
              </a:rPr>
              <a:t>Based upon the UAP’s responsibility designated in the Emergency Care Plan, the UAP will react and respond to the situation according to the training that has been provided</a:t>
            </a:r>
          </a:p>
        </p:txBody>
      </p:sp>
      <p:sp>
        <p:nvSpPr>
          <p:cNvPr id="7" name="Rectangle 6">
            <a:extLst>
              <a:ext uri="{FF2B5EF4-FFF2-40B4-BE49-F238E27FC236}">
                <a16:creationId xmlns:a16="http://schemas.microsoft.com/office/drawing/2014/main" id="{6AE7CEA4-BCB1-4499-8C73-FDA2B044A375}"/>
              </a:ext>
            </a:extLst>
          </p:cNvPr>
          <p:cNvSpPr/>
          <p:nvPr/>
        </p:nvSpPr>
        <p:spPr>
          <a:xfrm>
            <a:off x="-9525" y="-15875"/>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400" dirty="0">
                <a:latin typeface="Arial" panose="020B0604020202020204" pitchFamily="34" charset="0"/>
                <a:cs typeface="Arial" panose="020B0604020202020204" pitchFamily="34" charset="0"/>
              </a:rPr>
              <a:t>Emergency Care Plan</a:t>
            </a:r>
          </a:p>
        </p:txBody>
      </p:sp>
      <p:pic>
        <p:nvPicPr>
          <p:cNvPr id="152581" name="Picture 4">
            <a:extLst>
              <a:ext uri="{FF2B5EF4-FFF2-40B4-BE49-F238E27FC236}">
                <a16:creationId xmlns:a16="http://schemas.microsoft.com/office/drawing/2014/main" id="{B0A4D7EF-AC5F-471C-BA65-28A9F351D4E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E5C453-4C81-40B5-B4EF-4D323CBBC2C5}"/>
              </a:ext>
            </a:extLst>
          </p:cNvPr>
          <p:cNvSpPr/>
          <p:nvPr/>
        </p:nvSpPr>
        <p:spPr>
          <a:xfrm>
            <a:off x="0" y="-3175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Google Shape;862;p109">
            <a:extLst>
              <a:ext uri="{FF2B5EF4-FFF2-40B4-BE49-F238E27FC236}">
                <a16:creationId xmlns:a16="http://schemas.microsoft.com/office/drawing/2014/main" id="{DA174344-0A8A-4795-B1C8-CD62C5AC1CE2}"/>
              </a:ext>
            </a:extLst>
          </p:cNvPr>
          <p:cNvSpPr txBox="1">
            <a:spLocks/>
          </p:cNvSpPr>
          <p:nvPr/>
        </p:nvSpPr>
        <p:spPr>
          <a:xfrm>
            <a:off x="609600" y="990600"/>
            <a:ext cx="7848600" cy="4757738"/>
          </a:xfrm>
          <a:prstGeom prst="rect">
            <a:avLst/>
          </a:prstGeom>
          <a:ln w="9525" cap="flat" cmpd="sng">
            <a:solidFill>
              <a:srgbClr val="000000"/>
            </a:solidFill>
            <a:prstDash val="solid"/>
            <a:round/>
            <a:headEnd type="none" w="sm" len="sm"/>
            <a:tailEnd type="none" w="sm" len="sm"/>
          </a:ln>
        </p:spPr>
        <p:txBody>
          <a:bodyPr spcFirstLastPara="1" lIns="91425" tIns="91425" rIns="91425" bIns="91425"/>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8100" indent="0">
              <a:spcBef>
                <a:spcPts val="0"/>
              </a:spcBef>
              <a:spcAft>
                <a:spcPts val="0"/>
              </a:spcAft>
              <a:buClr>
                <a:schemeClr val="dk1"/>
              </a:buClr>
              <a:buSzPts val="1600"/>
              <a:buFont typeface="Arial" panose="020B0604020202020204" pitchFamily="34" charset="0"/>
              <a:buNone/>
              <a:defRPr/>
            </a:pPr>
            <a:r>
              <a:rPr lang="en-US" sz="2200" dirty="0">
                <a:solidFill>
                  <a:schemeClr val="dk1"/>
                </a:solidFill>
                <a:latin typeface="Arial" panose="020B0604020202020204" pitchFamily="34" charset="0"/>
                <a:cs typeface="Arial" panose="020B0604020202020204" pitchFamily="34" charset="0"/>
              </a:rPr>
              <a:t>What is a</a:t>
            </a:r>
            <a:r>
              <a:rPr lang="en-US" sz="2200" b="1" dirty="0">
                <a:solidFill>
                  <a:schemeClr val="dk1"/>
                </a:solidFill>
                <a:latin typeface="Arial" panose="020B0604020202020204" pitchFamily="34" charset="0"/>
                <a:cs typeface="Arial" panose="020B0604020202020204" pitchFamily="34" charset="0"/>
              </a:rPr>
              <a:t> Crisis Management Plan?</a:t>
            </a:r>
          </a:p>
          <a:p>
            <a:pPr marL="438150" lvl="1" indent="0">
              <a:spcBef>
                <a:spcPts val="0"/>
              </a:spcBef>
              <a:spcAft>
                <a:spcPts val="0"/>
              </a:spcAft>
              <a:buClr>
                <a:schemeClr val="dk1"/>
              </a:buClr>
              <a:buSzPts val="1600"/>
              <a:buNone/>
              <a:defRPr/>
            </a:pPr>
            <a:r>
              <a:rPr lang="en-US" sz="2200" dirty="0">
                <a:solidFill>
                  <a:schemeClr val="dk1"/>
                </a:solidFill>
                <a:latin typeface="Arial" panose="020B0604020202020204" pitchFamily="34" charset="0"/>
                <a:cs typeface="Arial" panose="020B0604020202020204" pitchFamily="34" charset="0"/>
              </a:rPr>
              <a:t>A plan to ensure that ALL students remain safe and able to access medications according to their IHP in the event of a crisis such as:</a:t>
            </a:r>
          </a:p>
          <a:p>
            <a:pPr marL="1041400" lvl="2">
              <a:spcBef>
                <a:spcPts val="0"/>
              </a:spcBef>
              <a:spcAft>
                <a:spcPts val="0"/>
              </a:spcAft>
              <a:buClr>
                <a:schemeClr val="dk1"/>
              </a:buClr>
              <a:buSzPct val="120000"/>
              <a:defRPr/>
            </a:pPr>
            <a:r>
              <a:rPr lang="en-US" sz="2200" dirty="0">
                <a:solidFill>
                  <a:schemeClr val="dk1"/>
                </a:solidFill>
                <a:latin typeface="Arial" panose="020B0604020202020204" pitchFamily="34" charset="0"/>
                <a:cs typeface="Arial" panose="020B0604020202020204" pitchFamily="34" charset="0"/>
              </a:rPr>
              <a:t>Fire</a:t>
            </a:r>
          </a:p>
          <a:p>
            <a:pPr marL="1041400" lvl="2">
              <a:spcBef>
                <a:spcPts val="0"/>
              </a:spcBef>
              <a:spcAft>
                <a:spcPts val="0"/>
              </a:spcAft>
              <a:buClr>
                <a:schemeClr val="dk1"/>
              </a:buClr>
              <a:buSzPct val="120000"/>
              <a:defRPr/>
            </a:pPr>
            <a:r>
              <a:rPr lang="en-US" sz="2200" dirty="0">
                <a:solidFill>
                  <a:schemeClr val="dk1"/>
                </a:solidFill>
                <a:latin typeface="Arial" panose="020B0604020202020204" pitchFamily="34" charset="0"/>
                <a:cs typeface="Arial" panose="020B0604020202020204" pitchFamily="34" charset="0"/>
              </a:rPr>
              <a:t>Tornado</a:t>
            </a:r>
          </a:p>
          <a:p>
            <a:pPr marL="1041400" lvl="2">
              <a:spcBef>
                <a:spcPts val="0"/>
              </a:spcBef>
              <a:spcAft>
                <a:spcPts val="0"/>
              </a:spcAft>
              <a:buClr>
                <a:schemeClr val="dk1"/>
              </a:buClr>
              <a:buSzPct val="120000"/>
              <a:defRPr/>
            </a:pPr>
            <a:r>
              <a:rPr lang="en-US" sz="2200" dirty="0">
                <a:solidFill>
                  <a:schemeClr val="dk1"/>
                </a:solidFill>
                <a:latin typeface="Arial" panose="020B0604020202020204" pitchFamily="34" charset="0"/>
                <a:cs typeface="Arial" panose="020B0604020202020204" pitchFamily="34" charset="0"/>
              </a:rPr>
              <a:t>Active Shooter</a:t>
            </a:r>
          </a:p>
          <a:p>
            <a:pPr marL="1041400" lvl="2">
              <a:spcBef>
                <a:spcPts val="0"/>
              </a:spcBef>
              <a:spcAft>
                <a:spcPts val="0"/>
              </a:spcAft>
              <a:buClr>
                <a:schemeClr val="dk1"/>
              </a:buClr>
              <a:buSzPct val="120000"/>
              <a:defRPr/>
            </a:pPr>
            <a:r>
              <a:rPr lang="en-US" sz="2200" dirty="0">
                <a:solidFill>
                  <a:schemeClr val="dk1"/>
                </a:solidFill>
                <a:latin typeface="Arial" panose="020B0604020202020204" pitchFamily="34" charset="0"/>
                <a:cs typeface="Arial" panose="020B0604020202020204" pitchFamily="34" charset="0"/>
              </a:rPr>
              <a:t>Earthquake</a:t>
            </a:r>
          </a:p>
          <a:p>
            <a:pPr marL="1041400" lvl="2">
              <a:spcBef>
                <a:spcPts val="0"/>
              </a:spcBef>
              <a:spcAft>
                <a:spcPts val="0"/>
              </a:spcAft>
              <a:buClr>
                <a:schemeClr val="dk1"/>
              </a:buClr>
              <a:buSzPct val="120000"/>
              <a:defRPr/>
            </a:pPr>
            <a:r>
              <a:rPr lang="en-US" sz="2200" dirty="0">
                <a:solidFill>
                  <a:schemeClr val="dk1"/>
                </a:solidFill>
                <a:latin typeface="Arial" panose="020B0604020202020204" pitchFamily="34" charset="0"/>
                <a:cs typeface="Arial" panose="020B0604020202020204" pitchFamily="34" charset="0"/>
              </a:rPr>
              <a:t>Hazardous Spills</a:t>
            </a:r>
          </a:p>
          <a:p>
            <a:pPr marL="1041400" lvl="2">
              <a:spcBef>
                <a:spcPts val="0"/>
              </a:spcBef>
              <a:spcAft>
                <a:spcPts val="0"/>
              </a:spcAft>
              <a:buClr>
                <a:schemeClr val="dk1"/>
              </a:buClr>
              <a:buSzPct val="120000"/>
              <a:defRPr/>
            </a:pPr>
            <a:r>
              <a:rPr lang="en-US" sz="2200" dirty="0">
                <a:solidFill>
                  <a:schemeClr val="dk1"/>
                </a:solidFill>
                <a:latin typeface="Arial" panose="020B0604020202020204" pitchFamily="34" charset="0"/>
                <a:cs typeface="Arial" panose="020B0604020202020204" pitchFamily="34" charset="0"/>
              </a:rPr>
              <a:t>Etc…</a:t>
            </a:r>
          </a:p>
          <a:p>
            <a:pPr marL="0" indent="0">
              <a:spcBef>
                <a:spcPts val="0"/>
              </a:spcBef>
              <a:spcAft>
                <a:spcPts val="0"/>
              </a:spcAft>
              <a:buFont typeface="Arial" panose="020B0604020202020204" pitchFamily="34" charset="0"/>
              <a:buNone/>
              <a:defRPr/>
            </a:pPr>
            <a:endParaRPr lang="en-US" sz="2200" dirty="0">
              <a:solidFill>
                <a:schemeClr val="dk1"/>
              </a:solidFill>
              <a:latin typeface="Arial" panose="020B0604020202020204" pitchFamily="34" charset="0"/>
              <a:cs typeface="Arial" panose="020B0604020202020204" pitchFamily="34" charset="0"/>
            </a:endParaRPr>
          </a:p>
          <a:p>
            <a:pPr marL="0" indent="0">
              <a:spcBef>
                <a:spcPts val="0"/>
              </a:spcBef>
              <a:spcAft>
                <a:spcPts val="0"/>
              </a:spcAft>
              <a:buFont typeface="Arial" panose="020B0604020202020204" pitchFamily="34" charset="0"/>
              <a:buNone/>
              <a:defRPr/>
            </a:pPr>
            <a:r>
              <a:rPr lang="en-US" sz="2200" dirty="0">
                <a:solidFill>
                  <a:schemeClr val="dk1"/>
                </a:solidFill>
                <a:latin typeface="Arial" panose="020B0604020202020204" pitchFamily="34" charset="0"/>
                <a:cs typeface="Arial" panose="020B0604020202020204" pitchFamily="34" charset="0"/>
              </a:rPr>
              <a:t>How does </a:t>
            </a:r>
            <a:r>
              <a:rPr lang="en-US" sz="2200" b="1" dirty="0">
                <a:solidFill>
                  <a:schemeClr val="dk1"/>
                </a:solidFill>
                <a:latin typeface="Arial" panose="020B0604020202020204" pitchFamily="34" charset="0"/>
                <a:cs typeface="Arial" panose="020B0604020202020204" pitchFamily="34" charset="0"/>
              </a:rPr>
              <a:t>Crisis Management Plan </a:t>
            </a:r>
            <a:r>
              <a:rPr lang="en-US" sz="2200" dirty="0">
                <a:solidFill>
                  <a:schemeClr val="dk1"/>
                </a:solidFill>
                <a:latin typeface="Arial" panose="020B0604020202020204" pitchFamily="34" charset="0"/>
                <a:cs typeface="Arial" panose="020B0604020202020204" pitchFamily="34" charset="0"/>
              </a:rPr>
              <a:t>apply to the UAP?</a:t>
            </a:r>
          </a:p>
          <a:p>
            <a:pPr lvl="1">
              <a:spcBef>
                <a:spcPts val="0"/>
              </a:spcBef>
              <a:spcAft>
                <a:spcPts val="0"/>
              </a:spcAft>
              <a:defRPr/>
            </a:pPr>
            <a:r>
              <a:rPr lang="en-US" sz="2200" dirty="0">
                <a:solidFill>
                  <a:schemeClr val="dk1"/>
                </a:solidFill>
                <a:latin typeface="Arial" panose="020B0604020202020204" pitchFamily="34" charset="0"/>
                <a:cs typeface="Arial" panose="020B0604020202020204" pitchFamily="34" charset="0"/>
              </a:rPr>
              <a:t>To provide support depending on the crisis, environment, and student.</a:t>
            </a:r>
          </a:p>
        </p:txBody>
      </p:sp>
      <p:sp>
        <p:nvSpPr>
          <p:cNvPr id="6" name="Rectangle 5">
            <a:extLst>
              <a:ext uri="{FF2B5EF4-FFF2-40B4-BE49-F238E27FC236}">
                <a16:creationId xmlns:a16="http://schemas.microsoft.com/office/drawing/2014/main" id="{1A2D3FEB-789E-49E0-8A2F-3D54D03DB0C5}"/>
              </a:ext>
            </a:extLst>
          </p:cNvPr>
          <p:cNvSpPr/>
          <p:nvPr/>
        </p:nvSpPr>
        <p:spPr>
          <a:xfrm>
            <a:off x="-9525" y="-15875"/>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400" dirty="0">
                <a:latin typeface="Arial" panose="020B0604020202020204" pitchFamily="34" charset="0"/>
                <a:cs typeface="Arial" panose="020B0604020202020204" pitchFamily="34" charset="0"/>
              </a:rPr>
              <a:t>Crisis Management Plan</a:t>
            </a:r>
          </a:p>
        </p:txBody>
      </p:sp>
      <p:pic>
        <p:nvPicPr>
          <p:cNvPr id="153605" name="Picture 4">
            <a:extLst>
              <a:ext uri="{FF2B5EF4-FFF2-40B4-BE49-F238E27FC236}">
                <a16:creationId xmlns:a16="http://schemas.microsoft.com/office/drawing/2014/main" id="{C6E437FD-D192-442D-8AE1-3EBE62767EC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FF4CD-C2A3-B870-F6BA-BA74012075A6}"/>
              </a:ext>
            </a:extLst>
          </p:cNvPr>
          <p:cNvSpPr>
            <a:spLocks noGrp="1"/>
          </p:cNvSpPr>
          <p:nvPr>
            <p:ph type="title"/>
          </p:nvPr>
        </p:nvSpPr>
        <p:spPr>
          <a:xfrm>
            <a:off x="457200" y="1295400"/>
            <a:ext cx="8229600" cy="5257800"/>
          </a:xfrm>
        </p:spPr>
        <p:txBody>
          <a:bodyPr/>
          <a:lstStyle/>
          <a:p>
            <a:pPr marL="0" marR="0" lvl="0" indent="0" defTabSz="914400" rtl="0" eaLnBrk="0" fontAlgn="base" latinLnBrk="0" hangingPunct="0">
              <a:lnSpc>
                <a:spcPct val="100000"/>
              </a:lnSpc>
              <a:spcBef>
                <a:spcPct val="0"/>
              </a:spcBef>
              <a:spcAft>
                <a:spcPct val="0"/>
              </a:spcAft>
              <a:tabLst/>
              <a:defRPr/>
            </a:pPr>
            <a:r>
              <a:rPr kumimoji="0" lang="en-US" sz="2800" b="0" i="0" u="sng"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Arial" panose="020B0604020202020204" pitchFamily="34" charset="0"/>
                <a:hlinkClick r:id="rId3"/>
              </a:rPr>
              <a:t>VNS Therapy</a:t>
            </a:r>
            <a:br>
              <a:rPr kumimoji="0" lang="en-US" sz="2800" b="0" i="0" u="sng"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Arial" panose="020B0604020202020204" pitchFamily="34" charset="0"/>
              </a:rPr>
            </a:br>
            <a:br>
              <a:rPr kumimoji="0" lang="en-US" sz="2800" b="0" i="0" u="sng"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Arial" panose="020B0604020202020204" pitchFamily="34" charset="0"/>
              </a:rPr>
            </a:br>
            <a:r>
              <a:rPr kumimoji="0" lang="en-US" sz="2800" b="0" i="0" u="sng"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Arial" panose="020B0604020202020204" pitchFamily="34" charset="0"/>
                <a:hlinkClick r:id="rId4"/>
              </a:rPr>
              <a:t>G-Tube Feedings</a:t>
            </a:r>
            <a:br>
              <a:rPr kumimoji="0" lang="en-US" sz="2800" b="0" i="0" u="sng"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Arial" panose="020B0604020202020204" pitchFamily="34" charset="0"/>
              </a:rPr>
            </a:br>
            <a:br>
              <a:rPr kumimoji="0" lang="en-US" sz="2800" b="0" i="0" u="sng"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Arial" panose="020B0604020202020204" pitchFamily="34" charset="0"/>
              </a:rPr>
            </a:br>
            <a:r>
              <a:rPr kumimoji="0" lang="en-US" sz="2800" b="0" i="0" u="sng"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Arial" panose="020B0604020202020204" pitchFamily="34" charset="0"/>
                <a:hlinkClick r:id="rId5"/>
              </a:rPr>
              <a:t>Maximizing </a:t>
            </a:r>
            <a:r>
              <a:rPr lang="en-US" sz="2800" u="sng" dirty="0">
                <a:solidFill>
                  <a:srgbClr val="000000"/>
                </a:solidFill>
                <a:latin typeface="Calibri" panose="020F0502020204030204" pitchFamily="34" charset="0"/>
                <a:ea typeface="Times New Roman" panose="02020603050405020304" pitchFamily="18" charset="0"/>
                <a:cs typeface="Arial" panose="020B0604020202020204" pitchFamily="34" charset="0"/>
                <a:hlinkClick r:id="rId5"/>
              </a:rPr>
              <a:t>Vision and Hearing </a:t>
            </a:r>
            <a:br>
              <a:rPr lang="en-US" sz="2800" u="sng" dirty="0">
                <a:solidFill>
                  <a:srgbClr val="000000"/>
                </a:solidFill>
                <a:latin typeface="Calibri" panose="020F0502020204030204" pitchFamily="34" charset="0"/>
                <a:ea typeface="Times New Roman" panose="02020603050405020304" pitchFamily="18" charset="0"/>
                <a:cs typeface="Arial" panose="020B0604020202020204" pitchFamily="34" charset="0"/>
              </a:rPr>
            </a:br>
            <a:br>
              <a:rPr lang="en-US" sz="2800" u="sng" dirty="0">
                <a:solidFill>
                  <a:srgbClr val="000000"/>
                </a:solidFill>
                <a:latin typeface="Calibri" panose="020F0502020204030204" pitchFamily="34" charset="0"/>
                <a:ea typeface="Times New Roman" panose="02020603050405020304" pitchFamily="18" charset="0"/>
                <a:cs typeface="Arial" panose="020B0604020202020204" pitchFamily="34" charset="0"/>
              </a:rPr>
            </a:br>
            <a:r>
              <a:rPr kumimoji="0" lang="en-US" sz="2800" b="0" i="0" u="sng"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Arial" panose="020B0604020202020204" pitchFamily="34" charset="0"/>
                <a:hlinkClick r:id="rId6"/>
              </a:rPr>
              <a:t>Maintenance of Vision and Hearing Devices</a:t>
            </a:r>
            <a:b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br>
            <a:endParaRPr lang="en-US" dirty="0"/>
          </a:p>
        </p:txBody>
      </p:sp>
      <p:sp>
        <p:nvSpPr>
          <p:cNvPr id="6" name="Rectangle 5">
            <a:extLst>
              <a:ext uri="{FF2B5EF4-FFF2-40B4-BE49-F238E27FC236}">
                <a16:creationId xmlns:a16="http://schemas.microsoft.com/office/drawing/2014/main" id="{7E0B0F4F-3A8E-DF41-BD7F-5BBF232E9320}"/>
              </a:ext>
            </a:extLst>
          </p:cNvPr>
          <p:cNvSpPr/>
          <p:nvPr/>
        </p:nvSpPr>
        <p:spPr>
          <a:xfrm>
            <a:off x="-9525" y="-15875"/>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400" dirty="0">
                <a:latin typeface="Arial" panose="020B0604020202020204" pitchFamily="34" charset="0"/>
                <a:cs typeface="Arial" panose="020B0604020202020204" pitchFamily="34" charset="0"/>
              </a:rPr>
              <a:t>Resources</a:t>
            </a:r>
          </a:p>
        </p:txBody>
      </p:sp>
    </p:spTree>
    <p:extLst>
      <p:ext uri="{BB962C8B-B14F-4D97-AF65-F5344CB8AC3E}">
        <p14:creationId xmlns:p14="http://schemas.microsoft.com/office/powerpoint/2010/main" val="337632041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E5E23BE-10A5-4BD3-944A-C736D8115E4B}"/>
              </a:ext>
            </a:extLst>
          </p:cNvPr>
          <p:cNvSpPr/>
          <p:nvPr/>
        </p:nvSpPr>
        <p:spPr>
          <a:xfrm>
            <a:off x="0" y="-23813"/>
            <a:ext cx="9144000" cy="762001"/>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5651" name="Title 1">
            <a:extLst>
              <a:ext uri="{FF2B5EF4-FFF2-40B4-BE49-F238E27FC236}">
                <a16:creationId xmlns:a16="http://schemas.microsoft.com/office/drawing/2014/main" id="{97C4E5A7-EBD0-490D-BF3B-90FC3ACDED22}"/>
              </a:ext>
            </a:extLst>
          </p:cNvPr>
          <p:cNvSpPr txBox="1">
            <a:spLocks noChangeArrowheads="1"/>
          </p:cNvSpPr>
          <p:nvPr/>
        </p:nvSpPr>
        <p:spPr bwMode="auto">
          <a:xfrm>
            <a:off x="452438" y="7747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a:latin typeface="Arial" panose="020B0604020202020204" pitchFamily="34" charset="0"/>
              </a:rPr>
              <a:t>References</a:t>
            </a:r>
          </a:p>
        </p:txBody>
      </p:sp>
      <p:sp>
        <p:nvSpPr>
          <p:cNvPr id="6" name="TextBox 6">
            <a:extLst>
              <a:ext uri="{FF2B5EF4-FFF2-40B4-BE49-F238E27FC236}">
                <a16:creationId xmlns:a16="http://schemas.microsoft.com/office/drawing/2014/main" id="{A06947DE-FF8C-46F3-A17C-AE737773821F}"/>
              </a:ext>
            </a:extLst>
          </p:cNvPr>
          <p:cNvSpPr txBox="1">
            <a:spLocks noChangeArrowheads="1"/>
          </p:cNvSpPr>
          <p:nvPr/>
        </p:nvSpPr>
        <p:spPr bwMode="auto">
          <a:xfrm>
            <a:off x="152400" y="1277938"/>
            <a:ext cx="8529638" cy="4154984"/>
          </a:xfrm>
          <a:prstGeom prst="rect">
            <a:avLst/>
          </a:prstGeom>
          <a:noFill/>
          <a:ln>
            <a:noFill/>
          </a:ln>
        </p:spPr>
        <p:txBody>
          <a:bodyPr>
            <a:spAutoFit/>
          </a:bodyPr>
          <a:lstStyle>
            <a:lvl1pPr marL="342900" indent="-342900">
              <a:defRPr>
                <a:solidFill>
                  <a:schemeClr val="tx1"/>
                </a:solidFill>
                <a:latin typeface="Calibri" panose="020F0502020204030204" pitchFamily="34" charset="0"/>
                <a:cs typeface="Arial" panose="020B0604020202020204" pitchFamily="34" charset="0"/>
              </a:defRPr>
            </a:lvl1pPr>
            <a:lvl2pPr marL="58420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lvl="1">
              <a:buClr>
                <a:srgbClr val="000000"/>
              </a:buClr>
              <a:buSzPts val="1600"/>
              <a:defRPr/>
            </a:pPr>
            <a:endParaRPr lang="en-US" sz="1200" dirty="0">
              <a:latin typeface="Arial" panose="020B0604020202020204" pitchFamily="34" charset="0"/>
            </a:endParaRPr>
          </a:p>
          <a:p>
            <a:pPr lvl="1">
              <a:buClr>
                <a:srgbClr val="000000"/>
              </a:buClr>
              <a:buSzPts val="1600"/>
              <a:defRPr/>
            </a:pPr>
            <a:r>
              <a:rPr lang="en-US" altLang="en-US" sz="1200" dirty="0">
                <a:latin typeface="Arial" panose="020B0604020202020204" pitchFamily="34" charset="0"/>
              </a:rPr>
              <a:t>Arkansas State Board of Nursing (Revised 2021). School Nurse Roles and Responsibilities - Practice Guidelines [Nursing Tasks]. Retrieved from </a:t>
            </a:r>
            <a:r>
              <a:rPr lang="en-US" altLang="en-US" sz="1200" u="sng" dirty="0">
                <a:solidFill>
                  <a:srgbClr val="0000FF"/>
                </a:solidFill>
                <a:latin typeface="Arial" panose="020B0604020202020204" pitchFamily="34" charset="0"/>
                <a:hlinkClick r:id="rId2"/>
              </a:rPr>
              <a:t>https://adecm.ade.arkansas.gov/Attachments/School_Nurse_Guidelines_2021_Revision_Updated_September_2021_151522.pdf</a:t>
            </a:r>
            <a:endParaRPr lang="en-US" altLang="en-US" sz="1200" u="sng" dirty="0">
              <a:solidFill>
                <a:srgbClr val="0000FF"/>
              </a:solidFill>
              <a:latin typeface="Arial" panose="020B0604020202020204" pitchFamily="34" charset="0"/>
            </a:endParaRPr>
          </a:p>
          <a:p>
            <a:pPr lvl="1">
              <a:buClr>
                <a:srgbClr val="000000"/>
              </a:buClr>
              <a:buSzPts val="1600"/>
              <a:defRPr/>
            </a:pPr>
            <a:endParaRPr lang="en-US" altLang="en-US" sz="1200" u="sng" dirty="0">
              <a:solidFill>
                <a:srgbClr val="0000FF"/>
              </a:solidFill>
              <a:latin typeface="Arial" panose="020B0604020202020204" pitchFamily="34" charset="0"/>
            </a:endParaRPr>
          </a:p>
          <a:p>
            <a:pPr lvl="1">
              <a:buClr>
                <a:srgbClr val="000000"/>
              </a:buClr>
              <a:buSzPts val="1600"/>
              <a:defRPr/>
            </a:pPr>
            <a:r>
              <a:rPr lang="en-US" altLang="en-US" sz="1200" dirty="0">
                <a:latin typeface="Arial" panose="020B0604020202020204" pitchFamily="34" charset="0"/>
              </a:rPr>
              <a:t>Center for Devices and Radiological Health. (2021, April 29). </a:t>
            </a:r>
            <a:r>
              <a:rPr lang="en-US" altLang="en-US" sz="1200" i="1" dirty="0">
                <a:latin typeface="Arial" panose="020B0604020202020204" pitchFamily="34" charset="0"/>
              </a:rPr>
              <a:t>Sharps Disposal Containers in Health Care Facilities</a:t>
            </a:r>
            <a:r>
              <a:rPr lang="en-US" altLang="en-US" sz="1200" dirty="0">
                <a:latin typeface="Arial" panose="020B0604020202020204" pitchFamily="34" charset="0"/>
              </a:rPr>
              <a:t>. U.S. Food and Drug Administration. </a:t>
            </a:r>
            <a:r>
              <a:rPr lang="en-US" altLang="en-US" sz="1200" dirty="0">
                <a:latin typeface="Arial" panose="020B0604020202020204" pitchFamily="34" charset="0"/>
                <a:hlinkClick r:id="rId3"/>
              </a:rPr>
              <a:t>https://www.fda.gov/medical-devices/safely-using-sharps-needles-and-syringes-home-work-and-travel/sharps-disposal-containers-health-care-facilities</a:t>
            </a:r>
            <a:endParaRPr lang="en-US" altLang="en-US" sz="1200" dirty="0">
              <a:latin typeface="Arial" panose="020B0604020202020204" pitchFamily="34" charset="0"/>
            </a:endParaRPr>
          </a:p>
          <a:p>
            <a:pPr lvl="1">
              <a:buClr>
                <a:srgbClr val="000000"/>
              </a:buClr>
              <a:buSzPts val="1600"/>
              <a:defRPr/>
            </a:pPr>
            <a:endParaRPr lang="en-US" altLang="en-US" sz="1200" dirty="0">
              <a:latin typeface="Arial" panose="020B0604020202020204" pitchFamily="34" charset="0"/>
            </a:endParaRPr>
          </a:p>
          <a:p>
            <a:pPr lvl="1">
              <a:buClr>
                <a:srgbClr val="000000"/>
              </a:buClr>
              <a:buSzPts val="1600"/>
              <a:defRPr/>
            </a:pPr>
            <a:r>
              <a:rPr lang="en-US" sz="1200" kern="0" dirty="0">
                <a:solidFill>
                  <a:srgbClr val="000000"/>
                </a:solidFill>
                <a:latin typeface="Arial" panose="020B0604020202020204" pitchFamily="34" charset="0"/>
                <a:sym typeface="Arial"/>
              </a:rPr>
              <a:t>U.S. Department of Health and Human Services and U.S. Department of Education, 2008, p.1. Joint Guidance on the Application of the FERPA and HIPAA To Student Health Records. Retrieved from  </a:t>
            </a:r>
            <a:r>
              <a:rPr lang="en-US" sz="1200" dirty="0">
                <a:latin typeface="Arial" panose="020B0604020202020204" pitchFamily="34" charset="0"/>
                <a:hlinkClick r:id="rId4"/>
              </a:rPr>
              <a:t>Family Educational Rights and Privacy Act (FERPA)</a:t>
            </a:r>
            <a:endParaRPr lang="en-US" sz="1200" dirty="0">
              <a:latin typeface="Arial" panose="020B0604020202020204" pitchFamily="34" charset="0"/>
            </a:endParaRPr>
          </a:p>
          <a:p>
            <a:pPr lvl="1">
              <a:buClr>
                <a:srgbClr val="000000"/>
              </a:buClr>
              <a:buSzPts val="1600"/>
              <a:defRPr/>
            </a:pPr>
            <a:endParaRPr lang="en-US" altLang="en-US" sz="1200" dirty="0">
              <a:latin typeface="Arial" panose="020B0604020202020204" pitchFamily="34" charset="0"/>
            </a:endParaRPr>
          </a:p>
          <a:p>
            <a:pPr lvl="1">
              <a:buClr>
                <a:srgbClr val="000000"/>
              </a:buClr>
              <a:buSzPts val="1600"/>
              <a:defRPr/>
            </a:pPr>
            <a:r>
              <a:rPr lang="en-US" altLang="en-US" sz="1200" dirty="0">
                <a:latin typeface="Arial" panose="020B0604020202020204" pitchFamily="34" charset="0"/>
              </a:rPr>
              <a:t>U.S. Department of Education. (2022, February 15). </a:t>
            </a:r>
            <a:r>
              <a:rPr lang="en-US" altLang="en-US" sz="1200" i="1" dirty="0">
                <a:latin typeface="Arial" panose="020B0604020202020204" pitchFamily="34" charset="0"/>
              </a:rPr>
              <a:t>About idea</a:t>
            </a:r>
            <a:r>
              <a:rPr lang="en-US" altLang="en-US" sz="1200" dirty="0">
                <a:latin typeface="Arial" panose="020B0604020202020204" pitchFamily="34" charset="0"/>
              </a:rPr>
              <a:t>. Individuals with Disabilities Education Act. Retrieved April 4, 2022, from </a:t>
            </a:r>
            <a:r>
              <a:rPr lang="en-US" altLang="en-US" sz="1200" dirty="0">
                <a:latin typeface="Arial" panose="020B0604020202020204" pitchFamily="34" charset="0"/>
                <a:hlinkClick r:id="rId5"/>
              </a:rPr>
              <a:t>https://sites.ed.gov/idea/about-idea/#Rehab-Act</a:t>
            </a:r>
            <a:endParaRPr lang="en-US" altLang="en-US" sz="1200" dirty="0">
              <a:latin typeface="Arial" panose="020B0604020202020204" pitchFamily="34" charset="0"/>
            </a:endParaRPr>
          </a:p>
          <a:p>
            <a:pPr lvl="1">
              <a:buClr>
                <a:srgbClr val="000000"/>
              </a:buClr>
              <a:buSzPts val="1600"/>
              <a:defRPr/>
            </a:pPr>
            <a:endParaRPr lang="en-US" altLang="en-US" sz="1200" dirty="0">
              <a:latin typeface="Arial" panose="020B0604020202020204" pitchFamily="34" charset="0"/>
            </a:endParaRPr>
          </a:p>
          <a:p>
            <a:pPr lvl="1">
              <a:buClr>
                <a:srgbClr val="000000"/>
              </a:buClr>
              <a:buSzPts val="1600"/>
              <a:defRPr/>
            </a:pPr>
            <a:r>
              <a:rPr lang="en-US" altLang="en-US" sz="1200" dirty="0">
                <a:latin typeface="Arial" panose="020B0604020202020204" pitchFamily="34" charset="0"/>
              </a:rPr>
              <a:t>US Department of Education. (2017, February 27). </a:t>
            </a:r>
            <a:r>
              <a:rPr lang="en-US" altLang="en-US" sz="1200" i="1" dirty="0">
                <a:latin typeface="Arial" panose="020B0604020202020204" pitchFamily="34" charset="0"/>
              </a:rPr>
              <a:t>The Rehabilitation Act</a:t>
            </a:r>
            <a:r>
              <a:rPr lang="en-US" altLang="en-US" sz="1200" dirty="0">
                <a:latin typeface="Arial" panose="020B0604020202020204" pitchFamily="34" charset="0"/>
              </a:rPr>
              <a:t>. Home. Retrieved April 4, 2022, from </a:t>
            </a:r>
            <a:r>
              <a:rPr lang="en-US" altLang="en-US" sz="1200" dirty="0">
                <a:latin typeface="Arial" panose="020B0604020202020204" pitchFamily="34" charset="0"/>
                <a:hlinkClick r:id="rId6"/>
              </a:rPr>
              <a:t>https://www2.ed.gov/policy/speced/reg/narrative.html</a:t>
            </a:r>
            <a:endParaRPr lang="en-US" altLang="en-US" sz="1200" dirty="0">
              <a:latin typeface="Arial" panose="020B0604020202020204" pitchFamily="34" charset="0"/>
            </a:endParaRPr>
          </a:p>
          <a:p>
            <a:pPr lvl="1">
              <a:buClr>
                <a:srgbClr val="000000"/>
              </a:buClr>
              <a:buSzPts val="1600"/>
              <a:defRPr/>
            </a:pPr>
            <a:endParaRPr lang="en-US" altLang="en-US" sz="1200" dirty="0">
              <a:latin typeface="Arial" panose="020B0604020202020204" pitchFamily="34" charset="0"/>
            </a:endParaRPr>
          </a:p>
          <a:p>
            <a:pPr lvl="1">
              <a:buClr>
                <a:srgbClr val="000000"/>
              </a:buClr>
              <a:buSzPts val="1600"/>
              <a:defRPr/>
            </a:pPr>
            <a:r>
              <a:rPr lang="en-US" altLang="en-US" sz="1200" dirty="0">
                <a:latin typeface="Arial" panose="020B0604020202020204" pitchFamily="34" charset="0"/>
              </a:rPr>
              <a:t>US Department of Education (ED). (2022, February 16). </a:t>
            </a:r>
            <a:r>
              <a:rPr lang="en-US" altLang="en-US" sz="1200" i="1" dirty="0">
                <a:latin typeface="Arial" panose="020B0604020202020204" pitchFamily="34" charset="0"/>
              </a:rPr>
              <a:t>Disability Overview - Office for Civil Rights</a:t>
            </a:r>
            <a:r>
              <a:rPr lang="en-US" altLang="en-US" sz="1200" dirty="0">
                <a:latin typeface="Arial" panose="020B0604020202020204" pitchFamily="34" charset="0"/>
              </a:rPr>
              <a:t>. Home. Retrieved April 4, 2022, from </a:t>
            </a:r>
            <a:r>
              <a:rPr lang="en-US" altLang="en-US" sz="1200" dirty="0">
                <a:latin typeface="Arial" panose="020B0604020202020204" pitchFamily="34" charset="0"/>
                <a:hlinkClick r:id="rId7"/>
              </a:rPr>
              <a:t>https://www2.ed.gov/about/offices/list/ocr/disabilityoverview.html</a:t>
            </a:r>
            <a:endParaRPr lang="en-US" altLang="en-US" sz="1200" dirty="0">
              <a:latin typeface="Arial" panose="020B0604020202020204" pitchFamily="34" charset="0"/>
            </a:endParaRPr>
          </a:p>
        </p:txBody>
      </p:sp>
      <p:sp>
        <p:nvSpPr>
          <p:cNvPr id="7" name="Rectangle 6">
            <a:extLst>
              <a:ext uri="{FF2B5EF4-FFF2-40B4-BE49-F238E27FC236}">
                <a16:creationId xmlns:a16="http://schemas.microsoft.com/office/drawing/2014/main" id="{F3F10ACB-2E77-49B0-B753-1A3F15B12600}"/>
              </a:ext>
            </a:extLst>
          </p:cNvPr>
          <p:cNvSpPr/>
          <p:nvPr/>
        </p:nvSpPr>
        <p:spPr>
          <a:xfrm>
            <a:off x="-9525" y="-15875"/>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400" dirty="0">
                <a:latin typeface="Arial" panose="020B0604020202020204" pitchFamily="34" charset="0"/>
                <a:cs typeface="Arial" panose="020B0604020202020204" pitchFamily="34" charset="0"/>
              </a:rPr>
              <a:t>Thank You!</a:t>
            </a:r>
          </a:p>
        </p:txBody>
      </p:sp>
      <p:pic>
        <p:nvPicPr>
          <p:cNvPr id="155654" name="Picture 4">
            <a:extLst>
              <a:ext uri="{FF2B5EF4-FFF2-40B4-BE49-F238E27FC236}">
                <a16:creationId xmlns:a16="http://schemas.microsoft.com/office/drawing/2014/main" id="{56D5E4FC-4A53-4E57-80AF-FD510FB5D037}"/>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B334FBE-947A-4185-973A-EF35C34D2180}"/>
              </a:ext>
            </a:extLst>
          </p:cNvPr>
          <p:cNvSpPr/>
          <p:nvPr/>
        </p:nvSpPr>
        <p:spPr>
          <a:xfrm>
            <a:off x="0" y="0"/>
            <a:ext cx="9144000" cy="762000"/>
          </a:xfrm>
          <a:prstGeom prst="rect">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8435" name="Title 1">
            <a:extLst>
              <a:ext uri="{FF2B5EF4-FFF2-40B4-BE49-F238E27FC236}">
                <a16:creationId xmlns:a16="http://schemas.microsoft.com/office/drawing/2014/main" id="{04845B1E-E9EF-488C-9BF7-8211BD1951AA}"/>
              </a:ext>
            </a:extLst>
          </p:cNvPr>
          <p:cNvSpPr txBox="1">
            <a:spLocks noChangeArrowheads="1"/>
          </p:cNvSpPr>
          <p:nvPr/>
        </p:nvSpPr>
        <p:spPr bwMode="auto">
          <a:xfrm>
            <a:off x="0" y="-3175"/>
            <a:ext cx="91440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400">
                <a:solidFill>
                  <a:schemeClr val="bg1"/>
                </a:solidFill>
                <a:latin typeface="Arial" panose="020B0604020202020204" pitchFamily="34" charset="0"/>
              </a:rPr>
              <a:t>Student-Specific Training </a:t>
            </a:r>
          </a:p>
        </p:txBody>
      </p:sp>
      <p:sp>
        <p:nvSpPr>
          <p:cNvPr id="5" name="Google Shape;184;p33">
            <a:extLst>
              <a:ext uri="{FF2B5EF4-FFF2-40B4-BE49-F238E27FC236}">
                <a16:creationId xmlns:a16="http://schemas.microsoft.com/office/drawing/2014/main" id="{F32B4DDD-12D4-4B59-BC8E-E0D54590C463}"/>
              </a:ext>
            </a:extLst>
          </p:cNvPr>
          <p:cNvSpPr txBox="1">
            <a:spLocks/>
          </p:cNvSpPr>
          <p:nvPr/>
        </p:nvSpPr>
        <p:spPr>
          <a:xfrm>
            <a:off x="590550" y="1933575"/>
            <a:ext cx="7962900" cy="2990850"/>
          </a:xfrm>
          <a:prstGeom prst="rect">
            <a:avLst/>
          </a:prstGeom>
          <a:noFill/>
          <a:ln w="9525" cap="flat" cmpd="sng">
            <a:solidFill>
              <a:srgbClr val="000000"/>
            </a:solidFill>
            <a:prstDash val="solid"/>
            <a:round/>
            <a:headEnd type="none" w="sm" len="sm"/>
            <a:tailEnd type="none" w="sm" len="sm"/>
          </a:ln>
        </p:spPr>
        <p:txBody>
          <a:bodyPr spcFirstLastPara="1" lIns="91425" tIns="91425" rIns="91425" bIns="91425"/>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eaLnBrk="1" fontAlgn="auto" hangingPunct="1">
              <a:buClr>
                <a:srgbClr val="595959"/>
              </a:buClr>
              <a:buFont typeface="Arial"/>
              <a:buNone/>
              <a:defRPr/>
            </a:pPr>
            <a:r>
              <a:rPr lang="en-US" sz="2800" kern="0" dirty="0">
                <a:solidFill>
                  <a:srgbClr val="000000"/>
                </a:solidFill>
              </a:rPr>
              <a:t>Key components of student-specific training for the </a:t>
            </a:r>
            <a:r>
              <a:rPr lang="en-US" sz="2800" b="1" kern="0" dirty="0">
                <a:solidFill>
                  <a:srgbClr val="000000"/>
                </a:solidFill>
              </a:rPr>
              <a:t>UAP</a:t>
            </a:r>
            <a:r>
              <a:rPr lang="en-US" sz="2800" kern="0" dirty="0">
                <a:solidFill>
                  <a:srgbClr val="000000"/>
                </a:solidFill>
              </a:rPr>
              <a:t> include:</a:t>
            </a:r>
          </a:p>
          <a:p>
            <a:pPr indent="-330200" eaLnBrk="1" fontAlgn="auto" hangingPunct="1">
              <a:spcBef>
                <a:spcPts val="1600"/>
              </a:spcBef>
              <a:buClr>
                <a:srgbClr val="000000"/>
              </a:buClr>
              <a:buSzPts val="1600"/>
              <a:defRPr/>
            </a:pPr>
            <a:r>
              <a:rPr lang="en-US" sz="2800" kern="0" dirty="0">
                <a:solidFill>
                  <a:srgbClr val="000000"/>
                </a:solidFill>
              </a:rPr>
              <a:t>Overview of the Training</a:t>
            </a:r>
          </a:p>
          <a:p>
            <a:pPr indent="-330200" eaLnBrk="1" fontAlgn="auto" hangingPunct="1">
              <a:buClr>
                <a:srgbClr val="000000"/>
              </a:buClr>
              <a:buSzPts val="1600"/>
              <a:defRPr/>
            </a:pPr>
            <a:r>
              <a:rPr lang="en-US" sz="2800" kern="0" dirty="0">
                <a:solidFill>
                  <a:srgbClr val="000000"/>
                </a:solidFill>
              </a:rPr>
              <a:t>Health Care and Medical Procedures</a:t>
            </a:r>
          </a:p>
          <a:p>
            <a:pPr indent="-330200" eaLnBrk="1" fontAlgn="auto" hangingPunct="1">
              <a:buClr>
                <a:srgbClr val="000000"/>
              </a:buClr>
              <a:buSzPts val="1600"/>
              <a:defRPr/>
            </a:pPr>
            <a:r>
              <a:rPr lang="en-US" sz="2800" kern="0" dirty="0">
                <a:solidFill>
                  <a:srgbClr val="000000"/>
                </a:solidFill>
              </a:rPr>
              <a:t>Emergency Plan</a:t>
            </a:r>
          </a:p>
        </p:txBody>
      </p:sp>
      <p:pic>
        <p:nvPicPr>
          <p:cNvPr id="18437" name="Picture 4">
            <a:extLst>
              <a:ext uri="{FF2B5EF4-FFF2-40B4-BE49-F238E27FC236}">
                <a16:creationId xmlns:a16="http://schemas.microsoft.com/office/drawing/2014/main" id="{7766D422-9DA3-4146-A000-98B77846320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40675" y="57642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2BD27981-FCA6-485F-AD9B-D980B469541C}" vid="{8F6236BF-171A-4F0C-B431-EA15B9742A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E1BEDCCBAB44E4AA04FAC894C930E7F" ma:contentTypeVersion="10" ma:contentTypeDescription="Create a new document." ma:contentTypeScope="" ma:versionID="b764e0e6bba12acc662fb0132c3608a3">
  <xsd:schema xmlns:xsd="http://www.w3.org/2001/XMLSchema" xmlns:xs="http://www.w3.org/2001/XMLSchema" xmlns:p="http://schemas.microsoft.com/office/2006/metadata/properties" xmlns:ns3="31b62044-d74d-4beb-aa12-d3eb9d5d69f3" targetNamespace="http://schemas.microsoft.com/office/2006/metadata/properties" ma:root="true" ma:fieldsID="91199b9a71653473ebdb02b409f4e476" ns3:_="">
    <xsd:import namespace="31b62044-d74d-4beb-aa12-d3eb9d5d69f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b62044-d74d-4beb-aa12-d3eb9d5d69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A51E338-9843-4267-A406-B4CC9F9920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b62044-d74d-4beb-aa12-d3eb9d5d69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64680CB-21C9-4D4A-94DE-5A35A29D2235}">
  <ds:schemaRefs>
    <ds:schemaRef ds:uri="http://schemas.microsoft.com/sharepoint/v3/contenttype/forms"/>
  </ds:schemaRefs>
</ds:datastoreItem>
</file>

<file path=customXml/itemProps3.xml><?xml version="1.0" encoding="utf-8"?>
<ds:datastoreItem xmlns:ds="http://schemas.openxmlformats.org/officeDocument/2006/customXml" ds:itemID="{A8ED981A-39B3-47C0-B4C4-729ACC1B38A0}">
  <ds:schemaRefs>
    <ds:schemaRef ds:uri="http://www.w3.org/XML/1998/namespace"/>
    <ds:schemaRef ds:uri="http://purl.org/dc/elements/1.1/"/>
    <ds:schemaRef ds:uri="http://purl.org/dc/dcmitype/"/>
    <ds:schemaRef ds:uri="31b62044-d74d-4beb-aa12-d3eb9d5d69f3"/>
    <ds:schemaRef ds:uri="http://schemas.microsoft.com/office/2006/metadata/properties"/>
    <ds:schemaRef ds:uri="http://purl.org/dc/terms/"/>
    <ds:schemaRef ds:uri="http://schemas.microsoft.com/office/2006/documentManagement/types"/>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18131</TotalTime>
  <Words>12729</Words>
  <Application>Microsoft Office PowerPoint</Application>
  <PresentationFormat>On-screen Show (4:3)</PresentationFormat>
  <Paragraphs>1883</Paragraphs>
  <Slides>87</Slides>
  <Notes>66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87</vt:i4>
      </vt:variant>
    </vt:vector>
  </HeadingPairs>
  <TitlesOfParts>
    <vt:vector size="92" baseType="lpstr">
      <vt:lpstr>Arial</vt:lpstr>
      <vt:lpstr>Calibri</vt:lpstr>
      <vt:lpstr>Courier New</vt:lpstr>
      <vt:lpstr>Tw Cen MT</vt:lpstr>
      <vt:lpstr>Theme1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VNS Therapy  G-Tube Feedings  Maximizing Vision and Hearing   Maintenance of Vision and Hearing Devices </vt:lpstr>
      <vt:lpstr>PowerPoint Presentation</vt:lpstr>
    </vt:vector>
  </TitlesOfParts>
  <Company>Arkansas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gmorris</dc:creator>
  <cp:lastModifiedBy>Rhonda McDonald</cp:lastModifiedBy>
  <cp:revision>581</cp:revision>
  <dcterms:created xsi:type="dcterms:W3CDTF">2014-02-26T15:04:03Z</dcterms:created>
  <dcterms:modified xsi:type="dcterms:W3CDTF">2022-08-04T18:13:35Z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0x0101007E1BEDCCBAB44E4AA04FAC894C930E7F</vt:lpwstr>
  </property>
</Properties>
</file>