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286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4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083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0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06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241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55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5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5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85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280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8144A-B042-4D2C-8378-B034AF51F7C3}" type="datetimeFigureOut">
              <a:rPr lang="en-US" smtClean="0"/>
              <a:t>4/13/2021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5E1CB-E3C0-4C8C-8C59-43CCD5CB0A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8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2737104" y="1380248"/>
            <a:ext cx="477933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STEP 1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Federal Regulation states that the Triennial Assessment must check the district’s </a:t>
            </a:r>
            <a:r>
              <a:rPr lang="en-US" sz="1200" b="1" i="1" dirty="0" smtClean="0">
                <a:solidFill>
                  <a:srgbClr val="FF0000"/>
                </a:solidFill>
              </a:rPr>
              <a:t>compliance</a:t>
            </a:r>
            <a:r>
              <a:rPr lang="en-US" sz="1200" dirty="0" smtClean="0"/>
              <a:t> with the Local School Wellness Policy.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Complete </a:t>
            </a:r>
            <a:r>
              <a:rPr lang="en-US" sz="1200" b="1" dirty="0" smtClean="0">
                <a:solidFill>
                  <a:schemeClr val="accent6"/>
                </a:solidFill>
              </a:rPr>
              <a:t>Wellness Committee Checklist Part 1 </a:t>
            </a:r>
            <a:r>
              <a:rPr lang="en-US" sz="1200" dirty="0" smtClean="0"/>
              <a:t>to assess compliance with each of the state and federal requirements.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700527" y="1336241"/>
            <a:ext cx="4796935" cy="1562034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2718815" y="3297794"/>
            <a:ext cx="4731079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STEP 2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Federal Regulation states that the Triennial Assessment must </a:t>
            </a:r>
            <a:r>
              <a:rPr lang="en-US" sz="1200" b="1" i="1" dirty="0" smtClean="0">
                <a:solidFill>
                  <a:srgbClr val="FF0000"/>
                </a:solidFill>
              </a:rPr>
              <a:t>compare the Local School Wellness Policy to model policies</a:t>
            </a:r>
            <a:r>
              <a:rPr lang="en-US" sz="1200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In Arkansas, a model policy includes each of the state and federal requirements outlined in Part 1 of the Wellness Committee Checklist.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To determine if the Local School Wellness Policy includes each required piece of an Arkansas model policy, complete </a:t>
            </a:r>
            <a:r>
              <a:rPr lang="en-US" sz="1200" b="1" dirty="0" smtClean="0">
                <a:solidFill>
                  <a:schemeClr val="accent6"/>
                </a:solidFill>
              </a:rPr>
              <a:t>Part 2 of the Wellness Committee Checklist</a:t>
            </a:r>
            <a:r>
              <a:rPr lang="en-US" sz="1200" dirty="0" smtClean="0"/>
              <a:t>.</a:t>
            </a:r>
          </a:p>
          <a:p>
            <a:pPr algn="ctr"/>
            <a:endParaRPr lang="en-US" sz="1200" dirty="0"/>
          </a:p>
        </p:txBody>
      </p:sp>
      <p:sp>
        <p:nvSpPr>
          <p:cNvPr id="28" name="Rectangle 27"/>
          <p:cNvSpPr/>
          <p:nvPr/>
        </p:nvSpPr>
        <p:spPr>
          <a:xfrm>
            <a:off x="2700527" y="3258452"/>
            <a:ext cx="4784232" cy="2233120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662481" y="5842021"/>
            <a:ext cx="479134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accent6"/>
                </a:solidFill>
              </a:rPr>
              <a:t>STEP 3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Federal Regulation states that the Triennial Assessment must </a:t>
            </a:r>
            <a:r>
              <a:rPr lang="en-US" sz="1200" b="1" i="1" dirty="0" smtClean="0">
                <a:solidFill>
                  <a:srgbClr val="FF0000"/>
                </a:solidFill>
              </a:rPr>
              <a:t>evaluate the progress made in attaining the goals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smtClean="0"/>
              <a:t>of the Local School Wellness Policy.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Even though USDA requires the Triennial Assessment only every three years, this portion is completed and reported in Arkansas annually by </a:t>
            </a:r>
            <a:r>
              <a:rPr lang="en-US" sz="1200" b="1" dirty="0" smtClean="0">
                <a:solidFill>
                  <a:srgbClr val="7030A0"/>
                </a:solidFill>
              </a:rPr>
              <a:t>October 1</a:t>
            </a:r>
            <a:r>
              <a:rPr lang="en-US" sz="1200" b="1" dirty="0" smtClean="0">
                <a:solidFill>
                  <a:schemeClr val="accent6"/>
                </a:solidFill>
              </a:rPr>
              <a:t> </a:t>
            </a:r>
            <a:r>
              <a:rPr lang="en-US" sz="1200" dirty="0" smtClean="0"/>
              <a:t>through the School Improvement Reporting Process/</a:t>
            </a:r>
            <a:r>
              <a:rPr lang="en-US" sz="1200" dirty="0" err="1" smtClean="0"/>
              <a:t>Indistar</a:t>
            </a:r>
            <a:r>
              <a:rPr lang="en-US" sz="1200" dirty="0" smtClean="0"/>
              <a:t>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Each school year, typically in the spring, wellness committees complete the </a:t>
            </a:r>
            <a:r>
              <a:rPr lang="en-US" sz="1200" b="1" dirty="0" smtClean="0">
                <a:solidFill>
                  <a:schemeClr val="accent6"/>
                </a:solidFill>
              </a:rPr>
              <a:t>6 required modules of the CDC’s School Health Index (SHI) </a:t>
            </a:r>
            <a:r>
              <a:rPr lang="en-US" sz="1200" dirty="0" smtClean="0"/>
              <a:t>for each school in the district.  Schools also complete the annual </a:t>
            </a:r>
            <a:r>
              <a:rPr lang="en-US" sz="1200" b="1" dirty="0" smtClean="0">
                <a:solidFill>
                  <a:schemeClr val="accent6"/>
                </a:solidFill>
              </a:rPr>
              <a:t>BMI assessments</a:t>
            </a:r>
            <a:r>
              <a:rPr lang="en-US" sz="1200" dirty="0" smtClean="0"/>
              <a:t>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Using these two sets of data, schools </a:t>
            </a:r>
            <a:r>
              <a:rPr lang="en-US" sz="1200" b="1" dirty="0" smtClean="0">
                <a:solidFill>
                  <a:schemeClr val="accent6"/>
                </a:solidFill>
              </a:rPr>
              <a:t>develop goals for nutrition, physical activity, and wellness </a:t>
            </a:r>
            <a:r>
              <a:rPr lang="en-US" sz="1200" dirty="0" smtClean="0"/>
              <a:t>that are reported in </a:t>
            </a:r>
            <a:r>
              <a:rPr lang="en-US" sz="1200" dirty="0" err="1" smtClean="0"/>
              <a:t>Indistar</a:t>
            </a:r>
            <a:r>
              <a:rPr lang="en-US" sz="1200" dirty="0" smtClean="0"/>
              <a:t> for each school under the </a:t>
            </a:r>
            <a:r>
              <a:rPr lang="en-US" sz="1200" b="1" i="1" dirty="0" smtClean="0">
                <a:solidFill>
                  <a:srgbClr val="7030A0"/>
                </a:solidFill>
              </a:rPr>
              <a:t>Health and Wellness School Improvement Priority Report</a:t>
            </a:r>
            <a:r>
              <a:rPr lang="en-US" sz="1200" i="1" dirty="0" smtClean="0"/>
              <a:t>.</a:t>
            </a:r>
          </a:p>
          <a:p>
            <a:pPr algn="ctr"/>
            <a:endParaRPr lang="en-US" sz="1200" dirty="0"/>
          </a:p>
          <a:p>
            <a:pPr algn="ctr"/>
            <a:r>
              <a:rPr lang="en-US" sz="1200" dirty="0" smtClean="0"/>
              <a:t>Districts identify Wellness Committee members and Wellness Leadership under the </a:t>
            </a:r>
            <a:r>
              <a:rPr lang="en-US" sz="1200" b="1" i="1" dirty="0" smtClean="0">
                <a:solidFill>
                  <a:srgbClr val="7030A0"/>
                </a:solidFill>
              </a:rPr>
              <a:t>Health and Wellness District Improvement Priority Report</a:t>
            </a:r>
            <a:r>
              <a:rPr lang="en-US" sz="1200" i="1" dirty="0" smtClean="0"/>
              <a:t>.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700527" y="5827238"/>
            <a:ext cx="4784232" cy="3677324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592828" y="9578012"/>
            <a:ext cx="36816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This institution is an equal opportunity provider.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66699" y="43881"/>
            <a:ext cx="731822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Wellness Triennial Assessment</a:t>
            </a:r>
            <a:endParaRPr lang="en-US" sz="4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8304" y="694032"/>
            <a:ext cx="2550391" cy="9510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The Triennial Assessment is a requirement of the United States Department of Agriculture Child Nutrition Programs that allows districts to conduct an in-house review of their wellness program at least once every three years.  However, Arkansas Act 1220 and the </a:t>
            </a:r>
            <a:r>
              <a:rPr lang="en-US" sz="1200" i="1" dirty="0" smtClean="0"/>
              <a:t>DESE Rules Governing Nutrition, Physical Activity, and BMI</a:t>
            </a:r>
            <a:r>
              <a:rPr lang="en-US" sz="1200" dirty="0" smtClean="0"/>
              <a:t> influence the annual and triennial requirements for wellness in the state.  </a:t>
            </a:r>
            <a:r>
              <a:rPr lang="en-US" sz="1200" b="1" dirty="0" smtClean="0">
                <a:solidFill>
                  <a:schemeClr val="accent5"/>
                </a:solidFill>
              </a:rPr>
              <a:t>In order for your district’s Triennial Assessment to be complete, the district will conduct the following tasks:</a:t>
            </a:r>
          </a:p>
          <a:p>
            <a:endParaRPr lang="en-US" sz="1200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Wellness Committee Checklist Part 1, annually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Wellness Committee Checklist Part 2, at least once every three years</a:t>
            </a:r>
          </a:p>
          <a:p>
            <a:endParaRPr lang="en-US" sz="1200" b="1" dirty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Six required School Health Index (SHI) Modules for each school in the district, annually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BMI Assessments, annually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Goals for nutrition, physical activity and Wellness, annually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Health and Wellness School Improvement Priority Report, annually 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Health and Wellness District Improvement Priority Report, annually</a:t>
            </a: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Public Notification of Wellness Policy Updates and Triennial Assessment (public meeting with notes, printed copy in the parent center, posted to webpage, etc.), at least once every three years</a:t>
            </a:r>
            <a:endParaRPr lang="en-US" sz="1200" b="1" dirty="0">
              <a:solidFill>
                <a:schemeClr val="accent5"/>
              </a:solidFill>
            </a:endParaRPr>
          </a:p>
          <a:p>
            <a:endParaRPr lang="en-US" sz="1200" b="1" dirty="0" smtClean="0">
              <a:solidFill>
                <a:schemeClr val="accent5"/>
              </a:solidFill>
            </a:endParaRPr>
          </a:p>
          <a:p>
            <a:r>
              <a:rPr lang="en-US" sz="1200" b="1" dirty="0" smtClean="0">
                <a:solidFill>
                  <a:schemeClr val="accent5"/>
                </a:solidFill>
              </a:rPr>
              <a:t>⃝  Maintain documentation at the local level for the next Child Nutrition Administrative Review</a:t>
            </a:r>
            <a:endParaRPr lang="en-US" sz="1200" b="1" dirty="0">
              <a:solidFill>
                <a:schemeClr val="accent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62482" y="924359"/>
            <a:ext cx="4871558" cy="241860"/>
          </a:xfrm>
          <a:prstGeom prst="rec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39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525</TotalTime>
  <Words>478</Words>
  <Application>Microsoft Office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Alsbrook (ADE)</dc:creator>
  <cp:lastModifiedBy>Kristen Wooten (ADE)</cp:lastModifiedBy>
  <cp:revision>32</cp:revision>
  <cp:lastPrinted>2020-10-13T13:25:15Z</cp:lastPrinted>
  <dcterms:created xsi:type="dcterms:W3CDTF">2017-02-01T16:21:34Z</dcterms:created>
  <dcterms:modified xsi:type="dcterms:W3CDTF">2021-04-13T17:28:11Z</dcterms:modified>
</cp:coreProperties>
</file>