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4"/>
  </p:sldMasterIdLst>
  <p:notesMasterIdLst>
    <p:notesMasterId r:id="rId72"/>
  </p:notesMasterIdLst>
  <p:sldIdLst>
    <p:sldId id="256" r:id="rId5"/>
    <p:sldId id="489" r:id="rId6"/>
    <p:sldId id="365" r:id="rId7"/>
    <p:sldId id="366" r:id="rId8"/>
    <p:sldId id="367" r:id="rId9"/>
    <p:sldId id="490" r:id="rId10"/>
    <p:sldId id="509" r:id="rId11"/>
    <p:sldId id="505" r:id="rId12"/>
    <p:sldId id="491" r:id="rId13"/>
    <p:sldId id="492" r:id="rId14"/>
    <p:sldId id="493" r:id="rId15"/>
    <p:sldId id="494" r:id="rId16"/>
    <p:sldId id="496" r:id="rId17"/>
    <p:sldId id="497" r:id="rId18"/>
    <p:sldId id="498" r:id="rId19"/>
    <p:sldId id="499" r:id="rId20"/>
    <p:sldId id="500" r:id="rId21"/>
    <p:sldId id="501" r:id="rId22"/>
    <p:sldId id="502" r:id="rId23"/>
    <p:sldId id="503" r:id="rId24"/>
    <p:sldId id="504" r:id="rId25"/>
    <p:sldId id="506" r:id="rId26"/>
    <p:sldId id="510" r:id="rId27"/>
    <p:sldId id="511" r:id="rId28"/>
    <p:sldId id="512" r:id="rId29"/>
    <p:sldId id="508" r:id="rId30"/>
    <p:sldId id="514" r:id="rId31"/>
    <p:sldId id="517" r:id="rId32"/>
    <p:sldId id="515" r:id="rId33"/>
    <p:sldId id="516" r:id="rId34"/>
    <p:sldId id="518" r:id="rId35"/>
    <p:sldId id="519" r:id="rId36"/>
    <p:sldId id="520" r:id="rId37"/>
    <p:sldId id="521" r:id="rId38"/>
    <p:sldId id="507" r:id="rId39"/>
    <p:sldId id="523" r:id="rId40"/>
    <p:sldId id="524" r:id="rId41"/>
    <p:sldId id="525" r:id="rId42"/>
    <p:sldId id="526" r:id="rId43"/>
    <p:sldId id="528" r:id="rId44"/>
    <p:sldId id="527" r:id="rId45"/>
    <p:sldId id="529" r:id="rId46"/>
    <p:sldId id="530" r:id="rId47"/>
    <p:sldId id="531" r:id="rId48"/>
    <p:sldId id="532" r:id="rId49"/>
    <p:sldId id="533" r:id="rId50"/>
    <p:sldId id="535" r:id="rId51"/>
    <p:sldId id="537" r:id="rId52"/>
    <p:sldId id="538" r:id="rId53"/>
    <p:sldId id="551" r:id="rId54"/>
    <p:sldId id="552" r:id="rId55"/>
    <p:sldId id="539" r:id="rId56"/>
    <p:sldId id="540" r:id="rId57"/>
    <p:sldId id="541" r:id="rId58"/>
    <p:sldId id="544" r:id="rId59"/>
    <p:sldId id="545" r:id="rId60"/>
    <p:sldId id="546" r:id="rId61"/>
    <p:sldId id="549" r:id="rId62"/>
    <p:sldId id="550" r:id="rId63"/>
    <p:sldId id="553" r:id="rId64"/>
    <p:sldId id="554" r:id="rId65"/>
    <p:sldId id="555" r:id="rId66"/>
    <p:sldId id="556" r:id="rId67"/>
    <p:sldId id="557" r:id="rId68"/>
    <p:sldId id="558" r:id="rId69"/>
    <p:sldId id="560" r:id="rId70"/>
    <p:sldId id="559" r:id="rId7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A80C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71" autoAdjust="0"/>
    <p:restoredTop sz="68267" autoAdjust="0"/>
  </p:normalViewPr>
  <p:slideViewPr>
    <p:cSldViewPr>
      <p:cViewPr varScale="1">
        <p:scale>
          <a:sx n="58" d="100"/>
          <a:sy n="58" d="100"/>
        </p:scale>
        <p:origin x="1853"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310D20-43F1-4DF8-AB41-0716A77209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65903D5D-4754-409D-BC7C-5072511E40F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2870CE2E-2D37-411A-B05F-A8703380A0C5}" type="datetimeFigureOut">
              <a:rPr lang="en-US"/>
              <a:pPr>
                <a:defRPr/>
              </a:pPr>
              <a:t>9/13/2023</a:t>
            </a:fld>
            <a:endParaRPr lang="en-US"/>
          </a:p>
        </p:txBody>
      </p:sp>
      <p:sp>
        <p:nvSpPr>
          <p:cNvPr id="4" name="Slide Image Placeholder 3">
            <a:extLst>
              <a:ext uri="{FF2B5EF4-FFF2-40B4-BE49-F238E27FC236}">
                <a16:creationId xmlns:a16="http://schemas.microsoft.com/office/drawing/2014/main" id="{54CACD6C-6006-4803-86BD-CAE7D50B38EC}"/>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D370787-F4F5-4648-B460-C05563C3989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0F09CD7-B75F-4F94-9BA7-CF4AF77FB53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6A522AD9-27F8-4AC1-A27B-084A1334B8DD}"/>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1AE3C30-4047-4F13-A74C-0477FBC6DF0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en.wikipedia.org/wiki/Greek_language"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en.wikipedia.org/wiki/Vertebral_column" TargetMode="External"/><Relationship Id="rId5" Type="http://schemas.openxmlformats.org/officeDocument/2006/relationships/hyperlink" Target="http://slide.xml" TargetMode="External"/><Relationship Id="rId4" Type="http://schemas.openxmlformats.org/officeDocument/2006/relationships/hyperlink" Target="http://en.wikipedia.org/wiki/Romanization_of_Greek"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medterms.com/script/main/art.asp?articlekey=28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en.wikipedia.org/wiki/Zebibah" TargetMode="External"/><Relationship Id="rId3" Type="http://schemas.openxmlformats.org/officeDocument/2006/relationships/hyperlink" Target="http://cite_note-1" TargetMode="External"/><Relationship Id="rId7" Type="http://schemas.openxmlformats.org/officeDocument/2006/relationships/hyperlink" Target="http://en.wikipedia.org/wiki/Navel"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en.wikipedia.org/wiki/Groin" TargetMode="External"/><Relationship Id="rId5" Type="http://schemas.openxmlformats.org/officeDocument/2006/relationships/hyperlink" Target="http://en.wikipedia.org/wiki/Axilla" TargetMode="External"/><Relationship Id="rId4" Type="http://schemas.openxmlformats.org/officeDocument/2006/relationships/hyperlink" Target="http://en.wikipedia.org/wiki/Neck" TargetMode="Externa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en.wikipedia.org/wiki/Zebibah" TargetMode="External"/><Relationship Id="rId3" Type="http://schemas.openxmlformats.org/officeDocument/2006/relationships/hyperlink" Target="http://cite_note-1" TargetMode="External"/><Relationship Id="rId7" Type="http://schemas.openxmlformats.org/officeDocument/2006/relationships/hyperlink" Target="http://en.wikipedia.org/wiki/Navel"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en.wikipedia.org/wiki/Groin" TargetMode="External"/><Relationship Id="rId5" Type="http://schemas.openxmlformats.org/officeDocument/2006/relationships/hyperlink" Target="http://en.wikipedia.org/wiki/Axilla" TargetMode="External"/><Relationship Id="rId4" Type="http://schemas.openxmlformats.org/officeDocument/2006/relationships/hyperlink" Target="http://en.wikipedia.org/wiki/Neck"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cdc.gov/cancer/skin/statistics/behavior/indoor-tanning.htm"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merckmanuals.com/home/skin-disorders/bacterial-skin-infections/overview-of-bacterial-skin-infection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youtube.com/watch?v=mzAWCHmKbW4"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www.hopkinsmedicine.org/health/conditions-and-diseases/scoliosis/5-facts-about-scoliosis-every-parent-should-know"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CBE11807-DD6D-4231-9A07-70051F0037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8D30168C-7DFE-4333-A8F0-1090E63961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8772" lvl="0" indent="0" algn="l" rtl="0">
              <a:lnSpc>
                <a:spcPct val="100000"/>
              </a:lnSpc>
              <a:spcBef>
                <a:spcPts val="0"/>
              </a:spcBef>
              <a:spcAft>
                <a:spcPts val="0"/>
              </a:spcAft>
              <a:buSzPts val="1800"/>
              <a:buNone/>
            </a:pPr>
            <a:r>
              <a:rPr lang="en-US" dirty="0">
                <a:latin typeface="+mn-lt"/>
                <a:ea typeface="Arial"/>
                <a:cs typeface="Arial"/>
                <a:sym typeface="Arial"/>
              </a:rPr>
              <a:t>This training and certification of Scoliosis Screeners is the responsibility of the Certified Scoliosis Screening Instructor</a:t>
            </a:r>
            <a:endParaRPr lang="en-US" dirty="0">
              <a:latin typeface="+mn-lt"/>
            </a:endParaRPr>
          </a:p>
          <a:p>
            <a:pPr marL="238772" lvl="0" indent="0" algn="l" rtl="0">
              <a:lnSpc>
                <a:spcPct val="100000"/>
              </a:lnSpc>
              <a:spcBef>
                <a:spcPts val="0"/>
              </a:spcBef>
              <a:spcAft>
                <a:spcPts val="0"/>
              </a:spcAft>
              <a:buSzPts val="1800"/>
              <a:buNone/>
            </a:pPr>
            <a:r>
              <a:rPr lang="en-US" dirty="0">
                <a:latin typeface="+mn-lt"/>
                <a:ea typeface="Arial"/>
                <a:cs typeface="Arial"/>
                <a:sym typeface="Arial"/>
              </a:rPr>
              <a:t>Participants should be able to do a return scoliosis screening demonstration to the instructor.  </a:t>
            </a:r>
            <a:endParaRPr lang="en-US" dirty="0">
              <a:latin typeface="+mn-lt"/>
            </a:endParaRPr>
          </a:p>
          <a:p>
            <a:pPr marL="238772" lvl="0" indent="0" algn="l" rtl="0">
              <a:lnSpc>
                <a:spcPct val="100000"/>
              </a:lnSpc>
              <a:spcBef>
                <a:spcPts val="0"/>
              </a:spcBef>
              <a:spcAft>
                <a:spcPts val="0"/>
              </a:spcAft>
              <a:buSzPts val="1800"/>
              <a:buNone/>
            </a:pPr>
            <a:r>
              <a:rPr lang="en-US" dirty="0">
                <a:latin typeface="+mn-lt"/>
                <a:ea typeface="Arial"/>
                <a:cs typeface="Arial"/>
                <a:sym typeface="Arial"/>
              </a:rPr>
              <a:t>With proper education and training, the number of un-necessary referrals should lessen.</a:t>
            </a:r>
            <a:endParaRPr lang="en-US" dirty="0">
              <a:latin typeface="+mn-lt"/>
            </a:endParaRPr>
          </a:p>
          <a:p>
            <a:endParaRPr lang="en-US" altLang="en-US" dirty="0"/>
          </a:p>
        </p:txBody>
      </p:sp>
      <p:sp>
        <p:nvSpPr>
          <p:cNvPr id="5124" name="Slide Number Placeholder 3">
            <a:extLst>
              <a:ext uri="{FF2B5EF4-FFF2-40B4-BE49-F238E27FC236}">
                <a16:creationId xmlns:a16="http://schemas.microsoft.com/office/drawing/2014/main" id="{6FFDBFCD-2E8C-4FE3-9A8D-F5D9000A0F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B6D2612-95CD-4140-9E76-0D160DFA3929}"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Screeners are not instructors and cannot teach other school nurses or staff how to conduct a scoliosis screening.</a:t>
            </a:r>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10</a:t>
            </a:fld>
            <a:endParaRPr lang="en-US" altLang="en-US"/>
          </a:p>
        </p:txBody>
      </p:sp>
    </p:spTree>
    <p:extLst>
      <p:ext uri="{BB962C8B-B14F-4D97-AF65-F5344CB8AC3E}">
        <p14:creationId xmlns:p14="http://schemas.microsoft.com/office/powerpoint/2010/main" val="3604400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800"/>
              <a:buNone/>
            </a:pPr>
            <a:r>
              <a:rPr lang="en-US" sz="1200" dirty="0"/>
              <a:t>80-85% of all cases have an unknown cause and are referred to as “idiopathic scoliosis”. </a:t>
            </a:r>
          </a:p>
          <a:p>
            <a:pPr marL="0" lvl="0" indent="0" algn="l" rtl="0">
              <a:lnSpc>
                <a:spcPct val="100000"/>
              </a:lnSpc>
              <a:spcBef>
                <a:spcPts val="0"/>
              </a:spcBef>
              <a:spcAft>
                <a:spcPts val="0"/>
              </a:spcAft>
              <a:buSzPts val="1800"/>
              <a:buNone/>
            </a:pPr>
            <a:r>
              <a:rPr lang="en-US" sz="1200" dirty="0"/>
              <a:t>It tends to run in families (is likely to have genetic influences). </a:t>
            </a:r>
          </a:p>
          <a:p>
            <a:pPr marL="0" lvl="0" indent="0" algn="l" rtl="0">
              <a:lnSpc>
                <a:spcPct val="100000"/>
              </a:lnSpc>
              <a:spcBef>
                <a:spcPts val="0"/>
              </a:spcBef>
              <a:spcAft>
                <a:spcPts val="0"/>
              </a:spcAft>
              <a:buSzPts val="700"/>
              <a:buNone/>
            </a:pPr>
            <a:endParaRPr lang="en-US" sz="1200" dirty="0"/>
          </a:p>
          <a:p>
            <a:pPr marL="0" lvl="0" indent="0" algn="l" rtl="0">
              <a:lnSpc>
                <a:spcPct val="100000"/>
              </a:lnSpc>
              <a:spcBef>
                <a:spcPts val="0"/>
              </a:spcBef>
              <a:spcAft>
                <a:spcPts val="0"/>
              </a:spcAft>
              <a:buSzPts val="1800"/>
              <a:buNone/>
            </a:pPr>
            <a:r>
              <a:rPr lang="en-US" sz="1200" dirty="0"/>
              <a:t>This condition usually occurs and can be detected in children during the growth spurt of puberty between the ages of 10 and 15 years (most often between ages 10-12, but as late as 18 years of age)  </a:t>
            </a:r>
          </a:p>
          <a:p>
            <a:pPr marL="0" lvl="0" indent="0" algn="l" rtl="0">
              <a:lnSpc>
                <a:spcPct val="100000"/>
              </a:lnSpc>
              <a:spcBef>
                <a:spcPts val="0"/>
              </a:spcBef>
              <a:spcAft>
                <a:spcPts val="0"/>
              </a:spcAft>
              <a:buSzPts val="1800"/>
              <a:buNone/>
            </a:pPr>
            <a:r>
              <a:rPr lang="en-US" sz="1200" dirty="0"/>
              <a:t>Girls are affected by severe progression more often than boys.</a:t>
            </a:r>
          </a:p>
          <a:p>
            <a:pPr marL="0" lvl="0" indent="0" algn="l" rtl="0">
              <a:lnSpc>
                <a:spcPct val="100000"/>
              </a:lnSpc>
              <a:spcBef>
                <a:spcPts val="0"/>
              </a:spcBef>
              <a:spcAft>
                <a:spcPts val="0"/>
              </a:spcAft>
              <a:buSzPts val="1800"/>
              <a:buNone/>
            </a:pPr>
            <a:r>
              <a:rPr lang="en-US" sz="1200" dirty="0"/>
              <a:t>About 2 in 100 people will have a mild form of scoliosis.  </a:t>
            </a:r>
          </a:p>
          <a:p>
            <a:pPr marL="0" lvl="0" indent="0" algn="l" rtl="0">
              <a:lnSpc>
                <a:spcPct val="100000"/>
              </a:lnSpc>
              <a:spcBef>
                <a:spcPts val="0"/>
              </a:spcBef>
              <a:spcAft>
                <a:spcPts val="0"/>
              </a:spcAft>
              <a:buSzPts val="700"/>
              <a:buNone/>
            </a:pPr>
            <a:r>
              <a:rPr lang="en-US" sz="1200" dirty="0"/>
              <a:t>3 mil new cases detected in US each year</a:t>
            </a:r>
          </a:p>
          <a:p>
            <a:pPr marL="0" lvl="0" indent="0" algn="l" rtl="0">
              <a:lnSpc>
                <a:spcPct val="100000"/>
              </a:lnSpc>
              <a:spcBef>
                <a:spcPts val="0"/>
              </a:spcBef>
              <a:spcAft>
                <a:spcPts val="0"/>
              </a:spcAft>
              <a:buSzPts val="1800"/>
              <a:buNone/>
            </a:pPr>
            <a:r>
              <a:rPr lang="en-US" sz="1200" dirty="0"/>
              <a:t>Consequences of unrecognized scoliosis may include progressive severe spinal deformity, accompanied by back pain, spinal arthritis, hip or knee pain, cosmetic deformity, and restrictive pulmonary disease.</a:t>
            </a: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11</a:t>
            </a:fld>
            <a:endParaRPr lang="en-US" altLang="en-US"/>
          </a:p>
        </p:txBody>
      </p:sp>
    </p:spTree>
    <p:extLst>
      <p:ext uri="{BB962C8B-B14F-4D97-AF65-F5344CB8AC3E}">
        <p14:creationId xmlns:p14="http://schemas.microsoft.com/office/powerpoint/2010/main" val="4249845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12</a:t>
            </a:fld>
            <a:endParaRPr lang="en-US" altLang="en-US"/>
          </a:p>
        </p:txBody>
      </p:sp>
    </p:spTree>
    <p:extLst>
      <p:ext uri="{BB962C8B-B14F-4D97-AF65-F5344CB8AC3E}">
        <p14:creationId xmlns:p14="http://schemas.microsoft.com/office/powerpoint/2010/main" val="2293402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800"/>
              <a:buNone/>
            </a:pPr>
            <a:r>
              <a:rPr lang="en-US" b="1" dirty="0">
                <a:latin typeface="+mn-lt"/>
                <a:ea typeface="Arial"/>
                <a:cs typeface="Arial"/>
                <a:sym typeface="Arial"/>
              </a:rPr>
              <a:t>Scoliosis</a:t>
            </a:r>
            <a:r>
              <a:rPr lang="en-US" dirty="0">
                <a:latin typeface="+mn-lt"/>
                <a:ea typeface="Arial"/>
                <a:cs typeface="Arial"/>
                <a:sym typeface="Arial"/>
              </a:rPr>
              <a:t> is defined as an abnormal lateral curvature of the spine of 10  degrees  or more.  </a:t>
            </a:r>
            <a:endParaRPr lang="en-US" dirty="0">
              <a:latin typeface="+mn-lt"/>
            </a:endParaRPr>
          </a:p>
          <a:p>
            <a:pPr marL="0" lvl="0" indent="0" algn="l" rtl="0">
              <a:lnSpc>
                <a:spcPct val="100000"/>
              </a:lnSpc>
              <a:spcBef>
                <a:spcPts val="0"/>
              </a:spcBef>
              <a:spcAft>
                <a:spcPts val="0"/>
              </a:spcAft>
              <a:buSzPts val="1800"/>
              <a:buNone/>
            </a:pPr>
            <a:r>
              <a:rPr lang="en-US" dirty="0">
                <a:latin typeface="+mn-lt"/>
                <a:ea typeface="Arial"/>
                <a:cs typeface="Arial"/>
                <a:sym typeface="Arial"/>
              </a:rPr>
              <a:t>This rotation in the spinal column creates a side to side, “S” shaped curve when viewed from behind. </a:t>
            </a:r>
            <a:endParaRPr lang="en-US" dirty="0">
              <a:latin typeface="+mn-lt"/>
            </a:endParaRPr>
          </a:p>
          <a:p>
            <a:pPr marL="0" lvl="0" indent="0" algn="l" rtl="0">
              <a:lnSpc>
                <a:spcPct val="100000"/>
              </a:lnSpc>
              <a:spcBef>
                <a:spcPts val="0"/>
              </a:spcBef>
              <a:spcAft>
                <a:spcPts val="0"/>
              </a:spcAft>
              <a:buSzPts val="1800"/>
              <a:buNone/>
            </a:pPr>
            <a:r>
              <a:rPr lang="en-US" dirty="0">
                <a:latin typeface="+mn-lt"/>
                <a:ea typeface="Arial"/>
                <a:cs typeface="Arial"/>
                <a:sym typeface="Arial"/>
              </a:rPr>
              <a:t>Some cases worsen with time and can result in serious problems such as unsightly appearance, occasionally back pain as one ages, and in the worst cases, interference with heart and lung function.  </a:t>
            </a:r>
            <a:endParaRPr lang="en-US" dirty="0">
              <a:latin typeface="+mn-lt"/>
            </a:endParaRPr>
          </a:p>
          <a:p>
            <a:pPr marL="0" lvl="0" indent="0" algn="l" rtl="0">
              <a:lnSpc>
                <a:spcPct val="100000"/>
              </a:lnSpc>
              <a:spcBef>
                <a:spcPts val="0"/>
              </a:spcBef>
              <a:spcAft>
                <a:spcPts val="0"/>
              </a:spcAft>
              <a:buSzPts val="1800"/>
              <a:buNone/>
            </a:pPr>
            <a:r>
              <a:rPr lang="en-US" dirty="0">
                <a:latin typeface="+mn-lt"/>
                <a:ea typeface="Arial"/>
                <a:cs typeface="Arial"/>
                <a:sym typeface="Arial"/>
              </a:rPr>
              <a:t>Scoliosis is further divided into two categories: </a:t>
            </a:r>
            <a:r>
              <a:rPr lang="en-US" u="sng" dirty="0">
                <a:latin typeface="+mn-lt"/>
                <a:ea typeface="Arial"/>
                <a:cs typeface="Arial"/>
                <a:sym typeface="Arial"/>
              </a:rPr>
              <a:t>structural</a:t>
            </a:r>
            <a:r>
              <a:rPr lang="en-US" dirty="0">
                <a:latin typeface="+mn-lt"/>
                <a:ea typeface="Arial"/>
                <a:cs typeface="Arial"/>
                <a:sym typeface="Arial"/>
              </a:rPr>
              <a:t> and </a:t>
            </a:r>
            <a:r>
              <a:rPr lang="en-US" u="sng" dirty="0">
                <a:latin typeface="+mn-lt"/>
                <a:ea typeface="Arial"/>
                <a:cs typeface="Arial"/>
                <a:sym typeface="Arial"/>
              </a:rPr>
              <a:t>functional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13</a:t>
            </a:fld>
            <a:endParaRPr lang="en-US" altLang="en-US"/>
          </a:p>
        </p:txBody>
      </p:sp>
    </p:spTree>
    <p:extLst>
      <p:ext uri="{BB962C8B-B14F-4D97-AF65-F5344CB8AC3E}">
        <p14:creationId xmlns:p14="http://schemas.microsoft.com/office/powerpoint/2010/main" val="225250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800"/>
              <a:buNone/>
            </a:pPr>
            <a:r>
              <a:rPr lang="en-US" b="1" dirty="0">
                <a:solidFill>
                  <a:srgbClr val="000000"/>
                </a:solidFill>
              </a:rPr>
              <a:t>Scoliosis</a:t>
            </a:r>
            <a:r>
              <a:rPr lang="en-US" dirty="0">
                <a:solidFill>
                  <a:srgbClr val="000000"/>
                </a:solidFill>
              </a:rPr>
              <a:t> (from </a:t>
            </a:r>
            <a:r>
              <a:rPr lang="en-US" u="sng" dirty="0">
                <a:solidFill>
                  <a:srgbClr val="000000"/>
                </a:solidFill>
                <a:hlinkClick r:id="rId3">
                  <a:extLst>
                    <a:ext uri="{A12FA001-AC4F-418D-AE19-62706E023703}">
                      <ahyp:hlinkClr xmlns:ahyp="http://schemas.microsoft.com/office/drawing/2018/hyperlinkcolor" val="tx"/>
                    </a:ext>
                  </a:extLst>
                </a:hlinkClick>
              </a:rPr>
              <a:t>Greek</a:t>
            </a:r>
            <a:r>
              <a:rPr lang="en-US" dirty="0">
                <a:solidFill>
                  <a:srgbClr val="000000"/>
                </a:solidFill>
              </a:rPr>
              <a:t>: </a:t>
            </a:r>
            <a:r>
              <a:rPr lang="en-US" i="1" u="sng" dirty="0" err="1">
                <a:solidFill>
                  <a:srgbClr val="000000"/>
                </a:solidFill>
                <a:hlinkClick r:id="rId4">
                  <a:extLst>
                    <a:ext uri="{A12FA001-AC4F-418D-AE19-62706E023703}">
                      <ahyp:hlinkClr xmlns:ahyp="http://schemas.microsoft.com/office/drawing/2018/hyperlinkcolor" val="tx"/>
                    </a:ext>
                  </a:extLst>
                </a:hlinkClick>
              </a:rPr>
              <a:t>skoliōsis</a:t>
            </a:r>
            <a:r>
              <a:rPr lang="en-US" dirty="0">
                <a:solidFill>
                  <a:srgbClr val="000000"/>
                </a:solidFill>
              </a:rPr>
              <a:t> meaning from </a:t>
            </a:r>
            <a:r>
              <a:rPr lang="en-US" i="1" u="sng" dirty="0" err="1">
                <a:solidFill>
                  <a:srgbClr val="000000"/>
                </a:solidFill>
                <a:hlinkClick r:id="rId4">
                  <a:extLst>
                    <a:ext uri="{A12FA001-AC4F-418D-AE19-62706E023703}">
                      <ahyp:hlinkClr xmlns:ahyp="http://schemas.microsoft.com/office/drawing/2018/hyperlinkcolor" val="tx"/>
                    </a:ext>
                  </a:extLst>
                </a:hlinkClick>
              </a:rPr>
              <a:t>skolios</a:t>
            </a:r>
            <a:r>
              <a:rPr lang="en-US" dirty="0">
                <a:solidFill>
                  <a:srgbClr val="000000"/>
                </a:solidFill>
              </a:rPr>
              <a:t>, "crooked")</a:t>
            </a:r>
            <a:endParaRPr lang="en-US" dirty="0"/>
          </a:p>
          <a:p>
            <a:pPr marL="0" lvl="0" indent="0" algn="l" rtl="0">
              <a:lnSpc>
                <a:spcPct val="100000"/>
              </a:lnSpc>
              <a:spcBef>
                <a:spcPts val="0"/>
              </a:spcBef>
              <a:spcAft>
                <a:spcPts val="0"/>
              </a:spcAft>
              <a:buSzPts val="1800"/>
              <a:buNone/>
            </a:pPr>
            <a:r>
              <a:rPr lang="en-US" u="sng" dirty="0">
                <a:solidFill>
                  <a:srgbClr val="000000"/>
                </a:solidFill>
                <a:hlinkClick r:id="rId5">
                  <a:extLst>
                    <a:ext uri="{A12FA001-AC4F-418D-AE19-62706E023703}">
                      <ahyp:hlinkClr xmlns:ahyp="http://schemas.microsoft.com/office/drawing/2018/hyperlinkcolor" val="tx"/>
                    </a:ext>
                  </a:extLst>
                </a:hlinkClick>
              </a:rPr>
              <a:t>[1]</a:t>
            </a:r>
            <a:r>
              <a:rPr lang="en-US" dirty="0">
                <a:solidFill>
                  <a:srgbClr val="000000"/>
                </a:solidFill>
              </a:rPr>
              <a:t>[1] is a medical condition in which a person's </a:t>
            </a:r>
            <a:r>
              <a:rPr lang="en-US" u="sng" dirty="0">
                <a:solidFill>
                  <a:srgbClr val="000000"/>
                </a:solidFill>
                <a:hlinkClick r:id="rId6">
                  <a:extLst>
                    <a:ext uri="{A12FA001-AC4F-418D-AE19-62706E023703}">
                      <ahyp:hlinkClr xmlns:ahyp="http://schemas.microsoft.com/office/drawing/2018/hyperlinkcolor" val="tx"/>
                    </a:ext>
                  </a:extLst>
                </a:hlinkClick>
              </a:rPr>
              <a:t>spine</a:t>
            </a:r>
            <a:r>
              <a:rPr lang="en-US" dirty="0">
                <a:solidFill>
                  <a:srgbClr val="000000"/>
                </a:solidFill>
              </a:rPr>
              <a:t> is curved from side to side. Although it is a complex three-dimensional deformity, on an x-ray, viewed from the rear, the spine of an individual with scoliosis may look more like an "S" or a "C" than a straight line.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14</a:t>
            </a:fld>
            <a:endParaRPr lang="en-US" altLang="en-US"/>
          </a:p>
        </p:txBody>
      </p:sp>
    </p:spTree>
    <p:extLst>
      <p:ext uri="{BB962C8B-B14F-4D97-AF65-F5344CB8AC3E}">
        <p14:creationId xmlns:p14="http://schemas.microsoft.com/office/powerpoint/2010/main" val="2288731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800"/>
              <a:buNone/>
            </a:pPr>
            <a:r>
              <a:rPr lang="en-US" dirty="0"/>
              <a:t>Kyphotic curves refer to the outward curve of the thoracic spine (at the level of the ribs). </a:t>
            </a:r>
          </a:p>
          <a:p>
            <a:pPr marL="0" lvl="0" indent="0" algn="l" rtl="0">
              <a:lnSpc>
                <a:spcPct val="100000"/>
              </a:lnSpc>
              <a:spcBef>
                <a:spcPts val="0"/>
              </a:spcBef>
              <a:spcAft>
                <a:spcPts val="0"/>
              </a:spcAft>
              <a:buSzPts val="1800"/>
              <a:buNone/>
            </a:pPr>
            <a:r>
              <a:rPr lang="en-US" dirty="0"/>
              <a:t>Lordotic curves refer to the inward curve of the lumbar spine (just above the buttocks). </a:t>
            </a:r>
          </a:p>
          <a:p>
            <a:pPr marL="0" lvl="0" indent="0" algn="l" rtl="0">
              <a:lnSpc>
                <a:spcPct val="100000"/>
              </a:lnSpc>
              <a:spcBef>
                <a:spcPts val="0"/>
              </a:spcBef>
              <a:spcAft>
                <a:spcPts val="0"/>
              </a:spcAft>
              <a:buSzPts val="1800"/>
              <a:buNone/>
            </a:pPr>
            <a:r>
              <a:rPr lang="en-US" dirty="0"/>
              <a:t>Scoliotic curving is a sideways curvature of the spine and is always abnormal. </a:t>
            </a:r>
          </a:p>
          <a:p>
            <a:pPr marL="0" lvl="0" indent="0" algn="l" rtl="0">
              <a:lnSpc>
                <a:spcPct val="100000"/>
              </a:lnSpc>
              <a:spcBef>
                <a:spcPts val="0"/>
              </a:spcBef>
              <a:spcAft>
                <a:spcPts val="0"/>
              </a:spcAft>
              <a:buSzPts val="1800"/>
              <a:buNone/>
            </a:pPr>
            <a:endParaRPr lang="en-US" dirty="0"/>
          </a:p>
          <a:p>
            <a:pPr marL="0" lvl="0" indent="0" algn="l" rtl="0">
              <a:lnSpc>
                <a:spcPct val="100000"/>
              </a:lnSpc>
              <a:spcBef>
                <a:spcPts val="0"/>
              </a:spcBef>
              <a:spcAft>
                <a:spcPts val="0"/>
              </a:spcAft>
              <a:buSzPts val="1800"/>
              <a:buNone/>
            </a:pPr>
            <a:r>
              <a:rPr lang="en-US" dirty="0"/>
              <a:t>A small degree of both kyphotic and lordotic curvature is normal. </a:t>
            </a:r>
          </a:p>
          <a:p>
            <a:pPr marL="0" lvl="0" indent="0" algn="l" rtl="0">
              <a:lnSpc>
                <a:spcPct val="100000"/>
              </a:lnSpc>
              <a:spcBef>
                <a:spcPts val="0"/>
              </a:spcBef>
              <a:spcAft>
                <a:spcPts val="0"/>
              </a:spcAft>
              <a:buSzPts val="1800"/>
              <a:buNone/>
            </a:pPr>
            <a:r>
              <a:rPr lang="en-US" dirty="0"/>
              <a:t>Too much kyphotic curving causes round shoulders or hunched shoulders (Scheuermann's disease)</a:t>
            </a: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15</a:t>
            </a:fld>
            <a:endParaRPr lang="en-US" altLang="en-US"/>
          </a:p>
        </p:txBody>
      </p:sp>
    </p:spTree>
    <p:extLst>
      <p:ext uri="{BB962C8B-B14F-4D97-AF65-F5344CB8AC3E}">
        <p14:creationId xmlns:p14="http://schemas.microsoft.com/office/powerpoint/2010/main" val="333704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80000"/>
              </a:lnSpc>
              <a:spcBef>
                <a:spcPts val="0"/>
              </a:spcBef>
              <a:spcAft>
                <a:spcPts val="0"/>
              </a:spcAft>
              <a:buSzPts val="800"/>
              <a:buNone/>
            </a:pPr>
            <a:r>
              <a:rPr lang="en-US" sz="1000" b="1" u="sng" dirty="0"/>
              <a:t>Structural:</a:t>
            </a:r>
            <a:r>
              <a:rPr lang="en-US" sz="1000" dirty="0"/>
              <a:t>  These curves are the result of changes in the alignment in the vertebrae that are fixed.  Structural curves can be distinguished from functional curves by their associated spinal twisting.  This twisting results in the hump on one side of the rib cage seen when the student bends forward.  Unlike poor posture, these curves cannot be corrected by learning to stand up straight.</a:t>
            </a:r>
          </a:p>
          <a:p>
            <a:pPr marL="0" lvl="0" indent="0" algn="l" rtl="0">
              <a:lnSpc>
                <a:spcPct val="80000"/>
              </a:lnSpc>
              <a:spcBef>
                <a:spcPts val="0"/>
              </a:spcBef>
              <a:spcAft>
                <a:spcPts val="0"/>
              </a:spcAft>
              <a:buSzPts val="800"/>
              <a:buNone/>
            </a:pPr>
            <a:r>
              <a:rPr lang="en-US" sz="1000" b="1" i="1" dirty="0"/>
              <a:t>Structural causes of scoliosis include:</a:t>
            </a:r>
            <a:endParaRPr lang="en-US" sz="1000" dirty="0"/>
          </a:p>
          <a:p>
            <a:pPr marL="0" lvl="0" indent="0" algn="l" rtl="0">
              <a:lnSpc>
                <a:spcPct val="80000"/>
              </a:lnSpc>
              <a:spcBef>
                <a:spcPts val="0"/>
              </a:spcBef>
              <a:spcAft>
                <a:spcPts val="0"/>
              </a:spcAft>
              <a:buSzPts val="800"/>
              <a:buNone/>
            </a:pPr>
            <a:endParaRPr lang="en-US" sz="1000" b="1" i="1" dirty="0"/>
          </a:p>
          <a:p>
            <a:pPr marL="0" lvl="0" indent="0" algn="l" rtl="0">
              <a:lnSpc>
                <a:spcPct val="80000"/>
              </a:lnSpc>
              <a:spcBef>
                <a:spcPts val="0"/>
              </a:spcBef>
              <a:spcAft>
                <a:spcPts val="0"/>
              </a:spcAft>
              <a:buSzPts val="800"/>
              <a:buNone/>
            </a:pPr>
            <a:r>
              <a:rPr lang="en-US" sz="1000" b="1" dirty="0"/>
              <a:t>Congenital</a:t>
            </a:r>
            <a:r>
              <a:rPr lang="en-US" sz="1000" dirty="0"/>
              <a:t> (caused by vertebral anomalies present at birth). These anomalies occur in utero at 4-6 weeks of gestation.  This may not be recognized until the deformity increases with age., </a:t>
            </a:r>
          </a:p>
          <a:p>
            <a:pPr marL="0" lvl="0" indent="0" algn="l" rtl="0">
              <a:lnSpc>
                <a:spcPct val="80000"/>
              </a:lnSpc>
              <a:spcBef>
                <a:spcPts val="0"/>
              </a:spcBef>
              <a:spcAft>
                <a:spcPts val="0"/>
              </a:spcAft>
              <a:buSzPts val="800"/>
              <a:buNone/>
            </a:pPr>
            <a:endParaRPr lang="en-US" sz="1000" dirty="0"/>
          </a:p>
          <a:p>
            <a:pPr marL="0" lvl="0" indent="0" algn="l" rtl="0">
              <a:lnSpc>
                <a:spcPct val="80000"/>
              </a:lnSpc>
              <a:spcBef>
                <a:spcPts val="0"/>
              </a:spcBef>
              <a:spcAft>
                <a:spcPts val="0"/>
              </a:spcAft>
              <a:buSzPts val="800"/>
              <a:buNone/>
            </a:pPr>
            <a:r>
              <a:rPr lang="en-US" sz="1000" b="1" dirty="0"/>
              <a:t>Neuromuscular</a:t>
            </a:r>
            <a:r>
              <a:rPr lang="en-US" sz="1000" dirty="0"/>
              <a:t> having developed as a secondary symptom of another condition, such as :</a:t>
            </a:r>
          </a:p>
          <a:p>
            <a:pPr marL="171450" lvl="0" indent="-171450" algn="l" rtl="0">
              <a:lnSpc>
                <a:spcPct val="80000"/>
              </a:lnSpc>
              <a:spcBef>
                <a:spcPts val="0"/>
              </a:spcBef>
              <a:spcAft>
                <a:spcPts val="0"/>
              </a:spcAft>
              <a:buSzPts val="800"/>
              <a:buFont typeface="Arial" panose="020B0604020202020204" pitchFamily="34" charset="0"/>
              <a:buChar char="•"/>
            </a:pPr>
            <a:r>
              <a:rPr lang="en-US" sz="1000" dirty="0"/>
              <a:t>spina bifida </a:t>
            </a:r>
          </a:p>
          <a:p>
            <a:pPr marL="171450" lvl="0" indent="-171450" algn="l" rtl="0">
              <a:lnSpc>
                <a:spcPct val="80000"/>
              </a:lnSpc>
              <a:spcBef>
                <a:spcPts val="0"/>
              </a:spcBef>
              <a:spcAft>
                <a:spcPts val="0"/>
              </a:spcAft>
              <a:buSzPts val="800"/>
              <a:buFont typeface="Arial" panose="020B0604020202020204" pitchFamily="34" charset="0"/>
              <a:buChar char="•"/>
            </a:pPr>
            <a:r>
              <a:rPr lang="en-US" sz="1000" dirty="0"/>
              <a:t>cerebral palsy </a:t>
            </a:r>
          </a:p>
          <a:p>
            <a:pPr marL="171450" lvl="0" indent="-171450" algn="l" rtl="0">
              <a:lnSpc>
                <a:spcPct val="80000"/>
              </a:lnSpc>
              <a:spcBef>
                <a:spcPts val="0"/>
              </a:spcBef>
              <a:spcAft>
                <a:spcPts val="0"/>
              </a:spcAft>
              <a:buSzPts val="800"/>
              <a:buFont typeface="Arial" panose="020B0604020202020204" pitchFamily="34" charset="0"/>
              <a:buChar char="•"/>
            </a:pPr>
            <a:r>
              <a:rPr lang="en-US" sz="1000" dirty="0"/>
              <a:t>spinal muscular atrophy  </a:t>
            </a:r>
          </a:p>
          <a:p>
            <a:pPr marL="171450" lvl="0" indent="-171450" algn="l" rtl="0">
              <a:lnSpc>
                <a:spcPct val="80000"/>
              </a:lnSpc>
              <a:spcBef>
                <a:spcPts val="0"/>
              </a:spcBef>
              <a:spcAft>
                <a:spcPts val="0"/>
              </a:spcAft>
              <a:buSzPts val="800"/>
              <a:buFont typeface="Arial" panose="020B0604020202020204" pitchFamily="34" charset="0"/>
              <a:buChar char="•"/>
            </a:pPr>
            <a:r>
              <a:rPr lang="en-US" sz="1000" dirty="0"/>
              <a:t>physical trauma</a:t>
            </a:r>
          </a:p>
          <a:p>
            <a:pPr marL="171450" lvl="0" indent="-171450" algn="l" rtl="0">
              <a:lnSpc>
                <a:spcPct val="80000"/>
              </a:lnSpc>
              <a:spcBef>
                <a:spcPts val="0"/>
              </a:spcBef>
              <a:spcAft>
                <a:spcPts val="0"/>
              </a:spcAft>
              <a:buSzPts val="800"/>
              <a:buFont typeface="Arial" panose="020B0604020202020204" pitchFamily="34" charset="0"/>
              <a:buChar char="•"/>
            </a:pPr>
            <a:r>
              <a:rPr lang="en-US" sz="1000" dirty="0"/>
              <a:t>Uneven leg lengths</a:t>
            </a:r>
          </a:p>
          <a:p>
            <a:pPr marL="171450" lvl="0" indent="-171450" algn="l" rtl="0">
              <a:lnSpc>
                <a:spcPct val="80000"/>
              </a:lnSpc>
              <a:spcBef>
                <a:spcPts val="0"/>
              </a:spcBef>
              <a:spcAft>
                <a:spcPts val="0"/>
              </a:spcAft>
              <a:buSzPts val="800"/>
              <a:buFont typeface="Arial" panose="020B0604020202020204" pitchFamily="34" charset="0"/>
              <a:buChar char="•"/>
            </a:pPr>
            <a:r>
              <a:rPr lang="en-US" sz="1000" dirty="0"/>
              <a:t>Injury</a:t>
            </a:r>
          </a:p>
          <a:p>
            <a:pPr marL="171450" lvl="0" indent="-171450" algn="l" rtl="0">
              <a:lnSpc>
                <a:spcPct val="80000"/>
              </a:lnSpc>
              <a:spcBef>
                <a:spcPts val="0"/>
              </a:spcBef>
              <a:spcAft>
                <a:spcPts val="0"/>
              </a:spcAft>
              <a:buSzPts val="800"/>
              <a:buFont typeface="Arial" panose="020B0604020202020204" pitchFamily="34" charset="0"/>
              <a:buChar char="•"/>
            </a:pPr>
            <a:r>
              <a:rPr lang="en-US" sz="1000" dirty="0"/>
              <a:t>Infection</a:t>
            </a:r>
          </a:p>
          <a:p>
            <a:pPr marL="171450" lvl="0" indent="-171450" algn="l" rtl="0">
              <a:lnSpc>
                <a:spcPct val="80000"/>
              </a:lnSpc>
              <a:spcBef>
                <a:spcPts val="0"/>
              </a:spcBef>
              <a:spcAft>
                <a:spcPts val="0"/>
              </a:spcAft>
              <a:buSzPts val="800"/>
              <a:buFont typeface="Arial" panose="020B0604020202020204" pitchFamily="34" charset="0"/>
              <a:buChar char="•"/>
            </a:pPr>
            <a:r>
              <a:rPr lang="en-US" sz="1000" dirty="0"/>
              <a:t>tumors</a:t>
            </a:r>
          </a:p>
          <a:p>
            <a:pPr marL="0" lvl="0" indent="0" algn="l" rtl="0">
              <a:lnSpc>
                <a:spcPct val="80000"/>
              </a:lnSpc>
              <a:spcBef>
                <a:spcPts val="0"/>
              </a:spcBef>
              <a:spcAft>
                <a:spcPts val="0"/>
              </a:spcAft>
              <a:buSzPts val="800"/>
              <a:buNone/>
            </a:pPr>
            <a:endParaRPr lang="en-US" sz="1000" b="1" u="sng" dirty="0"/>
          </a:p>
          <a:p>
            <a:pPr marL="0" lvl="0" indent="0" algn="l" rtl="0">
              <a:lnSpc>
                <a:spcPct val="80000"/>
              </a:lnSpc>
              <a:spcBef>
                <a:spcPts val="0"/>
              </a:spcBef>
              <a:spcAft>
                <a:spcPts val="0"/>
              </a:spcAft>
              <a:buSzPts val="800"/>
              <a:buNone/>
            </a:pPr>
            <a:r>
              <a:rPr lang="en-US" sz="1000" b="1" u="sng" dirty="0"/>
              <a:t>Idiopathic:</a:t>
            </a:r>
            <a:r>
              <a:rPr lang="en-US" sz="1000" dirty="0"/>
              <a:t> Idiopathic (cause unknown, there are no underlying skeletal or neuromuscular causes leading to this spinal curvature. Idiopathic scoliosis accounts for eighty-five percent of all cases of structural scoliosis. </a:t>
            </a:r>
          </a:p>
          <a:p>
            <a:pPr marL="0" lvl="0" indent="0" algn="l" rtl="0">
              <a:lnSpc>
                <a:spcPct val="80000"/>
              </a:lnSpc>
              <a:spcBef>
                <a:spcPts val="0"/>
              </a:spcBef>
              <a:spcAft>
                <a:spcPts val="0"/>
              </a:spcAft>
              <a:buSzPts val="800"/>
              <a:buNone/>
            </a:pPr>
            <a:r>
              <a:rPr lang="en-US" sz="1000" dirty="0"/>
              <a:t>Gender does make a difference in the time of onset because girls begin their adolescent growth spurt and reach skeletal maturity earlier than boys.  </a:t>
            </a:r>
          </a:p>
          <a:p>
            <a:pPr marL="0" lvl="0" indent="0" algn="l" rtl="0">
              <a:lnSpc>
                <a:spcPct val="80000"/>
              </a:lnSpc>
              <a:spcBef>
                <a:spcPts val="0"/>
              </a:spcBef>
              <a:spcAft>
                <a:spcPts val="0"/>
              </a:spcAft>
              <a:buSzPts val="800"/>
              <a:buNone/>
            </a:pPr>
            <a:r>
              <a:rPr lang="en-US" sz="1000" dirty="0"/>
              <a:t>This accelerated spinal growth generally occurs from the ages of 10 to 14 for girls and 12 to 16 for boys.  </a:t>
            </a:r>
          </a:p>
          <a:p>
            <a:pPr marL="0" lvl="0" indent="0" algn="l" rtl="0">
              <a:lnSpc>
                <a:spcPct val="80000"/>
              </a:lnSpc>
              <a:spcBef>
                <a:spcPts val="0"/>
              </a:spcBef>
              <a:spcAft>
                <a:spcPts val="0"/>
              </a:spcAft>
              <a:buSzPts val="800"/>
              <a:buNone/>
            </a:pPr>
            <a:r>
              <a:rPr lang="en-US" sz="1000" dirty="0"/>
              <a:t>Another factor that can contribute to the incidence of scoliosis in a student is a positive family history of scoliosis, suggesting a genetic predisposition. </a:t>
            </a:r>
          </a:p>
          <a:p>
            <a:pPr marL="0" lvl="0" indent="0" algn="l" rtl="0">
              <a:lnSpc>
                <a:spcPct val="80000"/>
              </a:lnSpc>
              <a:spcBef>
                <a:spcPts val="0"/>
              </a:spcBef>
              <a:spcAft>
                <a:spcPts val="0"/>
              </a:spcAft>
              <a:buSzPts val="800"/>
              <a:buNone/>
            </a:pPr>
            <a:endParaRPr lang="en-US" sz="1000" dirty="0"/>
          </a:p>
          <a:p>
            <a:pPr marL="0" lvl="0" indent="0" algn="l" rtl="0">
              <a:lnSpc>
                <a:spcPct val="80000"/>
              </a:lnSpc>
              <a:spcBef>
                <a:spcPts val="0"/>
              </a:spcBef>
              <a:spcAft>
                <a:spcPts val="0"/>
              </a:spcAft>
              <a:buSzPts val="800"/>
              <a:buNone/>
            </a:pPr>
            <a:r>
              <a:rPr lang="en-US" sz="1000" dirty="0"/>
              <a:t>For idiopathic scoliosis, the earlier in the growth spurt that a curve is identified, the greater the risk that the curve will worsen.  For example, the immature, premenstrual girl has a higher risk of progression than an adolescent female who has already begun menses, or an adolescent boy who has developed signs of maturation such as axillary hair. </a:t>
            </a:r>
          </a:p>
          <a:p>
            <a:pPr marL="0" lvl="0" indent="0" algn="l" rtl="0">
              <a:lnSpc>
                <a:spcPct val="80000"/>
              </a:lnSpc>
              <a:spcBef>
                <a:spcPts val="0"/>
              </a:spcBef>
              <a:spcAft>
                <a:spcPts val="0"/>
              </a:spcAft>
              <a:buSzPts val="800"/>
              <a:buNone/>
            </a:pPr>
            <a:endParaRPr lang="en-US" sz="1000" dirty="0"/>
          </a:p>
          <a:p>
            <a:pPr marL="0" lvl="0" indent="0" algn="l" rtl="0">
              <a:lnSpc>
                <a:spcPct val="80000"/>
              </a:lnSpc>
              <a:spcBef>
                <a:spcPts val="0"/>
              </a:spcBef>
              <a:spcAft>
                <a:spcPts val="0"/>
              </a:spcAft>
              <a:buSzPts val="800"/>
              <a:buNone/>
            </a:pPr>
            <a:r>
              <a:rPr lang="en-US" sz="1000" dirty="0"/>
              <a:t>Signs to watch for are:</a:t>
            </a:r>
          </a:p>
          <a:p>
            <a:pPr marL="0" lvl="0" indent="0" algn="l" rtl="0">
              <a:lnSpc>
                <a:spcPct val="80000"/>
              </a:lnSpc>
              <a:spcBef>
                <a:spcPts val="0"/>
              </a:spcBef>
              <a:spcAft>
                <a:spcPts val="0"/>
              </a:spcAft>
              <a:buSzPts val="800"/>
              <a:buNone/>
            </a:pPr>
            <a:r>
              <a:rPr lang="en-US" sz="1000" dirty="0"/>
              <a:t>·  One shoulder higher than the other.</a:t>
            </a:r>
          </a:p>
          <a:p>
            <a:pPr marL="0" lvl="0" indent="0" algn="l" rtl="0">
              <a:lnSpc>
                <a:spcPct val="80000"/>
              </a:lnSpc>
              <a:spcBef>
                <a:spcPts val="0"/>
              </a:spcBef>
              <a:spcAft>
                <a:spcPts val="0"/>
              </a:spcAft>
              <a:buSzPts val="800"/>
              <a:buNone/>
            </a:pPr>
            <a:r>
              <a:rPr lang="en-US" sz="1000" dirty="0"/>
              <a:t>·  One shoulder blade higher or more prominent than the other.</a:t>
            </a:r>
          </a:p>
          <a:p>
            <a:pPr marL="0" lvl="0" indent="0" algn="l" rtl="0">
              <a:lnSpc>
                <a:spcPct val="80000"/>
              </a:lnSpc>
              <a:spcBef>
                <a:spcPts val="0"/>
              </a:spcBef>
              <a:spcAft>
                <a:spcPts val="0"/>
              </a:spcAft>
              <a:buSzPts val="800"/>
              <a:buNone/>
            </a:pPr>
            <a:r>
              <a:rPr lang="en-US" sz="1000" dirty="0"/>
              <a:t>·  One hip higher than the other.</a:t>
            </a:r>
          </a:p>
          <a:p>
            <a:pPr marL="0" lvl="0" indent="0" algn="l" rtl="0">
              <a:lnSpc>
                <a:spcPct val="80000"/>
              </a:lnSpc>
              <a:spcBef>
                <a:spcPts val="0"/>
              </a:spcBef>
              <a:spcAft>
                <a:spcPts val="0"/>
              </a:spcAft>
              <a:buSzPts val="800"/>
              <a:buNone/>
            </a:pPr>
            <a:r>
              <a:rPr lang="en-US" sz="1000" dirty="0"/>
              <a:t>·  The space between the arms and the body is greater on one side than on the other.</a:t>
            </a:r>
          </a:p>
          <a:p>
            <a:pPr marL="0" lvl="0" indent="0" algn="l" rtl="0">
              <a:lnSpc>
                <a:spcPct val="80000"/>
              </a:lnSpc>
              <a:spcBef>
                <a:spcPts val="0"/>
              </a:spcBef>
              <a:spcAft>
                <a:spcPts val="0"/>
              </a:spcAft>
              <a:buSzPts val="800"/>
              <a:buNone/>
            </a:pPr>
            <a:r>
              <a:rPr lang="en-US" sz="1000" dirty="0"/>
              <a:t>·  Leaning to one side.</a:t>
            </a:r>
          </a:p>
          <a:p>
            <a:pPr marL="0" lvl="0" indent="0" algn="l" rtl="0">
              <a:lnSpc>
                <a:spcPct val="80000"/>
              </a:lnSpc>
              <a:spcBef>
                <a:spcPts val="0"/>
              </a:spcBef>
              <a:spcAft>
                <a:spcPts val="0"/>
              </a:spcAft>
              <a:buSzPts val="800"/>
              <a:buNone/>
            </a:pPr>
            <a:r>
              <a:rPr lang="en-US" sz="1000" dirty="0"/>
              <a:t>·  The head is not centered directly above the pelvis.</a:t>
            </a: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16</a:t>
            </a:fld>
            <a:endParaRPr lang="en-US" altLang="en-US"/>
          </a:p>
        </p:txBody>
      </p:sp>
    </p:spTree>
    <p:extLst>
      <p:ext uri="{BB962C8B-B14F-4D97-AF65-F5344CB8AC3E}">
        <p14:creationId xmlns:p14="http://schemas.microsoft.com/office/powerpoint/2010/main" val="2579153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800"/>
              <a:buNone/>
            </a:pPr>
            <a:r>
              <a:rPr lang="en-US" b="1" dirty="0"/>
              <a:t>Functional scoliosis:</a:t>
            </a:r>
            <a:r>
              <a:rPr lang="en-US" dirty="0"/>
              <a:t> A structurally normal spine that appears to have a lateral curve (scoliosis).</a:t>
            </a:r>
          </a:p>
          <a:p>
            <a:pPr marL="0" lvl="0" indent="0" algn="l" rtl="0">
              <a:lnSpc>
                <a:spcPct val="100000"/>
              </a:lnSpc>
              <a:spcBef>
                <a:spcPts val="0"/>
              </a:spcBef>
              <a:spcAft>
                <a:spcPts val="0"/>
              </a:spcAft>
              <a:buSzPts val="1800"/>
              <a:buNone/>
            </a:pPr>
            <a:r>
              <a:rPr lang="en-US" dirty="0"/>
              <a:t>Nonstructural scoliosis involves a temporary change of spinal curvature. This is caused by an underlying condition such as a difference in leg length, muscle spasms, or inflammatory conditions, (e.g. </a:t>
            </a:r>
            <a:r>
              <a:rPr lang="en-US" u="sng" dirty="0">
                <a:solidFill>
                  <a:srgbClr val="000000"/>
                </a:solidFill>
                <a:hlinkClick r:id="rId3">
                  <a:extLst>
                    <a:ext uri="{A12FA001-AC4F-418D-AE19-62706E023703}">
                      <ahyp:hlinkClr xmlns:ahyp="http://schemas.microsoft.com/office/drawing/2018/hyperlinkcolor" val="tx"/>
                    </a:ext>
                  </a:extLst>
                </a:hlinkClick>
              </a:rPr>
              <a:t>appendicitis</a:t>
            </a:r>
            <a:r>
              <a:rPr lang="en-US" dirty="0"/>
              <a:t>), which may produce muscle spasm. </a:t>
            </a:r>
          </a:p>
          <a:p>
            <a:pPr marL="0" lvl="0" indent="0" algn="l" rtl="0">
              <a:lnSpc>
                <a:spcPct val="100000"/>
              </a:lnSpc>
              <a:spcBef>
                <a:spcPts val="0"/>
              </a:spcBef>
              <a:spcAft>
                <a:spcPts val="0"/>
              </a:spcAft>
              <a:buSzPts val="1800"/>
              <a:buNone/>
            </a:pPr>
            <a:r>
              <a:rPr lang="en-US" dirty="0">
                <a:latin typeface="Arial"/>
                <a:ea typeface="Arial"/>
                <a:cs typeface="Arial"/>
                <a:sym typeface="Arial"/>
              </a:rPr>
              <a:t>In the functional scoliosis, fixed rotation does not occur, and the curvature is usually non-progressive. This type of scoliosis is classified into postural, which disappears on forward bending, and compensatory, which is most commonly due to a short leg.</a:t>
            </a:r>
            <a:endParaRPr lang="en-US" dirty="0"/>
          </a:p>
          <a:p>
            <a:pPr marL="0" lvl="0" indent="0" algn="l" rtl="0">
              <a:lnSpc>
                <a:spcPct val="100000"/>
              </a:lnSpc>
              <a:spcBef>
                <a:spcPts val="0"/>
              </a:spcBef>
              <a:spcAft>
                <a:spcPts val="0"/>
              </a:spcAft>
              <a:buSzPts val="1800"/>
              <a:buNone/>
            </a:pPr>
            <a:endParaRPr lang="en-US" dirty="0">
              <a:latin typeface="Arial"/>
              <a:ea typeface="Arial"/>
              <a:cs typeface="Arial"/>
              <a:sym typeface="Arial"/>
            </a:endParaRPr>
          </a:p>
          <a:p>
            <a:pPr marL="0" lvl="0" indent="0" algn="l" rtl="0">
              <a:lnSpc>
                <a:spcPct val="100000"/>
              </a:lnSpc>
              <a:spcBef>
                <a:spcPts val="0"/>
              </a:spcBef>
              <a:spcAft>
                <a:spcPts val="0"/>
              </a:spcAft>
              <a:buSzPts val="1800"/>
              <a:buNone/>
            </a:pPr>
            <a:r>
              <a:rPr lang="en-US" dirty="0"/>
              <a:t>Functional scoliosis is treated by correcting the underlying problem. The spine itself needs no treatment.</a:t>
            </a:r>
          </a:p>
          <a:p>
            <a:pPr marL="0" lvl="0" indent="0" algn="l" rtl="0">
              <a:lnSpc>
                <a:spcPct val="100000"/>
              </a:lnSpc>
              <a:spcBef>
                <a:spcPts val="0"/>
              </a:spcBef>
              <a:spcAft>
                <a:spcPts val="0"/>
              </a:spcAft>
              <a:buSzPts val="1800"/>
              <a:buNone/>
            </a:pPr>
            <a:endParaRPr lang="en-US" dirty="0">
              <a:latin typeface="Arial"/>
              <a:ea typeface="Arial"/>
              <a:cs typeface="Arial"/>
              <a:sym typeface="Arial"/>
            </a:endParaRPr>
          </a:p>
          <a:p>
            <a:pPr marL="0" lvl="0" indent="0" algn="l" rtl="0">
              <a:lnSpc>
                <a:spcPct val="100000"/>
              </a:lnSpc>
              <a:spcBef>
                <a:spcPts val="0"/>
              </a:spcBef>
              <a:spcAft>
                <a:spcPts val="0"/>
              </a:spcAft>
              <a:buSzPts val="1800"/>
              <a:buNone/>
            </a:pPr>
            <a:endParaRPr lang="en-US" dirty="0">
              <a:latin typeface="Arial"/>
              <a:ea typeface="Arial"/>
              <a:cs typeface="Arial"/>
              <a:sym typeface="Arial"/>
            </a:endParaRPr>
          </a:p>
          <a:p>
            <a:pPr marL="0" lvl="0" indent="0" algn="l" rtl="0">
              <a:lnSpc>
                <a:spcPct val="100000"/>
              </a:lnSpc>
              <a:spcBef>
                <a:spcPts val="0"/>
              </a:spcBef>
              <a:spcAft>
                <a:spcPts val="0"/>
              </a:spcAft>
              <a:buSzPts val="1800"/>
              <a:buNone/>
            </a:pPr>
            <a:endParaRPr lang="en-US" dirty="0">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17</a:t>
            </a:fld>
            <a:endParaRPr lang="en-US" altLang="en-US"/>
          </a:p>
        </p:txBody>
      </p:sp>
    </p:spTree>
    <p:extLst>
      <p:ext uri="{BB962C8B-B14F-4D97-AF65-F5344CB8AC3E}">
        <p14:creationId xmlns:p14="http://schemas.microsoft.com/office/powerpoint/2010/main" val="4231002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18</a:t>
            </a:fld>
            <a:endParaRPr lang="en-US" altLang="en-US"/>
          </a:p>
        </p:txBody>
      </p:sp>
    </p:spTree>
    <p:extLst>
      <p:ext uri="{BB962C8B-B14F-4D97-AF65-F5344CB8AC3E}">
        <p14:creationId xmlns:p14="http://schemas.microsoft.com/office/powerpoint/2010/main" val="1107389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19</a:t>
            </a:fld>
            <a:endParaRPr lang="en-US" altLang="en-US"/>
          </a:p>
        </p:txBody>
      </p:sp>
    </p:spTree>
    <p:extLst>
      <p:ext uri="{BB962C8B-B14F-4D97-AF65-F5344CB8AC3E}">
        <p14:creationId xmlns:p14="http://schemas.microsoft.com/office/powerpoint/2010/main" val="30348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12F3B7C-E195-49E4-9B3C-50DE35989F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D4E4C9C-CAED-48A3-8FC5-F6449592C34B}"/>
              </a:ext>
            </a:extLst>
          </p:cNvPr>
          <p:cNvSpPr>
            <a:spLocks noGrp="1"/>
          </p:cNvSpPr>
          <p:nvPr>
            <p:ph type="body" idx="1"/>
          </p:nvPr>
        </p:nvSpPr>
        <p:spPr/>
        <p:txBody>
          <a:bodyPr/>
          <a:lstStyle/>
          <a:p>
            <a:pPr marL="474254" lvl="0" indent="-329343" algn="l" rtl="0">
              <a:lnSpc>
                <a:spcPct val="120000"/>
              </a:lnSpc>
              <a:spcBef>
                <a:spcPts val="752"/>
              </a:spcBef>
              <a:spcAft>
                <a:spcPts val="0"/>
              </a:spcAft>
              <a:buClr>
                <a:schemeClr val="dk1"/>
              </a:buClr>
              <a:buSzPts val="1400"/>
              <a:buFont typeface="Tahoma"/>
              <a:buChar char="●"/>
            </a:pPr>
            <a:r>
              <a:rPr lang="en-US" sz="1200" dirty="0">
                <a:solidFill>
                  <a:schemeClr val="dk1"/>
                </a:solidFill>
                <a:latin typeface="+mn-lt"/>
                <a:ea typeface="Tahoma"/>
                <a:cs typeface="Tahoma"/>
                <a:sym typeface="Tahoma"/>
              </a:rPr>
              <a:t>Demonstrate how to perform the first two stages of scoliosis screening.  </a:t>
            </a:r>
          </a:p>
          <a:p>
            <a:pPr marL="474254" lvl="0" indent="-329343" algn="l" rtl="0">
              <a:lnSpc>
                <a:spcPct val="120000"/>
              </a:lnSpc>
              <a:spcBef>
                <a:spcPts val="0"/>
              </a:spcBef>
              <a:spcAft>
                <a:spcPts val="0"/>
              </a:spcAft>
              <a:buClr>
                <a:schemeClr val="dk1"/>
              </a:buClr>
              <a:buSzPts val="1400"/>
              <a:buFont typeface="Tahoma"/>
              <a:buChar char="●"/>
            </a:pPr>
            <a:r>
              <a:rPr lang="en-US" sz="1200" dirty="0">
                <a:solidFill>
                  <a:schemeClr val="dk1"/>
                </a:solidFill>
                <a:latin typeface="+mn-lt"/>
                <a:ea typeface="Tahoma"/>
                <a:cs typeface="Tahoma"/>
                <a:sym typeface="Tahoma"/>
              </a:rPr>
              <a:t>Differentiate between a normal spine and scoliosis and the recommendation for referral. </a:t>
            </a:r>
          </a:p>
          <a:p>
            <a:pPr marL="474254" lvl="0" indent="-329343" algn="l" rtl="0">
              <a:lnSpc>
                <a:spcPct val="120000"/>
              </a:lnSpc>
              <a:spcBef>
                <a:spcPts val="0"/>
              </a:spcBef>
              <a:spcAft>
                <a:spcPts val="0"/>
              </a:spcAft>
              <a:buClr>
                <a:schemeClr val="dk1"/>
              </a:buClr>
              <a:buSzPts val="1400"/>
              <a:buFont typeface="Tahoma"/>
              <a:buChar char="●"/>
            </a:pPr>
            <a:r>
              <a:rPr lang="en-US" sz="1200" dirty="0">
                <a:solidFill>
                  <a:schemeClr val="dk1"/>
                </a:solidFill>
                <a:latin typeface="+mn-lt"/>
                <a:ea typeface="Tahoma"/>
                <a:cs typeface="Tahoma"/>
                <a:sym typeface="Tahoma"/>
              </a:rPr>
              <a:t>Explain why scoliosis screening is necessary.</a:t>
            </a:r>
          </a:p>
          <a:p>
            <a:pPr marL="474254" lvl="0" indent="-329343" algn="l" rtl="0">
              <a:lnSpc>
                <a:spcPct val="120000"/>
              </a:lnSpc>
              <a:spcBef>
                <a:spcPts val="0"/>
              </a:spcBef>
              <a:spcAft>
                <a:spcPts val="0"/>
              </a:spcAft>
              <a:buClr>
                <a:schemeClr val="dk1"/>
              </a:buClr>
              <a:buSzPts val="1400"/>
              <a:buFont typeface="Tahoma"/>
              <a:buChar char="●"/>
            </a:pPr>
            <a:r>
              <a:rPr lang="en-US" sz="1200" dirty="0">
                <a:solidFill>
                  <a:schemeClr val="dk1"/>
                </a:solidFill>
                <a:latin typeface="+mn-lt"/>
                <a:ea typeface="Tahoma"/>
                <a:cs typeface="Tahoma"/>
                <a:sym typeface="Tahoma"/>
              </a:rPr>
              <a:t>Describe the documentation standards for the Scoliosis Program.</a:t>
            </a:r>
          </a:p>
          <a:p>
            <a:pPr marL="474254" lvl="0" indent="-329343" algn="l" rtl="0">
              <a:lnSpc>
                <a:spcPct val="100000"/>
              </a:lnSpc>
              <a:spcBef>
                <a:spcPts val="0"/>
              </a:spcBef>
              <a:spcAft>
                <a:spcPts val="0"/>
              </a:spcAft>
              <a:buClr>
                <a:schemeClr val="dk1"/>
              </a:buClr>
              <a:buSzPts val="1400"/>
              <a:buFont typeface="Tahoma"/>
              <a:buChar char="●"/>
            </a:pPr>
            <a:r>
              <a:rPr lang="en-US" sz="1200" dirty="0">
                <a:solidFill>
                  <a:schemeClr val="dk1"/>
                </a:solidFill>
                <a:latin typeface="+mn-lt"/>
                <a:ea typeface="Tahoma"/>
                <a:cs typeface="Tahoma"/>
                <a:sym typeface="Tahoma"/>
              </a:rPr>
              <a:t>Explore diagnostic and treatment options available. </a:t>
            </a:r>
          </a:p>
          <a:p>
            <a:pPr marL="474254" lvl="0" indent="-329343" algn="l" rtl="0">
              <a:lnSpc>
                <a:spcPct val="100000"/>
              </a:lnSpc>
              <a:spcBef>
                <a:spcPts val="0"/>
              </a:spcBef>
              <a:spcAft>
                <a:spcPts val="0"/>
              </a:spcAft>
              <a:buClr>
                <a:schemeClr val="dk1"/>
              </a:buClr>
              <a:buSzPts val="1400"/>
              <a:buFont typeface="Tahoma"/>
              <a:buChar char="●"/>
            </a:pPr>
            <a:r>
              <a:rPr lang="en-US" sz="1200" dirty="0">
                <a:solidFill>
                  <a:schemeClr val="dk1"/>
                </a:solidFill>
                <a:latin typeface="+mn-lt"/>
                <a:ea typeface="Tahoma"/>
                <a:cs typeface="Tahoma"/>
                <a:sym typeface="Tahoma"/>
              </a:rPr>
              <a:t>Identify financial and medical resources for referrals.</a:t>
            </a:r>
          </a:p>
          <a:p>
            <a:pPr>
              <a:defRPr/>
            </a:pPr>
            <a:endParaRPr lang="en-US" dirty="0"/>
          </a:p>
          <a:p>
            <a:pPr>
              <a:defRPr/>
            </a:pPr>
            <a:endParaRPr lang="en-US" dirty="0"/>
          </a:p>
        </p:txBody>
      </p:sp>
      <p:sp>
        <p:nvSpPr>
          <p:cNvPr id="7172" name="Slide Number Placeholder 3">
            <a:extLst>
              <a:ext uri="{FF2B5EF4-FFF2-40B4-BE49-F238E27FC236}">
                <a16:creationId xmlns:a16="http://schemas.microsoft.com/office/drawing/2014/main" id="{E72EDCE2-35E3-4B05-BD81-36CA6C8449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3AA6AFF-5F09-4DAC-B669-0EDACE99D325}" type="slidenum">
              <a:rPr lang="en-US" altLang="en-US" smtClean="0"/>
              <a:pPr/>
              <a:t>2</a:t>
            </a:fld>
            <a:endParaRPr lang="en-US" altLang="en-US"/>
          </a:p>
        </p:txBody>
      </p:sp>
    </p:spTree>
    <p:extLst>
      <p:ext uri="{BB962C8B-B14F-4D97-AF65-F5344CB8AC3E}">
        <p14:creationId xmlns:p14="http://schemas.microsoft.com/office/powerpoint/2010/main" val="2709396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Skeletal maturity can be assessed by the Risser sign, as illustrated in the drawing above. An x-ray is employed to see how far the patient's iliac epiphysis (yellow) has progressed from the anterior superior iliac spine (red).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During development, the iliac epiphysis first appears laterally and grows medially.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stages are Risser I through Risser V, where Risser V denotes that the epiphysis has completely fused with the iliac crest and therefore skeletal maturity can be assumed.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“0” denotes that lots of growth to come whereas a “5” means not much growth to happen.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more growth that will happen the more at risk the child is for the curve to progressively get worse.</a:t>
            </a: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20</a:t>
            </a:fld>
            <a:endParaRPr lang="en-US" altLang="en-US"/>
          </a:p>
        </p:txBody>
      </p:sp>
    </p:spTree>
    <p:extLst>
      <p:ext uri="{BB962C8B-B14F-4D97-AF65-F5344CB8AC3E}">
        <p14:creationId xmlns:p14="http://schemas.microsoft.com/office/powerpoint/2010/main" val="1185879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800"/>
              <a:buNone/>
            </a:pPr>
            <a:r>
              <a:rPr lang="en-US" dirty="0"/>
              <a:t>Girls shall receive a scoliosis screening in the sixth grade and the eighth grade. </a:t>
            </a:r>
          </a:p>
          <a:p>
            <a:pPr marL="0" lvl="0" indent="0" algn="l" rtl="0">
              <a:lnSpc>
                <a:spcPct val="100000"/>
              </a:lnSpc>
              <a:spcBef>
                <a:spcPts val="0"/>
              </a:spcBef>
              <a:spcAft>
                <a:spcPts val="0"/>
              </a:spcAft>
              <a:buSzPts val="1800"/>
              <a:buNone/>
            </a:pPr>
            <a:r>
              <a:rPr lang="en-US" dirty="0"/>
              <a:t>Boys shall receive a scoliosis screening in the eighth grade.</a:t>
            </a:r>
          </a:p>
          <a:p>
            <a:pPr marL="0" lvl="0" indent="0" algn="l" rtl="0">
              <a:lnSpc>
                <a:spcPct val="100000"/>
              </a:lnSpc>
              <a:spcBef>
                <a:spcPts val="0"/>
              </a:spcBef>
              <a:spcAft>
                <a:spcPts val="0"/>
              </a:spcAft>
              <a:buSzPts val="1800"/>
              <a:buNone/>
            </a:pPr>
            <a:endParaRPr lang="en-US" dirty="0"/>
          </a:p>
          <a:p>
            <a:pPr marL="0" lvl="0" indent="0" algn="l" rtl="0">
              <a:lnSpc>
                <a:spcPct val="100000"/>
              </a:lnSpc>
              <a:spcBef>
                <a:spcPts val="0"/>
              </a:spcBef>
              <a:spcAft>
                <a:spcPts val="0"/>
              </a:spcAft>
              <a:buSzPts val="1800"/>
              <a:buNone/>
            </a:pPr>
            <a:r>
              <a:rPr lang="en-US" dirty="0"/>
              <a:t>Rationale:  The goal of scoliosis screening is to detect scoliosis at an early stage, when the deformity is likely to go unnoticed and there is an opportunity for a less invasive method of treatment, or less surgery, than would otherwise be the case.</a:t>
            </a:r>
          </a:p>
          <a:p>
            <a:pPr marL="0" lvl="0" indent="0" algn="l" rtl="0">
              <a:lnSpc>
                <a:spcPct val="100000"/>
              </a:lnSpc>
              <a:spcBef>
                <a:spcPts val="0"/>
              </a:spcBef>
              <a:spcAft>
                <a:spcPts val="0"/>
              </a:spcAft>
              <a:buSzPts val="1800"/>
              <a:buNone/>
            </a:pPr>
            <a:endParaRPr lang="en-US" dirty="0"/>
          </a:p>
          <a:p>
            <a:pPr marL="0" lvl="0" indent="0" algn="l" rtl="0">
              <a:lnSpc>
                <a:spcPct val="100000"/>
              </a:lnSpc>
              <a:spcBef>
                <a:spcPts val="0"/>
              </a:spcBef>
              <a:spcAft>
                <a:spcPts val="0"/>
              </a:spcAft>
              <a:buSzPts val="1800"/>
              <a:buNone/>
            </a:pPr>
            <a:r>
              <a:rPr lang="en-US" dirty="0"/>
              <a:t>The American Academy of Orthopedic Surgeons recommends screening girls at ages 11 and 13, and screening boys once at 13 or 14 years of age.</a:t>
            </a:r>
          </a:p>
          <a:p>
            <a:pPr marL="0" lvl="0" indent="0" algn="l" rtl="0">
              <a:lnSpc>
                <a:spcPct val="100000"/>
              </a:lnSpc>
              <a:spcBef>
                <a:spcPts val="0"/>
              </a:spcBef>
              <a:spcAft>
                <a:spcPts val="0"/>
              </a:spcAft>
              <a:buSzPts val="1800"/>
              <a:buNone/>
            </a:pPr>
            <a:r>
              <a:rPr lang="en-US" dirty="0">
                <a:latin typeface="Arial"/>
                <a:ea typeface="Arial"/>
                <a:cs typeface="Arial"/>
                <a:sym typeface="Arial"/>
              </a:rPr>
              <a:t>This condition usually occurs and can be detected in children during the growth spurt of puberty between the ages of 10 and 15 years. </a:t>
            </a:r>
            <a:endParaRPr lang="en-US" dirty="0"/>
          </a:p>
          <a:p>
            <a:pPr marL="0" lvl="0" indent="0" algn="l" rtl="0">
              <a:lnSpc>
                <a:spcPct val="100000"/>
              </a:lnSpc>
              <a:spcBef>
                <a:spcPts val="0"/>
              </a:spcBef>
              <a:spcAft>
                <a:spcPts val="0"/>
              </a:spcAft>
              <a:buSzPts val="1800"/>
              <a:buNone/>
            </a:pPr>
            <a:endParaRPr lang="en-US" dirty="0">
              <a:latin typeface="Arial"/>
              <a:ea typeface="Arial"/>
              <a:cs typeface="Arial"/>
              <a:sym typeface="Arial"/>
            </a:endParaRPr>
          </a:p>
          <a:p>
            <a:pPr marL="0" lvl="0" indent="0" algn="l" rtl="0">
              <a:lnSpc>
                <a:spcPct val="100000"/>
              </a:lnSpc>
              <a:spcBef>
                <a:spcPts val="0"/>
              </a:spcBef>
              <a:spcAft>
                <a:spcPts val="0"/>
              </a:spcAft>
              <a:buSzPts val="1800"/>
              <a:buNone/>
            </a:pPr>
            <a:r>
              <a:rPr lang="en-US" dirty="0">
                <a:latin typeface="Arial"/>
                <a:ea typeface="Arial"/>
                <a:cs typeface="Arial"/>
                <a:sym typeface="Arial"/>
              </a:rPr>
              <a:t>Consequences of unrecognized scoliosis may include progressive severe spinal deformity, accompanied by back pain, cosmetic deformity, and restrictive pulmonary disease.</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21</a:t>
            </a:fld>
            <a:endParaRPr lang="en-US" altLang="en-US"/>
          </a:p>
        </p:txBody>
      </p:sp>
    </p:spTree>
    <p:extLst>
      <p:ext uri="{BB962C8B-B14F-4D97-AF65-F5344CB8AC3E}">
        <p14:creationId xmlns:p14="http://schemas.microsoft.com/office/powerpoint/2010/main" val="2865973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90000"/>
              </a:lnSpc>
              <a:spcBef>
                <a:spcPts val="0"/>
              </a:spcBef>
              <a:spcAft>
                <a:spcPts val="0"/>
              </a:spcAft>
              <a:buSzPts val="900"/>
              <a:buNone/>
            </a:pPr>
            <a:r>
              <a:rPr lang="en-US" sz="1200" dirty="0"/>
              <a:t>The Scoliosis Screening Procedure shall be used as the first stage of screening.</a:t>
            </a:r>
            <a:endParaRPr lang="en-US" dirty="0"/>
          </a:p>
          <a:p>
            <a:pPr marL="0" lvl="0" indent="0" algn="l" rtl="0">
              <a:lnSpc>
                <a:spcPct val="90000"/>
              </a:lnSpc>
              <a:spcBef>
                <a:spcPts val="0"/>
              </a:spcBef>
              <a:spcAft>
                <a:spcPts val="0"/>
              </a:spcAft>
              <a:buSzPts val="900"/>
              <a:buNone/>
            </a:pPr>
            <a:r>
              <a:rPr lang="en-US" sz="1200" dirty="0"/>
              <a:t>If the Scoliosis Screening Procedure indicates positive findings for possible scoliosis, the Scoliometer shall be used as the second stage of screening.</a:t>
            </a:r>
          </a:p>
          <a:p>
            <a:pPr marL="0" lvl="0" indent="0" algn="l" rtl="0">
              <a:lnSpc>
                <a:spcPct val="90000"/>
              </a:lnSpc>
              <a:spcBef>
                <a:spcPts val="0"/>
              </a:spcBef>
              <a:spcAft>
                <a:spcPts val="0"/>
              </a:spcAft>
              <a:buSzPts val="900"/>
              <a:buNone/>
            </a:pPr>
            <a:r>
              <a:rPr lang="en-US" sz="1200" dirty="0"/>
              <a:t>If there are no positive findings in the first stage of screening, the scoliometer will not be used. This is to reduce the number of over-referrals.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22</a:t>
            </a:fld>
            <a:endParaRPr lang="en-US" altLang="en-US"/>
          </a:p>
        </p:txBody>
      </p:sp>
    </p:spTree>
    <p:extLst>
      <p:ext uri="{BB962C8B-B14F-4D97-AF65-F5344CB8AC3E}">
        <p14:creationId xmlns:p14="http://schemas.microsoft.com/office/powerpoint/2010/main" val="2459850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23</a:t>
            </a:fld>
            <a:endParaRPr lang="en-US" altLang="en-US"/>
          </a:p>
        </p:txBody>
      </p:sp>
    </p:spTree>
    <p:extLst>
      <p:ext uri="{BB962C8B-B14F-4D97-AF65-F5344CB8AC3E}">
        <p14:creationId xmlns:p14="http://schemas.microsoft.com/office/powerpoint/2010/main" val="472654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u="sng" dirty="0">
                <a:latin typeface="+mn-lt"/>
                <a:ea typeface="Arial"/>
                <a:cs typeface="Arial"/>
                <a:sym typeface="Arial"/>
              </a:rPr>
              <a:t>Privacy</a:t>
            </a:r>
            <a:r>
              <a:rPr lang="en-US" dirty="0">
                <a:latin typeface="+mn-lt"/>
                <a:ea typeface="Arial"/>
                <a:cs typeface="Arial"/>
                <a:sym typeface="Arial"/>
              </a:rPr>
              <a:t>:  Screen boys and girls separately.  </a:t>
            </a:r>
            <a:endParaRPr lang="en-US" dirty="0">
              <a:latin typeface="+mn-lt"/>
            </a:endParaRPr>
          </a:p>
          <a:p>
            <a:pPr marL="0" lvl="0" indent="0" algn="l" rtl="0">
              <a:lnSpc>
                <a:spcPct val="100000"/>
              </a:lnSpc>
              <a:spcBef>
                <a:spcPts val="0"/>
              </a:spcBef>
              <a:spcAft>
                <a:spcPts val="0"/>
              </a:spcAft>
              <a:buSzPts val="1800"/>
              <a:buNone/>
            </a:pPr>
            <a:r>
              <a:rPr lang="en-US" dirty="0">
                <a:latin typeface="+mn-lt"/>
                <a:ea typeface="Arial"/>
                <a:cs typeface="Arial"/>
                <a:sym typeface="Arial"/>
              </a:rPr>
              <a:t>Check each student individually behind a screen or in a separate room.</a:t>
            </a:r>
            <a:endParaRPr lang="en-US" dirty="0">
              <a:latin typeface="+mn-lt"/>
            </a:endParaRPr>
          </a:p>
          <a:p>
            <a:pPr marL="0" lvl="0" indent="0" algn="l" rtl="0">
              <a:lnSpc>
                <a:spcPct val="100000"/>
              </a:lnSpc>
              <a:spcBef>
                <a:spcPts val="0"/>
              </a:spcBef>
              <a:spcAft>
                <a:spcPts val="0"/>
              </a:spcAft>
              <a:buSzPts val="1800"/>
              <a:buNone/>
            </a:pPr>
            <a:r>
              <a:rPr lang="en-US" dirty="0">
                <a:latin typeface="+mn-lt"/>
                <a:ea typeface="Arial"/>
                <a:cs typeface="Arial"/>
                <a:sym typeface="Arial"/>
              </a:rPr>
              <a:t> </a:t>
            </a:r>
            <a:endParaRPr lang="en-US" dirty="0">
              <a:latin typeface="+mn-lt"/>
            </a:endParaRPr>
          </a:p>
          <a:p>
            <a:pPr marL="0" lvl="0" indent="0" algn="l" rtl="0">
              <a:lnSpc>
                <a:spcPct val="100000"/>
              </a:lnSpc>
              <a:spcBef>
                <a:spcPts val="0"/>
              </a:spcBef>
              <a:spcAft>
                <a:spcPts val="0"/>
              </a:spcAft>
              <a:buSzPts val="1400"/>
              <a:buNone/>
            </a:pPr>
            <a:r>
              <a:rPr lang="en-US" b="1" u="sng" dirty="0">
                <a:latin typeface="+mn-lt"/>
                <a:ea typeface="Arial"/>
                <a:cs typeface="Arial"/>
                <a:sym typeface="Arial"/>
              </a:rPr>
              <a:t>Screening area</a:t>
            </a:r>
            <a:r>
              <a:rPr lang="en-US" u="sng" dirty="0">
                <a:latin typeface="+mn-lt"/>
                <a:ea typeface="Arial"/>
                <a:cs typeface="Arial"/>
                <a:sym typeface="Arial"/>
              </a:rPr>
              <a:t>:</a:t>
            </a:r>
            <a:r>
              <a:rPr lang="en-US" dirty="0">
                <a:latin typeface="+mn-lt"/>
                <a:ea typeface="Arial"/>
                <a:cs typeface="Arial"/>
                <a:sym typeface="Arial"/>
              </a:rPr>
              <a:t> Good lighting is essential.  </a:t>
            </a:r>
            <a:endParaRPr lang="en-US" dirty="0">
              <a:latin typeface="+mn-lt"/>
            </a:endParaRPr>
          </a:p>
          <a:p>
            <a:pPr marL="0" lvl="0" indent="0" algn="l" rtl="0">
              <a:lnSpc>
                <a:spcPct val="100000"/>
              </a:lnSpc>
              <a:spcBef>
                <a:spcPts val="0"/>
              </a:spcBef>
              <a:spcAft>
                <a:spcPts val="0"/>
              </a:spcAft>
              <a:buSzPts val="1800"/>
              <a:buNone/>
            </a:pPr>
            <a:r>
              <a:rPr lang="en-US" dirty="0">
                <a:latin typeface="+mn-lt"/>
                <a:ea typeface="Arial"/>
                <a:cs typeface="Arial"/>
                <a:sym typeface="Arial"/>
              </a:rPr>
              <a:t>Provide a chair for the screener, a desk/clipboard for charting results; Place masking tape on floor 4-6 feet away from screener’s chair - this is where student will stand.</a:t>
            </a:r>
            <a:r>
              <a:rPr lang="en-US" dirty="0">
                <a:latin typeface="+mn-lt"/>
              </a:rPr>
              <a:t> (Unless you're going to sit you do not need a chair)</a:t>
            </a:r>
          </a:p>
          <a:p>
            <a:pPr marL="0" lvl="0" indent="0" algn="l" rtl="0">
              <a:lnSpc>
                <a:spcPct val="100000"/>
              </a:lnSpc>
              <a:spcBef>
                <a:spcPts val="0"/>
              </a:spcBef>
              <a:spcAft>
                <a:spcPts val="0"/>
              </a:spcAft>
              <a:buSzPts val="1800"/>
              <a:buNone/>
            </a:pPr>
            <a:endParaRPr lang="en-US" dirty="0">
              <a:latin typeface="+mn-lt"/>
            </a:endParaRPr>
          </a:p>
          <a:p>
            <a:pPr marL="0" lvl="0" indent="0" algn="l" rtl="0">
              <a:lnSpc>
                <a:spcPct val="100000"/>
              </a:lnSpc>
              <a:spcBef>
                <a:spcPts val="0"/>
              </a:spcBef>
              <a:spcAft>
                <a:spcPts val="0"/>
              </a:spcAft>
              <a:buSzPts val="1800"/>
              <a:buNone/>
            </a:pPr>
            <a:r>
              <a:rPr lang="en-US" b="1" dirty="0">
                <a:latin typeface="+mn-lt"/>
              </a:rPr>
              <a:t>Must have 2 adults in room – due to recent lawsuits concerning faculty and students.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24</a:t>
            </a:fld>
            <a:endParaRPr lang="en-US" altLang="en-US"/>
          </a:p>
        </p:txBody>
      </p:sp>
    </p:spTree>
    <p:extLst>
      <p:ext uri="{BB962C8B-B14F-4D97-AF65-F5344CB8AC3E}">
        <p14:creationId xmlns:p14="http://schemas.microsoft.com/office/powerpoint/2010/main" val="2234447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While screener is either seated or standing, student is to stand erect with his/her toes placed on a piece of tape four to six feet away from the screener. Weight is to be evenly distributed, hands hanging freely at side with knees straight.</a:t>
            </a: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25</a:t>
            </a:fld>
            <a:endParaRPr lang="en-US" altLang="en-US"/>
          </a:p>
        </p:txBody>
      </p:sp>
    </p:spTree>
    <p:extLst>
      <p:ext uri="{BB962C8B-B14F-4D97-AF65-F5344CB8AC3E}">
        <p14:creationId xmlns:p14="http://schemas.microsoft.com/office/powerpoint/2010/main" val="74314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800"/>
              <a:buNone/>
            </a:pPr>
            <a:r>
              <a:rPr lang="en-US" dirty="0"/>
              <a:t>Remember this is </a:t>
            </a:r>
            <a:r>
              <a:rPr lang="en-US" b="1" dirty="0"/>
              <a:t>stage three in the scoliosis screening procedures.</a:t>
            </a:r>
            <a:endParaRPr lang="en-US" dirty="0"/>
          </a:p>
          <a:p>
            <a:pPr marL="0" lvl="0" indent="0" algn="l" rtl="0">
              <a:lnSpc>
                <a:spcPct val="90000"/>
              </a:lnSpc>
              <a:spcBef>
                <a:spcPts val="0"/>
              </a:spcBef>
              <a:spcAft>
                <a:spcPts val="0"/>
              </a:spcAft>
              <a:buSzPts val="1800"/>
              <a:buNone/>
            </a:pPr>
            <a:r>
              <a:rPr lang="en-US" b="1" i="1" dirty="0"/>
              <a:t>Recommendation for Referral</a:t>
            </a:r>
            <a:endParaRPr lang="en-US" dirty="0"/>
          </a:p>
          <a:p>
            <a:pPr marL="0" lvl="0" indent="0" algn="l" rtl="0">
              <a:lnSpc>
                <a:spcPct val="90000"/>
              </a:lnSpc>
              <a:spcBef>
                <a:spcPts val="0"/>
              </a:spcBef>
              <a:spcAft>
                <a:spcPts val="0"/>
              </a:spcAft>
              <a:buSzPts val="1800"/>
              <a:buNone/>
            </a:pPr>
            <a:r>
              <a:rPr lang="en-US" dirty="0"/>
              <a:t>Refer a child with an abnormal screening and/or scoliometer reading of ≥ 7° to a licensed</a:t>
            </a:r>
          </a:p>
          <a:p>
            <a:pPr marL="0" lvl="0" indent="0" algn="l" rtl="0">
              <a:lnSpc>
                <a:spcPct val="90000"/>
              </a:lnSpc>
              <a:spcBef>
                <a:spcPts val="0"/>
              </a:spcBef>
              <a:spcAft>
                <a:spcPts val="0"/>
              </a:spcAft>
              <a:buSzPts val="1800"/>
              <a:buNone/>
            </a:pPr>
            <a:r>
              <a:rPr lang="en-US" dirty="0"/>
              <a:t>physician. It is highly recommended that a child with a scoliometer reading of &gt; 8° be referred to an orthopedist.</a:t>
            </a: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26</a:t>
            </a:fld>
            <a:endParaRPr lang="en-US" altLang="en-US"/>
          </a:p>
        </p:txBody>
      </p:sp>
    </p:spTree>
    <p:extLst>
      <p:ext uri="{BB962C8B-B14F-4D97-AF65-F5344CB8AC3E}">
        <p14:creationId xmlns:p14="http://schemas.microsoft.com/office/powerpoint/2010/main" val="1173290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8773" lvl="0" indent="0" algn="l" rtl="0">
              <a:lnSpc>
                <a:spcPct val="80000"/>
              </a:lnSpc>
              <a:spcBef>
                <a:spcPts val="0"/>
              </a:spcBef>
              <a:spcAft>
                <a:spcPts val="0"/>
              </a:spcAft>
              <a:buSzPts val="1000"/>
              <a:buNone/>
            </a:pPr>
            <a:r>
              <a:rPr lang="en-US" sz="1200" dirty="0"/>
              <a:t>Position 1-</a:t>
            </a:r>
            <a:endParaRPr lang="en-US" dirty="0"/>
          </a:p>
          <a:p>
            <a:pPr marL="238773" lvl="0" indent="0" algn="l" rtl="0">
              <a:lnSpc>
                <a:spcPct val="80000"/>
              </a:lnSpc>
              <a:spcBef>
                <a:spcPts val="0"/>
              </a:spcBef>
              <a:spcAft>
                <a:spcPts val="0"/>
              </a:spcAft>
              <a:buSzPts val="1000"/>
              <a:buNone/>
            </a:pPr>
            <a:r>
              <a:rPr lang="en-US" sz="1200" dirty="0"/>
              <a:t>       Observe is the head midline?</a:t>
            </a:r>
            <a:endParaRPr lang="en-US" dirty="0"/>
          </a:p>
          <a:p>
            <a:pPr marL="238773" lvl="0" indent="0" algn="l" rtl="0">
              <a:lnSpc>
                <a:spcPct val="80000"/>
              </a:lnSpc>
              <a:spcBef>
                <a:spcPts val="0"/>
              </a:spcBef>
              <a:spcAft>
                <a:spcPts val="0"/>
              </a:spcAft>
              <a:buSzPts val="1000"/>
              <a:buNone/>
            </a:pPr>
            <a:r>
              <a:rPr lang="en-US" sz="1200" dirty="0"/>
              <a:t>       Are the shoulders of equal height?</a:t>
            </a:r>
            <a:endParaRPr lang="en-US" dirty="0"/>
          </a:p>
          <a:p>
            <a:pPr marL="238773" lvl="0" indent="0" algn="l" rtl="0">
              <a:lnSpc>
                <a:spcPct val="80000"/>
              </a:lnSpc>
              <a:spcBef>
                <a:spcPts val="0"/>
              </a:spcBef>
              <a:spcAft>
                <a:spcPts val="0"/>
              </a:spcAft>
              <a:buSzPts val="1000"/>
              <a:buNone/>
            </a:pPr>
            <a:r>
              <a:rPr lang="en-US" sz="1200" dirty="0"/>
              <a:t>       Is the space between the arms and body the same?</a:t>
            </a:r>
            <a:endParaRPr lang="en-US" dirty="0"/>
          </a:p>
          <a:p>
            <a:pPr marL="238773" lvl="0" indent="0" algn="l" rtl="0">
              <a:lnSpc>
                <a:spcPct val="80000"/>
              </a:lnSpc>
              <a:spcBef>
                <a:spcPts val="0"/>
              </a:spcBef>
              <a:spcAft>
                <a:spcPts val="0"/>
              </a:spcAft>
              <a:buSzPts val="1000"/>
              <a:buNone/>
            </a:pPr>
            <a:r>
              <a:rPr lang="en-US" sz="1200" dirty="0"/>
              <a:t>       Are the hips (waist) at equal heights?</a:t>
            </a:r>
            <a:endParaRPr lang="en-US" dirty="0"/>
          </a:p>
          <a:p>
            <a:pPr marL="238773" lvl="0" indent="0" algn="l" rtl="0">
              <a:lnSpc>
                <a:spcPct val="80000"/>
              </a:lnSpc>
              <a:spcBef>
                <a:spcPts val="0"/>
              </a:spcBef>
              <a:spcAft>
                <a:spcPts val="0"/>
              </a:spcAft>
              <a:buSzPts val="1000"/>
              <a:buNone/>
            </a:pPr>
            <a:r>
              <a:rPr lang="en-US" sz="1200" dirty="0"/>
              <a:t>   </a:t>
            </a:r>
            <a:endParaRPr lang="en-US" dirty="0"/>
          </a:p>
          <a:p>
            <a:pPr marL="238773" lvl="0" indent="0" algn="l" rtl="0">
              <a:lnSpc>
                <a:spcPct val="80000"/>
              </a:lnSpc>
              <a:spcBef>
                <a:spcPts val="0"/>
              </a:spcBef>
              <a:spcAft>
                <a:spcPts val="0"/>
              </a:spcAft>
              <a:buSzPts val="1000"/>
              <a:buNone/>
            </a:pPr>
            <a:r>
              <a:rPr lang="en-US" sz="1200" dirty="0"/>
              <a:t> Position 2</a:t>
            </a:r>
            <a:endParaRPr lang="en-US" dirty="0"/>
          </a:p>
          <a:p>
            <a:pPr marL="238773" lvl="0" indent="0" algn="l" rtl="0">
              <a:lnSpc>
                <a:spcPct val="80000"/>
              </a:lnSpc>
              <a:spcBef>
                <a:spcPts val="0"/>
              </a:spcBef>
              <a:spcAft>
                <a:spcPts val="0"/>
              </a:spcAft>
              <a:buSzPts val="1000"/>
              <a:buNone/>
            </a:pPr>
            <a:r>
              <a:rPr lang="en-US" sz="1200" dirty="0"/>
              <a:t>      As student bends forward slightly is body alignment symmetrical</a:t>
            </a:r>
            <a:endParaRPr lang="en-US" dirty="0"/>
          </a:p>
          <a:p>
            <a:pPr marL="238773" lvl="0" indent="0" algn="l" rtl="0">
              <a:lnSpc>
                <a:spcPct val="80000"/>
              </a:lnSpc>
              <a:spcBef>
                <a:spcPts val="0"/>
              </a:spcBef>
              <a:spcAft>
                <a:spcPts val="0"/>
              </a:spcAft>
              <a:buSzPts val="1000"/>
              <a:buNone/>
            </a:pPr>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27</a:t>
            </a:fld>
            <a:endParaRPr lang="en-US" altLang="en-US"/>
          </a:p>
        </p:txBody>
      </p:sp>
    </p:spTree>
    <p:extLst>
      <p:ext uri="{BB962C8B-B14F-4D97-AF65-F5344CB8AC3E}">
        <p14:creationId xmlns:p14="http://schemas.microsoft.com/office/powerpoint/2010/main" val="1449276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8773" lvl="0" indent="0" algn="l" rtl="0">
              <a:lnSpc>
                <a:spcPct val="80000"/>
              </a:lnSpc>
              <a:spcBef>
                <a:spcPts val="0"/>
              </a:spcBef>
              <a:spcAft>
                <a:spcPts val="0"/>
              </a:spcAft>
              <a:buSzPts val="1000"/>
              <a:buNone/>
            </a:pPr>
            <a:r>
              <a:rPr lang="en-US" sz="1200" dirty="0"/>
              <a:t>Position 3</a:t>
            </a:r>
            <a:endParaRPr lang="en-US" dirty="0"/>
          </a:p>
          <a:p>
            <a:pPr marL="238773" lvl="0" indent="0" algn="l" rtl="0">
              <a:lnSpc>
                <a:spcPct val="80000"/>
              </a:lnSpc>
              <a:spcBef>
                <a:spcPts val="0"/>
              </a:spcBef>
              <a:spcAft>
                <a:spcPts val="0"/>
              </a:spcAft>
              <a:buSzPts val="1000"/>
              <a:buNone/>
            </a:pPr>
            <a:r>
              <a:rPr lang="en-US" sz="1200" dirty="0"/>
              <a:t>      View student from the side </a:t>
            </a:r>
            <a:endParaRPr lang="en-US" dirty="0"/>
          </a:p>
          <a:p>
            <a:pPr marL="238773" lvl="0" indent="0" algn="l" rtl="0">
              <a:lnSpc>
                <a:spcPct val="80000"/>
              </a:lnSpc>
              <a:spcBef>
                <a:spcPts val="0"/>
              </a:spcBef>
              <a:spcAft>
                <a:spcPts val="0"/>
              </a:spcAft>
              <a:buSzPts val="1000"/>
              <a:buNone/>
            </a:pPr>
            <a:r>
              <a:rPr lang="en-US" sz="1200" dirty="0"/>
              <a:t>               Is there exaggerated roundness of the upper back (Kyphosis)?</a:t>
            </a:r>
            <a:endParaRPr lang="en-US" dirty="0"/>
          </a:p>
          <a:p>
            <a:pPr marL="238773" lvl="0" indent="0" algn="l" rtl="0">
              <a:lnSpc>
                <a:spcPct val="80000"/>
              </a:lnSpc>
              <a:spcBef>
                <a:spcPts val="0"/>
              </a:spcBef>
              <a:spcAft>
                <a:spcPts val="0"/>
              </a:spcAft>
              <a:buSzPts val="1000"/>
              <a:buNone/>
            </a:pPr>
            <a:r>
              <a:rPr lang="en-US" sz="1200" dirty="0"/>
              <a:t>               Is there an exaggerated arch in the lower back (Lordosis)?</a:t>
            </a:r>
            <a:endParaRPr lang="en-US" dirty="0"/>
          </a:p>
          <a:p>
            <a:pPr marL="238773" lvl="0" indent="0" algn="l" rtl="0">
              <a:lnSpc>
                <a:spcPct val="80000"/>
              </a:lnSpc>
              <a:spcBef>
                <a:spcPts val="0"/>
              </a:spcBef>
              <a:spcAft>
                <a:spcPts val="0"/>
              </a:spcAft>
              <a:buSzPts val="1000"/>
              <a:buNone/>
            </a:pPr>
            <a:endParaRPr lang="en-US" sz="1200" dirty="0"/>
          </a:p>
          <a:p>
            <a:pPr marL="238773" lvl="0" indent="0" algn="l" rtl="0">
              <a:lnSpc>
                <a:spcPct val="80000"/>
              </a:lnSpc>
              <a:spcBef>
                <a:spcPts val="0"/>
              </a:spcBef>
              <a:spcAft>
                <a:spcPts val="0"/>
              </a:spcAft>
              <a:buSzPts val="1000"/>
              <a:buNone/>
            </a:pPr>
            <a:r>
              <a:rPr lang="en-US" sz="1200" dirty="0"/>
              <a:t>Position 4 Bending forward</a:t>
            </a:r>
            <a:endParaRPr lang="en-US" dirty="0"/>
          </a:p>
          <a:p>
            <a:pPr marL="238773" lvl="0" indent="0" algn="l" rtl="0">
              <a:lnSpc>
                <a:spcPct val="80000"/>
              </a:lnSpc>
              <a:spcBef>
                <a:spcPts val="0"/>
              </a:spcBef>
              <a:spcAft>
                <a:spcPts val="0"/>
              </a:spcAft>
              <a:buSzPts val="1000"/>
              <a:buNone/>
            </a:pPr>
            <a:r>
              <a:rPr lang="en-US" sz="1200" dirty="0"/>
              <a:t>               Is one shoulder blade higher than the other?</a:t>
            </a:r>
            <a:endParaRPr lang="en-US" dirty="0"/>
          </a:p>
          <a:p>
            <a:pPr marL="238773" lvl="0" indent="0" algn="l" rtl="0">
              <a:lnSpc>
                <a:spcPct val="80000"/>
              </a:lnSpc>
              <a:spcBef>
                <a:spcPts val="0"/>
              </a:spcBef>
              <a:spcAft>
                <a:spcPts val="0"/>
              </a:spcAft>
              <a:buSzPts val="1000"/>
              <a:buNone/>
            </a:pPr>
            <a:endParaRPr lang="en-US" sz="1200" dirty="0"/>
          </a:p>
          <a:p>
            <a:pPr marL="238773" lvl="0" indent="0" algn="l" rtl="0">
              <a:lnSpc>
                <a:spcPct val="80000"/>
              </a:lnSpc>
              <a:spcBef>
                <a:spcPts val="0"/>
              </a:spcBef>
              <a:spcAft>
                <a:spcPts val="0"/>
              </a:spcAft>
              <a:buSzPts val="1000"/>
              <a:buNone/>
            </a:pPr>
            <a:r>
              <a:rPr lang="en-US" sz="1200" dirty="0"/>
              <a:t> </a:t>
            </a:r>
            <a:endParaRPr lang="en-US" dirty="0"/>
          </a:p>
          <a:p>
            <a:pPr marL="238773" lvl="0" indent="0" algn="l" rtl="0">
              <a:lnSpc>
                <a:spcPct val="80000"/>
              </a:lnSpc>
              <a:spcBef>
                <a:spcPts val="0"/>
              </a:spcBef>
              <a:spcAft>
                <a:spcPts val="0"/>
              </a:spcAft>
              <a:buSzPts val="1000"/>
              <a:buNone/>
            </a:pPr>
            <a:r>
              <a:rPr lang="en-US" sz="1200" dirty="0"/>
              <a:t>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28</a:t>
            </a:fld>
            <a:endParaRPr lang="en-US" altLang="en-US"/>
          </a:p>
        </p:txBody>
      </p:sp>
    </p:spTree>
    <p:extLst>
      <p:ext uri="{BB962C8B-B14F-4D97-AF65-F5344CB8AC3E}">
        <p14:creationId xmlns:p14="http://schemas.microsoft.com/office/powerpoint/2010/main" val="2285884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800"/>
              <a:buNone/>
            </a:pPr>
            <a:r>
              <a:rPr lang="en-US" dirty="0"/>
              <a:t>Note obvious spinal curve</a:t>
            </a:r>
          </a:p>
          <a:p>
            <a:pPr marL="0" lvl="0" indent="0" algn="l" rtl="0">
              <a:lnSpc>
                <a:spcPct val="100000"/>
              </a:lnSpc>
              <a:spcBef>
                <a:spcPts val="0"/>
              </a:spcBef>
              <a:spcAft>
                <a:spcPts val="0"/>
              </a:spcAft>
              <a:buSzPts val="1800"/>
              <a:buNone/>
            </a:pPr>
            <a:r>
              <a:rPr lang="en-US" dirty="0"/>
              <a:t>	head/neck off center</a:t>
            </a:r>
          </a:p>
          <a:p>
            <a:pPr marL="0" lvl="0" indent="0" algn="l" rtl="0">
              <a:lnSpc>
                <a:spcPct val="100000"/>
              </a:lnSpc>
              <a:spcBef>
                <a:spcPts val="0"/>
              </a:spcBef>
              <a:spcAft>
                <a:spcPts val="0"/>
              </a:spcAft>
              <a:buSzPts val="1800"/>
              <a:buNone/>
            </a:pPr>
            <a:r>
              <a:rPr lang="en-US" dirty="0"/>
              <a:t>	elevated right shoulder</a:t>
            </a:r>
          </a:p>
          <a:p>
            <a:pPr marL="0" lvl="0" indent="0" algn="l" rtl="0">
              <a:lnSpc>
                <a:spcPct val="100000"/>
              </a:lnSpc>
              <a:spcBef>
                <a:spcPts val="0"/>
              </a:spcBef>
              <a:spcAft>
                <a:spcPts val="0"/>
              </a:spcAft>
              <a:buSzPts val="1800"/>
              <a:buNone/>
            </a:pPr>
            <a:r>
              <a:rPr lang="en-US" dirty="0"/>
              <a:t>	prominent right shoulder blade</a:t>
            </a:r>
          </a:p>
          <a:p>
            <a:pPr marL="0" lvl="0" indent="0" algn="l" rtl="0">
              <a:lnSpc>
                <a:spcPct val="100000"/>
              </a:lnSpc>
              <a:spcBef>
                <a:spcPts val="0"/>
              </a:spcBef>
              <a:spcAft>
                <a:spcPts val="0"/>
              </a:spcAft>
              <a:buSzPts val="1800"/>
              <a:buNone/>
            </a:pPr>
            <a:r>
              <a:rPr lang="en-US" dirty="0"/>
              <a:t>	arm/body space unequal</a:t>
            </a:r>
          </a:p>
          <a:p>
            <a:pPr marL="0" lvl="0" indent="0" algn="l" rtl="0">
              <a:lnSpc>
                <a:spcPct val="100000"/>
              </a:lnSpc>
              <a:spcBef>
                <a:spcPts val="0"/>
              </a:spcBef>
              <a:spcAft>
                <a:spcPts val="0"/>
              </a:spcAft>
              <a:buSzPts val="1800"/>
              <a:buNone/>
            </a:pPr>
            <a:r>
              <a:rPr lang="en-US" dirty="0"/>
              <a:t>	waist creases ???</a:t>
            </a:r>
          </a:p>
          <a:p>
            <a:pPr marL="0" lvl="0" indent="0" algn="l" rtl="0">
              <a:lnSpc>
                <a:spcPct val="100000"/>
              </a:lnSpc>
              <a:spcBef>
                <a:spcPts val="0"/>
              </a:spcBef>
              <a:spcAft>
                <a:spcPts val="0"/>
              </a:spcAft>
              <a:buSzPts val="1800"/>
              <a:buNone/>
            </a:pPr>
            <a:r>
              <a:rPr lang="en-US" dirty="0"/>
              <a:t>	Hip prominences ???</a:t>
            </a:r>
          </a:p>
          <a:p>
            <a:pPr marL="0" lvl="0" indent="0" algn="l" rtl="0">
              <a:lnSpc>
                <a:spcPct val="100000"/>
              </a:lnSpc>
              <a:spcBef>
                <a:spcPts val="0"/>
              </a:spcBef>
              <a:spcAft>
                <a:spcPts val="0"/>
              </a:spcAft>
              <a:buSzPts val="1800"/>
              <a:buNone/>
            </a:pPr>
            <a:endParaRPr lang="en-US" dirty="0"/>
          </a:p>
          <a:p>
            <a:pPr marL="0" lvl="0" indent="0" algn="l" rtl="0">
              <a:lnSpc>
                <a:spcPct val="100000"/>
              </a:lnSpc>
              <a:spcBef>
                <a:spcPts val="0"/>
              </a:spcBef>
              <a:spcAft>
                <a:spcPts val="0"/>
              </a:spcAft>
              <a:buSzPts val="1800"/>
              <a:buNone/>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29</a:t>
            </a:fld>
            <a:endParaRPr lang="en-US" altLang="en-US"/>
          </a:p>
        </p:txBody>
      </p:sp>
    </p:spTree>
    <p:extLst>
      <p:ext uri="{BB962C8B-B14F-4D97-AF65-F5344CB8AC3E}">
        <p14:creationId xmlns:p14="http://schemas.microsoft.com/office/powerpoint/2010/main" val="3756149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4740C9B-B6C1-4E4D-9A36-361DE6E810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93E15A1-F4F7-4248-93D4-55CFCA23D970}"/>
              </a:ext>
            </a:extLst>
          </p:cNvPr>
          <p:cNvSpPr>
            <a:spLocks noGrp="1"/>
          </p:cNvSpPr>
          <p:nvPr>
            <p:ph type="body" idx="1"/>
          </p:nvPr>
        </p:nvSpPr>
        <p:spPr/>
        <p:txBody>
          <a:bodyPr/>
          <a:lstStyle/>
          <a:p>
            <a:pPr marL="355690" lvl="0" indent="-237127" algn="l" rtl="0">
              <a:lnSpc>
                <a:spcPct val="120000"/>
              </a:lnSpc>
              <a:spcBef>
                <a:spcPts val="0"/>
              </a:spcBef>
              <a:spcAft>
                <a:spcPts val="0"/>
              </a:spcAft>
              <a:buSzPts val="760"/>
              <a:buFont typeface="Noto Sans Symbols"/>
              <a:buChar char="●"/>
            </a:pPr>
            <a:r>
              <a:rPr lang="en-US" sz="1200" dirty="0">
                <a:latin typeface="+mn-lt"/>
                <a:ea typeface="Tahoma"/>
                <a:cs typeface="Tahoma"/>
                <a:sym typeface="Tahoma"/>
              </a:rPr>
              <a:t>Rules and Regulations</a:t>
            </a:r>
          </a:p>
          <a:p>
            <a:pPr marL="770662" lvl="1" indent="-177845" algn="l" rtl="0">
              <a:lnSpc>
                <a:spcPct val="120000"/>
              </a:lnSpc>
              <a:spcBef>
                <a:spcPts val="996"/>
              </a:spcBef>
              <a:spcAft>
                <a:spcPts val="0"/>
              </a:spcAft>
              <a:buSzPts val="1000"/>
              <a:buFont typeface="Tahoma"/>
              <a:buChar char="•"/>
            </a:pPr>
            <a:r>
              <a:rPr lang="en-US" sz="1200" dirty="0">
                <a:latin typeface="+mn-lt"/>
                <a:ea typeface="Tahoma"/>
                <a:cs typeface="Tahoma"/>
                <a:sym typeface="Tahoma"/>
              </a:rPr>
              <a:t>Arkansas State Board of Health </a:t>
            </a:r>
          </a:p>
          <a:p>
            <a:pPr marL="355690" lvl="0" indent="-237127" algn="l" rtl="0">
              <a:lnSpc>
                <a:spcPct val="120000"/>
              </a:lnSpc>
              <a:spcBef>
                <a:spcPts val="871"/>
              </a:spcBef>
              <a:spcAft>
                <a:spcPts val="0"/>
              </a:spcAft>
              <a:buSzPts val="760"/>
              <a:buFont typeface="Noto Sans Symbols"/>
              <a:buChar char="●"/>
            </a:pPr>
            <a:r>
              <a:rPr lang="en-US" sz="1200" dirty="0">
                <a:latin typeface="+mn-lt"/>
                <a:ea typeface="Tahoma"/>
                <a:cs typeface="Tahoma"/>
                <a:sym typeface="Tahoma"/>
              </a:rPr>
              <a:t>Training Program</a:t>
            </a:r>
          </a:p>
          <a:p>
            <a:pPr marL="770662" lvl="1" indent="-177845" algn="l" rtl="0">
              <a:lnSpc>
                <a:spcPct val="120000"/>
              </a:lnSpc>
              <a:spcBef>
                <a:spcPts val="996"/>
              </a:spcBef>
              <a:spcAft>
                <a:spcPts val="0"/>
              </a:spcAft>
              <a:buSzPts val="1000"/>
              <a:buFont typeface="Tahoma"/>
              <a:buChar char="•"/>
            </a:pPr>
            <a:r>
              <a:rPr lang="en-US" sz="1200" dirty="0">
                <a:latin typeface="+mn-lt"/>
                <a:ea typeface="Tahoma"/>
                <a:cs typeface="Tahoma"/>
                <a:sym typeface="Tahoma"/>
              </a:rPr>
              <a:t>Arkansas Department of Health provides an Instructor Training Course in Scoliosis Screening.</a:t>
            </a:r>
            <a:endParaRPr lang="en-US" sz="1200" dirty="0">
              <a:latin typeface="+mn-lt"/>
            </a:endParaRPr>
          </a:p>
          <a:p>
            <a:pPr>
              <a:defRPr/>
            </a:pPr>
            <a:endParaRPr lang="en-US" dirty="0"/>
          </a:p>
        </p:txBody>
      </p:sp>
      <p:sp>
        <p:nvSpPr>
          <p:cNvPr id="9220" name="Slide Number Placeholder 3">
            <a:extLst>
              <a:ext uri="{FF2B5EF4-FFF2-40B4-BE49-F238E27FC236}">
                <a16:creationId xmlns:a16="http://schemas.microsoft.com/office/drawing/2014/main" id="{0F4BEE35-EA97-4EF0-887A-8DF0095BDF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2A9E3CF-8C79-4751-AE1F-F92DB06E20DA}" type="slidenum">
              <a:rPr lang="en-US" altLang="en-US" smtClean="0"/>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800"/>
              <a:buNone/>
            </a:pPr>
            <a:r>
              <a:rPr lang="en-US" dirty="0"/>
              <a:t>Note obvious spinal curve</a:t>
            </a:r>
          </a:p>
          <a:p>
            <a:pPr marL="0" lvl="0" indent="0" algn="l" rtl="0">
              <a:lnSpc>
                <a:spcPct val="100000"/>
              </a:lnSpc>
              <a:spcBef>
                <a:spcPts val="0"/>
              </a:spcBef>
              <a:spcAft>
                <a:spcPts val="0"/>
              </a:spcAft>
              <a:buSzPts val="1800"/>
              <a:buNone/>
            </a:pPr>
            <a:r>
              <a:rPr lang="en-US" dirty="0"/>
              <a:t>	head/neck off center</a:t>
            </a:r>
          </a:p>
          <a:p>
            <a:pPr marL="0" lvl="0" indent="0" algn="l" rtl="0">
              <a:lnSpc>
                <a:spcPct val="100000"/>
              </a:lnSpc>
              <a:spcBef>
                <a:spcPts val="0"/>
              </a:spcBef>
              <a:spcAft>
                <a:spcPts val="0"/>
              </a:spcAft>
              <a:buSzPts val="1800"/>
              <a:buNone/>
            </a:pPr>
            <a:r>
              <a:rPr lang="en-US" dirty="0"/>
              <a:t>	elevated right shoulder</a:t>
            </a:r>
          </a:p>
          <a:p>
            <a:pPr marL="0" lvl="0" indent="0" algn="l" rtl="0">
              <a:lnSpc>
                <a:spcPct val="100000"/>
              </a:lnSpc>
              <a:spcBef>
                <a:spcPts val="0"/>
              </a:spcBef>
              <a:spcAft>
                <a:spcPts val="0"/>
              </a:spcAft>
              <a:buSzPts val="1800"/>
              <a:buNone/>
            </a:pPr>
            <a:r>
              <a:rPr lang="en-US" dirty="0"/>
              <a:t>	prominent right shoulder blade</a:t>
            </a:r>
          </a:p>
          <a:p>
            <a:pPr marL="0" lvl="0" indent="0" algn="l" rtl="0">
              <a:lnSpc>
                <a:spcPct val="100000"/>
              </a:lnSpc>
              <a:spcBef>
                <a:spcPts val="0"/>
              </a:spcBef>
              <a:spcAft>
                <a:spcPts val="0"/>
              </a:spcAft>
              <a:buSzPts val="1800"/>
              <a:buNone/>
            </a:pPr>
            <a:r>
              <a:rPr lang="en-US" dirty="0"/>
              <a:t>	arm/body space unequal</a:t>
            </a:r>
          </a:p>
          <a:p>
            <a:pPr marL="0" lvl="0" indent="0" algn="l" rtl="0">
              <a:lnSpc>
                <a:spcPct val="100000"/>
              </a:lnSpc>
              <a:spcBef>
                <a:spcPts val="0"/>
              </a:spcBef>
              <a:spcAft>
                <a:spcPts val="0"/>
              </a:spcAft>
              <a:buSzPts val="1800"/>
              <a:buNone/>
            </a:pPr>
            <a:r>
              <a:rPr lang="en-US" dirty="0"/>
              <a:t>	waist creases ???</a:t>
            </a:r>
          </a:p>
          <a:p>
            <a:pPr marL="0" lvl="0" indent="0" algn="l" rtl="0">
              <a:lnSpc>
                <a:spcPct val="100000"/>
              </a:lnSpc>
              <a:spcBef>
                <a:spcPts val="0"/>
              </a:spcBef>
              <a:spcAft>
                <a:spcPts val="0"/>
              </a:spcAft>
              <a:buSzPts val="1800"/>
              <a:buNone/>
            </a:pPr>
            <a:r>
              <a:rPr lang="en-US" dirty="0"/>
              <a:t>	Hip prominences ???</a:t>
            </a:r>
          </a:p>
          <a:p>
            <a:pPr marL="0" lvl="0" indent="0" algn="l" rtl="0">
              <a:lnSpc>
                <a:spcPct val="100000"/>
              </a:lnSpc>
              <a:spcBef>
                <a:spcPts val="0"/>
              </a:spcBef>
              <a:spcAft>
                <a:spcPts val="0"/>
              </a:spcAft>
              <a:buSzPts val="1800"/>
              <a:buNone/>
            </a:pPr>
            <a:r>
              <a:rPr lang="en-US" dirty="0"/>
              <a:t>Lower spine dark area…possible café au lait spot</a:t>
            </a:r>
          </a:p>
          <a:p>
            <a:pPr marL="0" lvl="0" indent="0" algn="l" rtl="0">
              <a:lnSpc>
                <a:spcPct val="100000"/>
              </a:lnSpc>
              <a:spcBef>
                <a:spcPts val="0"/>
              </a:spcBef>
              <a:spcAft>
                <a:spcPts val="0"/>
              </a:spcAft>
              <a:buSzPts val="1800"/>
              <a:buNone/>
            </a:pPr>
            <a:endParaRPr lang="en-US" dirty="0"/>
          </a:p>
          <a:p>
            <a:pPr marL="0" lvl="0" indent="0" algn="l" rtl="0">
              <a:lnSpc>
                <a:spcPct val="100000"/>
              </a:lnSpc>
              <a:spcBef>
                <a:spcPts val="0"/>
              </a:spcBef>
              <a:spcAft>
                <a:spcPts val="0"/>
              </a:spcAft>
              <a:buSzPts val="1800"/>
              <a:buNone/>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30</a:t>
            </a:fld>
            <a:endParaRPr lang="en-US" altLang="en-US"/>
          </a:p>
        </p:txBody>
      </p:sp>
    </p:spTree>
    <p:extLst>
      <p:ext uri="{BB962C8B-B14F-4D97-AF65-F5344CB8AC3E}">
        <p14:creationId xmlns:p14="http://schemas.microsoft.com/office/powerpoint/2010/main" val="750030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8773" lvl="0" indent="0" algn="l" rtl="0">
              <a:lnSpc>
                <a:spcPct val="80000"/>
              </a:lnSpc>
              <a:spcBef>
                <a:spcPts val="0"/>
              </a:spcBef>
              <a:spcAft>
                <a:spcPts val="0"/>
              </a:spcAft>
              <a:buSzPts val="1000"/>
              <a:buNone/>
            </a:pPr>
            <a:r>
              <a:rPr lang="en-US" sz="1200" dirty="0"/>
              <a:t>Position 5 Student’s back to screener</a:t>
            </a:r>
            <a:endParaRPr lang="en-US" dirty="0"/>
          </a:p>
          <a:p>
            <a:pPr marL="238773" lvl="0" indent="0" algn="l" rtl="0">
              <a:lnSpc>
                <a:spcPct val="80000"/>
              </a:lnSpc>
              <a:spcBef>
                <a:spcPts val="0"/>
              </a:spcBef>
              <a:spcAft>
                <a:spcPts val="0"/>
              </a:spcAft>
              <a:buSzPts val="1000"/>
              <a:buNone/>
            </a:pPr>
            <a:r>
              <a:rPr lang="en-US" sz="1200" dirty="0"/>
              <a:t>               Does the student’s spins appear to curve laterally?</a:t>
            </a:r>
            <a:endParaRPr lang="en-US" dirty="0"/>
          </a:p>
          <a:p>
            <a:pPr marL="238773" lvl="0" indent="0" algn="l" rtl="0">
              <a:lnSpc>
                <a:spcPct val="80000"/>
              </a:lnSpc>
              <a:spcBef>
                <a:spcPts val="0"/>
              </a:spcBef>
              <a:spcAft>
                <a:spcPts val="0"/>
              </a:spcAft>
              <a:buSzPts val="1000"/>
              <a:buNone/>
            </a:pPr>
            <a:endParaRPr lang="en-US" sz="1200" dirty="0"/>
          </a:p>
          <a:p>
            <a:pPr marL="238773" lvl="0" indent="0" algn="l" rtl="0">
              <a:lnSpc>
                <a:spcPct val="80000"/>
              </a:lnSpc>
              <a:spcBef>
                <a:spcPts val="0"/>
              </a:spcBef>
              <a:spcAft>
                <a:spcPts val="0"/>
              </a:spcAft>
              <a:buSzPts val="1000"/>
              <a:buNone/>
            </a:pPr>
            <a:r>
              <a:rPr lang="en-US" sz="1200" dirty="0"/>
              <a:t>Position 6 Student bending forward slowly with back to screener</a:t>
            </a:r>
            <a:endParaRPr lang="en-US" dirty="0"/>
          </a:p>
          <a:p>
            <a:pPr marL="238773" lvl="0" indent="0" algn="l" rtl="0">
              <a:lnSpc>
                <a:spcPct val="80000"/>
              </a:lnSpc>
              <a:spcBef>
                <a:spcPts val="0"/>
              </a:spcBef>
              <a:spcAft>
                <a:spcPts val="0"/>
              </a:spcAft>
              <a:buSzPts val="1000"/>
              <a:buNone/>
            </a:pPr>
            <a:r>
              <a:rPr lang="en-US" sz="1200" dirty="0"/>
              <a:t>               Observe spine for lateral curvature </a:t>
            </a:r>
            <a:endParaRPr lang="en-US" dirty="0"/>
          </a:p>
          <a:p>
            <a:pPr marL="238773" lvl="0" indent="0" algn="l" rtl="0">
              <a:lnSpc>
                <a:spcPct val="80000"/>
              </a:lnSpc>
              <a:spcBef>
                <a:spcPts val="0"/>
              </a:spcBef>
              <a:spcAft>
                <a:spcPts val="0"/>
              </a:spcAft>
              <a:buSzPts val="1000"/>
              <a:buNone/>
            </a:pPr>
            <a:r>
              <a:rPr lang="en-US" sz="1200" dirty="0"/>
              <a:t>               </a:t>
            </a:r>
            <a:endParaRPr lang="en-US" dirty="0"/>
          </a:p>
          <a:p>
            <a:pPr marL="238773" lvl="0" indent="0" algn="l" rtl="0">
              <a:lnSpc>
                <a:spcPct val="80000"/>
              </a:lnSpc>
              <a:spcBef>
                <a:spcPts val="0"/>
              </a:spcBef>
              <a:spcAft>
                <a:spcPts val="0"/>
              </a:spcAft>
              <a:buSzPts val="1000"/>
              <a:buNone/>
            </a:pPr>
            <a:r>
              <a:rPr lang="en-US" sz="1200" dirty="0"/>
              <a:t> </a:t>
            </a:r>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31</a:t>
            </a:fld>
            <a:endParaRPr lang="en-US" altLang="en-US"/>
          </a:p>
        </p:txBody>
      </p:sp>
    </p:spTree>
    <p:extLst>
      <p:ext uri="{BB962C8B-B14F-4D97-AF65-F5344CB8AC3E}">
        <p14:creationId xmlns:p14="http://schemas.microsoft.com/office/powerpoint/2010/main" val="13618086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Position 6 note heightened right shoulder blade and curvature in student on the right.</a:t>
            </a:r>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32</a:t>
            </a:fld>
            <a:endParaRPr lang="en-US" altLang="en-US"/>
          </a:p>
        </p:txBody>
      </p:sp>
    </p:spTree>
    <p:extLst>
      <p:ext uri="{BB962C8B-B14F-4D97-AF65-F5344CB8AC3E}">
        <p14:creationId xmlns:p14="http://schemas.microsoft.com/office/powerpoint/2010/main" val="610145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Elevated right thoracic area</a:t>
            </a:r>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33</a:t>
            </a:fld>
            <a:endParaRPr lang="en-US" altLang="en-US"/>
          </a:p>
        </p:txBody>
      </p:sp>
    </p:spTree>
    <p:extLst>
      <p:ext uri="{BB962C8B-B14F-4D97-AF65-F5344CB8AC3E}">
        <p14:creationId xmlns:p14="http://schemas.microsoft.com/office/powerpoint/2010/main" val="1380983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8772" lvl="0" indent="0" algn="l" rtl="0">
              <a:lnSpc>
                <a:spcPct val="100000"/>
              </a:lnSpc>
              <a:spcBef>
                <a:spcPts val="0"/>
              </a:spcBef>
              <a:spcAft>
                <a:spcPts val="0"/>
              </a:spcAft>
              <a:buSzPts val="1800"/>
              <a:buNone/>
            </a:pPr>
            <a:r>
              <a:rPr lang="en-US" b="1" u="sng" dirty="0">
                <a:latin typeface="+mn-lt"/>
                <a:ea typeface="Arial"/>
                <a:cs typeface="Arial"/>
                <a:sym typeface="Arial"/>
              </a:rPr>
              <a:t>The second stage of screening requires use of the scoliometer </a:t>
            </a:r>
            <a:endParaRPr lang="en-US" dirty="0">
              <a:latin typeface="+mn-lt"/>
            </a:endParaRPr>
          </a:p>
          <a:p>
            <a:pPr marL="238772" lvl="0" indent="0" algn="l" rtl="0">
              <a:lnSpc>
                <a:spcPct val="100000"/>
              </a:lnSpc>
              <a:spcBef>
                <a:spcPts val="0"/>
              </a:spcBef>
              <a:spcAft>
                <a:spcPts val="0"/>
              </a:spcAft>
              <a:buSzPts val="1800"/>
              <a:buNone/>
            </a:pPr>
            <a:r>
              <a:rPr lang="en-US" dirty="0">
                <a:latin typeface="+mn-lt"/>
                <a:ea typeface="Arial"/>
                <a:cs typeface="Arial"/>
                <a:sym typeface="Arial"/>
              </a:rPr>
              <a:t>Use of the scoliometer should make referral more accurate.  </a:t>
            </a:r>
            <a:endParaRPr lang="en-US" dirty="0">
              <a:latin typeface="+mn-lt"/>
            </a:endParaRPr>
          </a:p>
          <a:p>
            <a:pPr marL="238772" lvl="0" indent="0" algn="l" rtl="0">
              <a:lnSpc>
                <a:spcPct val="100000"/>
              </a:lnSpc>
              <a:spcBef>
                <a:spcPts val="0"/>
              </a:spcBef>
              <a:spcAft>
                <a:spcPts val="0"/>
              </a:spcAft>
              <a:buSzPts val="1800"/>
              <a:buNone/>
            </a:pPr>
            <a:r>
              <a:rPr lang="en-US" dirty="0">
                <a:latin typeface="+mn-lt"/>
                <a:ea typeface="Arial"/>
                <a:cs typeface="Arial"/>
                <a:sym typeface="Arial"/>
              </a:rPr>
              <a:t>Presenter use a volunteer to quickly demonstrate each position for a brief overview, this will be in detail during the practicum.</a:t>
            </a:r>
            <a:endParaRPr lang="en-US" dirty="0">
              <a:latin typeface="+mn-lt"/>
            </a:endParaRPr>
          </a:p>
          <a:p>
            <a:pPr marL="238772" lvl="0" indent="0" algn="l" rtl="0">
              <a:lnSpc>
                <a:spcPct val="100000"/>
              </a:lnSpc>
              <a:spcBef>
                <a:spcPts val="0"/>
              </a:spcBef>
              <a:spcAft>
                <a:spcPts val="0"/>
              </a:spcAft>
              <a:buSzPts val="1800"/>
              <a:buNone/>
            </a:pPr>
            <a:endParaRPr lang="en-US" dirty="0">
              <a:latin typeface="+mn-lt"/>
              <a:ea typeface="Arial"/>
              <a:cs typeface="Arial"/>
              <a:sym typeface="Arial"/>
            </a:endParaRPr>
          </a:p>
          <a:p>
            <a:pPr marL="238772" lvl="0" indent="0" algn="l" rtl="0">
              <a:lnSpc>
                <a:spcPct val="100000"/>
              </a:lnSpc>
              <a:spcBef>
                <a:spcPts val="0"/>
              </a:spcBef>
              <a:spcAft>
                <a:spcPts val="0"/>
              </a:spcAft>
              <a:buSzPts val="1800"/>
              <a:buNone/>
            </a:pPr>
            <a:r>
              <a:rPr lang="en-US" dirty="0">
                <a:latin typeface="+mn-lt"/>
              </a:rPr>
              <a:t>Student is to stand erect with his/her toes placed on a piece of tape four to six feet away from the screener with feet 2-3 inches apart.  With knees straight, and hands together as if diving. Student bend forward slowly at the waist. Place scoliometer so that the 0° is directly over the ridge of the spine.</a:t>
            </a:r>
          </a:p>
          <a:p>
            <a:pPr marL="238772" lvl="0" indent="0" algn="l" rtl="0">
              <a:lnSpc>
                <a:spcPct val="100000"/>
              </a:lnSpc>
              <a:spcBef>
                <a:spcPts val="0"/>
              </a:spcBef>
              <a:spcAft>
                <a:spcPts val="0"/>
              </a:spcAft>
              <a:buSzPts val="1800"/>
              <a:buNone/>
            </a:pPr>
            <a:endParaRPr lang="en-US" dirty="0">
              <a:latin typeface="+mn-lt"/>
              <a:ea typeface="Arial"/>
              <a:cs typeface="Arial"/>
              <a:sym typeface="Arial"/>
            </a:endParaRPr>
          </a:p>
          <a:p>
            <a:pPr marL="238772" lvl="0" indent="0" algn="l" rtl="0">
              <a:lnSpc>
                <a:spcPct val="100000"/>
              </a:lnSpc>
              <a:spcBef>
                <a:spcPts val="0"/>
              </a:spcBef>
              <a:spcAft>
                <a:spcPts val="0"/>
              </a:spcAft>
              <a:buSzPts val="1800"/>
              <a:buNone/>
            </a:pPr>
            <a:r>
              <a:rPr lang="en-US" dirty="0">
                <a:latin typeface="+mn-lt"/>
                <a:ea typeface="Arial"/>
                <a:cs typeface="Arial"/>
                <a:sym typeface="Arial"/>
              </a:rPr>
              <a:t>When using a scoliometer, </a:t>
            </a:r>
            <a:r>
              <a:rPr lang="en-US" b="1" dirty="0">
                <a:latin typeface="+mn-lt"/>
                <a:ea typeface="Arial"/>
                <a:cs typeface="Arial"/>
                <a:sym typeface="Arial"/>
              </a:rPr>
              <a:t>referral </a:t>
            </a:r>
            <a:r>
              <a:rPr lang="en-US" dirty="0">
                <a:latin typeface="+mn-lt"/>
                <a:ea typeface="Arial"/>
                <a:cs typeface="Arial"/>
                <a:sym typeface="Arial"/>
              </a:rPr>
              <a:t>is made on students exhibiting unequal lumbar or thoracic areas of </a:t>
            </a:r>
            <a:r>
              <a:rPr lang="en-US" b="1" dirty="0">
                <a:latin typeface="+mn-lt"/>
                <a:ea typeface="Arial"/>
                <a:cs typeface="Arial"/>
                <a:sym typeface="Arial"/>
              </a:rPr>
              <a:t>≥ 7</a:t>
            </a:r>
            <a:r>
              <a:rPr lang="en-US" dirty="0">
                <a:latin typeface="+mn-lt"/>
                <a:ea typeface="Arial"/>
                <a:cs typeface="Arial"/>
                <a:sym typeface="Arial"/>
              </a:rPr>
              <a:t> degrees or greater. 	</a:t>
            </a:r>
            <a:endParaRPr lang="en-US" dirty="0">
              <a:latin typeface="+mn-lt"/>
            </a:endParaRPr>
          </a:p>
          <a:p>
            <a:pPr marL="238772" lvl="0" indent="0" algn="l" rtl="0">
              <a:lnSpc>
                <a:spcPct val="100000"/>
              </a:lnSpc>
              <a:spcBef>
                <a:spcPts val="0"/>
              </a:spcBef>
              <a:spcAft>
                <a:spcPts val="0"/>
              </a:spcAft>
              <a:buSzPts val="1800"/>
              <a:buNone/>
            </a:pPr>
            <a:r>
              <a:rPr lang="en-US" dirty="0">
                <a:latin typeface="+mn-lt"/>
              </a:rPr>
              <a:t>Health care providers measure scoliosis curves in degrees:</a:t>
            </a:r>
          </a:p>
          <a:p>
            <a:pPr marL="238772" lvl="0" indent="0" algn="l" rtl="0">
              <a:lnSpc>
                <a:spcPct val="100000"/>
              </a:lnSpc>
              <a:spcBef>
                <a:spcPts val="0"/>
              </a:spcBef>
              <a:spcAft>
                <a:spcPts val="0"/>
              </a:spcAft>
              <a:buSzPts val="1800"/>
              <a:buNone/>
            </a:pPr>
            <a:r>
              <a:rPr lang="en-US" dirty="0">
                <a:latin typeface="+mn-lt"/>
              </a:rPr>
              <a:t>A </a:t>
            </a:r>
            <a:r>
              <a:rPr lang="en-US" b="1" dirty="0">
                <a:latin typeface="+mn-lt"/>
              </a:rPr>
              <a:t>mild</a:t>
            </a:r>
            <a:r>
              <a:rPr lang="en-US" dirty="0">
                <a:latin typeface="+mn-lt"/>
              </a:rPr>
              <a:t> curve is less than 20 degrees.</a:t>
            </a:r>
          </a:p>
          <a:p>
            <a:pPr marL="238772" lvl="0" indent="0" algn="l" rtl="0">
              <a:lnSpc>
                <a:spcPct val="100000"/>
              </a:lnSpc>
              <a:spcBef>
                <a:spcPts val="0"/>
              </a:spcBef>
              <a:spcAft>
                <a:spcPts val="0"/>
              </a:spcAft>
              <a:buSzPts val="1800"/>
              <a:buNone/>
            </a:pPr>
            <a:r>
              <a:rPr lang="en-US" dirty="0">
                <a:latin typeface="+mn-lt"/>
              </a:rPr>
              <a:t>A </a:t>
            </a:r>
            <a:r>
              <a:rPr lang="en-US" b="1" dirty="0">
                <a:latin typeface="+mn-lt"/>
              </a:rPr>
              <a:t>moderate</a:t>
            </a:r>
            <a:r>
              <a:rPr lang="en-US" dirty="0">
                <a:latin typeface="+mn-lt"/>
              </a:rPr>
              <a:t> curve is between 25 degrees and 40 degrees.</a:t>
            </a:r>
          </a:p>
          <a:p>
            <a:pPr marL="238772" lvl="0" indent="0" algn="l" rtl="0">
              <a:lnSpc>
                <a:spcPct val="100000"/>
              </a:lnSpc>
              <a:spcBef>
                <a:spcPts val="0"/>
              </a:spcBef>
              <a:spcAft>
                <a:spcPts val="0"/>
              </a:spcAft>
              <a:buSzPts val="1800"/>
              <a:buNone/>
            </a:pPr>
            <a:r>
              <a:rPr lang="en-US" dirty="0">
                <a:latin typeface="+mn-lt"/>
              </a:rPr>
              <a:t>A </a:t>
            </a:r>
            <a:r>
              <a:rPr lang="en-US" b="1" dirty="0">
                <a:latin typeface="+mn-lt"/>
              </a:rPr>
              <a:t>severe</a:t>
            </a:r>
            <a:r>
              <a:rPr lang="en-US" dirty="0">
                <a:latin typeface="+mn-lt"/>
              </a:rPr>
              <a:t> curve is more than 50 degrees.</a:t>
            </a: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34</a:t>
            </a:fld>
            <a:endParaRPr lang="en-US" altLang="en-US"/>
          </a:p>
        </p:txBody>
      </p:sp>
    </p:spTree>
    <p:extLst>
      <p:ext uri="{BB962C8B-B14F-4D97-AF65-F5344CB8AC3E}">
        <p14:creationId xmlns:p14="http://schemas.microsoft.com/office/powerpoint/2010/main" val="723176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35</a:t>
            </a:fld>
            <a:endParaRPr lang="en-US" altLang="en-US"/>
          </a:p>
        </p:txBody>
      </p:sp>
    </p:spTree>
    <p:extLst>
      <p:ext uri="{BB962C8B-B14F-4D97-AF65-F5344CB8AC3E}">
        <p14:creationId xmlns:p14="http://schemas.microsoft.com/office/powerpoint/2010/main" val="2440383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36</a:t>
            </a:fld>
            <a:endParaRPr lang="en-US" altLang="en-US"/>
          </a:p>
        </p:txBody>
      </p:sp>
    </p:spTree>
    <p:extLst>
      <p:ext uri="{BB962C8B-B14F-4D97-AF65-F5344CB8AC3E}">
        <p14:creationId xmlns:p14="http://schemas.microsoft.com/office/powerpoint/2010/main" val="2624710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Demo video from Boston Children’s Hospital</a:t>
            </a: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37</a:t>
            </a:fld>
            <a:endParaRPr lang="en-US" altLang="en-US"/>
          </a:p>
        </p:txBody>
      </p:sp>
    </p:spTree>
    <p:extLst>
      <p:ext uri="{BB962C8B-B14F-4D97-AF65-F5344CB8AC3E}">
        <p14:creationId xmlns:p14="http://schemas.microsoft.com/office/powerpoint/2010/main" val="1652201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90000"/>
              </a:lnSpc>
              <a:spcBef>
                <a:spcPts val="0"/>
              </a:spcBef>
              <a:spcAft>
                <a:spcPts val="0"/>
              </a:spcAft>
              <a:buSzPts val="1800"/>
              <a:buNone/>
            </a:pPr>
            <a:r>
              <a:rPr lang="en-US" b="1" i="1" dirty="0"/>
              <a:t>Follow-Up</a:t>
            </a:r>
            <a:endParaRPr lang="en-US" dirty="0"/>
          </a:p>
          <a:p>
            <a:pPr marL="0" lvl="0" indent="0" algn="l" rtl="0">
              <a:lnSpc>
                <a:spcPct val="90000"/>
              </a:lnSpc>
              <a:spcBef>
                <a:spcPts val="0"/>
              </a:spcBef>
              <a:spcAft>
                <a:spcPts val="0"/>
              </a:spcAft>
              <a:buSzPts val="1800"/>
              <a:buNone/>
            </a:pPr>
            <a:r>
              <a:rPr lang="en-US" dirty="0"/>
              <a:t>The School shall schedule students, who were not screened because of absence, within 90 days after the missed screening. </a:t>
            </a:r>
          </a:p>
          <a:p>
            <a:pPr marL="0" lvl="0" indent="0" algn="l" rtl="0">
              <a:lnSpc>
                <a:spcPct val="90000"/>
              </a:lnSpc>
              <a:spcBef>
                <a:spcPts val="0"/>
              </a:spcBef>
              <a:spcAft>
                <a:spcPts val="0"/>
              </a:spcAft>
              <a:buSzPts val="1800"/>
              <a:buNone/>
            </a:pPr>
            <a:r>
              <a:rPr lang="en-US" dirty="0"/>
              <a:t>Any reason for exclusion from the screening shall be documented. </a:t>
            </a:r>
          </a:p>
          <a:p>
            <a:pPr marL="0" lvl="0" indent="0" algn="l" rtl="0">
              <a:lnSpc>
                <a:spcPct val="90000"/>
              </a:lnSpc>
              <a:spcBef>
                <a:spcPts val="0"/>
              </a:spcBef>
              <a:spcAft>
                <a:spcPts val="0"/>
              </a:spcAft>
              <a:buSzPts val="1800"/>
              <a:buNone/>
            </a:pPr>
            <a:r>
              <a:rPr lang="en-US" dirty="0"/>
              <a:t>The school </a:t>
            </a:r>
            <a:r>
              <a:rPr lang="en-US" b="1" i="1" dirty="0"/>
              <a:t>shall </a:t>
            </a:r>
            <a:r>
              <a:rPr lang="en-US" dirty="0"/>
              <a:t>recontact with the parents of students who failed the screening and were referred, but then missed that appointment. </a:t>
            </a:r>
          </a:p>
          <a:p>
            <a:pPr marL="0" lvl="0" indent="0" algn="l" rtl="0">
              <a:lnSpc>
                <a:spcPct val="90000"/>
              </a:lnSpc>
              <a:spcBef>
                <a:spcPts val="0"/>
              </a:spcBef>
              <a:spcAft>
                <a:spcPts val="0"/>
              </a:spcAft>
              <a:buSzPts val="1800"/>
              <a:buNone/>
            </a:pPr>
            <a:r>
              <a:rPr lang="en-US" dirty="0"/>
              <a:t>This contact shall be made by letter, telephone call, or in person at least one additional time to discuss the importance of follow-up.</a:t>
            </a: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38</a:t>
            </a:fld>
            <a:endParaRPr lang="en-US" altLang="en-US"/>
          </a:p>
        </p:txBody>
      </p:sp>
    </p:spTree>
    <p:extLst>
      <p:ext uri="{BB962C8B-B14F-4D97-AF65-F5344CB8AC3E}">
        <p14:creationId xmlns:p14="http://schemas.microsoft.com/office/powerpoint/2010/main" val="22216711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39</a:t>
            </a:fld>
            <a:endParaRPr lang="en-US" altLang="en-US"/>
          </a:p>
        </p:txBody>
      </p:sp>
    </p:spTree>
    <p:extLst>
      <p:ext uri="{BB962C8B-B14F-4D97-AF65-F5344CB8AC3E}">
        <p14:creationId xmlns:p14="http://schemas.microsoft.com/office/powerpoint/2010/main" val="3775528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2B89B352-FA2C-4D2E-9FFF-588F8A67F2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65CAA7A-A05D-45DE-B76F-E9608F81A915}"/>
              </a:ext>
            </a:extLst>
          </p:cNvPr>
          <p:cNvSpPr>
            <a:spLocks noGrp="1"/>
          </p:cNvSpPr>
          <p:nvPr>
            <p:ph type="body" idx="1"/>
          </p:nvPr>
        </p:nvSpPr>
        <p:spPr/>
        <p:txBody>
          <a:bodyPr/>
          <a:lstStyle/>
          <a:p>
            <a:pPr marL="0" lvl="0" indent="0" algn="l" rtl="0">
              <a:lnSpc>
                <a:spcPct val="120000"/>
              </a:lnSpc>
              <a:spcBef>
                <a:spcPts val="0"/>
              </a:spcBef>
              <a:spcAft>
                <a:spcPts val="0"/>
              </a:spcAft>
              <a:buClr>
                <a:srgbClr val="C00000"/>
              </a:buClr>
              <a:buSzPts val="2560"/>
              <a:buNone/>
            </a:pPr>
            <a:r>
              <a:rPr lang="en-US" sz="1200" dirty="0">
                <a:latin typeface="+mn-lt"/>
                <a:ea typeface="Tahoma"/>
                <a:cs typeface="Tahoma"/>
                <a:sym typeface="Tahoma"/>
              </a:rPr>
              <a:t>Who must institute and maintain a continuing scoliosis screening program:</a:t>
            </a:r>
          </a:p>
          <a:p>
            <a:pPr marL="770662" lvl="1" indent="-204193" algn="l" rtl="0">
              <a:lnSpc>
                <a:spcPct val="120000"/>
              </a:lnSpc>
              <a:spcBef>
                <a:spcPts val="996"/>
              </a:spcBef>
              <a:spcAft>
                <a:spcPts val="0"/>
              </a:spcAft>
              <a:buSzPts val="1400"/>
              <a:buFont typeface="Tahoma"/>
              <a:buChar char="•"/>
            </a:pPr>
            <a:r>
              <a:rPr lang="en-US" sz="1200" dirty="0">
                <a:latin typeface="+mn-lt"/>
                <a:ea typeface="Tahoma"/>
                <a:cs typeface="Tahoma"/>
                <a:sym typeface="Tahoma"/>
              </a:rPr>
              <a:t>Public elementary and secondary schools</a:t>
            </a:r>
          </a:p>
          <a:p>
            <a:pPr marL="770662" lvl="1" indent="-204193" algn="l" rtl="0">
              <a:lnSpc>
                <a:spcPct val="120000"/>
              </a:lnSpc>
              <a:spcBef>
                <a:spcPts val="871"/>
              </a:spcBef>
              <a:spcAft>
                <a:spcPts val="0"/>
              </a:spcAft>
              <a:buSzPts val="1400"/>
              <a:buFont typeface="Tahoma"/>
              <a:buChar char="•"/>
            </a:pPr>
            <a:r>
              <a:rPr lang="en-US" sz="1200" dirty="0">
                <a:latin typeface="+mn-lt"/>
                <a:ea typeface="Tahoma"/>
                <a:cs typeface="Tahoma"/>
                <a:sym typeface="Tahoma"/>
              </a:rPr>
              <a:t>Institutions supported by state funds providing education to minor children</a:t>
            </a:r>
          </a:p>
          <a:p>
            <a:pPr marL="770662" lvl="1" indent="-204193" algn="l" rtl="0">
              <a:lnSpc>
                <a:spcPct val="120000"/>
              </a:lnSpc>
              <a:spcBef>
                <a:spcPts val="871"/>
              </a:spcBef>
              <a:spcAft>
                <a:spcPts val="0"/>
              </a:spcAft>
              <a:buSzPts val="1400"/>
              <a:buFont typeface="Tahoma"/>
              <a:buChar char="•"/>
            </a:pPr>
            <a:r>
              <a:rPr lang="en-US" sz="1200" dirty="0">
                <a:latin typeface="+mn-lt"/>
                <a:ea typeface="Tahoma"/>
                <a:cs typeface="Tahoma"/>
                <a:sym typeface="Tahoma"/>
              </a:rPr>
              <a:t>Private institutions providing education to minor children</a:t>
            </a:r>
          </a:p>
          <a:p>
            <a:pPr>
              <a:defRPr/>
            </a:pPr>
            <a:endParaRPr lang="en-US" dirty="0"/>
          </a:p>
        </p:txBody>
      </p:sp>
      <p:sp>
        <p:nvSpPr>
          <p:cNvPr id="11268" name="Slide Number Placeholder 3">
            <a:extLst>
              <a:ext uri="{FF2B5EF4-FFF2-40B4-BE49-F238E27FC236}">
                <a16:creationId xmlns:a16="http://schemas.microsoft.com/office/drawing/2014/main" id="{CB199BBF-7C71-4990-9CC6-3B96B6958E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1BAEF56-183E-483A-BE5B-37B1BAEB14BA}" type="slidenum">
              <a:rPr lang="en-US" altLang="en-US" smtClean="0"/>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40</a:t>
            </a:fld>
            <a:endParaRPr lang="en-US" altLang="en-US"/>
          </a:p>
        </p:txBody>
      </p:sp>
    </p:spTree>
    <p:extLst>
      <p:ext uri="{BB962C8B-B14F-4D97-AF65-F5344CB8AC3E}">
        <p14:creationId xmlns:p14="http://schemas.microsoft.com/office/powerpoint/2010/main" val="35102829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school shall provide a Scoliosis Screening Report to the parent to take to the licensed physician.</a:t>
            </a:r>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41</a:t>
            </a:fld>
            <a:endParaRPr lang="en-US" altLang="en-US"/>
          </a:p>
        </p:txBody>
      </p:sp>
    </p:spTree>
    <p:extLst>
      <p:ext uri="{BB962C8B-B14F-4D97-AF65-F5344CB8AC3E}">
        <p14:creationId xmlns:p14="http://schemas.microsoft.com/office/powerpoint/2010/main" val="27225895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42</a:t>
            </a:fld>
            <a:endParaRPr lang="en-US" altLang="en-US"/>
          </a:p>
        </p:txBody>
      </p:sp>
    </p:spTree>
    <p:extLst>
      <p:ext uri="{BB962C8B-B14F-4D97-AF65-F5344CB8AC3E}">
        <p14:creationId xmlns:p14="http://schemas.microsoft.com/office/powerpoint/2010/main" val="41014227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8772" lvl="0" indent="0" algn="l" rtl="0">
              <a:lnSpc>
                <a:spcPct val="100000"/>
              </a:lnSpc>
              <a:spcBef>
                <a:spcPts val="0"/>
              </a:spcBef>
              <a:spcAft>
                <a:spcPts val="0"/>
              </a:spcAft>
              <a:buSzPts val="1800"/>
              <a:buNone/>
            </a:pPr>
            <a:r>
              <a:rPr lang="en-US" sz="1200" dirty="0">
                <a:latin typeface="+mn-lt"/>
                <a:ea typeface="Arial"/>
                <a:cs typeface="Arial"/>
                <a:sym typeface="Arial"/>
              </a:rPr>
              <a:t>Decisions regarding treatment are made by orthopods based on:</a:t>
            </a:r>
            <a:endParaRPr lang="en-US" sz="1200" dirty="0">
              <a:latin typeface="+mn-lt"/>
            </a:endParaRPr>
          </a:p>
          <a:p>
            <a:pPr marL="238772" lvl="0" indent="0" algn="l" rtl="0">
              <a:lnSpc>
                <a:spcPct val="100000"/>
              </a:lnSpc>
              <a:spcBef>
                <a:spcPts val="0"/>
              </a:spcBef>
              <a:spcAft>
                <a:spcPts val="0"/>
              </a:spcAft>
              <a:buSzPts val="1800"/>
              <a:buNone/>
            </a:pPr>
            <a:r>
              <a:rPr lang="en-US" sz="1200" b="1" dirty="0">
                <a:latin typeface="+mn-lt"/>
              </a:rPr>
              <a:t>Spinal maturity—is the patient's spine still growing and changing? Risser sign can be used to estimate bone maturity level.</a:t>
            </a:r>
            <a:endParaRPr lang="en-US" sz="1200" dirty="0">
              <a:latin typeface="+mn-lt"/>
            </a:endParaRPr>
          </a:p>
          <a:p>
            <a:pPr marL="238772" lvl="0" indent="0" algn="l" rtl="0">
              <a:lnSpc>
                <a:spcPct val="100000"/>
              </a:lnSpc>
              <a:spcBef>
                <a:spcPts val="0"/>
              </a:spcBef>
              <a:spcAft>
                <a:spcPts val="0"/>
              </a:spcAft>
              <a:buSzPts val="1800"/>
              <a:buNone/>
            </a:pPr>
            <a:r>
              <a:rPr lang="en-US" sz="1200" b="1" dirty="0">
                <a:latin typeface="+mn-lt"/>
              </a:rPr>
              <a:t>Location of curve— </a:t>
            </a:r>
            <a:r>
              <a:rPr lang="en-US" sz="1200" dirty="0">
                <a:latin typeface="+mn-lt"/>
              </a:rPr>
              <a:t>according</a:t>
            </a:r>
            <a:r>
              <a:rPr lang="en-US" sz="1200" b="1" dirty="0">
                <a:latin typeface="+mn-lt"/>
              </a:rPr>
              <a:t> </a:t>
            </a:r>
            <a:r>
              <a:rPr lang="en-US" sz="1200" dirty="0">
                <a:latin typeface="+mn-lt"/>
              </a:rPr>
              <a:t>to the Scoliosis Research Society, thoracic (upper spine) curves are more likely to progress than thoracolumbar</a:t>
            </a:r>
            <a:r>
              <a:rPr lang="en-US" sz="1200" b="1" dirty="0">
                <a:latin typeface="+mn-lt"/>
              </a:rPr>
              <a:t> </a:t>
            </a:r>
            <a:r>
              <a:rPr lang="en-US" sz="1200" dirty="0">
                <a:latin typeface="+mn-lt"/>
              </a:rPr>
              <a:t>(middle spine) or lumbar (lower spine) curves. </a:t>
            </a:r>
          </a:p>
          <a:p>
            <a:pPr marL="238772" lvl="0" indent="0" algn="l" rtl="0">
              <a:lnSpc>
                <a:spcPct val="100000"/>
              </a:lnSpc>
              <a:spcBef>
                <a:spcPts val="0"/>
              </a:spcBef>
              <a:spcAft>
                <a:spcPts val="0"/>
              </a:spcAft>
              <a:buSzPts val="1800"/>
              <a:buNone/>
            </a:pPr>
            <a:r>
              <a:rPr lang="en-US" sz="1200" b="1" dirty="0">
                <a:latin typeface="+mn-lt"/>
              </a:rPr>
              <a:t>Potential for </a:t>
            </a:r>
            <a:r>
              <a:rPr lang="en-US" sz="1200" dirty="0">
                <a:latin typeface="+mn-lt"/>
              </a:rPr>
              <a:t>progression—patients who have large curves prior to their adolescent growth spurts are more likely to experience curve progression </a:t>
            </a:r>
          </a:p>
          <a:p>
            <a:pPr marL="238772" lvl="0" indent="0" algn="l" rtl="0">
              <a:lnSpc>
                <a:spcPct val="100000"/>
              </a:lnSpc>
              <a:spcBef>
                <a:spcPts val="0"/>
              </a:spcBef>
              <a:spcAft>
                <a:spcPts val="0"/>
              </a:spcAft>
              <a:buSzPts val="1800"/>
              <a:buNone/>
            </a:pPr>
            <a:r>
              <a:rPr lang="en-US" sz="1200" dirty="0">
                <a:solidFill>
                  <a:srgbClr val="000000"/>
                </a:solidFill>
                <a:latin typeface="+mn-lt"/>
                <a:ea typeface="Arial"/>
                <a:cs typeface="Arial"/>
                <a:sym typeface="Arial"/>
              </a:rPr>
              <a:t>MOST mild scoliosis curves don’t require treatment. </a:t>
            </a:r>
            <a:endParaRPr lang="en-US" sz="1200" dirty="0">
              <a:latin typeface="+mn-lt"/>
            </a:endParaRPr>
          </a:p>
          <a:p>
            <a:pPr marL="238772" lvl="0" indent="0" algn="l" rtl="0">
              <a:lnSpc>
                <a:spcPct val="100000"/>
              </a:lnSpc>
              <a:spcBef>
                <a:spcPts val="0"/>
              </a:spcBef>
              <a:spcAft>
                <a:spcPts val="0"/>
              </a:spcAft>
              <a:buSzPts val="1800"/>
              <a:buNone/>
            </a:pPr>
            <a:r>
              <a:rPr lang="en-US" sz="1200" dirty="0">
                <a:solidFill>
                  <a:srgbClr val="000000"/>
                </a:solidFill>
                <a:latin typeface="+mn-lt"/>
                <a:ea typeface="Arial"/>
                <a:cs typeface="Arial"/>
                <a:sym typeface="Arial"/>
              </a:rPr>
              <a:t>Mild curves should be monitored regularly to prevent worsening conditions. </a:t>
            </a:r>
            <a:endParaRPr lang="en-US" sz="1200" dirty="0">
              <a:latin typeface="+mn-lt"/>
            </a:endParaRPr>
          </a:p>
          <a:p>
            <a:pPr marL="238772" lvl="0" indent="0" algn="l" rtl="0">
              <a:lnSpc>
                <a:spcPct val="100000"/>
              </a:lnSpc>
              <a:spcBef>
                <a:spcPts val="0"/>
              </a:spcBef>
              <a:spcAft>
                <a:spcPts val="0"/>
              </a:spcAft>
              <a:buSzPts val="1800"/>
              <a:buNone/>
            </a:pPr>
            <a:r>
              <a:rPr lang="en-US" sz="1200" dirty="0">
                <a:solidFill>
                  <a:srgbClr val="000000"/>
                </a:solidFill>
                <a:latin typeface="+mn-lt"/>
                <a:ea typeface="Arial"/>
                <a:cs typeface="Arial"/>
                <a:sym typeface="Arial"/>
              </a:rPr>
              <a:t>Scoliosis more likely to worsen as long as bones are still growing-sometimes until late teens.</a:t>
            </a:r>
            <a:endParaRPr lang="en-US" sz="1200" dirty="0">
              <a:latin typeface="+mn-lt"/>
            </a:endParaRPr>
          </a:p>
          <a:p>
            <a:pPr marL="238772" lvl="0" indent="0" algn="l" rtl="0">
              <a:lnSpc>
                <a:spcPct val="100000"/>
              </a:lnSpc>
              <a:spcBef>
                <a:spcPts val="0"/>
              </a:spcBef>
              <a:spcAft>
                <a:spcPts val="0"/>
              </a:spcAft>
              <a:buSzPts val="1800"/>
              <a:buNone/>
            </a:pPr>
            <a:r>
              <a:rPr lang="en-US" sz="1200" dirty="0">
                <a:solidFill>
                  <a:srgbClr val="000000"/>
                </a:solidFill>
                <a:latin typeface="+mn-lt"/>
                <a:ea typeface="Arial"/>
                <a:cs typeface="Arial"/>
                <a:sym typeface="Arial"/>
              </a:rPr>
              <a:t>ONLY 30% OF CASES REQUIRE BRACING</a:t>
            </a:r>
            <a:endParaRPr lang="en-US" sz="1200" dirty="0">
              <a:latin typeface="+mn-lt"/>
            </a:endParaRPr>
          </a:p>
          <a:p>
            <a:pPr marL="238772" lvl="0" indent="0" algn="l" rtl="0">
              <a:lnSpc>
                <a:spcPct val="100000"/>
              </a:lnSpc>
              <a:spcBef>
                <a:spcPts val="0"/>
              </a:spcBef>
              <a:spcAft>
                <a:spcPts val="0"/>
              </a:spcAft>
              <a:buSzPts val="1800"/>
              <a:buNone/>
            </a:pPr>
            <a:r>
              <a:rPr lang="en-US" sz="1200" dirty="0">
                <a:solidFill>
                  <a:srgbClr val="000000"/>
                </a:solidFill>
                <a:latin typeface="+mn-lt"/>
                <a:ea typeface="Arial"/>
                <a:cs typeface="Arial"/>
                <a:sym typeface="Arial"/>
              </a:rPr>
              <a:t>ONLY 10% REQUIRE SURGERY</a:t>
            </a:r>
            <a:endParaRPr lang="en-US" sz="1200" dirty="0">
              <a:latin typeface="+mn-lt"/>
            </a:endParaRPr>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43</a:t>
            </a:fld>
            <a:endParaRPr lang="en-US" altLang="en-US"/>
          </a:p>
        </p:txBody>
      </p:sp>
    </p:spTree>
    <p:extLst>
      <p:ext uri="{BB962C8B-B14F-4D97-AF65-F5344CB8AC3E}">
        <p14:creationId xmlns:p14="http://schemas.microsoft.com/office/powerpoint/2010/main" val="36505573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3F3F3F"/>
                </a:solidFill>
                <a:highlight>
                  <a:srgbClr val="FFFFFF"/>
                </a:highlight>
              </a:rPr>
              <a:t>The TLSO can be removed for sports and activities, bathing, swimming, and other events that are difficult to do with the TLSO. These activities need to be kept to 3 to 4 hours a day to maintain the “full time” wear schedule. If you are getting less than 16 hours in a full time TLSO you will be compromising the effectiveness of the treatment. Keeping wear at 18 to 20 hours a day is ideal. Nighttime devices need to be worn all night every night. It should be noted that it is difficult for nighttime designs to compare in effectiveness to the full-time devices, especially in larger curves, simply because the wear schedule means less time with the curves in a corrected position.  </a:t>
            </a: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44</a:t>
            </a:fld>
            <a:endParaRPr lang="en-US" altLang="en-US"/>
          </a:p>
        </p:txBody>
      </p:sp>
    </p:spTree>
    <p:extLst>
      <p:ext uri="{BB962C8B-B14F-4D97-AF65-F5344CB8AC3E}">
        <p14:creationId xmlns:p14="http://schemas.microsoft.com/office/powerpoint/2010/main" val="9469733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45</a:t>
            </a:fld>
            <a:endParaRPr lang="en-US" altLang="en-US"/>
          </a:p>
        </p:txBody>
      </p:sp>
    </p:spTree>
    <p:extLst>
      <p:ext uri="{BB962C8B-B14F-4D97-AF65-F5344CB8AC3E}">
        <p14:creationId xmlns:p14="http://schemas.microsoft.com/office/powerpoint/2010/main" val="4122566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t>Rigo-Cheneau</a:t>
            </a:r>
            <a:r>
              <a:rPr lang="en-US" dirty="0"/>
              <a:t> type TLSOs are a full-time device. These TSLOs focus on a 3-dimensional correction of the spine and associated deformities in an asymmetric shaped design.</a:t>
            </a: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46</a:t>
            </a:fld>
            <a:endParaRPr lang="en-US" altLang="en-US"/>
          </a:p>
        </p:txBody>
      </p:sp>
    </p:spTree>
    <p:extLst>
      <p:ext uri="{BB962C8B-B14F-4D97-AF65-F5344CB8AC3E}">
        <p14:creationId xmlns:p14="http://schemas.microsoft.com/office/powerpoint/2010/main" val="2922180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8772" lvl="0" indent="0" algn="l" rtl="0">
              <a:lnSpc>
                <a:spcPct val="100000"/>
              </a:lnSpc>
              <a:spcBef>
                <a:spcPts val="0"/>
              </a:spcBef>
              <a:spcAft>
                <a:spcPts val="0"/>
              </a:spcAft>
              <a:buSzPts val="1800"/>
              <a:buNone/>
            </a:pPr>
            <a:r>
              <a:rPr lang="en-US" sz="1200" dirty="0">
                <a:solidFill>
                  <a:srgbClr val="000000"/>
                </a:solidFill>
                <a:latin typeface="+mn-lt"/>
                <a:ea typeface="Arial"/>
                <a:cs typeface="Arial"/>
                <a:sym typeface="Arial"/>
              </a:rPr>
              <a:t>The old Harrington Rods are no longer used, the double rod system is used and no brace is required post operatively.</a:t>
            </a:r>
            <a:endParaRPr lang="en-US" sz="1200" dirty="0">
              <a:latin typeface="+mn-lt"/>
            </a:endParaRPr>
          </a:p>
          <a:p>
            <a:pPr marL="238772" lvl="0" indent="0" algn="l" rtl="0">
              <a:lnSpc>
                <a:spcPct val="100000"/>
              </a:lnSpc>
              <a:spcBef>
                <a:spcPts val="0"/>
              </a:spcBef>
              <a:spcAft>
                <a:spcPts val="0"/>
              </a:spcAft>
              <a:buSzPts val="1800"/>
              <a:buNone/>
            </a:pPr>
            <a:endParaRPr lang="en-US" sz="1200" dirty="0">
              <a:solidFill>
                <a:srgbClr val="000000"/>
              </a:solidFill>
              <a:latin typeface="+mn-lt"/>
              <a:ea typeface="Arial"/>
              <a:cs typeface="Arial"/>
              <a:sym typeface="Arial"/>
            </a:endParaRPr>
          </a:p>
          <a:p>
            <a:pPr marL="238772" lvl="0" indent="0" algn="l" rtl="0">
              <a:lnSpc>
                <a:spcPct val="100000"/>
              </a:lnSpc>
              <a:spcBef>
                <a:spcPts val="0"/>
              </a:spcBef>
              <a:spcAft>
                <a:spcPts val="0"/>
              </a:spcAft>
              <a:buSzPts val="1800"/>
              <a:buNone/>
            </a:pPr>
            <a:r>
              <a:rPr lang="en-US" sz="1200" dirty="0">
                <a:latin typeface="+mn-lt"/>
              </a:rPr>
              <a:t>The most common surgery for adolescent idiopathic scoliosis is spinal fusion requiring surgical implantation of a spine system. The implant system consists of an anchor to the spine (hooks or screws), which gets attached to two rods. The system is then used to correct the curve and hold the spine in that corrected position until the spine fuses together. Only the part of the spine with scoliosis is fused. The remaining part of the spine does not undergo surgery, and the vertebrae remain mobile </a:t>
            </a:r>
          </a:p>
          <a:p>
            <a:pPr marL="238772" lvl="0" indent="0" algn="l" rtl="0">
              <a:lnSpc>
                <a:spcPct val="100000"/>
              </a:lnSpc>
              <a:spcBef>
                <a:spcPts val="0"/>
              </a:spcBef>
              <a:spcAft>
                <a:spcPts val="0"/>
              </a:spcAft>
              <a:buSzPts val="1800"/>
              <a:buNone/>
            </a:pPr>
            <a:r>
              <a:rPr lang="en-US" sz="1200" dirty="0">
                <a:solidFill>
                  <a:srgbClr val="000000"/>
                </a:solidFill>
                <a:latin typeface="+mn-lt"/>
                <a:ea typeface="Arial"/>
                <a:cs typeface="Arial"/>
                <a:sym typeface="Arial"/>
              </a:rPr>
              <a:t>Usually spinal fusion achieved by one (1) year post surgery. Rods no longer needed, but due to surgery  required for rod removal, the rods are left in place.</a:t>
            </a:r>
            <a:endParaRPr lang="en-US" sz="1200" dirty="0">
              <a:latin typeface="+mn-lt"/>
            </a:endParaRPr>
          </a:p>
          <a:p>
            <a:pPr marL="238772" lvl="0" indent="0" algn="l" rtl="0">
              <a:lnSpc>
                <a:spcPct val="100000"/>
              </a:lnSpc>
              <a:spcBef>
                <a:spcPts val="0"/>
              </a:spcBef>
              <a:spcAft>
                <a:spcPts val="0"/>
              </a:spcAft>
              <a:buSzPts val="1800"/>
              <a:buNone/>
            </a:pPr>
            <a:endParaRPr lang="en-US" sz="1200" b="1" u="sng" dirty="0">
              <a:solidFill>
                <a:srgbClr val="000000"/>
              </a:solidFill>
              <a:latin typeface="+mn-lt"/>
              <a:ea typeface="Arial"/>
              <a:cs typeface="Arial"/>
              <a:sym typeface="Arial"/>
            </a:endParaRPr>
          </a:p>
          <a:p>
            <a:pPr marL="238772" lvl="0" indent="0" algn="l" rtl="0">
              <a:lnSpc>
                <a:spcPct val="100000"/>
              </a:lnSpc>
              <a:spcBef>
                <a:spcPts val="0"/>
              </a:spcBef>
              <a:spcAft>
                <a:spcPts val="0"/>
              </a:spcAft>
              <a:buSzPts val="1800"/>
              <a:buNone/>
            </a:pPr>
            <a:r>
              <a:rPr lang="en-US" sz="1200" b="1" u="sng" dirty="0">
                <a:solidFill>
                  <a:srgbClr val="000000"/>
                </a:solidFill>
                <a:latin typeface="+mn-lt"/>
                <a:ea typeface="Arial"/>
                <a:cs typeface="Arial"/>
                <a:sym typeface="Arial"/>
              </a:rPr>
              <a:t>Surgical treatment</a:t>
            </a:r>
            <a:r>
              <a:rPr lang="en-US" sz="1200" dirty="0">
                <a:solidFill>
                  <a:srgbClr val="000000"/>
                </a:solidFill>
                <a:latin typeface="+mn-lt"/>
                <a:ea typeface="Arial"/>
                <a:cs typeface="Arial"/>
                <a:sym typeface="Arial"/>
              </a:rPr>
              <a:t> is indicated to improve the deformity and to prevent increasing deformity in the future. The most common surgical procedure is a posterior spinal fusion with instrumentation and bone graft. The term "instrumentation" refers to a variety of devices such as rods, hooks, wires and screws, which are used to hold the correction of the spine in as normal an alignment as possible while the bone fusion heals. The instrumentation is rarely removed. A number of factors influence the recommendation for surgery: </a:t>
            </a:r>
            <a:endParaRPr lang="en-US" sz="1200" dirty="0">
              <a:latin typeface="+mn-lt"/>
            </a:endParaRPr>
          </a:p>
          <a:p>
            <a:pPr marL="695972" lvl="1" indent="-118563" algn="l" rtl="0">
              <a:lnSpc>
                <a:spcPct val="100000"/>
              </a:lnSpc>
              <a:spcBef>
                <a:spcPts val="0"/>
              </a:spcBef>
              <a:spcAft>
                <a:spcPts val="0"/>
              </a:spcAft>
              <a:buSzPts val="1800"/>
              <a:buFont typeface="Arial"/>
              <a:buAutoNum type="arabicPeriod"/>
            </a:pPr>
            <a:r>
              <a:rPr lang="en-US" sz="1200" dirty="0">
                <a:solidFill>
                  <a:srgbClr val="000000"/>
                </a:solidFill>
                <a:latin typeface="+mn-lt"/>
                <a:ea typeface="Arial"/>
                <a:cs typeface="Arial"/>
                <a:sym typeface="Arial"/>
              </a:rPr>
              <a:t>The area of the spine involved </a:t>
            </a:r>
            <a:endParaRPr lang="en-US" sz="1200" dirty="0">
              <a:latin typeface="+mn-lt"/>
            </a:endParaRPr>
          </a:p>
          <a:p>
            <a:pPr marL="695972" lvl="1" indent="-118563" algn="l" rtl="0">
              <a:lnSpc>
                <a:spcPct val="100000"/>
              </a:lnSpc>
              <a:spcBef>
                <a:spcPts val="0"/>
              </a:spcBef>
              <a:spcAft>
                <a:spcPts val="0"/>
              </a:spcAft>
              <a:buSzPts val="1800"/>
              <a:buFont typeface="Arial"/>
              <a:buAutoNum type="arabicPeriod"/>
            </a:pPr>
            <a:r>
              <a:rPr lang="en-US" sz="1200" dirty="0">
                <a:solidFill>
                  <a:srgbClr val="000000"/>
                </a:solidFill>
                <a:latin typeface="+mn-lt"/>
                <a:ea typeface="Arial"/>
                <a:cs typeface="Arial"/>
                <a:sym typeface="Arial"/>
              </a:rPr>
              <a:t>Severity of scoliosis </a:t>
            </a:r>
            <a:endParaRPr lang="en-US" sz="1200" dirty="0">
              <a:latin typeface="+mn-lt"/>
            </a:endParaRPr>
          </a:p>
          <a:p>
            <a:pPr marL="695972" lvl="1" indent="-118563" algn="l" rtl="0">
              <a:lnSpc>
                <a:spcPct val="100000"/>
              </a:lnSpc>
              <a:spcBef>
                <a:spcPts val="0"/>
              </a:spcBef>
              <a:spcAft>
                <a:spcPts val="0"/>
              </a:spcAft>
              <a:buSzPts val="1800"/>
              <a:buFont typeface="Arial"/>
              <a:buAutoNum type="arabicPeriod"/>
            </a:pPr>
            <a:r>
              <a:rPr lang="en-US" sz="1200" dirty="0">
                <a:solidFill>
                  <a:srgbClr val="000000"/>
                </a:solidFill>
                <a:latin typeface="+mn-lt"/>
                <a:ea typeface="Arial"/>
                <a:cs typeface="Arial"/>
                <a:sym typeface="Arial"/>
              </a:rPr>
              <a:t>Presence of increased or decreased kyphosis </a:t>
            </a:r>
            <a:endParaRPr lang="en-US" sz="1200" dirty="0">
              <a:latin typeface="+mn-lt"/>
            </a:endParaRPr>
          </a:p>
          <a:p>
            <a:pPr marL="695972" lvl="1" indent="-118563" algn="l" rtl="0">
              <a:lnSpc>
                <a:spcPct val="100000"/>
              </a:lnSpc>
              <a:spcBef>
                <a:spcPts val="0"/>
              </a:spcBef>
              <a:spcAft>
                <a:spcPts val="0"/>
              </a:spcAft>
              <a:buSzPts val="1800"/>
              <a:buFont typeface="Arial"/>
              <a:buAutoNum type="arabicPeriod"/>
            </a:pPr>
            <a:r>
              <a:rPr lang="en-US" sz="1200" dirty="0">
                <a:solidFill>
                  <a:srgbClr val="000000"/>
                </a:solidFill>
                <a:latin typeface="+mn-lt"/>
                <a:ea typeface="Arial"/>
                <a:cs typeface="Arial"/>
                <a:sym typeface="Arial"/>
              </a:rPr>
              <a:t>Pain (rare in adolescents, more common in adults) </a:t>
            </a:r>
            <a:endParaRPr lang="en-US" sz="1200" dirty="0">
              <a:latin typeface="+mn-lt"/>
            </a:endParaRPr>
          </a:p>
          <a:p>
            <a:pPr marL="695972" lvl="1" indent="-118563" algn="l" rtl="0">
              <a:lnSpc>
                <a:spcPct val="100000"/>
              </a:lnSpc>
              <a:spcBef>
                <a:spcPts val="0"/>
              </a:spcBef>
              <a:spcAft>
                <a:spcPts val="0"/>
              </a:spcAft>
              <a:buSzPts val="1800"/>
              <a:buFont typeface="Arial"/>
              <a:buAutoNum type="arabicPeriod"/>
            </a:pPr>
            <a:r>
              <a:rPr lang="en-US" sz="1200" dirty="0">
                <a:solidFill>
                  <a:srgbClr val="000000"/>
                </a:solidFill>
                <a:latin typeface="+mn-lt"/>
                <a:ea typeface="Arial"/>
                <a:cs typeface="Arial"/>
                <a:sym typeface="Arial"/>
              </a:rPr>
              <a:t>Growth remaining </a:t>
            </a:r>
            <a:endParaRPr lang="en-US" sz="1200" dirty="0">
              <a:latin typeface="+mn-lt"/>
            </a:endParaRPr>
          </a:p>
          <a:p>
            <a:pPr marL="695972" lvl="1" indent="-118563" algn="l" rtl="0">
              <a:lnSpc>
                <a:spcPct val="100000"/>
              </a:lnSpc>
              <a:spcBef>
                <a:spcPts val="0"/>
              </a:spcBef>
              <a:spcAft>
                <a:spcPts val="0"/>
              </a:spcAft>
              <a:buSzPts val="1800"/>
              <a:buFont typeface="Arial"/>
              <a:buAutoNum type="arabicPeriod"/>
            </a:pPr>
            <a:r>
              <a:rPr lang="en-US" sz="1200" dirty="0">
                <a:solidFill>
                  <a:srgbClr val="000000"/>
                </a:solidFill>
                <a:latin typeface="+mn-lt"/>
                <a:ea typeface="Arial"/>
                <a:cs typeface="Arial"/>
                <a:sym typeface="Arial"/>
              </a:rPr>
              <a:t>Personal factors. </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47</a:t>
            </a:fld>
            <a:endParaRPr lang="en-US" altLang="en-US"/>
          </a:p>
        </p:txBody>
      </p:sp>
    </p:spTree>
    <p:extLst>
      <p:ext uri="{BB962C8B-B14F-4D97-AF65-F5344CB8AC3E}">
        <p14:creationId xmlns:p14="http://schemas.microsoft.com/office/powerpoint/2010/main" val="26752376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1200" dirty="0"/>
              <a:t>VBS is used as an alternative to bracing and spinal fusion for treatment of progressive scoliosis.</a:t>
            </a:r>
          </a:p>
          <a:p>
            <a:pPr marL="0" lvl="0" indent="0" algn="l" rtl="0">
              <a:lnSpc>
                <a:spcPct val="100000"/>
              </a:lnSpc>
              <a:spcBef>
                <a:spcPts val="0"/>
              </a:spcBef>
              <a:spcAft>
                <a:spcPts val="0"/>
              </a:spcAft>
              <a:buSzPts val="1400"/>
              <a:buNone/>
            </a:pPr>
            <a:r>
              <a:rPr lang="en-US" sz="1200" dirty="0">
                <a:solidFill>
                  <a:srgbClr val="333333"/>
                </a:solidFill>
                <a:highlight>
                  <a:srgbClr val="FFFFFF"/>
                </a:highlight>
              </a:rPr>
              <a:t>By not having to fuse the spine to correct the curvature, movement and flexibility can be maintained, allowing for preserved motion and less chance for back pain in adulthood.</a:t>
            </a:r>
          </a:p>
          <a:p>
            <a:pPr marL="0" lvl="0" indent="0" algn="l" rtl="0">
              <a:lnSpc>
                <a:spcPct val="100000"/>
              </a:lnSpc>
              <a:spcBef>
                <a:spcPts val="0"/>
              </a:spcBef>
              <a:spcAft>
                <a:spcPts val="0"/>
              </a:spcAft>
              <a:buSzPts val="1400"/>
              <a:buNone/>
            </a:pPr>
            <a:r>
              <a:rPr lang="en-US" sz="1200" dirty="0">
                <a:solidFill>
                  <a:srgbClr val="333333"/>
                </a:solidFill>
                <a:highlight>
                  <a:srgbClr val="FFFFFF"/>
                </a:highlight>
              </a:rPr>
              <a:t>or patients with progressive moderate scoliosis (less than 45°) who are still growing (girls up to age 14 and boys up to age 16), intervertebral body stapling of the convex (outer) side of the anterior spine may keep the curve from progressing.</a:t>
            </a: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48</a:t>
            </a:fld>
            <a:endParaRPr lang="en-US" altLang="en-US"/>
          </a:p>
        </p:txBody>
      </p:sp>
    </p:spTree>
    <p:extLst>
      <p:ext uri="{BB962C8B-B14F-4D97-AF65-F5344CB8AC3E}">
        <p14:creationId xmlns:p14="http://schemas.microsoft.com/office/powerpoint/2010/main" val="15398467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method preserves growth, flexibility, and may result in continuous correction of the spine over time with stiffening the spine.</a:t>
            </a:r>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49</a:t>
            </a:fld>
            <a:endParaRPr lang="en-US" altLang="en-US"/>
          </a:p>
        </p:txBody>
      </p:sp>
    </p:spTree>
    <p:extLst>
      <p:ext uri="{BB962C8B-B14F-4D97-AF65-F5344CB8AC3E}">
        <p14:creationId xmlns:p14="http://schemas.microsoft.com/office/powerpoint/2010/main" val="355684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5</a:t>
            </a:fld>
            <a:endParaRPr lang="en-US" altLang="en-US"/>
          </a:p>
        </p:txBody>
      </p:sp>
    </p:spTree>
    <p:extLst>
      <p:ext uri="{BB962C8B-B14F-4D97-AF65-F5344CB8AC3E}">
        <p14:creationId xmlns:p14="http://schemas.microsoft.com/office/powerpoint/2010/main" val="9737009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50</a:t>
            </a:fld>
            <a:endParaRPr lang="en-US" altLang="en-US"/>
          </a:p>
        </p:txBody>
      </p:sp>
    </p:spTree>
    <p:extLst>
      <p:ext uri="{BB962C8B-B14F-4D97-AF65-F5344CB8AC3E}">
        <p14:creationId xmlns:p14="http://schemas.microsoft.com/office/powerpoint/2010/main" val="40031313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Metal implants used for scoliosis correction are usually only needed for one year, at which time the spine has fused itself. However, because removal of the metal equipment requires another surgery, most surgeons will just leave the equipment in place as it does no harm.</a:t>
            </a: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51</a:t>
            </a:fld>
            <a:endParaRPr lang="en-US" altLang="en-US"/>
          </a:p>
        </p:txBody>
      </p:sp>
    </p:spTree>
    <p:extLst>
      <p:ext uri="{BB962C8B-B14F-4D97-AF65-F5344CB8AC3E}">
        <p14:creationId xmlns:p14="http://schemas.microsoft.com/office/powerpoint/2010/main" val="2846705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other thing you are looking for when doing scoliosis screenings.</a:t>
            </a:r>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52</a:t>
            </a:fld>
            <a:endParaRPr lang="en-US" altLang="en-US"/>
          </a:p>
        </p:txBody>
      </p:sp>
    </p:spTree>
    <p:extLst>
      <p:ext uri="{BB962C8B-B14F-4D97-AF65-F5344CB8AC3E}">
        <p14:creationId xmlns:p14="http://schemas.microsoft.com/office/powerpoint/2010/main" val="41364701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discuss child abuse for a few minutes.</a:t>
            </a:r>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53</a:t>
            </a:fld>
            <a:endParaRPr lang="en-US" altLang="en-US"/>
          </a:p>
        </p:txBody>
      </p:sp>
    </p:spTree>
    <p:extLst>
      <p:ext uri="{BB962C8B-B14F-4D97-AF65-F5344CB8AC3E}">
        <p14:creationId xmlns:p14="http://schemas.microsoft.com/office/powerpoint/2010/main" val="36533265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3600" b="1" dirty="0"/>
              <a:t>Class C misdemeanor</a:t>
            </a:r>
          </a:p>
          <a:p>
            <a:pPr lvl="1"/>
            <a:r>
              <a:rPr lang="en-US" dirty="0"/>
              <a:t>Willful failure to report</a:t>
            </a:r>
          </a:p>
          <a:p>
            <a:pPr lvl="1"/>
            <a:r>
              <a:rPr lang="en-US" dirty="0"/>
              <a:t>Civilly liable for all damages proximately caused  by that failure</a:t>
            </a: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54</a:t>
            </a:fld>
            <a:endParaRPr lang="en-US" altLang="en-US"/>
          </a:p>
        </p:txBody>
      </p:sp>
    </p:spTree>
    <p:extLst>
      <p:ext uri="{BB962C8B-B14F-4D97-AF65-F5344CB8AC3E}">
        <p14:creationId xmlns:p14="http://schemas.microsoft.com/office/powerpoint/2010/main" val="41087793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353535"/>
                </a:solidFill>
                <a:highlight>
                  <a:srgbClr val="FFFFFF"/>
                </a:highlight>
              </a:rPr>
              <a:t>Self-harm occurs most often during the teenage and young adult years, though it can also happen later in life. Those at the most risk are people who have experienced trauma, neglect or abuse. Self-harm isn’t the same as attempting suicide.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353535"/>
              </a:solidFill>
              <a:highlight>
                <a:srgbClr val="FFFFFF"/>
              </a:highligh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353535"/>
                </a:solidFill>
                <a:highlight>
                  <a:srgbClr val="FFFFFF"/>
                </a:highlight>
              </a:rPr>
              <a:t>https://www.nami.org/About-Mental-Illness/Common-with-Mental-Illness/Self-harm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353535"/>
                </a:solidFill>
                <a:highlight>
                  <a:srgbClr val="FFFFFF"/>
                </a:highlight>
              </a:rPr>
              <a:t>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55</a:t>
            </a:fld>
            <a:endParaRPr lang="en-US" altLang="en-US"/>
          </a:p>
        </p:txBody>
      </p:sp>
    </p:spTree>
    <p:extLst>
      <p:ext uri="{BB962C8B-B14F-4D97-AF65-F5344CB8AC3E}">
        <p14:creationId xmlns:p14="http://schemas.microsoft.com/office/powerpoint/2010/main" val="21016595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800"/>
              <a:buNone/>
            </a:pPr>
            <a:r>
              <a:rPr lang="en-US" b="1" dirty="0">
                <a:latin typeface="+mn-lt"/>
              </a:rPr>
              <a:t>Acanthosis nigricans</a:t>
            </a:r>
            <a:r>
              <a:rPr lang="en-US" dirty="0">
                <a:latin typeface="+mn-lt"/>
              </a:rPr>
              <a:t> is a brown to black, poorly defined, </a:t>
            </a:r>
            <a:r>
              <a:rPr lang="en-US" dirty="0">
                <a:solidFill>
                  <a:srgbClr val="000000"/>
                </a:solidFill>
                <a:latin typeface="+mn-lt"/>
              </a:rPr>
              <a:t>velvety hyperpigmentation of the skin. </a:t>
            </a:r>
            <a:r>
              <a:rPr lang="en-US" dirty="0">
                <a:latin typeface="+mn-lt"/>
              </a:rPr>
              <a:t>It is usually found in body folds,</a:t>
            </a:r>
            <a:r>
              <a:rPr lang="en-US" u="sng" baseline="30000" dirty="0">
                <a:solidFill>
                  <a:srgbClr val="000000"/>
                </a:solidFill>
                <a:latin typeface="+mn-lt"/>
                <a:hlinkClick r:id="rId3">
                  <a:extLst>
                    <a:ext uri="{A12FA001-AC4F-418D-AE19-62706E023703}">
                      <ahyp:hlinkClr xmlns:ahyp="http://schemas.microsoft.com/office/drawing/2018/hyperlinkcolor" val="tx"/>
                    </a:ext>
                  </a:extLst>
                </a:hlinkClick>
              </a:rPr>
              <a:t>[1]</a:t>
            </a:r>
            <a:r>
              <a:rPr lang="en-US" dirty="0">
                <a:latin typeface="+mn-lt"/>
              </a:rPr>
              <a:t> such as the posterior and lateral folds of the </a:t>
            </a:r>
            <a:r>
              <a:rPr lang="en-US" u="sng" dirty="0">
                <a:solidFill>
                  <a:srgbClr val="000000"/>
                </a:solidFill>
                <a:latin typeface="+mn-lt"/>
                <a:hlinkClick r:id="rId4">
                  <a:extLst>
                    <a:ext uri="{A12FA001-AC4F-418D-AE19-62706E023703}">
                      <ahyp:hlinkClr xmlns:ahyp="http://schemas.microsoft.com/office/drawing/2018/hyperlinkcolor" val="tx"/>
                    </a:ext>
                  </a:extLst>
                </a:hlinkClick>
              </a:rPr>
              <a:t>neck</a:t>
            </a:r>
            <a:r>
              <a:rPr lang="en-US" dirty="0">
                <a:latin typeface="+mn-lt"/>
              </a:rPr>
              <a:t> such as the posterior and lateral folds of the neck, the </a:t>
            </a:r>
            <a:r>
              <a:rPr lang="en-US" u="sng" dirty="0">
                <a:solidFill>
                  <a:srgbClr val="000000"/>
                </a:solidFill>
                <a:latin typeface="+mn-lt"/>
                <a:hlinkClick r:id="rId5">
                  <a:extLst>
                    <a:ext uri="{A12FA001-AC4F-418D-AE19-62706E023703}">
                      <ahyp:hlinkClr xmlns:ahyp="http://schemas.microsoft.com/office/drawing/2018/hyperlinkcolor" val="tx"/>
                    </a:ext>
                  </a:extLst>
                </a:hlinkClick>
              </a:rPr>
              <a:t>armpits</a:t>
            </a:r>
            <a:r>
              <a:rPr lang="en-US" dirty="0">
                <a:latin typeface="+mn-lt"/>
              </a:rPr>
              <a:t> such as the posterior and lateral folds of the neck, the armpits, </a:t>
            </a:r>
            <a:r>
              <a:rPr lang="en-US" u="sng" dirty="0">
                <a:solidFill>
                  <a:srgbClr val="000000"/>
                </a:solidFill>
                <a:latin typeface="+mn-lt"/>
                <a:hlinkClick r:id="rId6">
                  <a:extLst>
                    <a:ext uri="{A12FA001-AC4F-418D-AE19-62706E023703}">
                      <ahyp:hlinkClr xmlns:ahyp="http://schemas.microsoft.com/office/drawing/2018/hyperlinkcolor" val="tx"/>
                    </a:ext>
                  </a:extLst>
                </a:hlinkClick>
              </a:rPr>
              <a:t>groin</a:t>
            </a:r>
            <a:r>
              <a:rPr lang="en-US" dirty="0">
                <a:latin typeface="+mn-lt"/>
              </a:rPr>
              <a:t> such as the posterior and lateral folds of the neck, the armpits, groin, </a:t>
            </a:r>
            <a:r>
              <a:rPr lang="en-US" u="sng" dirty="0">
                <a:solidFill>
                  <a:srgbClr val="000000"/>
                </a:solidFill>
                <a:latin typeface="+mn-lt"/>
                <a:hlinkClick r:id="rId7">
                  <a:extLst>
                    <a:ext uri="{A12FA001-AC4F-418D-AE19-62706E023703}">
                      <ahyp:hlinkClr xmlns:ahyp="http://schemas.microsoft.com/office/drawing/2018/hyperlinkcolor" val="tx"/>
                    </a:ext>
                  </a:extLst>
                </a:hlinkClick>
              </a:rPr>
              <a:t>navel</a:t>
            </a:r>
            <a:r>
              <a:rPr lang="en-US" dirty="0">
                <a:latin typeface="+mn-lt"/>
              </a:rPr>
              <a:t> such as the posterior and lateral folds of the neck, the armpits, groin, navel, </a:t>
            </a:r>
            <a:r>
              <a:rPr lang="en-US" u="sng" dirty="0">
                <a:solidFill>
                  <a:srgbClr val="000000"/>
                </a:solidFill>
                <a:latin typeface="+mn-lt"/>
                <a:hlinkClick r:id="rId8">
                  <a:extLst>
                    <a:ext uri="{A12FA001-AC4F-418D-AE19-62706E023703}">
                      <ahyp:hlinkClr xmlns:ahyp="http://schemas.microsoft.com/office/drawing/2018/hyperlinkcolor" val="tx"/>
                    </a:ext>
                  </a:extLst>
                </a:hlinkClick>
              </a:rPr>
              <a:t>forehead</a:t>
            </a:r>
            <a:r>
              <a:rPr lang="en-US" dirty="0">
                <a:latin typeface="+mn-lt"/>
              </a:rPr>
              <a:t>, and other areas. It</a:t>
            </a:r>
            <a:r>
              <a:rPr lang="en-US" dirty="0">
                <a:latin typeface="+mn-lt"/>
                <a:ea typeface="Arial"/>
                <a:cs typeface="Arial"/>
                <a:sym typeface="Arial"/>
              </a:rPr>
              <a:t> frequently manifests itself on the nape and sides of the neck but can also be found on the axillae (underarm), elbows, knuckles, knees, and groin area.</a:t>
            </a:r>
            <a:endParaRPr lang="en-US" dirty="0">
              <a:latin typeface="+mn-lt"/>
            </a:endParaRPr>
          </a:p>
          <a:p>
            <a:pPr marL="0" lvl="0" indent="0" algn="l" rtl="0">
              <a:lnSpc>
                <a:spcPct val="100000"/>
              </a:lnSpc>
              <a:spcBef>
                <a:spcPts val="0"/>
              </a:spcBef>
              <a:spcAft>
                <a:spcPts val="0"/>
              </a:spcAft>
              <a:buSzPts val="1800"/>
              <a:buNone/>
            </a:pPr>
            <a:endParaRPr lang="en-US" dirty="0">
              <a:latin typeface="+mn-lt"/>
              <a:ea typeface="Arial"/>
              <a:cs typeface="Arial"/>
              <a:sym typeface="Arial"/>
            </a:endParaRPr>
          </a:p>
          <a:p>
            <a:pPr marL="0" lvl="0" indent="0" algn="l" rtl="0">
              <a:lnSpc>
                <a:spcPct val="100000"/>
              </a:lnSpc>
              <a:spcBef>
                <a:spcPts val="0"/>
              </a:spcBef>
              <a:spcAft>
                <a:spcPts val="0"/>
              </a:spcAft>
              <a:buSzPts val="1800"/>
              <a:buNone/>
            </a:pPr>
            <a:r>
              <a:rPr lang="en-US" dirty="0">
                <a:latin typeface="+mn-lt"/>
              </a:rPr>
              <a:t>The most common cause of acanthosis nigricans is insulin resistance, which leads to increased circulating insulin levels. </a:t>
            </a:r>
          </a:p>
          <a:p>
            <a:pPr marL="0" lvl="0" indent="0" algn="l" rtl="0">
              <a:lnSpc>
                <a:spcPct val="100000"/>
              </a:lnSpc>
              <a:spcBef>
                <a:spcPts val="0"/>
              </a:spcBef>
              <a:spcAft>
                <a:spcPts val="0"/>
              </a:spcAft>
              <a:buSzPts val="1800"/>
              <a:buNone/>
            </a:pPr>
            <a:r>
              <a:rPr lang="en-US" dirty="0">
                <a:latin typeface="+mn-lt"/>
                <a:ea typeface="Arial"/>
                <a:cs typeface="Arial"/>
                <a:sym typeface="Arial"/>
              </a:rPr>
              <a:t>Hispanics, Native Americans, and African Americans have a higher prevalence of these lesions and could be genetically predisposed and more sensitive to higher insulin levels. </a:t>
            </a:r>
            <a:endParaRPr lang="en-US" dirty="0">
              <a:latin typeface="+mn-lt"/>
            </a:endParaRPr>
          </a:p>
          <a:p>
            <a:pPr marL="0" lvl="0" indent="0" algn="l" rtl="0">
              <a:lnSpc>
                <a:spcPct val="100000"/>
              </a:lnSpc>
              <a:spcBef>
                <a:spcPts val="0"/>
              </a:spcBef>
              <a:spcAft>
                <a:spcPts val="0"/>
              </a:spcAft>
              <a:buSzPts val="1800"/>
              <a:buNone/>
            </a:pPr>
            <a:r>
              <a:rPr lang="en-US" dirty="0">
                <a:latin typeface="+mn-lt"/>
                <a:ea typeface="Arial"/>
                <a:cs typeface="Arial"/>
                <a:sym typeface="Arial"/>
              </a:rPr>
              <a:t>This is an indication of early diagnosis of diabetes. </a:t>
            </a:r>
            <a:r>
              <a:rPr lang="en-US" dirty="0">
                <a:latin typeface="+mn-lt"/>
              </a:rPr>
              <a:t>People with acanthosis nigricans should be screened for diabetes.</a:t>
            </a:r>
          </a:p>
          <a:p>
            <a:pPr marL="0" lvl="0" indent="0" algn="l" rtl="0">
              <a:lnSpc>
                <a:spcPct val="100000"/>
              </a:lnSpc>
              <a:spcBef>
                <a:spcPts val="0"/>
              </a:spcBef>
              <a:spcAft>
                <a:spcPts val="0"/>
              </a:spcAft>
              <a:buSzPts val="1800"/>
              <a:buNone/>
            </a:pPr>
            <a:r>
              <a:rPr lang="en-US" dirty="0">
                <a:latin typeface="+mn-lt"/>
                <a:ea typeface="Arial"/>
                <a:cs typeface="Arial"/>
                <a:sym typeface="Arial"/>
              </a:rPr>
              <a:t>With the increased rate of obesity, and the increased rate of type two diabetes in children, we are seeing this more &amp; more.</a:t>
            </a:r>
            <a:endParaRPr lang="en-US" dirty="0">
              <a:latin typeface="+mn-lt"/>
            </a:endParaRPr>
          </a:p>
          <a:p>
            <a:pPr marL="0" lvl="0" indent="0" algn="l" rtl="0">
              <a:lnSpc>
                <a:spcPct val="100000"/>
              </a:lnSpc>
              <a:spcBef>
                <a:spcPts val="0"/>
              </a:spcBef>
              <a:spcAft>
                <a:spcPts val="0"/>
              </a:spcAft>
              <a:buSzPts val="1800"/>
              <a:buNone/>
            </a:pPr>
            <a:endParaRPr lang="en-US" dirty="0">
              <a:latin typeface="Arial"/>
              <a:ea typeface="Arial"/>
              <a:cs typeface="Arial"/>
              <a:sym typeface="Arial"/>
            </a:endParaRPr>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56</a:t>
            </a:fld>
            <a:endParaRPr lang="en-US" altLang="en-US"/>
          </a:p>
        </p:txBody>
      </p:sp>
    </p:spTree>
    <p:extLst>
      <p:ext uri="{BB962C8B-B14F-4D97-AF65-F5344CB8AC3E}">
        <p14:creationId xmlns:p14="http://schemas.microsoft.com/office/powerpoint/2010/main" val="18200788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800"/>
              <a:buNone/>
            </a:pPr>
            <a:r>
              <a:rPr lang="en-US" b="1" dirty="0">
                <a:latin typeface="+mn-lt"/>
              </a:rPr>
              <a:t>Acanthosis nigricans</a:t>
            </a:r>
            <a:r>
              <a:rPr lang="en-US" dirty="0">
                <a:latin typeface="+mn-lt"/>
              </a:rPr>
              <a:t> is a brown to black, poorly defined, </a:t>
            </a:r>
            <a:r>
              <a:rPr lang="en-US" dirty="0">
                <a:solidFill>
                  <a:srgbClr val="000000"/>
                </a:solidFill>
                <a:latin typeface="+mn-lt"/>
              </a:rPr>
              <a:t>velvety hyperpigmentation of the skin. </a:t>
            </a:r>
            <a:r>
              <a:rPr lang="en-US" dirty="0">
                <a:latin typeface="+mn-lt"/>
              </a:rPr>
              <a:t>It is usually found in body folds,</a:t>
            </a:r>
            <a:r>
              <a:rPr lang="en-US" u="sng" baseline="30000" dirty="0">
                <a:solidFill>
                  <a:srgbClr val="000000"/>
                </a:solidFill>
                <a:latin typeface="+mn-lt"/>
                <a:hlinkClick r:id="rId3">
                  <a:extLst>
                    <a:ext uri="{A12FA001-AC4F-418D-AE19-62706E023703}">
                      <ahyp:hlinkClr xmlns:ahyp="http://schemas.microsoft.com/office/drawing/2018/hyperlinkcolor" val="tx"/>
                    </a:ext>
                  </a:extLst>
                </a:hlinkClick>
              </a:rPr>
              <a:t>[1]</a:t>
            </a:r>
            <a:r>
              <a:rPr lang="en-US" dirty="0">
                <a:latin typeface="+mn-lt"/>
              </a:rPr>
              <a:t> such as the posterior and lateral folds of the </a:t>
            </a:r>
            <a:r>
              <a:rPr lang="en-US" u="sng" dirty="0">
                <a:solidFill>
                  <a:srgbClr val="000000"/>
                </a:solidFill>
                <a:latin typeface="+mn-lt"/>
                <a:hlinkClick r:id="rId4">
                  <a:extLst>
                    <a:ext uri="{A12FA001-AC4F-418D-AE19-62706E023703}">
                      <ahyp:hlinkClr xmlns:ahyp="http://schemas.microsoft.com/office/drawing/2018/hyperlinkcolor" val="tx"/>
                    </a:ext>
                  </a:extLst>
                </a:hlinkClick>
              </a:rPr>
              <a:t>neck</a:t>
            </a:r>
            <a:r>
              <a:rPr lang="en-US" dirty="0">
                <a:latin typeface="+mn-lt"/>
              </a:rPr>
              <a:t> such as the posterior and lateral folds of the neck, the </a:t>
            </a:r>
            <a:r>
              <a:rPr lang="en-US" u="sng" dirty="0">
                <a:solidFill>
                  <a:srgbClr val="000000"/>
                </a:solidFill>
                <a:latin typeface="+mn-lt"/>
                <a:hlinkClick r:id="rId5">
                  <a:extLst>
                    <a:ext uri="{A12FA001-AC4F-418D-AE19-62706E023703}">
                      <ahyp:hlinkClr xmlns:ahyp="http://schemas.microsoft.com/office/drawing/2018/hyperlinkcolor" val="tx"/>
                    </a:ext>
                  </a:extLst>
                </a:hlinkClick>
              </a:rPr>
              <a:t>armpits</a:t>
            </a:r>
            <a:r>
              <a:rPr lang="en-US" dirty="0">
                <a:latin typeface="+mn-lt"/>
              </a:rPr>
              <a:t> such as the posterior and lateral folds of the neck, the armpits, </a:t>
            </a:r>
            <a:r>
              <a:rPr lang="en-US" u="sng" dirty="0">
                <a:solidFill>
                  <a:srgbClr val="000000"/>
                </a:solidFill>
                <a:latin typeface="+mn-lt"/>
                <a:hlinkClick r:id="rId6">
                  <a:extLst>
                    <a:ext uri="{A12FA001-AC4F-418D-AE19-62706E023703}">
                      <ahyp:hlinkClr xmlns:ahyp="http://schemas.microsoft.com/office/drawing/2018/hyperlinkcolor" val="tx"/>
                    </a:ext>
                  </a:extLst>
                </a:hlinkClick>
              </a:rPr>
              <a:t>groin</a:t>
            </a:r>
            <a:r>
              <a:rPr lang="en-US" dirty="0">
                <a:latin typeface="+mn-lt"/>
              </a:rPr>
              <a:t> such as the posterior and lateral folds of the neck, the armpits, groin, </a:t>
            </a:r>
            <a:r>
              <a:rPr lang="en-US" u="sng" dirty="0">
                <a:solidFill>
                  <a:srgbClr val="000000"/>
                </a:solidFill>
                <a:latin typeface="+mn-lt"/>
                <a:hlinkClick r:id="rId7">
                  <a:extLst>
                    <a:ext uri="{A12FA001-AC4F-418D-AE19-62706E023703}">
                      <ahyp:hlinkClr xmlns:ahyp="http://schemas.microsoft.com/office/drawing/2018/hyperlinkcolor" val="tx"/>
                    </a:ext>
                  </a:extLst>
                </a:hlinkClick>
              </a:rPr>
              <a:t>navel</a:t>
            </a:r>
            <a:r>
              <a:rPr lang="en-US" dirty="0">
                <a:latin typeface="+mn-lt"/>
              </a:rPr>
              <a:t> such as the posterior and lateral folds of the neck, the armpits, groin, navel, </a:t>
            </a:r>
            <a:r>
              <a:rPr lang="en-US" u="sng" dirty="0">
                <a:solidFill>
                  <a:srgbClr val="000000"/>
                </a:solidFill>
                <a:latin typeface="+mn-lt"/>
                <a:hlinkClick r:id="rId8">
                  <a:extLst>
                    <a:ext uri="{A12FA001-AC4F-418D-AE19-62706E023703}">
                      <ahyp:hlinkClr xmlns:ahyp="http://schemas.microsoft.com/office/drawing/2018/hyperlinkcolor" val="tx"/>
                    </a:ext>
                  </a:extLst>
                </a:hlinkClick>
              </a:rPr>
              <a:t>forehead</a:t>
            </a:r>
            <a:r>
              <a:rPr lang="en-US" dirty="0">
                <a:latin typeface="+mn-lt"/>
              </a:rPr>
              <a:t>, and other areas. It</a:t>
            </a:r>
            <a:r>
              <a:rPr lang="en-US" dirty="0">
                <a:latin typeface="+mn-lt"/>
                <a:ea typeface="Arial"/>
                <a:cs typeface="Arial"/>
                <a:sym typeface="Arial"/>
              </a:rPr>
              <a:t> frequently manifests itself on the nape and sides of the neck but can also be found on the axillae (underarm), elbows, knuckles, knees, and groin area.</a:t>
            </a:r>
            <a:endParaRPr lang="en-US" dirty="0">
              <a:latin typeface="+mn-lt"/>
            </a:endParaRPr>
          </a:p>
          <a:p>
            <a:pPr marL="0" lvl="0" indent="0" algn="l" rtl="0">
              <a:lnSpc>
                <a:spcPct val="100000"/>
              </a:lnSpc>
              <a:spcBef>
                <a:spcPts val="0"/>
              </a:spcBef>
              <a:spcAft>
                <a:spcPts val="0"/>
              </a:spcAft>
              <a:buSzPts val="1800"/>
              <a:buNone/>
            </a:pPr>
            <a:endParaRPr lang="en-US" dirty="0">
              <a:latin typeface="+mn-lt"/>
              <a:ea typeface="Arial"/>
              <a:cs typeface="Arial"/>
              <a:sym typeface="Arial"/>
            </a:endParaRPr>
          </a:p>
          <a:p>
            <a:pPr marL="0" lvl="0" indent="0" algn="l" rtl="0">
              <a:lnSpc>
                <a:spcPct val="100000"/>
              </a:lnSpc>
              <a:spcBef>
                <a:spcPts val="0"/>
              </a:spcBef>
              <a:spcAft>
                <a:spcPts val="0"/>
              </a:spcAft>
              <a:buSzPts val="1800"/>
              <a:buNone/>
            </a:pPr>
            <a:r>
              <a:rPr lang="en-US" dirty="0">
                <a:latin typeface="+mn-lt"/>
              </a:rPr>
              <a:t>The most common cause of acanthosis nigricans is insulin resistance, which leads to increased circulating insulin levels. </a:t>
            </a:r>
          </a:p>
          <a:p>
            <a:pPr marL="0" lvl="0" indent="0" algn="l" rtl="0">
              <a:lnSpc>
                <a:spcPct val="100000"/>
              </a:lnSpc>
              <a:spcBef>
                <a:spcPts val="0"/>
              </a:spcBef>
              <a:spcAft>
                <a:spcPts val="0"/>
              </a:spcAft>
              <a:buSzPts val="1800"/>
              <a:buNone/>
            </a:pPr>
            <a:r>
              <a:rPr lang="en-US" dirty="0">
                <a:latin typeface="+mn-lt"/>
                <a:ea typeface="Arial"/>
                <a:cs typeface="Arial"/>
                <a:sym typeface="Arial"/>
              </a:rPr>
              <a:t>Hispanics, Native Americans, and African Americans have a higher prevalence of these lesions and could be genetically predisposed and more sensitive to higher insulin levels. </a:t>
            </a:r>
          </a:p>
          <a:p>
            <a:pPr marL="0" lvl="0" indent="0" algn="l" rtl="0">
              <a:lnSpc>
                <a:spcPct val="100000"/>
              </a:lnSpc>
              <a:spcBef>
                <a:spcPts val="0"/>
              </a:spcBef>
              <a:spcAft>
                <a:spcPts val="0"/>
              </a:spcAft>
              <a:buSzPts val="1800"/>
              <a:buNone/>
            </a:pPr>
            <a:r>
              <a:rPr lang="en-US" dirty="0">
                <a:latin typeface="+mn-lt"/>
                <a:ea typeface="Arial"/>
                <a:cs typeface="Arial"/>
                <a:sym typeface="Arial"/>
              </a:rPr>
              <a:t>This is an indication of early diagnosis of diabetes. </a:t>
            </a:r>
            <a:r>
              <a:rPr lang="en-US" dirty="0">
                <a:latin typeface="+mn-lt"/>
              </a:rPr>
              <a:t>People with acanthosis nigricans should be screened for diabetes.</a:t>
            </a:r>
          </a:p>
          <a:p>
            <a:pPr marL="0" lvl="0" indent="0" algn="l" rtl="0">
              <a:lnSpc>
                <a:spcPct val="100000"/>
              </a:lnSpc>
              <a:spcBef>
                <a:spcPts val="0"/>
              </a:spcBef>
              <a:spcAft>
                <a:spcPts val="0"/>
              </a:spcAft>
              <a:buSzPts val="1800"/>
              <a:buNone/>
            </a:pPr>
            <a:r>
              <a:rPr lang="en-US" dirty="0">
                <a:latin typeface="+mn-lt"/>
                <a:ea typeface="Arial"/>
                <a:cs typeface="Arial"/>
                <a:sym typeface="Arial"/>
              </a:rPr>
              <a:t>With the increased rate of obesity, and the increased rate of type two diabetes in children, we are seeing this more &amp; more.</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57</a:t>
            </a:fld>
            <a:endParaRPr lang="en-US" altLang="en-US"/>
          </a:p>
        </p:txBody>
      </p:sp>
    </p:spTree>
    <p:extLst>
      <p:ext uri="{BB962C8B-B14F-4D97-AF65-F5344CB8AC3E}">
        <p14:creationId xmlns:p14="http://schemas.microsoft.com/office/powerpoint/2010/main" val="19619241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also paying attention to the skin and looking for any concerning abnormalities.</a:t>
            </a:r>
          </a:p>
          <a:p>
            <a:pPr marL="0" lvl="0" indent="0" algn="l" rtl="0">
              <a:lnSpc>
                <a:spcPct val="100000"/>
              </a:lnSpc>
              <a:spcBef>
                <a:spcPts val="0"/>
              </a:spcBef>
              <a:spcAft>
                <a:spcPts val="0"/>
              </a:spcAft>
              <a:buSzPts val="1400"/>
              <a:buNone/>
            </a:pPr>
            <a:r>
              <a:rPr lang="en-US" u="sng" dirty="0">
                <a:solidFill>
                  <a:schemeClr val="hlink"/>
                </a:solidFill>
                <a:hlinkClick r:id="rId3"/>
              </a:rPr>
              <a:t>https://www.cdc.gov/cancer/skin/statistics/behavior/indoor-tanning.htm</a:t>
            </a:r>
            <a:endParaRPr lang="en-US" dirty="0"/>
          </a:p>
          <a:p>
            <a:pPr marL="0" lvl="0" indent="0" algn="l" rtl="0">
              <a:lnSpc>
                <a:spcPct val="100000"/>
              </a:lnSpc>
              <a:spcBef>
                <a:spcPts val="0"/>
              </a:spcBef>
              <a:spcAft>
                <a:spcPts val="0"/>
              </a:spcAft>
              <a:buSzPts val="1400"/>
              <a:buNone/>
            </a:pPr>
            <a:r>
              <a:rPr lang="en-US" dirty="0"/>
              <a:t>For more information, see </a:t>
            </a:r>
            <a:r>
              <a:rPr lang="en-US" dirty="0" err="1"/>
              <a:t>weebly</a:t>
            </a:r>
            <a:r>
              <a:rPr lang="en-US" dirty="0"/>
              <a:t> under skin cancer.</a:t>
            </a: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58</a:t>
            </a:fld>
            <a:endParaRPr lang="en-US" altLang="en-US"/>
          </a:p>
        </p:txBody>
      </p:sp>
    </p:spTree>
    <p:extLst>
      <p:ext uri="{BB962C8B-B14F-4D97-AF65-F5344CB8AC3E}">
        <p14:creationId xmlns:p14="http://schemas.microsoft.com/office/powerpoint/2010/main" val="8469314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1200" dirty="0">
                <a:solidFill>
                  <a:srgbClr val="01ADB9"/>
                </a:solidFill>
                <a:uFill>
                  <a:noFill/>
                </a:uFill>
                <a:hlinkClick r:id="rId3">
                  <a:extLst>
                    <a:ext uri="{A12FA001-AC4F-418D-AE19-62706E023703}">
                      <ahyp:hlinkClr xmlns:ahyp="http://schemas.microsoft.com/office/drawing/2018/hyperlinkcolor" val="tx"/>
                    </a:ext>
                  </a:extLst>
                </a:hlinkClick>
              </a:rPr>
              <a:t>MRSA is the most common cause of skin and soft tissue infections</a:t>
            </a:r>
            <a:r>
              <a:rPr lang="en-US" sz="1200" dirty="0">
                <a:solidFill>
                  <a:srgbClr val="231F20"/>
                </a:solidFill>
              </a:rPr>
              <a:t>.</a:t>
            </a:r>
          </a:p>
          <a:p>
            <a:pPr marL="0" lvl="0" indent="0" algn="l" rtl="0">
              <a:lnSpc>
                <a:spcPct val="100000"/>
              </a:lnSpc>
              <a:spcBef>
                <a:spcPts val="0"/>
              </a:spcBef>
              <a:spcAft>
                <a:spcPts val="0"/>
              </a:spcAft>
              <a:buSzPts val="1400"/>
              <a:buNone/>
            </a:pPr>
            <a:r>
              <a:rPr lang="en-US" sz="1200" dirty="0">
                <a:solidFill>
                  <a:srgbClr val="231F20"/>
                </a:solidFill>
              </a:rPr>
              <a:t>Treatment:</a:t>
            </a:r>
          </a:p>
          <a:p>
            <a:pPr marL="843117" lvl="0" indent="-306289" algn="l" rtl="0">
              <a:lnSpc>
                <a:spcPct val="115000"/>
              </a:lnSpc>
              <a:spcBef>
                <a:spcPts val="0"/>
              </a:spcBef>
              <a:spcAft>
                <a:spcPts val="0"/>
              </a:spcAft>
              <a:buClr>
                <a:schemeClr val="dk1"/>
              </a:buClr>
              <a:buSzPts val="1050"/>
              <a:buChar char="●"/>
            </a:pPr>
            <a:r>
              <a:rPr lang="en-US" sz="1200" dirty="0">
                <a:solidFill>
                  <a:schemeClr val="dk1"/>
                </a:solidFill>
              </a:rPr>
              <a:t>Antibiotics</a:t>
            </a:r>
          </a:p>
          <a:p>
            <a:pPr marL="843117" lvl="0" indent="-306289" algn="l" rtl="0">
              <a:lnSpc>
                <a:spcPct val="115000"/>
              </a:lnSpc>
              <a:spcBef>
                <a:spcPts val="0"/>
              </a:spcBef>
              <a:spcAft>
                <a:spcPts val="0"/>
              </a:spcAft>
              <a:buClr>
                <a:schemeClr val="dk1"/>
              </a:buClr>
              <a:buSzPts val="1050"/>
              <a:buChar char="●"/>
            </a:pPr>
            <a:r>
              <a:rPr lang="en-US" sz="1200" dirty="0">
                <a:solidFill>
                  <a:schemeClr val="dk1"/>
                </a:solidFill>
              </a:rPr>
              <a:t>Drainage of abscesses</a:t>
            </a:r>
          </a:p>
          <a:p>
            <a:pPr marL="0" lvl="0" indent="0" algn="l" rtl="0">
              <a:lnSpc>
                <a:spcPct val="100000"/>
              </a:lnSpc>
              <a:spcBef>
                <a:spcPts val="415"/>
              </a:spcBef>
              <a:spcAft>
                <a:spcPts val="0"/>
              </a:spcAft>
              <a:buSzPts val="1100"/>
              <a:buNone/>
            </a:pPr>
            <a:r>
              <a:rPr lang="en-US" sz="1200" dirty="0">
                <a:solidFill>
                  <a:schemeClr val="dk1"/>
                </a:solidFill>
              </a:rPr>
              <a:t>An antibiotic ointment is used if a minor skin infection develops. Antibiotics also need to be taken by mouth or given by injection if a large area of skin is infected.</a:t>
            </a:r>
          </a:p>
          <a:p>
            <a:pPr marL="0" lvl="0" indent="0" algn="l" rtl="0">
              <a:lnSpc>
                <a:spcPct val="100000"/>
              </a:lnSpc>
              <a:spcBef>
                <a:spcPts val="1245"/>
              </a:spcBef>
              <a:spcAft>
                <a:spcPts val="0"/>
              </a:spcAft>
              <a:buClr>
                <a:schemeClr val="dk1"/>
              </a:buClr>
              <a:buSzPts val="1100"/>
              <a:buNone/>
            </a:pPr>
            <a:r>
              <a:rPr lang="en-US" sz="1200" dirty="0">
                <a:solidFill>
                  <a:schemeClr val="dk1"/>
                </a:solidFill>
              </a:rPr>
              <a:t>Keep covered if draining.</a:t>
            </a:r>
          </a:p>
          <a:p>
            <a:pPr marL="0" lvl="0" indent="0" algn="l" rtl="0">
              <a:lnSpc>
                <a:spcPct val="100000"/>
              </a:lnSpc>
              <a:spcBef>
                <a:spcPts val="1245"/>
              </a:spcBef>
              <a:spcAft>
                <a:spcPts val="0"/>
              </a:spcAft>
              <a:buClr>
                <a:schemeClr val="dk1"/>
              </a:buClr>
              <a:buSzPts val="1100"/>
              <a:buNone/>
            </a:pPr>
            <a:r>
              <a:rPr lang="en-US" sz="1200" dirty="0">
                <a:solidFill>
                  <a:schemeClr val="dk1"/>
                </a:solidFill>
              </a:rPr>
              <a:t>Abscesses should be cut open by a doctor and allowed to drain, and any dead tissue must be surgically removed.</a:t>
            </a: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59</a:t>
            </a:fld>
            <a:endParaRPr lang="en-US" altLang="en-US"/>
          </a:p>
        </p:txBody>
      </p:sp>
    </p:spTree>
    <p:extLst>
      <p:ext uri="{BB962C8B-B14F-4D97-AF65-F5344CB8AC3E}">
        <p14:creationId xmlns:p14="http://schemas.microsoft.com/office/powerpoint/2010/main" val="2269360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Opportunity for parents to opt out of the scoliosis screening are in the written letter to parents sent out 7 days prior to the screening date.</a:t>
            </a:r>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6</a:t>
            </a:fld>
            <a:endParaRPr lang="en-US" altLang="en-US"/>
          </a:p>
        </p:txBody>
      </p:sp>
    </p:spTree>
    <p:extLst>
      <p:ext uri="{BB962C8B-B14F-4D97-AF65-F5344CB8AC3E}">
        <p14:creationId xmlns:p14="http://schemas.microsoft.com/office/powerpoint/2010/main" val="2209497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800"/>
              <a:buNone/>
            </a:pPr>
            <a:r>
              <a:rPr lang="en-US" dirty="0">
                <a:latin typeface="+mn-lt"/>
                <a:ea typeface="Arial"/>
                <a:cs typeface="Arial"/>
                <a:sym typeface="Arial"/>
              </a:rPr>
              <a:t>For families with financial concerns, children may be able to receive financial assistance from Children’s Services , Arkansas DHS,. Application for Children’s Services</a:t>
            </a:r>
            <a:r>
              <a:rPr lang="en-US" b="1" dirty="0">
                <a:latin typeface="+mn-lt"/>
                <a:ea typeface="Arial"/>
                <a:cs typeface="Arial"/>
                <a:sym typeface="Arial"/>
              </a:rPr>
              <a:t> should be made contacted before obtaining the diagnostic work-up.</a:t>
            </a:r>
            <a:endParaRPr lang="en-US" dirty="0">
              <a:latin typeface="+mn-lt"/>
            </a:endParaRPr>
          </a:p>
          <a:p>
            <a:pPr marL="0" lvl="0" indent="0" algn="l" rtl="0">
              <a:lnSpc>
                <a:spcPct val="100000"/>
              </a:lnSpc>
              <a:spcBef>
                <a:spcPts val="0"/>
              </a:spcBef>
              <a:spcAft>
                <a:spcPts val="0"/>
              </a:spcAft>
              <a:buSzPts val="1800"/>
              <a:buNone/>
            </a:pPr>
            <a:r>
              <a:rPr lang="en-US" dirty="0">
                <a:latin typeface="+mn-lt"/>
                <a:ea typeface="Arial"/>
                <a:cs typeface="Arial"/>
                <a:sym typeface="Arial"/>
              </a:rPr>
              <a:t> </a:t>
            </a:r>
            <a:endParaRPr lang="en-US" dirty="0">
              <a:latin typeface="+mn-lt"/>
            </a:endParaRPr>
          </a:p>
          <a:p>
            <a:pPr marL="0" lvl="0" indent="0" algn="l" rtl="0">
              <a:lnSpc>
                <a:spcPct val="100000"/>
              </a:lnSpc>
              <a:spcBef>
                <a:spcPts val="0"/>
              </a:spcBef>
              <a:spcAft>
                <a:spcPts val="0"/>
              </a:spcAft>
              <a:buSzPts val="1800"/>
              <a:buNone/>
            </a:pPr>
            <a:r>
              <a:rPr lang="en-US" dirty="0">
                <a:latin typeface="+mn-lt"/>
                <a:ea typeface="Arial"/>
                <a:cs typeface="Arial"/>
                <a:sym typeface="Arial"/>
              </a:rPr>
              <a:t>For information about assistance contact:  </a:t>
            </a:r>
            <a:endParaRPr lang="en-US" dirty="0">
              <a:latin typeface="+mn-lt"/>
            </a:endParaRPr>
          </a:p>
          <a:p>
            <a:pPr marL="0" lvl="0" indent="0" algn="l" rtl="0">
              <a:lnSpc>
                <a:spcPct val="100000"/>
              </a:lnSpc>
              <a:spcBef>
                <a:spcPts val="0"/>
              </a:spcBef>
              <a:spcAft>
                <a:spcPts val="0"/>
              </a:spcAft>
              <a:buSzPts val="1800"/>
              <a:buNone/>
            </a:pPr>
            <a:r>
              <a:rPr lang="en-US" dirty="0">
                <a:latin typeface="+mn-lt"/>
                <a:ea typeface="Arial"/>
                <a:cs typeface="Arial"/>
                <a:sym typeface="Arial"/>
              </a:rPr>
              <a:t>	Children’s Services</a:t>
            </a:r>
            <a:endParaRPr lang="en-US" dirty="0">
              <a:latin typeface="+mn-lt"/>
            </a:endParaRPr>
          </a:p>
          <a:p>
            <a:pPr marL="0" lvl="0" indent="0" algn="l" rtl="0">
              <a:lnSpc>
                <a:spcPct val="100000"/>
              </a:lnSpc>
              <a:spcBef>
                <a:spcPts val="0"/>
              </a:spcBef>
              <a:spcAft>
                <a:spcPts val="0"/>
              </a:spcAft>
              <a:buSzPts val="1800"/>
              <a:buNone/>
            </a:pPr>
            <a:r>
              <a:rPr lang="en-US" dirty="0">
                <a:latin typeface="+mn-lt"/>
                <a:ea typeface="Arial"/>
                <a:cs typeface="Arial"/>
                <a:sym typeface="Arial"/>
              </a:rPr>
              <a:t>	</a:t>
            </a:r>
            <a:r>
              <a:rPr lang="en-US" dirty="0" err="1">
                <a:latin typeface="+mn-lt"/>
                <a:ea typeface="Arial"/>
                <a:cs typeface="Arial"/>
                <a:sym typeface="Arial"/>
              </a:rPr>
              <a:t>Donaghey</a:t>
            </a:r>
            <a:r>
              <a:rPr lang="en-US" dirty="0">
                <a:latin typeface="+mn-lt"/>
                <a:ea typeface="Arial"/>
                <a:cs typeface="Arial"/>
                <a:sym typeface="Arial"/>
              </a:rPr>
              <a:t> Plaza South</a:t>
            </a:r>
            <a:endParaRPr lang="en-US" dirty="0">
              <a:latin typeface="+mn-lt"/>
            </a:endParaRPr>
          </a:p>
          <a:p>
            <a:pPr marL="0" lvl="0" indent="0" algn="l" rtl="0">
              <a:lnSpc>
                <a:spcPct val="100000"/>
              </a:lnSpc>
              <a:spcBef>
                <a:spcPts val="0"/>
              </a:spcBef>
              <a:spcAft>
                <a:spcPts val="0"/>
              </a:spcAft>
              <a:buSzPts val="1800"/>
              <a:buNone/>
            </a:pPr>
            <a:r>
              <a:rPr lang="en-US" dirty="0">
                <a:latin typeface="+mn-lt"/>
                <a:ea typeface="Arial"/>
                <a:cs typeface="Arial"/>
                <a:sym typeface="Arial"/>
              </a:rPr>
              <a:t>	P.O. Box 1437 Slot 526</a:t>
            </a:r>
            <a:endParaRPr lang="en-US" dirty="0">
              <a:latin typeface="+mn-lt"/>
            </a:endParaRPr>
          </a:p>
          <a:p>
            <a:pPr marL="0" lvl="0" indent="0" algn="l" rtl="0">
              <a:lnSpc>
                <a:spcPct val="100000"/>
              </a:lnSpc>
              <a:spcBef>
                <a:spcPts val="0"/>
              </a:spcBef>
              <a:spcAft>
                <a:spcPts val="0"/>
              </a:spcAft>
              <a:buSzPts val="1800"/>
              <a:buNone/>
            </a:pPr>
            <a:r>
              <a:rPr lang="en-US" dirty="0">
                <a:latin typeface="+mn-lt"/>
                <a:ea typeface="Arial"/>
                <a:cs typeface="Arial"/>
                <a:sym typeface="Arial"/>
              </a:rPr>
              <a:t>	Little Rock, AR 72203-1437</a:t>
            </a:r>
            <a:endParaRPr lang="en-US" dirty="0">
              <a:latin typeface="+mn-lt"/>
            </a:endParaRPr>
          </a:p>
          <a:p>
            <a:pPr marL="0" lvl="0" indent="0" algn="l" rtl="0">
              <a:lnSpc>
                <a:spcPct val="100000"/>
              </a:lnSpc>
              <a:spcBef>
                <a:spcPts val="0"/>
              </a:spcBef>
              <a:spcAft>
                <a:spcPts val="0"/>
              </a:spcAft>
              <a:buSzPts val="1800"/>
              <a:buNone/>
            </a:pPr>
            <a:r>
              <a:rPr lang="en-US" dirty="0">
                <a:latin typeface="+mn-lt"/>
                <a:ea typeface="Arial"/>
                <a:cs typeface="Arial"/>
                <a:sym typeface="Arial"/>
              </a:rPr>
              <a:t> </a:t>
            </a:r>
            <a:endParaRPr lang="en-US" dirty="0">
              <a:latin typeface="+mn-lt"/>
            </a:endParaRPr>
          </a:p>
          <a:p>
            <a:pPr marL="0" lvl="0" indent="0" algn="l" rtl="0">
              <a:lnSpc>
                <a:spcPct val="100000"/>
              </a:lnSpc>
              <a:spcBef>
                <a:spcPts val="0"/>
              </a:spcBef>
              <a:spcAft>
                <a:spcPts val="0"/>
              </a:spcAft>
              <a:buSzPts val="1800"/>
              <a:buNone/>
            </a:pPr>
            <a:r>
              <a:rPr lang="en-US" dirty="0">
                <a:latin typeface="+mn-lt"/>
                <a:ea typeface="Arial"/>
                <a:cs typeface="Arial"/>
                <a:sym typeface="Arial"/>
              </a:rPr>
              <a:t>Phone Number: Toll Free (800) 482-5850-ext.-22277 or (501) 682-2277</a:t>
            </a:r>
            <a:endParaRPr lang="en-US" dirty="0">
              <a:latin typeface="+mn-lt"/>
            </a:endParaRPr>
          </a:p>
          <a:p>
            <a:pPr marL="0" lvl="0" indent="0" algn="l" rtl="0">
              <a:lnSpc>
                <a:spcPct val="100000"/>
              </a:lnSpc>
              <a:spcBef>
                <a:spcPts val="0"/>
              </a:spcBef>
              <a:spcAft>
                <a:spcPts val="0"/>
              </a:spcAft>
              <a:buSzPts val="1800"/>
              <a:buNone/>
            </a:pPr>
            <a:r>
              <a:rPr lang="en-US" dirty="0">
                <a:latin typeface="Arial"/>
                <a:ea typeface="Arial"/>
                <a:cs typeface="Arial"/>
                <a:sym typeface="Arial"/>
              </a:rPr>
              <a:t> </a:t>
            </a:r>
            <a:endParaRPr lang="en-US" dirty="0"/>
          </a:p>
          <a:p>
            <a:pPr marL="0" lvl="0" indent="0" algn="l" rtl="0">
              <a:lnSpc>
                <a:spcPct val="100000"/>
              </a:lnSpc>
              <a:spcBef>
                <a:spcPts val="0"/>
              </a:spcBef>
              <a:spcAft>
                <a:spcPts val="0"/>
              </a:spcAft>
              <a:buSzPts val="1800"/>
              <a:buNone/>
            </a:pPr>
            <a:r>
              <a:rPr lang="en-US" dirty="0">
                <a:latin typeface="Arial"/>
                <a:ea typeface="Arial"/>
                <a:cs typeface="Arial"/>
                <a:sym typeface="Arial"/>
              </a:rPr>
              <a:t>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60</a:t>
            </a:fld>
            <a:endParaRPr lang="en-US" altLang="en-US"/>
          </a:p>
        </p:txBody>
      </p:sp>
    </p:spTree>
    <p:extLst>
      <p:ext uri="{BB962C8B-B14F-4D97-AF65-F5344CB8AC3E}">
        <p14:creationId xmlns:p14="http://schemas.microsoft.com/office/powerpoint/2010/main" val="36886380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61</a:t>
            </a:fld>
            <a:endParaRPr lang="en-US" altLang="en-US"/>
          </a:p>
        </p:txBody>
      </p:sp>
    </p:spTree>
    <p:extLst>
      <p:ext uri="{BB962C8B-B14F-4D97-AF65-F5344CB8AC3E}">
        <p14:creationId xmlns:p14="http://schemas.microsoft.com/office/powerpoint/2010/main" val="37407527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62</a:t>
            </a:fld>
            <a:endParaRPr lang="en-US" altLang="en-US"/>
          </a:p>
        </p:txBody>
      </p:sp>
    </p:spTree>
    <p:extLst>
      <p:ext uri="{BB962C8B-B14F-4D97-AF65-F5344CB8AC3E}">
        <p14:creationId xmlns:p14="http://schemas.microsoft.com/office/powerpoint/2010/main" val="30598418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63</a:t>
            </a:fld>
            <a:endParaRPr lang="en-US" altLang="en-US"/>
          </a:p>
        </p:txBody>
      </p:sp>
    </p:spTree>
    <p:extLst>
      <p:ext uri="{BB962C8B-B14F-4D97-AF65-F5344CB8AC3E}">
        <p14:creationId xmlns:p14="http://schemas.microsoft.com/office/powerpoint/2010/main" val="21253955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64</a:t>
            </a:fld>
            <a:endParaRPr lang="en-US" altLang="en-US"/>
          </a:p>
        </p:txBody>
      </p:sp>
    </p:spTree>
    <p:extLst>
      <p:ext uri="{BB962C8B-B14F-4D97-AF65-F5344CB8AC3E}">
        <p14:creationId xmlns:p14="http://schemas.microsoft.com/office/powerpoint/2010/main" val="33643090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800"/>
              <a:buNone/>
            </a:pPr>
            <a:r>
              <a:rPr lang="en-US" u="sng" dirty="0">
                <a:solidFill>
                  <a:schemeClr val="hlink"/>
                </a:solidFill>
                <a:hlinkClick r:id="rId3"/>
              </a:rPr>
              <a:t>https://www.youtube.com/watch?v=mzAWCHmKbW4</a:t>
            </a:r>
            <a:endParaRPr lang="en-US" dirty="0"/>
          </a:p>
          <a:p>
            <a:pPr marL="0" lvl="0" indent="0" algn="l" rtl="0">
              <a:lnSpc>
                <a:spcPct val="100000"/>
              </a:lnSpc>
              <a:spcBef>
                <a:spcPts val="664"/>
              </a:spcBef>
              <a:spcAft>
                <a:spcPts val="0"/>
              </a:spcAft>
              <a:buClr>
                <a:srgbClr val="C00000"/>
              </a:buClr>
              <a:buSzPts val="2560"/>
              <a:buNone/>
            </a:pPr>
            <a:r>
              <a:rPr lang="en-US" sz="1200" u="sng" dirty="0">
                <a:solidFill>
                  <a:schemeClr val="lt1"/>
                </a:solidFill>
                <a:latin typeface="Tahoma"/>
                <a:ea typeface="Tahoma"/>
                <a:cs typeface="Tahoma"/>
                <a:sym typeface="Tahoma"/>
                <a:hlinkClick r:id="rId4">
                  <a:extLst>
                    <a:ext uri="{A12FA001-AC4F-418D-AE19-62706E023703}">
                      <ahyp:hlinkClr xmlns:ahyp="http://schemas.microsoft.com/office/drawing/2018/hyperlinkcolor" val="tx"/>
                    </a:ext>
                  </a:extLst>
                </a:hlinkClick>
              </a:rPr>
              <a:t>https://www.hopkinsmedicine.org/health/conditions-and-diseases/scoliosis/5-facts-about-scoliosis-every-parent-should-know</a:t>
            </a:r>
            <a:r>
              <a:rPr lang="en-US" sz="1200" dirty="0">
                <a:solidFill>
                  <a:schemeClr val="lt1"/>
                </a:solidFill>
                <a:latin typeface="Tahoma"/>
                <a:ea typeface="Tahoma"/>
                <a:cs typeface="Tahoma"/>
                <a:sym typeface="Tahoma"/>
              </a:rPr>
              <a:t>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65</a:t>
            </a:fld>
            <a:endParaRPr lang="en-US" altLang="en-US"/>
          </a:p>
        </p:txBody>
      </p:sp>
    </p:spTree>
    <p:extLst>
      <p:ext uri="{BB962C8B-B14F-4D97-AF65-F5344CB8AC3E}">
        <p14:creationId xmlns:p14="http://schemas.microsoft.com/office/powerpoint/2010/main" val="11216256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67</a:t>
            </a:fld>
            <a:endParaRPr lang="en-US" altLang="en-US"/>
          </a:p>
        </p:txBody>
      </p:sp>
    </p:spTree>
    <p:extLst>
      <p:ext uri="{BB962C8B-B14F-4D97-AF65-F5344CB8AC3E}">
        <p14:creationId xmlns:p14="http://schemas.microsoft.com/office/powerpoint/2010/main" val="2984602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000"/>
              <a:buNone/>
            </a:pPr>
            <a:r>
              <a:rPr lang="en-US" sz="1200" dirty="0"/>
              <a:t>Early detection is the key to controlling spinal deformities.  The purpose of school screening is to detect scoliosis and kyphosis at an early stage when the curve is mild and may even go unnoticed.  Most curves can be treated without surgery if they are detected before they become too severe.  The screening process identifies students that have some physical findings that suggest a spinal curve.  It does not diagnose a spinal deformity.  The student with positive findings must be referred to a physician who will complete a thorough examination with x-ray and/or advanced imaging in order to confirm whether the individual has an abnormal spinal curve. The physician can then make recommendations for treatment.  The goal of the screening process is to detect a student who needs to be referred at the earliest time, before an abnormal curve worsens.</a:t>
            </a:r>
            <a:endParaRPr lang="en-US" dirty="0"/>
          </a:p>
          <a:p>
            <a:pPr marL="0" lvl="0" indent="0" algn="l" rtl="0">
              <a:lnSpc>
                <a:spcPct val="100000"/>
              </a:lnSpc>
              <a:spcBef>
                <a:spcPts val="0"/>
              </a:spcBef>
              <a:spcAft>
                <a:spcPts val="0"/>
              </a:spcAft>
              <a:buSzPts val="1000"/>
              <a:buNone/>
            </a:pPr>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7</a:t>
            </a:fld>
            <a:endParaRPr lang="en-US" altLang="en-US"/>
          </a:p>
        </p:txBody>
      </p:sp>
    </p:spTree>
    <p:extLst>
      <p:ext uri="{BB962C8B-B14F-4D97-AF65-F5344CB8AC3E}">
        <p14:creationId xmlns:p14="http://schemas.microsoft.com/office/powerpoint/2010/main" val="2082780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8</a:t>
            </a:fld>
            <a:endParaRPr lang="en-US" altLang="en-US"/>
          </a:p>
        </p:txBody>
      </p:sp>
    </p:spTree>
    <p:extLst>
      <p:ext uri="{BB962C8B-B14F-4D97-AF65-F5344CB8AC3E}">
        <p14:creationId xmlns:p14="http://schemas.microsoft.com/office/powerpoint/2010/main" val="1536659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25000"/>
              </a:lnSpc>
              <a:spcBef>
                <a:spcPts val="0"/>
              </a:spcBef>
              <a:spcAft>
                <a:spcPts val="0"/>
              </a:spcAft>
              <a:buSzPts val="2240"/>
              <a:buNone/>
            </a:pPr>
            <a:r>
              <a:rPr lang="en-US" sz="1200" dirty="0">
                <a:latin typeface="+mn-lt"/>
                <a:ea typeface="Tahoma"/>
                <a:cs typeface="Tahoma"/>
                <a:sym typeface="Tahoma"/>
              </a:rPr>
              <a:t>The procedure used to examine a child for scoliosis. It consists of evaluating the child in six positions. The forward bend technique is included in three of these positions.</a:t>
            </a:r>
          </a:p>
          <a:p>
            <a:pPr marL="0" lvl="0" indent="0" algn="l" rtl="0">
              <a:lnSpc>
                <a:spcPct val="125000"/>
              </a:lnSpc>
              <a:spcBef>
                <a:spcPts val="0"/>
              </a:spcBef>
              <a:spcAft>
                <a:spcPts val="0"/>
              </a:spcAft>
              <a:buClr>
                <a:srgbClr val="C00000"/>
              </a:buClr>
              <a:buSzPts val="2240"/>
              <a:buNone/>
            </a:pPr>
            <a:r>
              <a:rPr lang="en-US" sz="1200" dirty="0">
                <a:solidFill>
                  <a:schemeClr val="lt1"/>
                </a:solidFill>
                <a:latin typeface="+mn-lt"/>
                <a:ea typeface="Tahoma"/>
                <a:cs typeface="Tahoma"/>
                <a:sym typeface="Tahoma"/>
              </a:rPr>
              <a:t>Examine the presence or absence of an abnormality of the spine. It involves observing the person being screened from the rear, front, and side while the person is bending forward.</a:t>
            </a:r>
          </a:p>
          <a:p>
            <a:pPr marL="0" lvl="0" indent="0" algn="l" rtl="0">
              <a:lnSpc>
                <a:spcPct val="125000"/>
              </a:lnSpc>
              <a:spcBef>
                <a:spcPts val="0"/>
              </a:spcBef>
              <a:spcAft>
                <a:spcPts val="0"/>
              </a:spcAft>
              <a:buClr>
                <a:srgbClr val="C00000"/>
              </a:buClr>
              <a:buSzPts val="2240"/>
              <a:buNone/>
            </a:pPr>
            <a:r>
              <a:rPr lang="en-US" sz="1200" b="1" dirty="0">
                <a:solidFill>
                  <a:schemeClr val="lt1"/>
                </a:solidFill>
                <a:latin typeface="+mn-lt"/>
                <a:ea typeface="Tahoma"/>
                <a:cs typeface="Tahoma"/>
                <a:sym typeface="Tahoma"/>
              </a:rPr>
              <a:t>Forward Bend Technique:</a:t>
            </a:r>
            <a:r>
              <a:rPr lang="en-US" sz="1200" dirty="0">
                <a:solidFill>
                  <a:schemeClr val="lt1"/>
                </a:solidFill>
                <a:latin typeface="+mn-lt"/>
                <a:ea typeface="Tahoma"/>
                <a:cs typeface="Tahoma"/>
                <a:sym typeface="Tahoma"/>
              </a:rPr>
              <a:t> A technique used to determine the presence or absence of an abnormality of the spine. It involves observing the person being screened from the rear, front, and side while the person is bending forward.</a:t>
            </a: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9</a:t>
            </a:fld>
            <a:endParaRPr lang="en-US" altLang="en-US"/>
          </a:p>
        </p:txBody>
      </p:sp>
    </p:spTree>
    <p:extLst>
      <p:ext uri="{BB962C8B-B14F-4D97-AF65-F5344CB8AC3E}">
        <p14:creationId xmlns:p14="http://schemas.microsoft.com/office/powerpoint/2010/main" val="1517219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46C7F89-0A95-41ED-BF35-89BF8C6D6729}"/>
              </a:ext>
            </a:extLst>
          </p:cNvPr>
          <p:cNvSpPr>
            <a:spLocks noGrp="1"/>
          </p:cNvSpPr>
          <p:nvPr>
            <p:ph type="dt" sz="half" idx="10"/>
          </p:nvPr>
        </p:nvSpPr>
        <p:spPr/>
        <p:txBody>
          <a:bodyPr/>
          <a:lstStyle>
            <a:lvl1pPr>
              <a:defRPr/>
            </a:lvl1pPr>
          </a:lstStyle>
          <a:p>
            <a:pPr>
              <a:defRPr/>
            </a:pPr>
            <a:fld id="{376B38D6-6FC9-4090-AE79-52A0C24CC21B}" type="datetimeFigureOut">
              <a:rPr lang="en-US"/>
              <a:pPr>
                <a:defRPr/>
              </a:pPr>
              <a:t>9/13/2023</a:t>
            </a:fld>
            <a:endParaRPr lang="en-US"/>
          </a:p>
        </p:txBody>
      </p:sp>
      <p:sp>
        <p:nvSpPr>
          <p:cNvPr id="5" name="Footer Placeholder 4">
            <a:extLst>
              <a:ext uri="{FF2B5EF4-FFF2-40B4-BE49-F238E27FC236}">
                <a16:creationId xmlns:a16="http://schemas.microsoft.com/office/drawing/2014/main" id="{5EBE1D41-F7F5-4CBA-BAFC-488B921C288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D5CBDB-8677-4A57-972E-6337E5028B63}"/>
              </a:ext>
            </a:extLst>
          </p:cNvPr>
          <p:cNvSpPr>
            <a:spLocks noGrp="1"/>
          </p:cNvSpPr>
          <p:nvPr>
            <p:ph type="sldNum" sz="quarter" idx="12"/>
          </p:nvPr>
        </p:nvSpPr>
        <p:spPr/>
        <p:txBody>
          <a:bodyPr/>
          <a:lstStyle>
            <a:lvl1pPr>
              <a:defRPr/>
            </a:lvl1pPr>
          </a:lstStyle>
          <a:p>
            <a:pPr>
              <a:defRPr/>
            </a:pPr>
            <a:fld id="{54DB10B9-A8E2-4D92-9412-4FC698BAF57A}" type="slidenum">
              <a:rPr lang="en-US" altLang="en-US"/>
              <a:pPr>
                <a:defRPr/>
              </a:pPr>
              <a:t>‹#›</a:t>
            </a:fld>
            <a:endParaRPr lang="en-US" altLang="en-US"/>
          </a:p>
        </p:txBody>
      </p:sp>
    </p:spTree>
    <p:extLst>
      <p:ext uri="{BB962C8B-B14F-4D97-AF65-F5344CB8AC3E}">
        <p14:creationId xmlns:p14="http://schemas.microsoft.com/office/powerpoint/2010/main" val="3662788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86A184-11F3-4D90-B80E-0F37AA40AFC4}"/>
              </a:ext>
            </a:extLst>
          </p:cNvPr>
          <p:cNvSpPr>
            <a:spLocks noGrp="1"/>
          </p:cNvSpPr>
          <p:nvPr>
            <p:ph type="dt" sz="half" idx="10"/>
          </p:nvPr>
        </p:nvSpPr>
        <p:spPr/>
        <p:txBody>
          <a:bodyPr/>
          <a:lstStyle>
            <a:lvl1pPr>
              <a:defRPr/>
            </a:lvl1pPr>
          </a:lstStyle>
          <a:p>
            <a:pPr>
              <a:defRPr/>
            </a:pPr>
            <a:fld id="{387B7152-0050-429A-96E7-D6D8B59E5E38}" type="datetimeFigureOut">
              <a:rPr lang="en-US"/>
              <a:pPr>
                <a:defRPr/>
              </a:pPr>
              <a:t>9/13/2023</a:t>
            </a:fld>
            <a:endParaRPr lang="en-US"/>
          </a:p>
        </p:txBody>
      </p:sp>
      <p:sp>
        <p:nvSpPr>
          <p:cNvPr id="5" name="Footer Placeholder 4">
            <a:extLst>
              <a:ext uri="{FF2B5EF4-FFF2-40B4-BE49-F238E27FC236}">
                <a16:creationId xmlns:a16="http://schemas.microsoft.com/office/drawing/2014/main" id="{DE30F213-E1EC-414E-9666-9374BCA74D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94B6EE-FA4F-4AF9-968E-7A3B6859E5E2}"/>
              </a:ext>
            </a:extLst>
          </p:cNvPr>
          <p:cNvSpPr>
            <a:spLocks noGrp="1"/>
          </p:cNvSpPr>
          <p:nvPr>
            <p:ph type="sldNum" sz="quarter" idx="12"/>
          </p:nvPr>
        </p:nvSpPr>
        <p:spPr/>
        <p:txBody>
          <a:bodyPr/>
          <a:lstStyle>
            <a:lvl1pPr>
              <a:defRPr/>
            </a:lvl1pPr>
          </a:lstStyle>
          <a:p>
            <a:pPr>
              <a:defRPr/>
            </a:pPr>
            <a:fld id="{E93F867C-2D4A-4B1D-A284-897E74DA588C}" type="slidenum">
              <a:rPr lang="en-US" altLang="en-US"/>
              <a:pPr>
                <a:defRPr/>
              </a:pPr>
              <a:t>‹#›</a:t>
            </a:fld>
            <a:endParaRPr lang="en-US" altLang="en-US"/>
          </a:p>
        </p:txBody>
      </p:sp>
    </p:spTree>
    <p:extLst>
      <p:ext uri="{BB962C8B-B14F-4D97-AF65-F5344CB8AC3E}">
        <p14:creationId xmlns:p14="http://schemas.microsoft.com/office/powerpoint/2010/main" val="1856247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D84A30-DFDD-4661-B231-66BA97221B3B}"/>
              </a:ext>
            </a:extLst>
          </p:cNvPr>
          <p:cNvSpPr>
            <a:spLocks noGrp="1"/>
          </p:cNvSpPr>
          <p:nvPr>
            <p:ph type="dt" sz="half" idx="10"/>
          </p:nvPr>
        </p:nvSpPr>
        <p:spPr/>
        <p:txBody>
          <a:bodyPr/>
          <a:lstStyle>
            <a:lvl1pPr>
              <a:defRPr/>
            </a:lvl1pPr>
          </a:lstStyle>
          <a:p>
            <a:pPr>
              <a:defRPr/>
            </a:pPr>
            <a:fld id="{871C1A7A-7477-4C19-8ACC-0519F6BD272F}" type="datetimeFigureOut">
              <a:rPr lang="en-US"/>
              <a:pPr>
                <a:defRPr/>
              </a:pPr>
              <a:t>9/13/2023</a:t>
            </a:fld>
            <a:endParaRPr lang="en-US"/>
          </a:p>
        </p:txBody>
      </p:sp>
      <p:sp>
        <p:nvSpPr>
          <p:cNvPr id="5" name="Footer Placeholder 4">
            <a:extLst>
              <a:ext uri="{FF2B5EF4-FFF2-40B4-BE49-F238E27FC236}">
                <a16:creationId xmlns:a16="http://schemas.microsoft.com/office/drawing/2014/main" id="{41FEEAF5-8346-4C62-B587-196C44A31D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2585AF-8D10-493F-B155-B5194B80D78D}"/>
              </a:ext>
            </a:extLst>
          </p:cNvPr>
          <p:cNvSpPr>
            <a:spLocks noGrp="1"/>
          </p:cNvSpPr>
          <p:nvPr>
            <p:ph type="sldNum" sz="quarter" idx="12"/>
          </p:nvPr>
        </p:nvSpPr>
        <p:spPr/>
        <p:txBody>
          <a:bodyPr/>
          <a:lstStyle>
            <a:lvl1pPr>
              <a:defRPr/>
            </a:lvl1pPr>
          </a:lstStyle>
          <a:p>
            <a:pPr>
              <a:defRPr/>
            </a:pPr>
            <a:fld id="{0DAD8C96-DD57-4E1C-AFF6-B5F38E75A35B}" type="slidenum">
              <a:rPr lang="en-US" altLang="en-US"/>
              <a:pPr>
                <a:defRPr/>
              </a:pPr>
              <a:t>‹#›</a:t>
            </a:fld>
            <a:endParaRPr lang="en-US" altLang="en-US"/>
          </a:p>
        </p:txBody>
      </p:sp>
    </p:spTree>
    <p:extLst>
      <p:ext uri="{BB962C8B-B14F-4D97-AF65-F5344CB8AC3E}">
        <p14:creationId xmlns:p14="http://schemas.microsoft.com/office/powerpoint/2010/main" val="112079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E3B88F-FA29-47D9-9F8D-EB9695AA5527}"/>
              </a:ext>
            </a:extLst>
          </p:cNvPr>
          <p:cNvSpPr>
            <a:spLocks noGrp="1"/>
          </p:cNvSpPr>
          <p:nvPr>
            <p:ph type="dt" sz="half" idx="10"/>
          </p:nvPr>
        </p:nvSpPr>
        <p:spPr/>
        <p:txBody>
          <a:bodyPr/>
          <a:lstStyle>
            <a:lvl1pPr>
              <a:defRPr/>
            </a:lvl1pPr>
          </a:lstStyle>
          <a:p>
            <a:pPr>
              <a:defRPr/>
            </a:pPr>
            <a:fld id="{B5E558DC-3674-48B2-871F-FA7FCD405B27}" type="datetimeFigureOut">
              <a:rPr lang="en-US"/>
              <a:pPr>
                <a:defRPr/>
              </a:pPr>
              <a:t>9/13/2023</a:t>
            </a:fld>
            <a:endParaRPr lang="en-US"/>
          </a:p>
        </p:txBody>
      </p:sp>
      <p:sp>
        <p:nvSpPr>
          <p:cNvPr id="5" name="Footer Placeholder 4">
            <a:extLst>
              <a:ext uri="{FF2B5EF4-FFF2-40B4-BE49-F238E27FC236}">
                <a16:creationId xmlns:a16="http://schemas.microsoft.com/office/drawing/2014/main" id="{5A88CC8E-90AC-4657-82CD-A21556E536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13F47D-D5C5-443F-9C60-E5B2BF80FCFA}"/>
              </a:ext>
            </a:extLst>
          </p:cNvPr>
          <p:cNvSpPr>
            <a:spLocks noGrp="1"/>
          </p:cNvSpPr>
          <p:nvPr>
            <p:ph type="sldNum" sz="quarter" idx="12"/>
          </p:nvPr>
        </p:nvSpPr>
        <p:spPr/>
        <p:txBody>
          <a:bodyPr/>
          <a:lstStyle>
            <a:lvl1pPr>
              <a:defRPr/>
            </a:lvl1pPr>
          </a:lstStyle>
          <a:p>
            <a:pPr>
              <a:defRPr/>
            </a:pPr>
            <a:fld id="{1D797157-BFD2-4CDC-AE21-01E5C28B2183}" type="slidenum">
              <a:rPr lang="en-US" altLang="en-US"/>
              <a:pPr>
                <a:defRPr/>
              </a:pPr>
              <a:t>‹#›</a:t>
            </a:fld>
            <a:endParaRPr lang="en-US" altLang="en-US"/>
          </a:p>
        </p:txBody>
      </p:sp>
    </p:spTree>
    <p:extLst>
      <p:ext uri="{BB962C8B-B14F-4D97-AF65-F5344CB8AC3E}">
        <p14:creationId xmlns:p14="http://schemas.microsoft.com/office/powerpoint/2010/main" val="1791819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877A8C9-4761-4BD4-B324-7953299FE6DB}"/>
              </a:ext>
            </a:extLst>
          </p:cNvPr>
          <p:cNvSpPr>
            <a:spLocks noGrp="1"/>
          </p:cNvSpPr>
          <p:nvPr>
            <p:ph type="dt" sz="half" idx="10"/>
          </p:nvPr>
        </p:nvSpPr>
        <p:spPr/>
        <p:txBody>
          <a:bodyPr/>
          <a:lstStyle>
            <a:lvl1pPr>
              <a:defRPr/>
            </a:lvl1pPr>
          </a:lstStyle>
          <a:p>
            <a:pPr>
              <a:defRPr/>
            </a:pPr>
            <a:fld id="{97D823D4-C4FB-44D6-AA25-8011498D55A4}" type="datetimeFigureOut">
              <a:rPr lang="en-US"/>
              <a:pPr>
                <a:defRPr/>
              </a:pPr>
              <a:t>9/13/2023</a:t>
            </a:fld>
            <a:endParaRPr lang="en-US"/>
          </a:p>
        </p:txBody>
      </p:sp>
      <p:sp>
        <p:nvSpPr>
          <p:cNvPr id="5" name="Footer Placeholder 4">
            <a:extLst>
              <a:ext uri="{FF2B5EF4-FFF2-40B4-BE49-F238E27FC236}">
                <a16:creationId xmlns:a16="http://schemas.microsoft.com/office/drawing/2014/main" id="{6FE810C0-5C70-4D30-821E-1E5985D5B52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84C797-BE02-4381-A39D-CE62EED0BA97}"/>
              </a:ext>
            </a:extLst>
          </p:cNvPr>
          <p:cNvSpPr>
            <a:spLocks noGrp="1"/>
          </p:cNvSpPr>
          <p:nvPr>
            <p:ph type="sldNum" sz="quarter" idx="12"/>
          </p:nvPr>
        </p:nvSpPr>
        <p:spPr/>
        <p:txBody>
          <a:bodyPr/>
          <a:lstStyle>
            <a:lvl1pPr>
              <a:defRPr/>
            </a:lvl1pPr>
          </a:lstStyle>
          <a:p>
            <a:pPr>
              <a:defRPr/>
            </a:pPr>
            <a:fld id="{4D0E30C8-69CF-4E7C-BAE8-C25CEFA82A7D}" type="slidenum">
              <a:rPr lang="en-US" altLang="en-US"/>
              <a:pPr>
                <a:defRPr/>
              </a:pPr>
              <a:t>‹#›</a:t>
            </a:fld>
            <a:endParaRPr lang="en-US" altLang="en-US"/>
          </a:p>
        </p:txBody>
      </p:sp>
    </p:spTree>
    <p:extLst>
      <p:ext uri="{BB962C8B-B14F-4D97-AF65-F5344CB8AC3E}">
        <p14:creationId xmlns:p14="http://schemas.microsoft.com/office/powerpoint/2010/main" val="597383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6F2C11C-E3FF-4453-B961-30002C21D8E2}"/>
              </a:ext>
            </a:extLst>
          </p:cNvPr>
          <p:cNvSpPr>
            <a:spLocks noGrp="1"/>
          </p:cNvSpPr>
          <p:nvPr>
            <p:ph type="dt" sz="half" idx="10"/>
          </p:nvPr>
        </p:nvSpPr>
        <p:spPr/>
        <p:txBody>
          <a:bodyPr/>
          <a:lstStyle>
            <a:lvl1pPr>
              <a:defRPr/>
            </a:lvl1pPr>
          </a:lstStyle>
          <a:p>
            <a:pPr>
              <a:defRPr/>
            </a:pPr>
            <a:fld id="{31D7FB12-DF5D-403F-A25A-C3D6A601541E}" type="datetimeFigureOut">
              <a:rPr lang="en-US"/>
              <a:pPr>
                <a:defRPr/>
              </a:pPr>
              <a:t>9/13/2023</a:t>
            </a:fld>
            <a:endParaRPr lang="en-US"/>
          </a:p>
        </p:txBody>
      </p:sp>
      <p:sp>
        <p:nvSpPr>
          <p:cNvPr id="6" name="Footer Placeholder 4">
            <a:extLst>
              <a:ext uri="{FF2B5EF4-FFF2-40B4-BE49-F238E27FC236}">
                <a16:creationId xmlns:a16="http://schemas.microsoft.com/office/drawing/2014/main" id="{C453A19A-E40A-42DF-88A5-1888C4DA2FC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E2CADED-33DF-498D-A789-BF52F7DCD191}"/>
              </a:ext>
            </a:extLst>
          </p:cNvPr>
          <p:cNvSpPr>
            <a:spLocks noGrp="1"/>
          </p:cNvSpPr>
          <p:nvPr>
            <p:ph type="sldNum" sz="quarter" idx="12"/>
          </p:nvPr>
        </p:nvSpPr>
        <p:spPr/>
        <p:txBody>
          <a:bodyPr/>
          <a:lstStyle>
            <a:lvl1pPr>
              <a:defRPr/>
            </a:lvl1pPr>
          </a:lstStyle>
          <a:p>
            <a:pPr>
              <a:defRPr/>
            </a:pPr>
            <a:fld id="{E91F516C-E545-4901-AF4C-E66F38BD20FD}" type="slidenum">
              <a:rPr lang="en-US" altLang="en-US"/>
              <a:pPr>
                <a:defRPr/>
              </a:pPr>
              <a:t>‹#›</a:t>
            </a:fld>
            <a:endParaRPr lang="en-US" altLang="en-US"/>
          </a:p>
        </p:txBody>
      </p:sp>
    </p:spTree>
    <p:extLst>
      <p:ext uri="{BB962C8B-B14F-4D97-AF65-F5344CB8AC3E}">
        <p14:creationId xmlns:p14="http://schemas.microsoft.com/office/powerpoint/2010/main" val="866416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04BDDEA-848F-4A11-AD1E-A068D281684B}"/>
              </a:ext>
            </a:extLst>
          </p:cNvPr>
          <p:cNvSpPr>
            <a:spLocks noGrp="1"/>
          </p:cNvSpPr>
          <p:nvPr>
            <p:ph type="dt" sz="half" idx="10"/>
          </p:nvPr>
        </p:nvSpPr>
        <p:spPr/>
        <p:txBody>
          <a:bodyPr/>
          <a:lstStyle>
            <a:lvl1pPr>
              <a:defRPr/>
            </a:lvl1pPr>
          </a:lstStyle>
          <a:p>
            <a:pPr>
              <a:defRPr/>
            </a:pPr>
            <a:fld id="{94CB9148-C2AA-440D-B6BB-4EBEF0325A09}" type="datetimeFigureOut">
              <a:rPr lang="en-US"/>
              <a:pPr>
                <a:defRPr/>
              </a:pPr>
              <a:t>9/13/2023</a:t>
            </a:fld>
            <a:endParaRPr lang="en-US"/>
          </a:p>
        </p:txBody>
      </p:sp>
      <p:sp>
        <p:nvSpPr>
          <p:cNvPr id="8" name="Footer Placeholder 4">
            <a:extLst>
              <a:ext uri="{FF2B5EF4-FFF2-40B4-BE49-F238E27FC236}">
                <a16:creationId xmlns:a16="http://schemas.microsoft.com/office/drawing/2014/main" id="{0BA264E7-3D94-47B3-8A16-2B077FAD024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6809171-EA9D-41CE-AF0A-61F48AED31CB}"/>
              </a:ext>
            </a:extLst>
          </p:cNvPr>
          <p:cNvSpPr>
            <a:spLocks noGrp="1"/>
          </p:cNvSpPr>
          <p:nvPr>
            <p:ph type="sldNum" sz="quarter" idx="12"/>
          </p:nvPr>
        </p:nvSpPr>
        <p:spPr/>
        <p:txBody>
          <a:bodyPr/>
          <a:lstStyle>
            <a:lvl1pPr>
              <a:defRPr/>
            </a:lvl1pPr>
          </a:lstStyle>
          <a:p>
            <a:pPr>
              <a:defRPr/>
            </a:pPr>
            <a:fld id="{0FD3D9B6-50DF-4D76-BA66-E5305430F3E1}" type="slidenum">
              <a:rPr lang="en-US" altLang="en-US"/>
              <a:pPr>
                <a:defRPr/>
              </a:pPr>
              <a:t>‹#›</a:t>
            </a:fld>
            <a:endParaRPr lang="en-US" altLang="en-US"/>
          </a:p>
        </p:txBody>
      </p:sp>
    </p:spTree>
    <p:extLst>
      <p:ext uri="{BB962C8B-B14F-4D97-AF65-F5344CB8AC3E}">
        <p14:creationId xmlns:p14="http://schemas.microsoft.com/office/powerpoint/2010/main" val="220186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66341178-FAE3-4DF6-ACB3-0AE01C011D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57150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69C8771-37AA-4710-A88E-9EC84EEACC13}"/>
              </a:ext>
            </a:extLst>
          </p:cNvPr>
          <p:cNvSpPr/>
          <p:nvPr/>
        </p:nvSpPr>
        <p:spPr>
          <a:xfrm>
            <a:off x="0" y="0"/>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6">
            <a:extLst>
              <a:ext uri="{FF2B5EF4-FFF2-40B4-BE49-F238E27FC236}">
                <a16:creationId xmlns:a16="http://schemas.microsoft.com/office/drawing/2014/main" id="{FFBDBD7E-B817-4C1F-BDD4-F7D5826E66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78775" y="57150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46B9969-7406-490C-957F-5778CBE229CB}"/>
              </a:ext>
            </a:extLst>
          </p:cNvPr>
          <p:cNvSpPr/>
          <p:nvPr userDrawn="1"/>
        </p:nvSpPr>
        <p:spPr>
          <a:xfrm>
            <a:off x="0" y="0"/>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457200" y="1295400"/>
            <a:ext cx="8229600" cy="1143000"/>
          </a:xfrm>
        </p:spPr>
        <p:txBody>
          <a:bodyPr/>
          <a:lstStyle/>
          <a:p>
            <a:r>
              <a:rPr lang="en-US"/>
              <a:t>Click to edit Master title style</a:t>
            </a:r>
          </a:p>
        </p:txBody>
      </p:sp>
      <p:sp>
        <p:nvSpPr>
          <p:cNvPr id="7" name="Date Placeholder 2">
            <a:extLst>
              <a:ext uri="{FF2B5EF4-FFF2-40B4-BE49-F238E27FC236}">
                <a16:creationId xmlns:a16="http://schemas.microsoft.com/office/drawing/2014/main" id="{72EF0BD5-8CA4-4435-919B-BCA5FEFB9AD6}"/>
              </a:ext>
            </a:extLst>
          </p:cNvPr>
          <p:cNvSpPr>
            <a:spLocks noGrp="1"/>
          </p:cNvSpPr>
          <p:nvPr>
            <p:ph type="dt" sz="half" idx="10"/>
          </p:nvPr>
        </p:nvSpPr>
        <p:spPr/>
        <p:txBody>
          <a:bodyPr/>
          <a:lstStyle>
            <a:lvl1pPr>
              <a:defRPr/>
            </a:lvl1pPr>
          </a:lstStyle>
          <a:p>
            <a:pPr>
              <a:defRPr/>
            </a:pPr>
            <a:fld id="{4AD29803-1A02-4019-BF88-F557F2F68110}" type="datetimeFigureOut">
              <a:rPr lang="en-US"/>
              <a:pPr>
                <a:defRPr/>
              </a:pPr>
              <a:t>9/13/2023</a:t>
            </a:fld>
            <a:endParaRPr lang="en-US"/>
          </a:p>
        </p:txBody>
      </p:sp>
      <p:sp>
        <p:nvSpPr>
          <p:cNvPr id="8" name="Footer Placeholder 3">
            <a:extLst>
              <a:ext uri="{FF2B5EF4-FFF2-40B4-BE49-F238E27FC236}">
                <a16:creationId xmlns:a16="http://schemas.microsoft.com/office/drawing/2014/main" id="{2203E628-3F67-48D3-9599-9857668F45F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4">
            <a:extLst>
              <a:ext uri="{FF2B5EF4-FFF2-40B4-BE49-F238E27FC236}">
                <a16:creationId xmlns:a16="http://schemas.microsoft.com/office/drawing/2014/main" id="{B98BEFD4-A93E-415E-97DD-EAFA18EAFD85}"/>
              </a:ext>
            </a:extLst>
          </p:cNvPr>
          <p:cNvSpPr>
            <a:spLocks noGrp="1"/>
          </p:cNvSpPr>
          <p:nvPr>
            <p:ph type="sldNum" sz="quarter" idx="12"/>
          </p:nvPr>
        </p:nvSpPr>
        <p:spPr/>
        <p:txBody>
          <a:bodyPr/>
          <a:lstStyle>
            <a:lvl1pPr>
              <a:defRPr/>
            </a:lvl1pPr>
          </a:lstStyle>
          <a:p>
            <a:pPr>
              <a:defRPr/>
            </a:pPr>
            <a:fld id="{524EB90F-4D64-4C5E-9B20-406407637DF7}" type="slidenum">
              <a:rPr lang="en-US" altLang="en-US"/>
              <a:pPr>
                <a:defRPr/>
              </a:pPr>
              <a:t>‹#›</a:t>
            </a:fld>
            <a:endParaRPr lang="en-US" altLang="en-US"/>
          </a:p>
        </p:txBody>
      </p:sp>
    </p:spTree>
    <p:extLst>
      <p:ext uri="{BB962C8B-B14F-4D97-AF65-F5344CB8AC3E}">
        <p14:creationId xmlns:p14="http://schemas.microsoft.com/office/powerpoint/2010/main" val="2602578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FBF4B41-A353-4EC1-89BA-EEFA3206BF12}"/>
              </a:ext>
            </a:extLst>
          </p:cNvPr>
          <p:cNvSpPr>
            <a:spLocks noGrp="1"/>
          </p:cNvSpPr>
          <p:nvPr>
            <p:ph type="dt" sz="half" idx="10"/>
          </p:nvPr>
        </p:nvSpPr>
        <p:spPr/>
        <p:txBody>
          <a:bodyPr/>
          <a:lstStyle>
            <a:lvl1pPr>
              <a:defRPr/>
            </a:lvl1pPr>
          </a:lstStyle>
          <a:p>
            <a:pPr>
              <a:defRPr/>
            </a:pPr>
            <a:fld id="{6A2628F5-F3FE-4364-BD8E-53BE40185192}" type="datetimeFigureOut">
              <a:rPr lang="en-US"/>
              <a:pPr>
                <a:defRPr/>
              </a:pPr>
              <a:t>9/13/2023</a:t>
            </a:fld>
            <a:endParaRPr lang="en-US"/>
          </a:p>
        </p:txBody>
      </p:sp>
      <p:sp>
        <p:nvSpPr>
          <p:cNvPr id="3" name="Footer Placeholder 4">
            <a:extLst>
              <a:ext uri="{FF2B5EF4-FFF2-40B4-BE49-F238E27FC236}">
                <a16:creationId xmlns:a16="http://schemas.microsoft.com/office/drawing/2014/main" id="{59B776CE-D582-4FEF-907F-52C9DA47F6C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359193A-A0F5-4865-9336-0D37369EFFFF}"/>
              </a:ext>
            </a:extLst>
          </p:cNvPr>
          <p:cNvSpPr>
            <a:spLocks noGrp="1"/>
          </p:cNvSpPr>
          <p:nvPr>
            <p:ph type="sldNum" sz="quarter" idx="12"/>
          </p:nvPr>
        </p:nvSpPr>
        <p:spPr/>
        <p:txBody>
          <a:bodyPr/>
          <a:lstStyle>
            <a:lvl1pPr>
              <a:defRPr/>
            </a:lvl1pPr>
          </a:lstStyle>
          <a:p>
            <a:pPr>
              <a:defRPr/>
            </a:pPr>
            <a:fld id="{5E6EE815-37D8-4BED-90C0-D2E7D949E6E9}" type="slidenum">
              <a:rPr lang="en-US" altLang="en-US"/>
              <a:pPr>
                <a:defRPr/>
              </a:pPr>
              <a:t>‹#›</a:t>
            </a:fld>
            <a:endParaRPr lang="en-US" altLang="en-US"/>
          </a:p>
        </p:txBody>
      </p:sp>
    </p:spTree>
    <p:extLst>
      <p:ext uri="{BB962C8B-B14F-4D97-AF65-F5344CB8AC3E}">
        <p14:creationId xmlns:p14="http://schemas.microsoft.com/office/powerpoint/2010/main" val="1778737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C272E583-DC05-47CC-9EB9-7D255C028F90}"/>
              </a:ext>
            </a:extLst>
          </p:cNvPr>
          <p:cNvSpPr>
            <a:spLocks noGrp="1"/>
          </p:cNvSpPr>
          <p:nvPr>
            <p:ph type="dt" sz="half" idx="10"/>
          </p:nvPr>
        </p:nvSpPr>
        <p:spPr/>
        <p:txBody>
          <a:bodyPr/>
          <a:lstStyle>
            <a:lvl1pPr>
              <a:defRPr/>
            </a:lvl1pPr>
          </a:lstStyle>
          <a:p>
            <a:pPr>
              <a:defRPr/>
            </a:pPr>
            <a:fld id="{F495C6AD-BE0F-4557-9297-5421A01C312C}" type="datetimeFigureOut">
              <a:rPr lang="en-US"/>
              <a:pPr>
                <a:defRPr/>
              </a:pPr>
              <a:t>9/13/2023</a:t>
            </a:fld>
            <a:endParaRPr lang="en-US"/>
          </a:p>
        </p:txBody>
      </p:sp>
      <p:sp>
        <p:nvSpPr>
          <p:cNvPr id="6" name="Footer Placeholder 4">
            <a:extLst>
              <a:ext uri="{FF2B5EF4-FFF2-40B4-BE49-F238E27FC236}">
                <a16:creationId xmlns:a16="http://schemas.microsoft.com/office/drawing/2014/main" id="{C7D6FF86-1BCB-4987-89E4-F1BE299E052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D87528-F671-40EC-BF85-B15DAC6737A5}"/>
              </a:ext>
            </a:extLst>
          </p:cNvPr>
          <p:cNvSpPr>
            <a:spLocks noGrp="1"/>
          </p:cNvSpPr>
          <p:nvPr>
            <p:ph type="sldNum" sz="quarter" idx="12"/>
          </p:nvPr>
        </p:nvSpPr>
        <p:spPr/>
        <p:txBody>
          <a:bodyPr/>
          <a:lstStyle>
            <a:lvl1pPr>
              <a:defRPr/>
            </a:lvl1pPr>
          </a:lstStyle>
          <a:p>
            <a:pPr>
              <a:defRPr/>
            </a:pPr>
            <a:fld id="{7611DFB2-7A5B-44C8-972B-7C6340BB979F}" type="slidenum">
              <a:rPr lang="en-US" altLang="en-US"/>
              <a:pPr>
                <a:defRPr/>
              </a:pPr>
              <a:t>‹#›</a:t>
            </a:fld>
            <a:endParaRPr lang="en-US" altLang="en-US"/>
          </a:p>
        </p:txBody>
      </p:sp>
    </p:spTree>
    <p:extLst>
      <p:ext uri="{BB962C8B-B14F-4D97-AF65-F5344CB8AC3E}">
        <p14:creationId xmlns:p14="http://schemas.microsoft.com/office/powerpoint/2010/main" val="1391220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C6312C7B-001B-4B22-A067-B3BC1FF12572}"/>
              </a:ext>
            </a:extLst>
          </p:cNvPr>
          <p:cNvSpPr>
            <a:spLocks noGrp="1"/>
          </p:cNvSpPr>
          <p:nvPr>
            <p:ph type="dt" sz="half" idx="10"/>
          </p:nvPr>
        </p:nvSpPr>
        <p:spPr/>
        <p:txBody>
          <a:bodyPr/>
          <a:lstStyle>
            <a:lvl1pPr>
              <a:defRPr/>
            </a:lvl1pPr>
          </a:lstStyle>
          <a:p>
            <a:pPr>
              <a:defRPr/>
            </a:pPr>
            <a:fld id="{B37A1D2C-E281-463A-B3F4-D0E404A3CBB4}" type="datetimeFigureOut">
              <a:rPr lang="en-US"/>
              <a:pPr>
                <a:defRPr/>
              </a:pPr>
              <a:t>9/13/2023</a:t>
            </a:fld>
            <a:endParaRPr lang="en-US"/>
          </a:p>
        </p:txBody>
      </p:sp>
      <p:sp>
        <p:nvSpPr>
          <p:cNvPr id="6" name="Footer Placeholder 4">
            <a:extLst>
              <a:ext uri="{FF2B5EF4-FFF2-40B4-BE49-F238E27FC236}">
                <a16:creationId xmlns:a16="http://schemas.microsoft.com/office/drawing/2014/main" id="{ADC432CA-DEF7-4CD5-BB16-9BA1FD98ECC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82BAEC-5AC5-4A13-A425-3544D4697955}"/>
              </a:ext>
            </a:extLst>
          </p:cNvPr>
          <p:cNvSpPr>
            <a:spLocks noGrp="1"/>
          </p:cNvSpPr>
          <p:nvPr>
            <p:ph type="sldNum" sz="quarter" idx="12"/>
          </p:nvPr>
        </p:nvSpPr>
        <p:spPr/>
        <p:txBody>
          <a:bodyPr/>
          <a:lstStyle>
            <a:lvl1pPr>
              <a:defRPr/>
            </a:lvl1pPr>
          </a:lstStyle>
          <a:p>
            <a:pPr>
              <a:defRPr/>
            </a:pPr>
            <a:fld id="{1C450678-4630-47D2-BED3-01EB1A550F6C}" type="slidenum">
              <a:rPr lang="en-US" altLang="en-US"/>
              <a:pPr>
                <a:defRPr/>
              </a:pPr>
              <a:t>‹#›</a:t>
            </a:fld>
            <a:endParaRPr lang="en-US" altLang="en-US"/>
          </a:p>
        </p:txBody>
      </p:sp>
    </p:spTree>
    <p:extLst>
      <p:ext uri="{BB962C8B-B14F-4D97-AF65-F5344CB8AC3E}">
        <p14:creationId xmlns:p14="http://schemas.microsoft.com/office/powerpoint/2010/main" val="3825506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66DF06D-F363-4742-9444-74F9AB108DC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DA93225-23D5-45C0-9296-FF5D163DD91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7BAEC56-E12E-4F2F-8EC6-CFD59EEA1CC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315CA307-5DE2-42FF-AD9C-3DFD216119EE}" type="datetimeFigureOut">
              <a:rPr lang="en-US"/>
              <a:pPr>
                <a:defRPr/>
              </a:pPr>
              <a:t>9/13/2023</a:t>
            </a:fld>
            <a:endParaRPr lang="en-US"/>
          </a:p>
        </p:txBody>
      </p:sp>
      <p:sp>
        <p:nvSpPr>
          <p:cNvPr id="5" name="Footer Placeholder 4">
            <a:extLst>
              <a:ext uri="{FF2B5EF4-FFF2-40B4-BE49-F238E27FC236}">
                <a16:creationId xmlns:a16="http://schemas.microsoft.com/office/drawing/2014/main" id="{560D1575-E870-43F3-A38F-2D1B6D4AC4E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AB9744D7-3981-4B09-A01C-10CCD8DB746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7C1FCC8D-249B-4F0A-9767-A4147E7FB04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63" r:id="rId6"/>
    <p:sldLayoutId id="2147484158" r:id="rId7"/>
    <p:sldLayoutId id="2147484159" r:id="rId8"/>
    <p:sldLayoutId id="2147484160" r:id="rId9"/>
    <p:sldLayoutId id="2147484161" r:id="rId10"/>
    <p:sldLayoutId id="214748416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hyperlink" Target="http://www.youtube.com/watch?v=1VQoRlhKh2s" TargetMode="Externa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s://ar.mandatedreporter.org/" TargetMode="Externa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rad.washington.edu/" TargetMode="External"/><Relationship Id="rId5" Type="http://schemas.openxmlformats.org/officeDocument/2006/relationships/hyperlink" Target="http://srs.org/" TargetMode="Externa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8" Type="http://schemas.openxmlformats.org/officeDocument/2006/relationships/hyperlink" Target="https://www.childrenshospital.org/" TargetMode="External"/><Relationship Id="rId3" Type="http://schemas.openxmlformats.org/officeDocument/2006/relationships/image" Target="../media/image4.png"/><Relationship Id="rId7" Type="http://schemas.openxmlformats.org/officeDocument/2006/relationships/hyperlink" Target="https://www.hopkinsmedicine.org/"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s://www.stlouischildrens.org/" TargetMode="External"/><Relationship Id="rId5" Type="http://schemas.openxmlformats.org/officeDocument/2006/relationships/hyperlink" Target="https://www.kidshealth.org/" TargetMode="Externa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hyperlink" Target="http://www.youtube.com/watch?v=mzAWCHmKbW4" TargetMode="Externa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4">
            <a:extLst>
              <a:ext uri="{FF2B5EF4-FFF2-40B4-BE49-F238E27FC236}">
                <a16:creationId xmlns:a16="http://schemas.microsoft.com/office/drawing/2014/main" id="{79B57CC9-2658-4631-8DD3-DC40B44A203C}"/>
              </a:ext>
            </a:extLst>
          </p:cNvPr>
          <p:cNvSpPr txBox="1">
            <a:spLocks noChangeArrowheads="1"/>
          </p:cNvSpPr>
          <p:nvPr/>
        </p:nvSpPr>
        <p:spPr bwMode="auto">
          <a:xfrm>
            <a:off x="-58738" y="1749812"/>
            <a:ext cx="926147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dirty="0">
                <a:latin typeface="Arial" panose="020B0604020202020204" pitchFamily="34" charset="0"/>
              </a:rPr>
              <a:t>Scoliosis Screening</a:t>
            </a:r>
          </a:p>
          <a:p>
            <a:pPr algn="ctr" eaLnBrk="1" hangingPunct="1">
              <a:spcBef>
                <a:spcPct val="0"/>
              </a:spcBef>
              <a:buFontTx/>
              <a:buNone/>
            </a:pPr>
            <a:r>
              <a:rPr lang="en-US" altLang="en-US" sz="4400" b="1" dirty="0">
                <a:latin typeface="Arial" panose="020B0604020202020204" pitchFamily="34" charset="0"/>
              </a:rPr>
              <a:t>Certification for </a:t>
            </a:r>
          </a:p>
          <a:p>
            <a:pPr algn="ctr" eaLnBrk="1" hangingPunct="1">
              <a:spcBef>
                <a:spcPct val="0"/>
              </a:spcBef>
              <a:buFontTx/>
              <a:buNone/>
            </a:pPr>
            <a:r>
              <a:rPr lang="en-US" altLang="en-US" sz="4400" b="1" dirty="0">
                <a:latin typeface="Arial" panose="020B0604020202020204" pitchFamily="34" charset="0"/>
              </a:rPr>
              <a:t>Arkansas School Nurses</a:t>
            </a:r>
          </a:p>
        </p:txBody>
      </p:sp>
      <p:sp>
        <p:nvSpPr>
          <p:cNvPr id="2" name="Rectangle 1">
            <a:extLst>
              <a:ext uri="{FF2B5EF4-FFF2-40B4-BE49-F238E27FC236}">
                <a16:creationId xmlns:a16="http://schemas.microsoft.com/office/drawing/2014/main" id="{A301881C-A051-4127-9369-869A8804B49B}"/>
              </a:ext>
            </a:extLst>
          </p:cNvPr>
          <p:cNvSpPr/>
          <p:nvPr/>
        </p:nvSpPr>
        <p:spPr>
          <a:xfrm>
            <a:off x="0" y="0"/>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D132B65D-A2F9-4593-BCC2-6206FE2DEB1C}"/>
              </a:ext>
            </a:extLst>
          </p:cNvPr>
          <p:cNvSpPr/>
          <p:nvPr/>
        </p:nvSpPr>
        <p:spPr>
          <a:xfrm>
            <a:off x="0" y="6172200"/>
            <a:ext cx="9144000" cy="685800"/>
          </a:xfrm>
          <a:prstGeom prst="rect">
            <a:avLst/>
          </a:prstGeom>
          <a:solidFill>
            <a:srgbClr val="A80C0C"/>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102" name="Picture 3">
            <a:extLst>
              <a:ext uri="{FF2B5EF4-FFF2-40B4-BE49-F238E27FC236}">
                <a16:creationId xmlns:a16="http://schemas.microsoft.com/office/drawing/2014/main" id="{5D9B4EC2-356E-4E06-B406-B38A23E639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5282521"/>
            <a:ext cx="2607651" cy="660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6">
            <a:extLst>
              <a:ext uri="{FF2B5EF4-FFF2-40B4-BE49-F238E27FC236}">
                <a16:creationId xmlns:a16="http://schemas.microsoft.com/office/drawing/2014/main" id="{57A95DD1-05CD-49E6-A69C-6CA5E4C4FFD1}"/>
              </a:ext>
            </a:extLst>
          </p:cNvPr>
          <p:cNvSpPr txBox="1">
            <a:spLocks noChangeArrowheads="1"/>
          </p:cNvSpPr>
          <p:nvPr/>
        </p:nvSpPr>
        <p:spPr bwMode="auto">
          <a:xfrm>
            <a:off x="1752600" y="5715000"/>
            <a:ext cx="5638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latin typeface="Arial" panose="020B0604020202020204" pitchFamily="34" charset="0"/>
              </a:rPr>
              <a:t> 2023</a:t>
            </a:r>
          </a:p>
        </p:txBody>
      </p:sp>
      <p:pic>
        <p:nvPicPr>
          <p:cNvPr id="4" name="Google Shape;107;p1">
            <a:extLst>
              <a:ext uri="{FF2B5EF4-FFF2-40B4-BE49-F238E27FC236}">
                <a16:creationId xmlns:a16="http://schemas.microsoft.com/office/drawing/2014/main" id="{CB03941C-0FE6-5AEC-8FD3-25E1E0E8F1B9}"/>
              </a:ext>
            </a:extLst>
          </p:cNvPr>
          <p:cNvPicPr preferRelativeResize="0"/>
          <p:nvPr/>
        </p:nvPicPr>
        <p:blipFill rotWithShape="1">
          <a:blip r:embed="rId4">
            <a:alphaModFix/>
          </a:blip>
          <a:srcRect/>
          <a:stretch/>
        </p:blipFill>
        <p:spPr>
          <a:xfrm>
            <a:off x="809990" y="5181384"/>
            <a:ext cx="942609" cy="871924"/>
          </a:xfrm>
          <a:prstGeom prst="rect">
            <a:avLst/>
          </a:prstGeom>
          <a:noFill/>
          <a:ln>
            <a:noFill/>
          </a:ln>
        </p:spPr>
      </p:pic>
      <p:sp>
        <p:nvSpPr>
          <p:cNvPr id="5" name="TextBox 4">
            <a:extLst>
              <a:ext uri="{FF2B5EF4-FFF2-40B4-BE49-F238E27FC236}">
                <a16:creationId xmlns:a16="http://schemas.microsoft.com/office/drawing/2014/main" id="{50C543A8-59E4-84D4-4435-4487B75E0A05}"/>
              </a:ext>
            </a:extLst>
          </p:cNvPr>
          <p:cNvSpPr txBox="1"/>
          <p:nvPr/>
        </p:nvSpPr>
        <p:spPr>
          <a:xfrm>
            <a:off x="609600" y="6375177"/>
            <a:ext cx="1524000" cy="368300"/>
          </a:xfrm>
          <a:prstGeom prst="rect">
            <a:avLst/>
          </a:prstGeom>
          <a:noFill/>
        </p:spPr>
        <p:txBody>
          <a:bodyPr wrap="square" rtlCol="0">
            <a:spAutoFit/>
          </a:bodyPr>
          <a:lstStyle/>
          <a:p>
            <a:r>
              <a:rPr lang="en-US" dirty="0"/>
              <a:t>Updated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20515"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Screeners</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600" dirty="0">
                <a:latin typeface="Arial" panose="020B0604020202020204" pitchFamily="34" charset="0"/>
              </a:rPr>
              <a:t>Who can perform the scoliosis screening?</a:t>
            </a:r>
          </a:p>
          <a:p>
            <a:pPr marL="514350" indent="-514350">
              <a:spcBef>
                <a:spcPct val="0"/>
              </a:spcBef>
            </a:pPr>
            <a:r>
              <a:rPr lang="en-US" altLang="en-US" sz="2600" dirty="0">
                <a:latin typeface="Arial" panose="020B0604020202020204" pitchFamily="34" charset="0"/>
              </a:rPr>
              <a:t>Licensed Physicians</a:t>
            </a:r>
          </a:p>
          <a:p>
            <a:pPr marL="514350" indent="-514350">
              <a:spcBef>
                <a:spcPct val="0"/>
              </a:spcBef>
            </a:pPr>
            <a:r>
              <a:rPr lang="en-US" altLang="en-US" sz="2600" dirty="0">
                <a:latin typeface="Arial" panose="020B0604020202020204" pitchFamily="34" charset="0"/>
              </a:rPr>
              <a:t>Individuals who have been trained to perform scoliosis screening by a Certified Scoliosis Screening Instructor</a:t>
            </a:r>
          </a:p>
          <a:p>
            <a:pPr marL="1257300" lvl="1" indent="-514350">
              <a:spcBef>
                <a:spcPct val="0"/>
              </a:spcBef>
            </a:pPr>
            <a:r>
              <a:rPr lang="en-US" altLang="en-US" sz="2600" dirty="0">
                <a:latin typeface="Arial" panose="020B0604020202020204" pitchFamily="34" charset="0"/>
              </a:rPr>
              <a:t>Screeners must be recertified every 5 years</a:t>
            </a: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Tree>
    <p:extLst>
      <p:ext uri="{BB962C8B-B14F-4D97-AF65-F5344CB8AC3E}">
        <p14:creationId xmlns:p14="http://schemas.microsoft.com/office/powerpoint/2010/main" val="3019888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20515"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Scoliosis</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indent="-457200">
              <a:spcBef>
                <a:spcPct val="0"/>
              </a:spcBef>
            </a:pPr>
            <a:r>
              <a:rPr lang="en-US" altLang="en-US" sz="2600" dirty="0">
                <a:latin typeface="Arial" panose="020B0604020202020204" pitchFamily="34" charset="0"/>
              </a:rPr>
              <a:t>Scoliosis is a lateral curvature of the spine, resembling an S-curve or C-curve</a:t>
            </a:r>
          </a:p>
          <a:p>
            <a:pPr marL="457200" indent="-457200">
              <a:spcBef>
                <a:spcPct val="0"/>
              </a:spcBef>
            </a:pPr>
            <a:r>
              <a:rPr lang="en-US" altLang="en-US" sz="2600" dirty="0">
                <a:latin typeface="Arial" panose="020B0604020202020204" pitchFamily="34" charset="0"/>
              </a:rPr>
              <a:t>Idiopathic Scoliosis accounts for 80-85% of all scoliosis cases</a:t>
            </a:r>
          </a:p>
          <a:p>
            <a:pPr marL="457200" indent="-457200">
              <a:spcBef>
                <a:spcPct val="0"/>
              </a:spcBef>
            </a:pPr>
            <a:r>
              <a:rPr lang="en-US" altLang="en-US" sz="2600" dirty="0">
                <a:latin typeface="Arial" panose="020B0604020202020204" pitchFamily="34" charset="0"/>
              </a:rPr>
              <a:t>The condition can be detected between the ages of 10 and 15 years</a:t>
            </a:r>
          </a:p>
          <a:p>
            <a:pPr marL="457200" indent="-457200">
              <a:spcBef>
                <a:spcPct val="0"/>
              </a:spcBef>
            </a:pPr>
            <a:r>
              <a:rPr lang="en-US" altLang="en-US" sz="2600" dirty="0">
                <a:latin typeface="Arial" panose="020B0604020202020204" pitchFamily="34" charset="0"/>
              </a:rPr>
              <a:t>Girls are affected more often than boys</a:t>
            </a:r>
          </a:p>
          <a:p>
            <a:pPr marL="457200" indent="-457200">
              <a:spcBef>
                <a:spcPct val="0"/>
              </a:spcBef>
            </a:pPr>
            <a:r>
              <a:rPr lang="en-US" altLang="en-US" sz="2600" dirty="0">
                <a:latin typeface="Arial" panose="020B0604020202020204" pitchFamily="34" charset="0"/>
              </a:rPr>
              <a:t>About 2 in 100 people have a mild form of scoliosis</a:t>
            </a: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Tree>
    <p:extLst>
      <p:ext uri="{BB962C8B-B14F-4D97-AF65-F5344CB8AC3E}">
        <p14:creationId xmlns:p14="http://schemas.microsoft.com/office/powerpoint/2010/main" val="2383485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20515"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Scoliosis</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indent="-457200">
              <a:spcBef>
                <a:spcPct val="0"/>
              </a:spcBef>
            </a:pPr>
            <a:r>
              <a:rPr lang="en-US" altLang="en-US" sz="2600" dirty="0">
                <a:latin typeface="Arial" panose="020B0604020202020204" pitchFamily="34" charset="0"/>
              </a:rPr>
              <a:t>Scoliosis can be detected by performing a 30 second scoliosis screen</a:t>
            </a:r>
          </a:p>
          <a:p>
            <a:pPr marL="457200" indent="-457200">
              <a:spcBef>
                <a:spcPct val="0"/>
              </a:spcBef>
            </a:pPr>
            <a:r>
              <a:rPr lang="en-US" altLang="en-US" sz="2600" dirty="0">
                <a:latin typeface="Arial" panose="020B0604020202020204" pitchFamily="34" charset="0"/>
              </a:rPr>
              <a:t>Early detection and treatment can help prevent physical and emotional disability</a:t>
            </a:r>
          </a:p>
          <a:p>
            <a:pPr marL="457200" indent="-457200">
              <a:spcBef>
                <a:spcPct val="0"/>
              </a:spcBef>
            </a:pPr>
            <a:r>
              <a:rPr lang="en-US" altLang="en-US" sz="2600" dirty="0">
                <a:latin typeface="Arial" panose="020B0604020202020204" pitchFamily="34" charset="0"/>
              </a:rPr>
              <a:t>Rules and Regulations provide a method to assure all school age children are screened for scoliosis and necessary referrals for medical follow-up are made</a:t>
            </a: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Tree>
    <p:extLst>
      <p:ext uri="{BB962C8B-B14F-4D97-AF65-F5344CB8AC3E}">
        <p14:creationId xmlns:p14="http://schemas.microsoft.com/office/powerpoint/2010/main" val="1995716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20515"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Scoliosis Definition</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6" name="Content Placeholder 5">
            <a:extLst>
              <a:ext uri="{FF2B5EF4-FFF2-40B4-BE49-F238E27FC236}">
                <a16:creationId xmlns:a16="http://schemas.microsoft.com/office/drawing/2014/main" id="{D4C462B0-BD2E-0707-3C6B-880235DC698E}"/>
              </a:ext>
            </a:extLst>
          </p:cNvPr>
          <p:cNvSpPr>
            <a:spLocks noGrp="1"/>
          </p:cNvSpPr>
          <p:nvPr>
            <p:ph sz="half" idx="1"/>
          </p:nvPr>
        </p:nvSpPr>
        <p:spPr/>
        <p:txBody>
          <a:bodyPr/>
          <a:lstStyle/>
          <a:p>
            <a:r>
              <a:rPr lang="en-US" dirty="0"/>
              <a:t>Abnormal lateral curvature of the spine of 10° or more.</a:t>
            </a:r>
          </a:p>
          <a:p>
            <a:r>
              <a:rPr lang="en-US" dirty="0"/>
              <a:t>Rotation in the spinal column creates a side to side, “S” shaped curve when viewed from behind.</a:t>
            </a:r>
          </a:p>
        </p:txBody>
      </p:sp>
      <p:pic>
        <p:nvPicPr>
          <p:cNvPr id="8" name="Google Shape;192;p50">
            <a:extLst>
              <a:ext uri="{FF2B5EF4-FFF2-40B4-BE49-F238E27FC236}">
                <a16:creationId xmlns:a16="http://schemas.microsoft.com/office/drawing/2014/main" id="{B16A09C5-21B0-4137-1FFA-0733D045C82C}"/>
              </a:ext>
            </a:extLst>
          </p:cNvPr>
          <p:cNvPicPr preferRelativeResize="0">
            <a:picLocks noGrp="1"/>
          </p:cNvPicPr>
          <p:nvPr>
            <p:ph sz="half" idx="2"/>
          </p:nvPr>
        </p:nvPicPr>
        <p:blipFill rotWithShape="1">
          <a:blip r:embed="rId5">
            <a:alphaModFix/>
          </a:blip>
          <a:srcRect/>
          <a:stretch/>
        </p:blipFill>
        <p:spPr>
          <a:xfrm>
            <a:off x="4681537" y="1281112"/>
            <a:ext cx="3819525" cy="4295775"/>
          </a:xfrm>
          <a:prstGeom prst="rect">
            <a:avLst/>
          </a:prstGeom>
          <a:noFill/>
          <a:ln w="9525" cap="flat" cmpd="sng">
            <a:solidFill>
              <a:srgbClr val="808080"/>
            </a:solidFill>
            <a:prstDash val="solid"/>
            <a:miter lim="800000"/>
            <a:headEnd type="none" w="sm" len="sm"/>
            <a:tailEnd type="none" w="sm" len="sm"/>
          </a:ln>
        </p:spPr>
      </p:pic>
    </p:spTree>
    <p:extLst>
      <p:ext uri="{BB962C8B-B14F-4D97-AF65-F5344CB8AC3E}">
        <p14:creationId xmlns:p14="http://schemas.microsoft.com/office/powerpoint/2010/main" val="328857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20515"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Scoliosis = Crooked</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pic>
        <p:nvPicPr>
          <p:cNvPr id="10" name="Google Shape;201;p16">
            <a:extLst>
              <a:ext uri="{FF2B5EF4-FFF2-40B4-BE49-F238E27FC236}">
                <a16:creationId xmlns:a16="http://schemas.microsoft.com/office/drawing/2014/main" id="{FAFE36CC-8A9B-CD11-93B7-20F137D8CBB0}"/>
              </a:ext>
            </a:extLst>
          </p:cNvPr>
          <p:cNvPicPr preferRelativeResize="0">
            <a:picLocks noGrp="1"/>
          </p:cNvPicPr>
          <p:nvPr>
            <p:ph idx="1"/>
          </p:nvPr>
        </p:nvPicPr>
        <p:blipFill rotWithShape="1">
          <a:blip r:embed="rId5">
            <a:alphaModFix/>
          </a:blip>
          <a:srcRect/>
          <a:stretch/>
        </p:blipFill>
        <p:spPr>
          <a:xfrm>
            <a:off x="1143000" y="1409700"/>
            <a:ext cx="6858000" cy="4267199"/>
          </a:xfrm>
          <a:prstGeom prst="rect">
            <a:avLst/>
          </a:prstGeom>
          <a:noFill/>
          <a:ln>
            <a:noFill/>
          </a:ln>
        </p:spPr>
      </p:pic>
    </p:spTree>
    <p:extLst>
      <p:ext uri="{BB962C8B-B14F-4D97-AF65-F5344CB8AC3E}">
        <p14:creationId xmlns:p14="http://schemas.microsoft.com/office/powerpoint/2010/main" val="2735859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20515"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3 Types of Curvatures</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idx="1"/>
          </p:nvPr>
        </p:nvSpPr>
        <p:spPr>
          <a:xfrm>
            <a:off x="436685" y="1022410"/>
            <a:ext cx="8229600" cy="4525963"/>
          </a:xfrm>
        </p:spPr>
        <p:txBody>
          <a:bodyPr/>
          <a:lstStyle/>
          <a:p>
            <a:r>
              <a:rPr lang="en-US" b="1" dirty="0"/>
              <a:t>Kyphosis- </a:t>
            </a:r>
            <a:r>
              <a:rPr lang="en-US" dirty="0"/>
              <a:t>slight curvature is normal.</a:t>
            </a:r>
          </a:p>
          <a:p>
            <a:r>
              <a:rPr lang="en-US" b="1" dirty="0"/>
              <a:t>Lordosis</a:t>
            </a:r>
            <a:r>
              <a:rPr lang="en-US" dirty="0"/>
              <a:t>- slight curvature is normal.</a:t>
            </a:r>
          </a:p>
          <a:p>
            <a:r>
              <a:rPr lang="en-US" b="1" dirty="0"/>
              <a:t>Scoliosis</a:t>
            </a:r>
            <a:r>
              <a:rPr lang="en-US" dirty="0"/>
              <a:t>- lateral curvature is never normal.</a:t>
            </a:r>
          </a:p>
          <a:p>
            <a:pPr marL="0" indent="0">
              <a:buNone/>
            </a:pPr>
            <a:endParaRPr lang="en-US" b="1" dirty="0"/>
          </a:p>
          <a:p>
            <a:endParaRPr lang="en-US" dirty="0"/>
          </a:p>
        </p:txBody>
      </p:sp>
      <p:pic>
        <p:nvPicPr>
          <p:cNvPr id="5" name="Google Shape;210;p49">
            <a:extLst>
              <a:ext uri="{FF2B5EF4-FFF2-40B4-BE49-F238E27FC236}">
                <a16:creationId xmlns:a16="http://schemas.microsoft.com/office/drawing/2014/main" id="{641A444A-5763-29D9-049D-0372C79F2B54}"/>
              </a:ext>
            </a:extLst>
          </p:cNvPr>
          <p:cNvPicPr preferRelativeResize="0"/>
          <p:nvPr/>
        </p:nvPicPr>
        <p:blipFill rotWithShape="1">
          <a:blip r:embed="rId5">
            <a:alphaModFix/>
          </a:blip>
          <a:srcRect/>
          <a:stretch/>
        </p:blipFill>
        <p:spPr>
          <a:xfrm>
            <a:off x="1553138" y="2839224"/>
            <a:ext cx="5809126" cy="3877600"/>
          </a:xfrm>
          <a:prstGeom prst="rect">
            <a:avLst/>
          </a:prstGeom>
          <a:noFill/>
          <a:ln>
            <a:noFill/>
          </a:ln>
        </p:spPr>
      </p:pic>
    </p:spTree>
    <p:extLst>
      <p:ext uri="{BB962C8B-B14F-4D97-AF65-F5344CB8AC3E}">
        <p14:creationId xmlns:p14="http://schemas.microsoft.com/office/powerpoint/2010/main" val="3898942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20515"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Structural Scoliosis</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sz="half" idx="1"/>
          </p:nvPr>
        </p:nvSpPr>
        <p:spPr/>
        <p:txBody>
          <a:bodyPr/>
          <a:lstStyle/>
          <a:p>
            <a:endParaRPr lang="en-US" b="1" dirty="0"/>
          </a:p>
          <a:p>
            <a:endParaRPr lang="en-US" b="1" dirty="0"/>
          </a:p>
          <a:p>
            <a:r>
              <a:rPr lang="en-US" sz="3200" b="1" dirty="0"/>
              <a:t>Idiopathic</a:t>
            </a:r>
            <a:r>
              <a:rPr lang="en-US" sz="3200" dirty="0"/>
              <a:t> – 85%</a:t>
            </a:r>
          </a:p>
          <a:p>
            <a:r>
              <a:rPr lang="en-US" sz="3200" b="1" dirty="0"/>
              <a:t>Congenital </a:t>
            </a:r>
          </a:p>
          <a:p>
            <a:r>
              <a:rPr lang="en-US" sz="3200" b="1" dirty="0"/>
              <a:t>Neuromuscular </a:t>
            </a:r>
            <a:r>
              <a:rPr lang="en-US" sz="3200" dirty="0"/>
              <a:t>– CP, MD</a:t>
            </a:r>
            <a:endParaRPr lang="en-US" sz="3200" b="1" dirty="0"/>
          </a:p>
          <a:p>
            <a:endParaRPr lang="en-US" dirty="0"/>
          </a:p>
        </p:txBody>
      </p:sp>
      <p:pic>
        <p:nvPicPr>
          <p:cNvPr id="8" name="Google Shape;219;p52">
            <a:extLst>
              <a:ext uri="{FF2B5EF4-FFF2-40B4-BE49-F238E27FC236}">
                <a16:creationId xmlns:a16="http://schemas.microsoft.com/office/drawing/2014/main" id="{C7D620CE-FDF1-4B3E-1778-DA09E542C397}"/>
              </a:ext>
            </a:extLst>
          </p:cNvPr>
          <p:cNvPicPr preferRelativeResize="0">
            <a:picLocks noGrp="1"/>
          </p:cNvPicPr>
          <p:nvPr>
            <p:ph sz="half" idx="2"/>
          </p:nvPr>
        </p:nvPicPr>
        <p:blipFill rotWithShape="1">
          <a:blip r:embed="rId5">
            <a:alphaModFix/>
          </a:blip>
          <a:srcRect/>
          <a:stretch/>
        </p:blipFill>
        <p:spPr>
          <a:xfrm>
            <a:off x="5536009" y="1600200"/>
            <a:ext cx="2262981" cy="4525963"/>
          </a:xfrm>
          <a:prstGeom prst="rect">
            <a:avLst/>
          </a:prstGeom>
          <a:noFill/>
          <a:ln>
            <a:noFill/>
          </a:ln>
        </p:spPr>
      </p:pic>
    </p:spTree>
    <p:extLst>
      <p:ext uri="{BB962C8B-B14F-4D97-AF65-F5344CB8AC3E}">
        <p14:creationId xmlns:p14="http://schemas.microsoft.com/office/powerpoint/2010/main" val="1357703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20515"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Functional Scoliosis</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sz="half" idx="1"/>
          </p:nvPr>
        </p:nvSpPr>
        <p:spPr/>
        <p:txBody>
          <a:bodyPr/>
          <a:lstStyle/>
          <a:p>
            <a:endParaRPr lang="en-US" b="1" dirty="0"/>
          </a:p>
          <a:p>
            <a:endParaRPr lang="en-US" b="1" dirty="0"/>
          </a:p>
          <a:p>
            <a:endParaRPr lang="en-US" dirty="0"/>
          </a:p>
        </p:txBody>
      </p:sp>
      <p:pic>
        <p:nvPicPr>
          <p:cNvPr id="5" name="Google Shape;226;p56">
            <a:extLst>
              <a:ext uri="{FF2B5EF4-FFF2-40B4-BE49-F238E27FC236}">
                <a16:creationId xmlns:a16="http://schemas.microsoft.com/office/drawing/2014/main" id="{EDF819C5-F2DA-47B6-4FB7-7EA946EE592B}"/>
              </a:ext>
            </a:extLst>
          </p:cNvPr>
          <p:cNvPicPr preferRelativeResize="0"/>
          <p:nvPr/>
        </p:nvPicPr>
        <p:blipFill rotWithShape="1">
          <a:blip r:embed="rId5">
            <a:alphaModFix/>
          </a:blip>
          <a:srcRect/>
          <a:stretch/>
        </p:blipFill>
        <p:spPr>
          <a:xfrm>
            <a:off x="152400" y="2462975"/>
            <a:ext cx="4305300" cy="2870200"/>
          </a:xfrm>
          <a:prstGeom prst="rect">
            <a:avLst/>
          </a:prstGeom>
          <a:noFill/>
          <a:ln>
            <a:noFill/>
          </a:ln>
        </p:spPr>
      </p:pic>
      <p:sp>
        <p:nvSpPr>
          <p:cNvPr id="6" name="Content Placeholder 5">
            <a:extLst>
              <a:ext uri="{FF2B5EF4-FFF2-40B4-BE49-F238E27FC236}">
                <a16:creationId xmlns:a16="http://schemas.microsoft.com/office/drawing/2014/main" id="{B77346FA-D3F4-2283-05D1-73C2DAA7C289}"/>
              </a:ext>
            </a:extLst>
          </p:cNvPr>
          <p:cNvSpPr>
            <a:spLocks noGrp="1"/>
          </p:cNvSpPr>
          <p:nvPr>
            <p:ph sz="half" idx="2"/>
          </p:nvPr>
        </p:nvSpPr>
        <p:spPr/>
        <p:txBody>
          <a:bodyPr/>
          <a:lstStyle/>
          <a:p>
            <a:endParaRPr lang="en-US" dirty="0"/>
          </a:p>
          <a:p>
            <a:pPr marL="0" indent="0">
              <a:buNone/>
            </a:pPr>
            <a:r>
              <a:rPr lang="en-US" sz="3600" dirty="0"/>
              <a:t>A structurally normal spine that appears to have a lateral curve (scoliosis).</a:t>
            </a:r>
          </a:p>
        </p:txBody>
      </p:sp>
    </p:spTree>
    <p:extLst>
      <p:ext uri="{BB962C8B-B14F-4D97-AF65-F5344CB8AC3E}">
        <p14:creationId xmlns:p14="http://schemas.microsoft.com/office/powerpoint/2010/main" val="3729637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20515"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Kyphosis</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sz="half" idx="1"/>
          </p:nvPr>
        </p:nvSpPr>
        <p:spPr/>
        <p:txBody>
          <a:bodyPr/>
          <a:lstStyle/>
          <a:p>
            <a:endParaRPr lang="en-US" b="1" dirty="0"/>
          </a:p>
          <a:p>
            <a:endParaRPr lang="en-US" b="1" dirty="0"/>
          </a:p>
          <a:p>
            <a:endParaRPr lang="en-US" dirty="0"/>
          </a:p>
        </p:txBody>
      </p:sp>
      <p:sp>
        <p:nvSpPr>
          <p:cNvPr id="6" name="Content Placeholder 5">
            <a:extLst>
              <a:ext uri="{FF2B5EF4-FFF2-40B4-BE49-F238E27FC236}">
                <a16:creationId xmlns:a16="http://schemas.microsoft.com/office/drawing/2014/main" id="{B77346FA-D3F4-2283-05D1-73C2DAA7C289}"/>
              </a:ext>
            </a:extLst>
          </p:cNvPr>
          <p:cNvSpPr>
            <a:spLocks noGrp="1"/>
          </p:cNvSpPr>
          <p:nvPr>
            <p:ph sz="half" idx="2"/>
          </p:nvPr>
        </p:nvSpPr>
        <p:spPr/>
        <p:txBody>
          <a:bodyPr/>
          <a:lstStyle/>
          <a:p>
            <a:pPr marL="0" indent="0">
              <a:buNone/>
            </a:pPr>
            <a:r>
              <a:rPr lang="en-US" sz="3200" dirty="0"/>
              <a:t>An abnormal increase in normal kyphotic (posterior) curvature of the thoracic spine which can result in a noticeable round back deformity.</a:t>
            </a:r>
          </a:p>
        </p:txBody>
      </p:sp>
      <p:pic>
        <p:nvPicPr>
          <p:cNvPr id="7" name="Google Shape;235;p57">
            <a:extLst>
              <a:ext uri="{FF2B5EF4-FFF2-40B4-BE49-F238E27FC236}">
                <a16:creationId xmlns:a16="http://schemas.microsoft.com/office/drawing/2014/main" id="{2BF30FFC-D543-6E5C-7FCC-CDEB8A1D3792}"/>
              </a:ext>
            </a:extLst>
          </p:cNvPr>
          <p:cNvPicPr preferRelativeResize="0"/>
          <p:nvPr/>
        </p:nvPicPr>
        <p:blipFill rotWithShape="1">
          <a:blip r:embed="rId5">
            <a:alphaModFix/>
          </a:blip>
          <a:srcRect/>
          <a:stretch/>
        </p:blipFill>
        <p:spPr>
          <a:xfrm>
            <a:off x="1203325" y="929601"/>
            <a:ext cx="3063874" cy="5196562"/>
          </a:xfrm>
          <a:prstGeom prst="rect">
            <a:avLst/>
          </a:prstGeom>
          <a:noFill/>
          <a:ln>
            <a:noFill/>
          </a:ln>
        </p:spPr>
      </p:pic>
    </p:spTree>
    <p:extLst>
      <p:ext uri="{BB962C8B-B14F-4D97-AF65-F5344CB8AC3E}">
        <p14:creationId xmlns:p14="http://schemas.microsoft.com/office/powerpoint/2010/main" val="1470201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20515"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Lordosis</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sz="half" idx="1"/>
          </p:nvPr>
        </p:nvSpPr>
        <p:spPr/>
        <p:txBody>
          <a:bodyPr/>
          <a:lstStyle/>
          <a:p>
            <a:endParaRPr lang="en-US" b="1" dirty="0"/>
          </a:p>
          <a:p>
            <a:endParaRPr lang="en-US" b="1" dirty="0"/>
          </a:p>
          <a:p>
            <a:endParaRPr lang="en-US" dirty="0"/>
          </a:p>
        </p:txBody>
      </p:sp>
      <p:sp>
        <p:nvSpPr>
          <p:cNvPr id="6" name="Content Placeholder 5">
            <a:extLst>
              <a:ext uri="{FF2B5EF4-FFF2-40B4-BE49-F238E27FC236}">
                <a16:creationId xmlns:a16="http://schemas.microsoft.com/office/drawing/2014/main" id="{B77346FA-D3F4-2283-05D1-73C2DAA7C289}"/>
              </a:ext>
            </a:extLst>
          </p:cNvPr>
          <p:cNvSpPr>
            <a:spLocks noGrp="1"/>
          </p:cNvSpPr>
          <p:nvPr>
            <p:ph sz="half" idx="2"/>
          </p:nvPr>
        </p:nvSpPr>
        <p:spPr/>
        <p:txBody>
          <a:bodyPr/>
          <a:lstStyle/>
          <a:p>
            <a:pPr marL="0" indent="0">
              <a:buNone/>
            </a:pPr>
            <a:r>
              <a:rPr lang="en-US" sz="3200" dirty="0"/>
              <a:t>An abnormal increase in normal lordotic (anterior) curvature of the lumbar spine. This can lead to a noticeable “sway-back” appearance.</a:t>
            </a:r>
          </a:p>
        </p:txBody>
      </p:sp>
      <p:pic>
        <p:nvPicPr>
          <p:cNvPr id="5" name="Google Shape;243;p58">
            <a:extLst>
              <a:ext uri="{FF2B5EF4-FFF2-40B4-BE49-F238E27FC236}">
                <a16:creationId xmlns:a16="http://schemas.microsoft.com/office/drawing/2014/main" id="{A824ED98-5ED4-2B23-08BD-14F727CA2FFC}"/>
              </a:ext>
            </a:extLst>
          </p:cNvPr>
          <p:cNvPicPr preferRelativeResize="0"/>
          <p:nvPr/>
        </p:nvPicPr>
        <p:blipFill rotWithShape="1">
          <a:blip r:embed="rId5">
            <a:alphaModFix/>
          </a:blip>
          <a:srcRect/>
          <a:stretch/>
        </p:blipFill>
        <p:spPr>
          <a:xfrm>
            <a:off x="1244287" y="1219200"/>
            <a:ext cx="2464425" cy="4862550"/>
          </a:xfrm>
          <a:prstGeom prst="rect">
            <a:avLst/>
          </a:prstGeom>
          <a:noFill/>
          <a:ln>
            <a:noFill/>
          </a:ln>
        </p:spPr>
      </p:pic>
    </p:spTree>
    <p:extLst>
      <p:ext uri="{BB962C8B-B14F-4D97-AF65-F5344CB8AC3E}">
        <p14:creationId xmlns:p14="http://schemas.microsoft.com/office/powerpoint/2010/main" val="3067604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6996EC-4CD8-4C7F-A4B2-85E80F21ADF3}"/>
              </a:ext>
            </a:extLst>
          </p:cNvPr>
          <p:cNvSpPr/>
          <p:nvPr/>
        </p:nvSpPr>
        <p:spPr>
          <a:xfrm>
            <a:off x="0" y="0"/>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147" name="Title 1">
            <a:extLst>
              <a:ext uri="{FF2B5EF4-FFF2-40B4-BE49-F238E27FC236}">
                <a16:creationId xmlns:a16="http://schemas.microsoft.com/office/drawing/2014/main" id="{8C9D4615-BDAE-4359-BCFA-FFF858EE73A0}"/>
              </a:ext>
            </a:extLst>
          </p:cNvPr>
          <p:cNvSpPr txBox="1">
            <a:spLocks noChangeArrowheads="1"/>
          </p:cNvSpPr>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dirty="0">
                <a:solidFill>
                  <a:schemeClr val="bg1"/>
                </a:solidFill>
                <a:latin typeface="Arial" panose="020B0604020202020204" pitchFamily="34" charset="0"/>
              </a:rPr>
              <a:t>Learning Outcomes</a:t>
            </a:r>
          </a:p>
        </p:txBody>
      </p:sp>
      <p:sp>
        <p:nvSpPr>
          <p:cNvPr id="4" name="Google Shape;135;p26">
            <a:extLst>
              <a:ext uri="{FF2B5EF4-FFF2-40B4-BE49-F238E27FC236}">
                <a16:creationId xmlns:a16="http://schemas.microsoft.com/office/drawing/2014/main" id="{AF14FBA5-FD7A-4B2B-B0F3-FF72A6D878FA}"/>
              </a:ext>
            </a:extLst>
          </p:cNvPr>
          <p:cNvSpPr txBox="1">
            <a:spLocks/>
          </p:cNvSpPr>
          <p:nvPr/>
        </p:nvSpPr>
        <p:spPr>
          <a:xfrm>
            <a:off x="533400" y="1433512"/>
            <a:ext cx="8001000" cy="4052887"/>
          </a:xfrm>
          <a:prstGeom prst="rect">
            <a:avLst/>
          </a:prstGeom>
          <a:noFill/>
          <a:ln w="9525" cap="flat" cmpd="sng">
            <a:solidFill>
              <a:srgbClr val="000000"/>
            </a:solidFill>
            <a:prstDash val="solid"/>
            <a:round/>
            <a:headEnd type="none" w="sm" len="sm"/>
            <a:tailEnd type="none" w="sm" len="sm"/>
          </a:ln>
        </p:spPr>
        <p:txBody>
          <a:bodyPr spcFirstLastPara="1" lIns="91425" tIns="91425" rIns="91425" bIns="91425" anchor="b"/>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eaLnBrk="1" fontAlgn="auto" hangingPunct="1">
              <a:buClr>
                <a:srgbClr val="000000"/>
              </a:buClr>
              <a:defRPr/>
            </a:pPr>
            <a:r>
              <a:rPr lang="en-US" sz="2800" kern="0" dirty="0">
                <a:solidFill>
                  <a:srgbClr val="000000"/>
                </a:solidFill>
              </a:rPr>
              <a:t>Learners will self-report an increase in knowledge about the importance of scoliosis screening and screening process by scoring 80% or above on the Knowledge Check.</a:t>
            </a:r>
          </a:p>
          <a:p>
            <a:pPr algn="l" eaLnBrk="1" fontAlgn="auto" hangingPunct="1">
              <a:buClr>
                <a:srgbClr val="000000"/>
              </a:buClr>
              <a:defRPr/>
            </a:pPr>
            <a:endParaRPr lang="en-US" sz="2800" kern="0" dirty="0">
              <a:solidFill>
                <a:srgbClr val="000000"/>
              </a:solidFill>
            </a:endParaRPr>
          </a:p>
          <a:p>
            <a:pPr algn="l" eaLnBrk="1" fontAlgn="auto" hangingPunct="1">
              <a:buClr>
                <a:srgbClr val="000000"/>
              </a:buClr>
              <a:defRPr/>
            </a:pPr>
            <a:r>
              <a:rPr lang="en-US" sz="2800" kern="0" dirty="0">
                <a:solidFill>
                  <a:srgbClr val="000000"/>
                </a:solidFill>
              </a:rPr>
              <a:t>Learners will successfully complete a return demonstration of scoliosis screening and use of a scoliometer and will verbalize any findings that require referral. </a:t>
            </a:r>
          </a:p>
        </p:txBody>
      </p:sp>
      <p:pic>
        <p:nvPicPr>
          <p:cNvPr id="6149" name="Picture 4">
            <a:extLst>
              <a:ext uri="{FF2B5EF4-FFF2-40B4-BE49-F238E27FC236}">
                <a16:creationId xmlns:a16="http://schemas.microsoft.com/office/drawing/2014/main" id="{E70CD355-D27C-4D02-8C11-1956B54DD1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07;p1">
            <a:extLst>
              <a:ext uri="{FF2B5EF4-FFF2-40B4-BE49-F238E27FC236}">
                <a16:creationId xmlns:a16="http://schemas.microsoft.com/office/drawing/2014/main" id="{FBF4EF4D-BEFB-57BC-4312-4512302C0681}"/>
              </a:ext>
            </a:extLst>
          </p:cNvPr>
          <p:cNvPicPr preferRelativeResize="0"/>
          <p:nvPr/>
        </p:nvPicPr>
        <p:blipFill rotWithShape="1">
          <a:blip r:embed="rId4">
            <a:alphaModFix/>
          </a:blip>
          <a:srcRect/>
          <a:stretch/>
        </p:blipFill>
        <p:spPr>
          <a:xfrm>
            <a:off x="136524" y="5724527"/>
            <a:ext cx="1158875" cy="1085972"/>
          </a:xfrm>
          <a:prstGeom prst="rect">
            <a:avLst/>
          </a:prstGeom>
          <a:noFill/>
          <a:ln>
            <a:noFill/>
          </a:ln>
        </p:spPr>
      </p:pic>
    </p:spTree>
    <p:extLst>
      <p:ext uri="{BB962C8B-B14F-4D97-AF65-F5344CB8AC3E}">
        <p14:creationId xmlns:p14="http://schemas.microsoft.com/office/powerpoint/2010/main" val="4004085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20515"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Periodic Examinations</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idx="1"/>
          </p:nvPr>
        </p:nvSpPr>
        <p:spPr/>
        <p:txBody>
          <a:bodyPr/>
          <a:lstStyle/>
          <a:p>
            <a:r>
              <a:rPr lang="en-US" b="1" dirty="0"/>
              <a:t>Risser Sign</a:t>
            </a:r>
          </a:p>
          <a:p>
            <a:pPr marL="0" indent="0">
              <a:buNone/>
            </a:pPr>
            <a:r>
              <a:rPr lang="en-US" b="1" dirty="0"/>
              <a:t>    </a:t>
            </a:r>
            <a:r>
              <a:rPr lang="en-US" dirty="0"/>
              <a:t>Skeletal maturity can be assessed by the</a:t>
            </a:r>
          </a:p>
          <a:p>
            <a:pPr marL="0" indent="0">
              <a:buNone/>
            </a:pPr>
            <a:r>
              <a:rPr lang="en-US" dirty="0"/>
              <a:t>    Risser sign</a:t>
            </a:r>
            <a:endParaRPr lang="en-US" b="1" dirty="0"/>
          </a:p>
          <a:p>
            <a:endParaRPr lang="en-US" b="1" dirty="0"/>
          </a:p>
          <a:p>
            <a:endParaRPr lang="en-US" dirty="0"/>
          </a:p>
        </p:txBody>
      </p:sp>
      <p:pic>
        <p:nvPicPr>
          <p:cNvPr id="8" name="Google Shape;251;p62">
            <a:extLst>
              <a:ext uri="{FF2B5EF4-FFF2-40B4-BE49-F238E27FC236}">
                <a16:creationId xmlns:a16="http://schemas.microsoft.com/office/drawing/2014/main" id="{FF661C88-00DA-8307-0F0F-32C584BBA0EB}"/>
              </a:ext>
            </a:extLst>
          </p:cNvPr>
          <p:cNvPicPr preferRelativeResize="0"/>
          <p:nvPr/>
        </p:nvPicPr>
        <p:blipFill rotWithShape="1">
          <a:blip r:embed="rId5">
            <a:alphaModFix/>
          </a:blip>
          <a:srcRect r="5051"/>
          <a:stretch/>
        </p:blipFill>
        <p:spPr>
          <a:xfrm>
            <a:off x="4055050" y="2906967"/>
            <a:ext cx="3564950" cy="3271950"/>
          </a:xfrm>
          <a:prstGeom prst="rect">
            <a:avLst/>
          </a:prstGeom>
          <a:noFill/>
          <a:ln>
            <a:noFill/>
          </a:ln>
        </p:spPr>
      </p:pic>
    </p:spTree>
    <p:extLst>
      <p:ext uri="{BB962C8B-B14F-4D97-AF65-F5344CB8AC3E}">
        <p14:creationId xmlns:p14="http://schemas.microsoft.com/office/powerpoint/2010/main" val="47532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20515"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400" dirty="0"/>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idx="1"/>
          </p:nvPr>
        </p:nvSpPr>
        <p:spPr/>
        <p:txBody>
          <a:bodyPr/>
          <a:lstStyle/>
          <a:p>
            <a:pPr marL="0" indent="0" algn="ctr">
              <a:buNone/>
            </a:pPr>
            <a:r>
              <a:rPr lang="en-US" sz="5400" b="1" dirty="0"/>
              <a:t>Scoliosis Screening</a:t>
            </a:r>
          </a:p>
          <a:p>
            <a:pPr marL="0" indent="0" algn="ctr">
              <a:buNone/>
            </a:pPr>
            <a:r>
              <a:rPr lang="en-US" sz="5400" b="1" dirty="0"/>
              <a:t>Procedures for</a:t>
            </a:r>
          </a:p>
          <a:p>
            <a:pPr marL="0" indent="0" algn="ctr">
              <a:buNone/>
            </a:pPr>
            <a:r>
              <a:rPr lang="en-US" sz="5400" b="1" dirty="0"/>
              <a:t>Arkansas School</a:t>
            </a:r>
          </a:p>
          <a:p>
            <a:pPr marL="0" indent="0" algn="ctr">
              <a:buNone/>
            </a:pPr>
            <a:r>
              <a:rPr lang="en-US" sz="5400" b="1" dirty="0"/>
              <a:t>Nurses</a:t>
            </a:r>
          </a:p>
        </p:txBody>
      </p:sp>
    </p:spTree>
    <p:extLst>
      <p:ext uri="{BB962C8B-B14F-4D97-AF65-F5344CB8AC3E}">
        <p14:creationId xmlns:p14="http://schemas.microsoft.com/office/powerpoint/2010/main" val="549254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Complete Screening Procedure</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idx="1"/>
          </p:nvPr>
        </p:nvSpPr>
        <p:spPr/>
        <p:txBody>
          <a:bodyPr/>
          <a:lstStyle/>
          <a:p>
            <a:pPr marL="0" indent="0">
              <a:buNone/>
            </a:pPr>
            <a:r>
              <a:rPr lang="en-US" sz="3600" b="1" dirty="0"/>
              <a:t>Screening Procedure </a:t>
            </a:r>
            <a:r>
              <a:rPr lang="en-US" sz="3600" dirty="0"/>
              <a:t>(five stages)</a:t>
            </a:r>
          </a:p>
          <a:p>
            <a:pPr marL="0" indent="0">
              <a:buNone/>
            </a:pPr>
            <a:r>
              <a:rPr lang="en-US" b="1" dirty="0"/>
              <a:t>	</a:t>
            </a:r>
            <a:r>
              <a:rPr lang="en-US" dirty="0"/>
              <a:t>1</a:t>
            </a:r>
            <a:r>
              <a:rPr lang="en-US" baseline="30000" dirty="0"/>
              <a:t>st</a:t>
            </a:r>
            <a:r>
              <a:rPr lang="en-US" dirty="0"/>
              <a:t> Stage- Scoliosis Screening Procedure</a:t>
            </a:r>
          </a:p>
          <a:p>
            <a:pPr marL="0" indent="0">
              <a:buNone/>
            </a:pPr>
            <a:r>
              <a:rPr lang="en-US" dirty="0"/>
              <a:t>	2</a:t>
            </a:r>
            <a:r>
              <a:rPr lang="en-US" baseline="30000" dirty="0"/>
              <a:t>nd</a:t>
            </a:r>
            <a:r>
              <a:rPr lang="en-US" dirty="0"/>
              <a:t> Stage- Scoliometer</a:t>
            </a:r>
          </a:p>
          <a:p>
            <a:pPr marL="0" indent="0">
              <a:buNone/>
            </a:pPr>
            <a:r>
              <a:rPr lang="en-US" dirty="0"/>
              <a:t>	3</a:t>
            </a:r>
            <a:r>
              <a:rPr lang="en-US" baseline="30000" dirty="0"/>
              <a:t>rd</a:t>
            </a:r>
            <a:r>
              <a:rPr lang="en-US" dirty="0"/>
              <a:t> Stage- Recommendation for Referral</a:t>
            </a:r>
          </a:p>
          <a:p>
            <a:pPr marL="0" indent="0">
              <a:buNone/>
            </a:pPr>
            <a:r>
              <a:rPr lang="en-US" dirty="0"/>
              <a:t>	4</a:t>
            </a:r>
            <a:r>
              <a:rPr lang="en-US" baseline="30000" dirty="0"/>
              <a:t>th</a:t>
            </a:r>
            <a:r>
              <a:rPr lang="en-US" dirty="0"/>
              <a:t> Stage- Referral System</a:t>
            </a:r>
          </a:p>
          <a:p>
            <a:pPr marL="0" indent="0">
              <a:buNone/>
            </a:pPr>
            <a:r>
              <a:rPr lang="en-US" dirty="0"/>
              <a:t>	5</a:t>
            </a:r>
            <a:r>
              <a:rPr lang="en-US" baseline="30000" dirty="0"/>
              <a:t>th</a:t>
            </a:r>
            <a:r>
              <a:rPr lang="en-US" dirty="0"/>
              <a:t> Stage- Follow-up</a:t>
            </a:r>
            <a:endParaRPr lang="en-US" sz="4000" dirty="0"/>
          </a:p>
        </p:txBody>
      </p:sp>
    </p:spTree>
    <p:extLst>
      <p:ext uri="{BB962C8B-B14F-4D97-AF65-F5344CB8AC3E}">
        <p14:creationId xmlns:p14="http://schemas.microsoft.com/office/powerpoint/2010/main" val="3281004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Planning</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idx="1"/>
          </p:nvPr>
        </p:nvSpPr>
        <p:spPr/>
        <p:txBody>
          <a:bodyPr/>
          <a:lstStyle/>
          <a:p>
            <a:endParaRPr lang="en-US" sz="2800" dirty="0"/>
          </a:p>
          <a:p>
            <a:r>
              <a:rPr lang="en-US" sz="2800" dirty="0"/>
              <a:t>Determine date and site, them schedule</a:t>
            </a:r>
          </a:p>
          <a:p>
            <a:r>
              <a:rPr lang="en-US" sz="2800" dirty="0"/>
              <a:t>Recruit help</a:t>
            </a:r>
          </a:p>
          <a:p>
            <a:r>
              <a:rPr lang="en-US" sz="2800" u="sng" dirty="0"/>
              <a:t>Notify parents at least 7 days prior to screening</a:t>
            </a:r>
          </a:p>
          <a:p>
            <a:r>
              <a:rPr lang="en-US" sz="2800" dirty="0"/>
              <a:t>Remind students one day prior to screening</a:t>
            </a:r>
          </a:p>
          <a:p>
            <a:r>
              <a:rPr lang="en-US" sz="2800" dirty="0"/>
              <a:t>Set up room</a:t>
            </a:r>
          </a:p>
          <a:p>
            <a:endParaRPr lang="en-US" sz="2800" dirty="0"/>
          </a:p>
        </p:txBody>
      </p:sp>
    </p:spTree>
    <p:extLst>
      <p:ext uri="{BB962C8B-B14F-4D97-AF65-F5344CB8AC3E}">
        <p14:creationId xmlns:p14="http://schemas.microsoft.com/office/powerpoint/2010/main" val="326996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Privacy</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idx="1"/>
          </p:nvPr>
        </p:nvSpPr>
        <p:spPr/>
        <p:txBody>
          <a:bodyPr/>
          <a:lstStyle/>
          <a:p>
            <a:endParaRPr lang="en-US" sz="2800" dirty="0"/>
          </a:p>
          <a:p>
            <a:endParaRPr lang="en-US" sz="2800" dirty="0"/>
          </a:p>
          <a:p>
            <a:r>
              <a:rPr lang="en-US" dirty="0"/>
              <a:t>Ensure Privacy</a:t>
            </a:r>
          </a:p>
          <a:p>
            <a:r>
              <a:rPr lang="en-US" dirty="0"/>
              <a:t>Screen boys and girls separately</a:t>
            </a:r>
          </a:p>
          <a:p>
            <a:r>
              <a:rPr lang="en-US" dirty="0"/>
              <a:t>Good lighting is essential</a:t>
            </a:r>
          </a:p>
        </p:txBody>
      </p:sp>
    </p:spTree>
    <p:extLst>
      <p:ext uri="{BB962C8B-B14F-4D97-AF65-F5344CB8AC3E}">
        <p14:creationId xmlns:p14="http://schemas.microsoft.com/office/powerpoint/2010/main" val="3850965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Procedure</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idx="1"/>
          </p:nvPr>
        </p:nvSpPr>
        <p:spPr/>
        <p:txBody>
          <a:bodyPr/>
          <a:lstStyle/>
          <a:p>
            <a:endParaRPr lang="en-US" sz="2800" dirty="0"/>
          </a:p>
          <a:p>
            <a:endParaRPr lang="en-US" sz="2800" dirty="0"/>
          </a:p>
          <a:p>
            <a:r>
              <a:rPr lang="en-US" dirty="0"/>
              <a:t>Screener seated or standing</a:t>
            </a:r>
          </a:p>
          <a:p>
            <a:r>
              <a:rPr lang="en-US" dirty="0"/>
              <a:t>Student should be 4-6 feet away</a:t>
            </a:r>
          </a:p>
          <a:p>
            <a:r>
              <a:rPr lang="en-US" dirty="0"/>
              <a:t>Student’s feet 2-3 inches apart, knees straight, and arms hanging loose at sides</a:t>
            </a:r>
          </a:p>
        </p:txBody>
      </p:sp>
    </p:spTree>
    <p:extLst>
      <p:ext uri="{BB962C8B-B14F-4D97-AF65-F5344CB8AC3E}">
        <p14:creationId xmlns:p14="http://schemas.microsoft.com/office/powerpoint/2010/main" val="3205666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Referral Criteria</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idx="1"/>
          </p:nvPr>
        </p:nvSpPr>
        <p:spPr/>
        <p:txBody>
          <a:bodyPr/>
          <a:lstStyle/>
          <a:p>
            <a:pPr marL="514350" marR="0" lvl="2" indent="-57150" algn="l" defTabSz="914400" rtl="0" eaLnBrk="1" fontAlgn="auto" latinLnBrk="0" hangingPunct="1">
              <a:lnSpc>
                <a:spcPct val="120000"/>
              </a:lnSpc>
              <a:spcBef>
                <a:spcPts val="1600"/>
              </a:spcBef>
              <a:spcAft>
                <a:spcPts val="0"/>
              </a:spcAft>
              <a:buClr>
                <a:srgbClr val="C00000"/>
              </a:buClr>
              <a:buSzPts val="3200"/>
              <a:buFont typeface="Noto Sans Symbols"/>
              <a:buNone/>
              <a:tabLst/>
              <a:defRPr/>
            </a:pPr>
            <a:r>
              <a:rPr lang="en-US" sz="3200" dirty="0"/>
              <a:t>Referrals are made on students with an abnormal screening and/or scoliometer reading of </a:t>
            </a:r>
            <a:r>
              <a:rPr kumimoji="0" lang="en-US" sz="3200" b="1" i="0" u="sng" strike="noStrike" kern="0" cap="none" spc="0" normalizeH="0" baseline="0" noProof="0" dirty="0">
                <a:ln>
                  <a:noFill/>
                </a:ln>
                <a:effectLst/>
                <a:uLnTx/>
                <a:uFillTx/>
                <a:ea typeface="Tahoma"/>
                <a:cs typeface="Tahoma"/>
                <a:sym typeface="Tahoma"/>
              </a:rPr>
              <a:t>&gt;</a:t>
            </a:r>
            <a:r>
              <a:rPr kumimoji="0" lang="en-US" sz="3200" b="1" i="0" u="none" strike="noStrike" kern="0" cap="none" spc="0" normalizeH="0" baseline="0" noProof="0" dirty="0">
                <a:ln>
                  <a:noFill/>
                </a:ln>
                <a:effectLst/>
                <a:uLnTx/>
                <a:uFillTx/>
                <a:ea typeface="Tahoma"/>
                <a:cs typeface="Tahoma"/>
                <a:sym typeface="Tahoma"/>
              </a:rPr>
              <a:t> 7°</a:t>
            </a:r>
          </a:p>
          <a:p>
            <a:pPr marL="514350" marR="0" lvl="2" indent="-57150" algn="l" defTabSz="914400" rtl="0" eaLnBrk="1" fontAlgn="auto" latinLnBrk="0" hangingPunct="1">
              <a:lnSpc>
                <a:spcPct val="120000"/>
              </a:lnSpc>
              <a:spcBef>
                <a:spcPts val="1600"/>
              </a:spcBef>
              <a:spcAft>
                <a:spcPts val="0"/>
              </a:spcAft>
              <a:buClr>
                <a:srgbClr val="C00000"/>
              </a:buClr>
              <a:buSzPts val="3200"/>
              <a:buFont typeface="Noto Sans Symbols"/>
              <a:buNone/>
              <a:tabLst/>
              <a:defRPr/>
            </a:pPr>
            <a:endParaRPr kumimoji="0" lang="en-US" sz="3200" b="1" i="0" u="none" strike="noStrike" kern="0" cap="none" spc="0" normalizeH="0" baseline="0" noProof="0" dirty="0">
              <a:ln>
                <a:noFill/>
              </a:ln>
              <a:effectLst/>
              <a:uLnTx/>
              <a:uFillTx/>
              <a:ea typeface="Tahoma"/>
              <a:cs typeface="Tahoma"/>
              <a:sym typeface="Tahoma"/>
            </a:endParaRPr>
          </a:p>
          <a:p>
            <a:pPr marL="514350" marR="0" lvl="2" indent="-57150" algn="l" defTabSz="914400" rtl="0" eaLnBrk="1" fontAlgn="auto" latinLnBrk="0" hangingPunct="1">
              <a:lnSpc>
                <a:spcPct val="120000"/>
              </a:lnSpc>
              <a:spcBef>
                <a:spcPts val="1600"/>
              </a:spcBef>
              <a:spcAft>
                <a:spcPts val="0"/>
              </a:spcAft>
              <a:buClr>
                <a:srgbClr val="C00000"/>
              </a:buClr>
              <a:buSzPts val="3200"/>
              <a:buFont typeface="Noto Sans Symbols"/>
              <a:buNone/>
              <a:tabLst/>
              <a:defRPr/>
            </a:pPr>
            <a:r>
              <a:rPr kumimoji="0" lang="en-US" sz="3200" i="0" u="none" strike="noStrike" kern="0" cap="none" spc="0" normalizeH="0" baseline="0" noProof="0" dirty="0">
                <a:ln>
                  <a:noFill/>
                </a:ln>
                <a:effectLst/>
                <a:uLnTx/>
                <a:uFillTx/>
                <a:ea typeface="Tahoma"/>
                <a:cs typeface="Tahoma"/>
                <a:sym typeface="Tahoma"/>
              </a:rPr>
              <a:t>It is highly recommended that scoliometer reading of </a:t>
            </a:r>
            <a:r>
              <a:rPr kumimoji="0" lang="en-US" sz="3200" b="1" i="0" u="sng" strike="noStrike" kern="0" cap="none" spc="0" normalizeH="0" baseline="0" noProof="0" dirty="0">
                <a:ln>
                  <a:noFill/>
                </a:ln>
                <a:effectLst/>
                <a:uLnTx/>
                <a:uFillTx/>
                <a:ea typeface="Tahoma"/>
                <a:cs typeface="Tahoma"/>
                <a:sym typeface="Tahoma"/>
              </a:rPr>
              <a:t>&gt;</a:t>
            </a:r>
            <a:r>
              <a:rPr kumimoji="0" lang="en-US" sz="3200" b="1" i="0" u="none" strike="noStrike" kern="0" cap="none" spc="0" normalizeH="0" baseline="0" noProof="0" dirty="0">
                <a:ln>
                  <a:noFill/>
                </a:ln>
                <a:effectLst/>
                <a:uLnTx/>
                <a:uFillTx/>
                <a:ea typeface="Tahoma"/>
                <a:cs typeface="Tahoma"/>
                <a:sym typeface="Tahoma"/>
              </a:rPr>
              <a:t>8° </a:t>
            </a:r>
            <a:r>
              <a:rPr kumimoji="0" lang="en-US" sz="3200" i="0" u="none" strike="noStrike" kern="0" cap="none" spc="0" normalizeH="0" baseline="0" noProof="0" dirty="0">
                <a:ln>
                  <a:noFill/>
                </a:ln>
                <a:effectLst/>
                <a:uLnTx/>
                <a:uFillTx/>
                <a:ea typeface="Tahoma"/>
                <a:cs typeface="Tahoma"/>
                <a:sym typeface="Tahoma"/>
              </a:rPr>
              <a:t>be referred to an orthopedist</a:t>
            </a:r>
          </a:p>
          <a:p>
            <a:pPr marL="0" indent="0">
              <a:buNone/>
            </a:pPr>
            <a:endParaRPr lang="en-US" sz="4000" dirty="0"/>
          </a:p>
        </p:txBody>
      </p:sp>
    </p:spTree>
    <p:extLst>
      <p:ext uri="{BB962C8B-B14F-4D97-AF65-F5344CB8AC3E}">
        <p14:creationId xmlns:p14="http://schemas.microsoft.com/office/powerpoint/2010/main" val="673024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Screening Procedure Stage I</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idx="1"/>
          </p:nvPr>
        </p:nvSpPr>
        <p:spPr>
          <a:xfrm>
            <a:off x="457200" y="1600200"/>
            <a:ext cx="8229600" cy="4525963"/>
          </a:xfrm>
        </p:spPr>
        <p:txBody>
          <a:bodyPr/>
          <a:lstStyle/>
          <a:p>
            <a:pPr marL="0" indent="0">
              <a:buNone/>
            </a:pPr>
            <a:r>
              <a:rPr lang="en-US" b="1" dirty="0"/>
              <a:t>Position 1 </a:t>
            </a:r>
            <a:r>
              <a:rPr lang="en-US" dirty="0"/>
              <a:t>– Student facing front to screener</a:t>
            </a:r>
          </a:p>
          <a:p>
            <a:pPr lvl="1"/>
            <a:r>
              <a:rPr lang="en-US" dirty="0"/>
              <a:t>Shoulders even</a:t>
            </a:r>
          </a:p>
          <a:p>
            <a:pPr lvl="1"/>
            <a:r>
              <a:rPr lang="en-US" dirty="0"/>
              <a:t>Arm spaces even</a:t>
            </a:r>
          </a:p>
          <a:p>
            <a:pPr lvl="1"/>
            <a:r>
              <a:rPr lang="en-US" dirty="0"/>
              <a:t>Waist creases even</a:t>
            </a:r>
          </a:p>
          <a:p>
            <a:pPr lvl="1"/>
            <a:endParaRPr lang="en-US" dirty="0"/>
          </a:p>
          <a:p>
            <a:pPr marL="57150" indent="0">
              <a:buNone/>
            </a:pPr>
            <a:r>
              <a:rPr lang="en-US" b="1" dirty="0"/>
              <a:t>Position 2 </a:t>
            </a:r>
            <a:r>
              <a:rPr lang="en-US" dirty="0"/>
              <a:t>– Screener moves beside student to observe the side view</a:t>
            </a:r>
          </a:p>
          <a:p>
            <a:pPr marL="914400" lvl="1" indent="-457200"/>
            <a:r>
              <a:rPr lang="en-US" dirty="0"/>
              <a:t>Kyphosis/Lordosis</a:t>
            </a:r>
          </a:p>
        </p:txBody>
      </p:sp>
    </p:spTree>
    <p:extLst>
      <p:ext uri="{BB962C8B-B14F-4D97-AF65-F5344CB8AC3E}">
        <p14:creationId xmlns:p14="http://schemas.microsoft.com/office/powerpoint/2010/main" val="88637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Screening Procedure Stage I</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idx="1"/>
          </p:nvPr>
        </p:nvSpPr>
        <p:spPr>
          <a:xfrm>
            <a:off x="457200" y="914400"/>
            <a:ext cx="8229600" cy="5211763"/>
          </a:xfrm>
        </p:spPr>
        <p:txBody>
          <a:bodyPr/>
          <a:lstStyle/>
          <a:p>
            <a:pPr marL="0" indent="0">
              <a:buNone/>
            </a:pPr>
            <a:r>
              <a:rPr lang="en-US" b="1" dirty="0"/>
              <a:t>Position 3</a:t>
            </a:r>
          </a:p>
          <a:p>
            <a:pPr lvl="1"/>
            <a:r>
              <a:rPr lang="en-US" dirty="0"/>
              <a:t>Screener faces back of student</a:t>
            </a:r>
          </a:p>
          <a:p>
            <a:pPr lvl="1"/>
            <a:r>
              <a:rPr lang="en-US" dirty="0"/>
              <a:t>Shoulders even</a:t>
            </a:r>
          </a:p>
          <a:p>
            <a:pPr lvl="1"/>
            <a:r>
              <a:rPr lang="en-US" dirty="0"/>
              <a:t>Scapular symmetry</a:t>
            </a:r>
          </a:p>
          <a:p>
            <a:pPr lvl="1"/>
            <a:r>
              <a:rPr lang="en-US" dirty="0"/>
              <a:t>Arm spacing even</a:t>
            </a:r>
          </a:p>
          <a:p>
            <a:pPr lvl="1"/>
            <a:r>
              <a:rPr lang="en-US" dirty="0"/>
              <a:t>Waist even</a:t>
            </a:r>
          </a:p>
          <a:p>
            <a:pPr marL="0" indent="0">
              <a:buNone/>
            </a:pPr>
            <a:r>
              <a:rPr lang="en-US" b="1" dirty="0"/>
              <a:t>Position 4- </a:t>
            </a:r>
            <a:r>
              <a:rPr lang="en-US" dirty="0"/>
              <a:t>Screener stands at side of student and has student bend down (like diving into a pool)</a:t>
            </a:r>
          </a:p>
          <a:p>
            <a:pPr lvl="1"/>
            <a:r>
              <a:rPr lang="en-US" dirty="0"/>
              <a:t>Kyphosis</a:t>
            </a:r>
          </a:p>
        </p:txBody>
      </p:sp>
    </p:spTree>
    <p:extLst>
      <p:ext uri="{BB962C8B-B14F-4D97-AF65-F5344CB8AC3E}">
        <p14:creationId xmlns:p14="http://schemas.microsoft.com/office/powerpoint/2010/main" val="210596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Screening Procedure Stage I</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pic>
        <p:nvPicPr>
          <p:cNvPr id="5" name="Google Shape;342;p53">
            <a:extLst>
              <a:ext uri="{FF2B5EF4-FFF2-40B4-BE49-F238E27FC236}">
                <a16:creationId xmlns:a16="http://schemas.microsoft.com/office/drawing/2014/main" id="{7EB9D08F-0B56-1D49-CE6A-D52EA65B3A4C}"/>
              </a:ext>
            </a:extLst>
          </p:cNvPr>
          <p:cNvPicPr preferRelativeResize="0">
            <a:picLocks noGrp="1"/>
          </p:cNvPicPr>
          <p:nvPr>
            <p:ph idx="1"/>
          </p:nvPr>
        </p:nvPicPr>
        <p:blipFill rotWithShape="1">
          <a:blip r:embed="rId5">
            <a:alphaModFix/>
          </a:blip>
          <a:srcRect/>
          <a:stretch/>
        </p:blipFill>
        <p:spPr>
          <a:xfrm>
            <a:off x="541925" y="1166018"/>
            <a:ext cx="8060149" cy="4525963"/>
          </a:xfrm>
          <a:prstGeom prst="rect">
            <a:avLst/>
          </a:prstGeom>
          <a:noFill/>
          <a:ln>
            <a:noFill/>
          </a:ln>
        </p:spPr>
      </p:pic>
    </p:spTree>
    <p:extLst>
      <p:ext uri="{BB962C8B-B14F-4D97-AF65-F5344CB8AC3E}">
        <p14:creationId xmlns:p14="http://schemas.microsoft.com/office/powerpoint/2010/main" val="127936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20C21D-27DF-4839-A0A8-4E02679B5D73}"/>
              </a:ext>
            </a:extLst>
          </p:cNvPr>
          <p:cNvSpPr/>
          <p:nvPr/>
        </p:nvSpPr>
        <p:spPr>
          <a:xfrm>
            <a:off x="0" y="0"/>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Google Shape;143;p27">
            <a:extLst>
              <a:ext uri="{FF2B5EF4-FFF2-40B4-BE49-F238E27FC236}">
                <a16:creationId xmlns:a16="http://schemas.microsoft.com/office/drawing/2014/main" id="{AFC7CA26-99DB-46D0-9F13-6CEE11681A77}"/>
              </a:ext>
            </a:extLst>
          </p:cNvPr>
          <p:cNvSpPr txBox="1">
            <a:spLocks/>
          </p:cNvSpPr>
          <p:nvPr/>
        </p:nvSpPr>
        <p:spPr>
          <a:xfrm>
            <a:off x="636588" y="1828800"/>
            <a:ext cx="7897812" cy="2654300"/>
          </a:xfrm>
          <a:prstGeom prst="rect">
            <a:avLst/>
          </a:prstGeom>
          <a:noFill/>
          <a:ln w="9525" cap="flat" cmpd="sng">
            <a:solidFill>
              <a:srgbClr val="000000"/>
            </a:solidFill>
            <a:prstDash val="solid"/>
            <a:round/>
            <a:headEnd type="none" w="sm" len="sm"/>
            <a:tailEnd type="none" w="sm" len="sm"/>
          </a:ln>
        </p:spPr>
        <p:txBody>
          <a:bodyPr spcFirstLastPara="1" lIns="91425" tIns="91425" rIns="91425" bIns="91425"/>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marR="0" lvl="0" indent="0" algn="ctr" defTabSz="914400" rtl="0" eaLnBrk="1" fontAlgn="auto" latinLnBrk="0" hangingPunct="1">
              <a:lnSpc>
                <a:spcPct val="130000"/>
              </a:lnSpc>
              <a:spcBef>
                <a:spcPts val="0"/>
              </a:spcBef>
              <a:spcAft>
                <a:spcPts val="0"/>
              </a:spcAft>
              <a:buClr>
                <a:srgbClr val="EEECE1"/>
              </a:buClr>
              <a:buSzPts val="4000"/>
              <a:buFont typeface="Tahoma"/>
              <a:buNone/>
              <a:tabLst/>
              <a:defRPr/>
            </a:pPr>
            <a:r>
              <a:rPr kumimoji="0" lang="en-US" sz="3200" b="1" i="0" u="none" strike="noStrike" kern="0" cap="none" spc="0" normalizeH="0" baseline="0" noProof="0" dirty="0">
                <a:ln>
                  <a:noFill/>
                </a:ln>
                <a:solidFill>
                  <a:schemeClr val="tx1"/>
                </a:solidFill>
                <a:effectLst/>
                <a:uLnTx/>
                <a:uFillTx/>
                <a:latin typeface="Tahoma"/>
                <a:ea typeface="Tahoma"/>
                <a:cs typeface="Tahoma"/>
                <a:sym typeface="Tahoma"/>
              </a:rPr>
              <a:t>Arkansas Department</a:t>
            </a:r>
          </a:p>
          <a:p>
            <a:pPr marL="0" marR="0" lvl="0" indent="0" algn="ctr" defTabSz="914400" rtl="0" eaLnBrk="1" fontAlgn="auto" latinLnBrk="0" hangingPunct="1">
              <a:lnSpc>
                <a:spcPct val="130000"/>
              </a:lnSpc>
              <a:spcBef>
                <a:spcPts val="0"/>
              </a:spcBef>
              <a:spcAft>
                <a:spcPts val="0"/>
              </a:spcAft>
              <a:buClr>
                <a:srgbClr val="EEECE1"/>
              </a:buClr>
              <a:buSzPts val="4000"/>
              <a:buFont typeface="Tahoma"/>
              <a:buNone/>
              <a:tabLst/>
              <a:defRPr/>
            </a:pPr>
            <a:r>
              <a:rPr kumimoji="0" lang="en-US" sz="3200" b="1" i="0" u="none" strike="noStrike" kern="0" cap="none" spc="0" normalizeH="0" baseline="0" noProof="0" dirty="0">
                <a:ln>
                  <a:noFill/>
                </a:ln>
                <a:solidFill>
                  <a:schemeClr val="tx1"/>
                </a:solidFill>
                <a:effectLst/>
                <a:uLnTx/>
                <a:uFillTx/>
                <a:latin typeface="Tahoma"/>
                <a:ea typeface="Tahoma"/>
                <a:cs typeface="Tahoma"/>
                <a:sym typeface="Tahoma"/>
              </a:rPr>
              <a:t> of Health</a:t>
            </a:r>
            <a:br>
              <a:rPr kumimoji="0" lang="en-US" sz="3200" b="1" i="0" u="none" strike="noStrike" kern="0" cap="none" spc="0" normalizeH="0" baseline="0" noProof="0" dirty="0">
                <a:ln>
                  <a:noFill/>
                </a:ln>
                <a:solidFill>
                  <a:schemeClr val="tx1"/>
                </a:solidFill>
                <a:effectLst/>
                <a:uLnTx/>
                <a:uFillTx/>
                <a:latin typeface="Tahoma"/>
                <a:ea typeface="Tahoma"/>
                <a:cs typeface="Tahoma"/>
                <a:sym typeface="Tahoma"/>
              </a:rPr>
            </a:br>
            <a:r>
              <a:rPr kumimoji="0" lang="en-US" sz="3200" b="1" i="0" u="none" strike="noStrike" kern="0" cap="none" spc="0" normalizeH="0" baseline="0" noProof="0" dirty="0">
                <a:ln>
                  <a:noFill/>
                </a:ln>
                <a:solidFill>
                  <a:schemeClr val="tx1"/>
                </a:solidFill>
                <a:effectLst/>
                <a:uLnTx/>
                <a:uFillTx/>
                <a:latin typeface="Tahoma"/>
                <a:ea typeface="Tahoma"/>
                <a:cs typeface="Tahoma"/>
                <a:sym typeface="Tahoma"/>
              </a:rPr>
              <a:t> Rules and Regulations For Scoliosis Screening</a:t>
            </a:r>
            <a:br>
              <a:rPr kumimoji="0" lang="en-US" sz="3200" b="1" i="0" u="none" strike="noStrike" kern="0" cap="none" spc="0" normalizeH="0" baseline="0" noProof="0" dirty="0">
                <a:ln>
                  <a:noFill/>
                </a:ln>
                <a:solidFill>
                  <a:schemeClr val="tx1"/>
                </a:solidFill>
                <a:effectLst/>
                <a:uLnTx/>
                <a:uFillTx/>
                <a:latin typeface="Tahoma"/>
                <a:ea typeface="Tahoma"/>
                <a:cs typeface="Tahoma"/>
                <a:sym typeface="Tahoma"/>
              </a:rPr>
            </a:br>
            <a:r>
              <a:rPr kumimoji="0" lang="en-US" sz="2800" b="0" i="0" u="none" strike="noStrike" kern="0" cap="none" spc="0" normalizeH="0" baseline="0" noProof="0" dirty="0">
                <a:ln>
                  <a:noFill/>
                </a:ln>
                <a:solidFill>
                  <a:srgbClr val="FFFFFF"/>
                </a:solidFill>
                <a:effectLst/>
                <a:uLnTx/>
                <a:uFillTx/>
                <a:latin typeface="Tahoma"/>
                <a:ea typeface="Tahoma"/>
                <a:cs typeface="Tahoma"/>
                <a:sym typeface="Tahoma"/>
              </a:rPr>
              <a:t>Effective as of November 1, 2007</a:t>
            </a:r>
            <a:endParaRPr lang="en-US" kern="0" dirty="0">
              <a:solidFill>
                <a:srgbClr val="595959"/>
              </a:solidFill>
            </a:endParaRPr>
          </a:p>
        </p:txBody>
      </p:sp>
      <p:sp>
        <p:nvSpPr>
          <p:cNvPr id="8197" name="Title 1">
            <a:extLst>
              <a:ext uri="{FF2B5EF4-FFF2-40B4-BE49-F238E27FC236}">
                <a16:creationId xmlns:a16="http://schemas.microsoft.com/office/drawing/2014/main" id="{07D014E4-1ABE-4115-94FA-919F197F38E3}"/>
              </a:ext>
            </a:extLst>
          </p:cNvPr>
          <p:cNvSpPr txBox="1">
            <a:spLocks noChangeArrowheads="1"/>
          </p:cNvSpPr>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dirty="0">
              <a:solidFill>
                <a:schemeClr val="bg1"/>
              </a:solidFill>
              <a:latin typeface="Arial" panose="020B0604020202020204" pitchFamily="34" charset="0"/>
            </a:endParaRPr>
          </a:p>
        </p:txBody>
      </p:sp>
      <p:pic>
        <p:nvPicPr>
          <p:cNvPr id="8198" name="Picture 4">
            <a:extLst>
              <a:ext uri="{FF2B5EF4-FFF2-40B4-BE49-F238E27FC236}">
                <a16:creationId xmlns:a16="http://schemas.microsoft.com/office/drawing/2014/main" id="{7C804437-6258-41B1-8C5A-9A0D8C0FE8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07;p1">
            <a:extLst>
              <a:ext uri="{FF2B5EF4-FFF2-40B4-BE49-F238E27FC236}">
                <a16:creationId xmlns:a16="http://schemas.microsoft.com/office/drawing/2014/main" id="{7A3D738C-0688-1341-D952-360DA772805A}"/>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Screening Procedure Stage I</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pic>
        <p:nvPicPr>
          <p:cNvPr id="6" name="Google Shape;348;gcc5c9cb15b_4_35">
            <a:extLst>
              <a:ext uri="{FF2B5EF4-FFF2-40B4-BE49-F238E27FC236}">
                <a16:creationId xmlns:a16="http://schemas.microsoft.com/office/drawing/2014/main" id="{9139B9C8-1733-800A-A4B1-A6A722EFCE77}"/>
              </a:ext>
            </a:extLst>
          </p:cNvPr>
          <p:cNvPicPr preferRelativeResize="0">
            <a:picLocks noGrp="1"/>
          </p:cNvPicPr>
          <p:nvPr>
            <p:ph idx="1"/>
          </p:nvPr>
        </p:nvPicPr>
        <p:blipFill rotWithShape="1">
          <a:blip r:embed="rId5">
            <a:alphaModFix/>
          </a:blip>
          <a:srcRect/>
          <a:stretch/>
        </p:blipFill>
        <p:spPr>
          <a:xfrm>
            <a:off x="669925" y="1042926"/>
            <a:ext cx="3018731" cy="4525963"/>
          </a:xfrm>
          <a:prstGeom prst="rect">
            <a:avLst/>
          </a:prstGeom>
          <a:noFill/>
          <a:ln>
            <a:noFill/>
          </a:ln>
        </p:spPr>
      </p:pic>
      <p:sp>
        <p:nvSpPr>
          <p:cNvPr id="7" name="Title 1">
            <a:extLst>
              <a:ext uri="{FF2B5EF4-FFF2-40B4-BE49-F238E27FC236}">
                <a16:creationId xmlns:a16="http://schemas.microsoft.com/office/drawing/2014/main" id="{7C8CD36A-554F-6340-8655-51E83FC74911}"/>
              </a:ext>
            </a:extLst>
          </p:cNvPr>
          <p:cNvSpPr txBox="1">
            <a:spLocks noChangeArrowheads="1"/>
          </p:cNvSpPr>
          <p:nvPr/>
        </p:nvSpPr>
        <p:spPr bwMode="auto">
          <a:xfrm>
            <a:off x="609600" y="18288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8" name="Google Shape;349;gcc5c9cb15b_4_35">
            <a:extLst>
              <a:ext uri="{FF2B5EF4-FFF2-40B4-BE49-F238E27FC236}">
                <a16:creationId xmlns:a16="http://schemas.microsoft.com/office/drawing/2014/main" id="{686568C4-0B76-83E0-1105-CEED2FF3FFE7}"/>
              </a:ext>
            </a:extLst>
          </p:cNvPr>
          <p:cNvPicPr preferRelativeResize="0"/>
          <p:nvPr/>
        </p:nvPicPr>
        <p:blipFill rotWithShape="1">
          <a:blip r:embed="rId6">
            <a:alphaModFix/>
          </a:blip>
          <a:srcRect/>
          <a:stretch/>
        </p:blipFill>
        <p:spPr>
          <a:xfrm>
            <a:off x="4497181" y="1143000"/>
            <a:ext cx="3542215" cy="2011334"/>
          </a:xfrm>
          <a:prstGeom prst="rect">
            <a:avLst/>
          </a:prstGeom>
          <a:noFill/>
          <a:ln>
            <a:noFill/>
          </a:ln>
        </p:spPr>
      </p:pic>
      <p:pic>
        <p:nvPicPr>
          <p:cNvPr id="9" name="Google Shape;350;gcc5c9cb15b_4_35">
            <a:extLst>
              <a:ext uri="{FF2B5EF4-FFF2-40B4-BE49-F238E27FC236}">
                <a16:creationId xmlns:a16="http://schemas.microsoft.com/office/drawing/2014/main" id="{4ADE493A-7930-16D6-0AEF-1BFD28DFDC75}"/>
              </a:ext>
            </a:extLst>
          </p:cNvPr>
          <p:cNvPicPr preferRelativeResize="0"/>
          <p:nvPr/>
        </p:nvPicPr>
        <p:blipFill rotWithShape="1">
          <a:blip r:embed="rId7">
            <a:alphaModFix/>
          </a:blip>
          <a:srcRect/>
          <a:stretch/>
        </p:blipFill>
        <p:spPr>
          <a:xfrm>
            <a:off x="4110319" y="3306734"/>
            <a:ext cx="4315940" cy="2493258"/>
          </a:xfrm>
          <a:prstGeom prst="rect">
            <a:avLst/>
          </a:prstGeom>
          <a:noFill/>
          <a:ln>
            <a:noFill/>
          </a:ln>
        </p:spPr>
      </p:pic>
    </p:spTree>
    <p:extLst>
      <p:ext uri="{BB962C8B-B14F-4D97-AF65-F5344CB8AC3E}">
        <p14:creationId xmlns:p14="http://schemas.microsoft.com/office/powerpoint/2010/main" val="1388802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Screening Procedure Stage I</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idx="1"/>
          </p:nvPr>
        </p:nvSpPr>
        <p:spPr>
          <a:xfrm>
            <a:off x="457200" y="1447800"/>
            <a:ext cx="8229600" cy="4678363"/>
          </a:xfrm>
        </p:spPr>
        <p:txBody>
          <a:bodyPr/>
          <a:lstStyle/>
          <a:p>
            <a:pPr marL="0" indent="0">
              <a:buNone/>
            </a:pPr>
            <a:r>
              <a:rPr lang="en-US" b="1" dirty="0"/>
              <a:t>Position 5</a:t>
            </a:r>
            <a:r>
              <a:rPr lang="en-US" dirty="0"/>
              <a:t> – Student continues to bend forward, and screener is at the base of the spine</a:t>
            </a:r>
            <a:endParaRPr lang="en-US" b="1" dirty="0"/>
          </a:p>
          <a:p>
            <a:pPr lvl="1"/>
            <a:r>
              <a:rPr lang="en-US" dirty="0"/>
              <a:t>Observe any asymmetrical areas</a:t>
            </a:r>
          </a:p>
          <a:p>
            <a:pPr marL="457200" lvl="1" indent="0">
              <a:buNone/>
            </a:pPr>
            <a:endParaRPr lang="en-US" dirty="0"/>
          </a:p>
          <a:p>
            <a:pPr marL="0" indent="0">
              <a:buNone/>
            </a:pPr>
            <a:r>
              <a:rPr lang="en-US" b="1" dirty="0"/>
              <a:t>Position 6 </a:t>
            </a:r>
            <a:r>
              <a:rPr lang="en-US" dirty="0"/>
              <a:t>– Student continues to bend forward, and screener is at the head of the student</a:t>
            </a:r>
          </a:p>
          <a:p>
            <a:pPr lvl="1"/>
            <a:r>
              <a:rPr lang="en-US" dirty="0"/>
              <a:t>Observe any asymmetrical areas</a:t>
            </a:r>
          </a:p>
        </p:txBody>
      </p:sp>
    </p:spTree>
    <p:extLst>
      <p:ext uri="{BB962C8B-B14F-4D97-AF65-F5344CB8AC3E}">
        <p14:creationId xmlns:p14="http://schemas.microsoft.com/office/powerpoint/2010/main" val="1822551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Screening Procedure Stage I</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pic>
        <p:nvPicPr>
          <p:cNvPr id="5" name="Google Shape;363;p46">
            <a:extLst>
              <a:ext uri="{FF2B5EF4-FFF2-40B4-BE49-F238E27FC236}">
                <a16:creationId xmlns:a16="http://schemas.microsoft.com/office/drawing/2014/main" id="{F08A13A2-9E03-11AA-088B-26CBE1EB5DCD}"/>
              </a:ext>
            </a:extLst>
          </p:cNvPr>
          <p:cNvPicPr preferRelativeResize="0">
            <a:picLocks noGrp="1"/>
          </p:cNvPicPr>
          <p:nvPr>
            <p:ph idx="1"/>
          </p:nvPr>
        </p:nvPicPr>
        <p:blipFill rotWithShape="1">
          <a:blip r:embed="rId5">
            <a:alphaModFix/>
          </a:blip>
          <a:srcRect/>
          <a:stretch/>
        </p:blipFill>
        <p:spPr>
          <a:xfrm>
            <a:off x="457200" y="1364102"/>
            <a:ext cx="8229600" cy="4358396"/>
          </a:xfrm>
          <a:prstGeom prst="rect">
            <a:avLst/>
          </a:prstGeom>
          <a:noFill/>
          <a:ln>
            <a:noFill/>
          </a:ln>
        </p:spPr>
      </p:pic>
    </p:spTree>
    <p:extLst>
      <p:ext uri="{BB962C8B-B14F-4D97-AF65-F5344CB8AC3E}">
        <p14:creationId xmlns:p14="http://schemas.microsoft.com/office/powerpoint/2010/main" val="3610567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Screening Procedure Stage I</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pic>
        <p:nvPicPr>
          <p:cNvPr id="7" name="Google Shape;369;p55">
            <a:extLst>
              <a:ext uri="{FF2B5EF4-FFF2-40B4-BE49-F238E27FC236}">
                <a16:creationId xmlns:a16="http://schemas.microsoft.com/office/drawing/2014/main" id="{0EC36BE2-31E5-0D4F-A786-A29845DE3CD9}"/>
              </a:ext>
            </a:extLst>
          </p:cNvPr>
          <p:cNvPicPr preferRelativeResize="0">
            <a:picLocks noGrp="1"/>
          </p:cNvPicPr>
          <p:nvPr>
            <p:ph idx="1"/>
          </p:nvPr>
        </p:nvPicPr>
        <p:blipFill rotWithShape="1">
          <a:blip r:embed="rId5">
            <a:alphaModFix/>
          </a:blip>
          <a:srcRect/>
          <a:stretch/>
        </p:blipFill>
        <p:spPr>
          <a:xfrm>
            <a:off x="457200" y="1477108"/>
            <a:ext cx="8229600" cy="4032894"/>
          </a:xfrm>
          <a:prstGeom prst="rect">
            <a:avLst/>
          </a:prstGeom>
          <a:noFill/>
          <a:ln>
            <a:noFill/>
          </a:ln>
        </p:spPr>
      </p:pic>
    </p:spTree>
    <p:extLst>
      <p:ext uri="{BB962C8B-B14F-4D97-AF65-F5344CB8AC3E}">
        <p14:creationId xmlns:p14="http://schemas.microsoft.com/office/powerpoint/2010/main" val="2900769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Screening Procedure Stage 2</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5282740C-0DF9-E683-2D87-5780ACE9FEF1}"/>
              </a:ext>
            </a:extLst>
          </p:cNvPr>
          <p:cNvSpPr>
            <a:spLocks noGrp="1"/>
          </p:cNvSpPr>
          <p:nvPr>
            <p:ph idx="1"/>
          </p:nvPr>
        </p:nvSpPr>
        <p:spPr/>
        <p:txBody>
          <a:bodyPr/>
          <a:lstStyle/>
          <a:p>
            <a:r>
              <a:rPr lang="en-US" dirty="0"/>
              <a:t>The second stage of screening requires use of the scoliometer</a:t>
            </a:r>
          </a:p>
          <a:p>
            <a:r>
              <a:rPr lang="en-US" dirty="0"/>
              <a:t>Student is in </a:t>
            </a:r>
            <a:r>
              <a:rPr lang="en-US" b="1" dirty="0"/>
              <a:t>position 5 </a:t>
            </a:r>
            <a:r>
              <a:rPr lang="en-US" dirty="0"/>
              <a:t>with back to screener bending forward slowly with hands together as if diving</a:t>
            </a:r>
          </a:p>
          <a:p>
            <a:r>
              <a:rPr lang="en-US" dirty="0"/>
              <a:t>When using a scoliometer, referral is made on students exhibiting unequal lumbar or thoracic areas of </a:t>
            </a:r>
            <a:r>
              <a:rPr lang="en-US" b="1" dirty="0"/>
              <a:t>7</a:t>
            </a:r>
            <a:r>
              <a:rPr lang="en-US" dirty="0"/>
              <a:t> degrees or greater</a:t>
            </a:r>
          </a:p>
        </p:txBody>
      </p:sp>
    </p:spTree>
    <p:extLst>
      <p:ext uri="{BB962C8B-B14F-4D97-AF65-F5344CB8AC3E}">
        <p14:creationId xmlns:p14="http://schemas.microsoft.com/office/powerpoint/2010/main" val="519659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Scoliometer</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idx="1"/>
          </p:nvPr>
        </p:nvSpPr>
        <p:spPr/>
        <p:txBody>
          <a:bodyPr/>
          <a:lstStyle/>
          <a:p>
            <a:pPr marL="0" indent="0">
              <a:buNone/>
            </a:pPr>
            <a:r>
              <a:rPr lang="en-US" sz="3600" b="1" dirty="0"/>
              <a:t>Scoliometer: </a:t>
            </a:r>
            <a:r>
              <a:rPr lang="en-US" sz="3600" dirty="0"/>
              <a:t>An instrument that measures the degree of rotation of a deformity of the back found on a routine scoliosis screening.</a:t>
            </a:r>
          </a:p>
          <a:p>
            <a:pPr marL="0" indent="0">
              <a:buNone/>
            </a:pPr>
            <a:endParaRPr lang="en-US" sz="4000" dirty="0"/>
          </a:p>
        </p:txBody>
      </p:sp>
      <p:pic>
        <p:nvPicPr>
          <p:cNvPr id="5" name="Google Shape;279;p13">
            <a:extLst>
              <a:ext uri="{FF2B5EF4-FFF2-40B4-BE49-F238E27FC236}">
                <a16:creationId xmlns:a16="http://schemas.microsoft.com/office/drawing/2014/main" id="{466532F9-26DC-8CF2-4F26-9D00D7E91033}"/>
              </a:ext>
            </a:extLst>
          </p:cNvPr>
          <p:cNvPicPr preferRelativeResize="0"/>
          <p:nvPr/>
        </p:nvPicPr>
        <p:blipFill rotWithShape="1">
          <a:blip r:embed="rId5">
            <a:alphaModFix/>
          </a:blip>
          <a:srcRect t="19702" b="22277"/>
          <a:stretch/>
        </p:blipFill>
        <p:spPr>
          <a:xfrm>
            <a:off x="2438400" y="3962400"/>
            <a:ext cx="4091999" cy="2432900"/>
          </a:xfrm>
          <a:prstGeom prst="rect">
            <a:avLst/>
          </a:prstGeom>
          <a:noFill/>
          <a:ln>
            <a:noFill/>
          </a:ln>
        </p:spPr>
      </p:pic>
    </p:spTree>
    <p:extLst>
      <p:ext uri="{BB962C8B-B14F-4D97-AF65-F5344CB8AC3E}">
        <p14:creationId xmlns:p14="http://schemas.microsoft.com/office/powerpoint/2010/main" val="477801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Equipment</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04192"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pic>
        <p:nvPicPr>
          <p:cNvPr id="6" name="Google Shape;389;gcc5c9cb15b_1_92">
            <a:extLst>
              <a:ext uri="{FF2B5EF4-FFF2-40B4-BE49-F238E27FC236}">
                <a16:creationId xmlns:a16="http://schemas.microsoft.com/office/drawing/2014/main" id="{36B6EA35-240A-A221-FD48-D2CB96AB0902}"/>
              </a:ext>
            </a:extLst>
          </p:cNvPr>
          <p:cNvPicPr preferRelativeResize="0">
            <a:picLocks noGrp="1"/>
          </p:cNvPicPr>
          <p:nvPr>
            <p:ph idx="1"/>
          </p:nvPr>
        </p:nvPicPr>
        <p:blipFill rotWithShape="1">
          <a:blip r:embed="rId5">
            <a:alphaModFix/>
          </a:blip>
          <a:srcRect/>
          <a:stretch/>
        </p:blipFill>
        <p:spPr>
          <a:xfrm>
            <a:off x="5230652" y="1813718"/>
            <a:ext cx="3509156" cy="3367882"/>
          </a:xfrm>
          <a:prstGeom prst="rect">
            <a:avLst/>
          </a:prstGeom>
          <a:noFill/>
          <a:ln>
            <a:noFill/>
          </a:ln>
        </p:spPr>
      </p:pic>
      <p:pic>
        <p:nvPicPr>
          <p:cNvPr id="4" name="Picture 3">
            <a:extLst>
              <a:ext uri="{FF2B5EF4-FFF2-40B4-BE49-F238E27FC236}">
                <a16:creationId xmlns:a16="http://schemas.microsoft.com/office/drawing/2014/main" id="{5310E7A4-C0E6-CD2E-30F1-77A7278433D9}"/>
              </a:ext>
            </a:extLst>
          </p:cNvPr>
          <p:cNvPicPr>
            <a:picLocks noChangeAspect="1"/>
          </p:cNvPicPr>
          <p:nvPr/>
        </p:nvPicPr>
        <p:blipFill>
          <a:blip r:embed="rId6"/>
          <a:stretch>
            <a:fillRect/>
          </a:stretch>
        </p:blipFill>
        <p:spPr>
          <a:xfrm>
            <a:off x="473764" y="1247648"/>
            <a:ext cx="4403035" cy="4359441"/>
          </a:xfrm>
          <a:prstGeom prst="rect">
            <a:avLst/>
          </a:prstGeom>
        </p:spPr>
      </p:pic>
    </p:spTree>
    <p:extLst>
      <p:ext uri="{BB962C8B-B14F-4D97-AF65-F5344CB8AC3E}">
        <p14:creationId xmlns:p14="http://schemas.microsoft.com/office/powerpoint/2010/main" val="2590774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Screening Demo</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pic>
        <p:nvPicPr>
          <p:cNvPr id="5" name="Google Shape;395;gd2f81e8bd3_0_7" descr="Clinicians from Boston Children's Hospital's Spinal Program demonstrate how to complete a postural screening exam for scoliosis in a school setting. &#10;&#10;Learn more about the Spinal Program at Boston Children's Hospital: http://www.childrenshospital.org/centers-and-services/programs/o-_-z/spinal-program/overview" title="Postural Screening Exam for Scoliosis - Boston Children's Hospital Orthopedic Center">
            <a:hlinkClick r:id="rId5"/>
            <a:extLst>
              <a:ext uri="{FF2B5EF4-FFF2-40B4-BE49-F238E27FC236}">
                <a16:creationId xmlns:a16="http://schemas.microsoft.com/office/drawing/2014/main" id="{7AE4434E-7AFE-90DE-16B5-06D0C2DAC547}"/>
              </a:ext>
            </a:extLst>
          </p:cNvPr>
          <p:cNvPicPr preferRelativeResize="0">
            <a:picLocks noGrp="1"/>
          </p:cNvPicPr>
          <p:nvPr>
            <p:ph idx="1"/>
          </p:nvPr>
        </p:nvPicPr>
        <p:blipFill rotWithShape="1">
          <a:blip r:embed="rId6">
            <a:alphaModFix/>
          </a:blip>
          <a:srcRect/>
          <a:stretch/>
        </p:blipFill>
        <p:spPr>
          <a:xfrm>
            <a:off x="1028700" y="1172308"/>
            <a:ext cx="7086600" cy="4621213"/>
          </a:xfrm>
          <a:prstGeom prst="rect">
            <a:avLst/>
          </a:prstGeom>
          <a:noFill/>
          <a:ln>
            <a:noFill/>
          </a:ln>
        </p:spPr>
      </p:pic>
    </p:spTree>
    <p:extLst>
      <p:ext uri="{BB962C8B-B14F-4D97-AF65-F5344CB8AC3E}">
        <p14:creationId xmlns:p14="http://schemas.microsoft.com/office/powerpoint/2010/main" val="44409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Follow Up</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3A033A51-A540-C57C-5008-5134F1DFFB80}"/>
              </a:ext>
            </a:extLst>
          </p:cNvPr>
          <p:cNvSpPr>
            <a:spLocks noGrp="1"/>
          </p:cNvSpPr>
          <p:nvPr>
            <p:ph idx="1"/>
          </p:nvPr>
        </p:nvSpPr>
        <p:spPr>
          <a:xfrm>
            <a:off x="457200" y="1166018"/>
            <a:ext cx="8229600" cy="4525963"/>
          </a:xfrm>
        </p:spPr>
        <p:txBody>
          <a:bodyPr/>
          <a:lstStyle/>
          <a:p>
            <a:r>
              <a:rPr lang="en-US" dirty="0"/>
              <a:t>Reschedule absent students for screening within 90 days of missed screening</a:t>
            </a:r>
          </a:p>
          <a:p>
            <a:r>
              <a:rPr lang="en-US" dirty="0"/>
              <a:t>Reasons for all exclusions must be documented</a:t>
            </a:r>
          </a:p>
          <a:p>
            <a:r>
              <a:rPr lang="en-US" dirty="0"/>
              <a:t>Students referred to a physician for scoliosis screening failure that also FAIL to see a physician require contact by mail, telephone or in person at least one additional time to discuss importance of follow-up</a:t>
            </a:r>
          </a:p>
        </p:txBody>
      </p:sp>
    </p:spTree>
    <p:extLst>
      <p:ext uri="{BB962C8B-B14F-4D97-AF65-F5344CB8AC3E}">
        <p14:creationId xmlns:p14="http://schemas.microsoft.com/office/powerpoint/2010/main" val="2097897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Spinal Screening Worksheet</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pic>
        <p:nvPicPr>
          <p:cNvPr id="5" name="Google Shape;409;p72">
            <a:extLst>
              <a:ext uri="{FF2B5EF4-FFF2-40B4-BE49-F238E27FC236}">
                <a16:creationId xmlns:a16="http://schemas.microsoft.com/office/drawing/2014/main" id="{BF1CE3D4-5F61-8F6E-B398-F3C6AF5C3DA6}"/>
              </a:ext>
            </a:extLst>
          </p:cNvPr>
          <p:cNvPicPr preferRelativeResize="0">
            <a:picLocks noGrp="1"/>
          </p:cNvPicPr>
          <p:nvPr>
            <p:ph idx="1"/>
          </p:nvPr>
        </p:nvPicPr>
        <p:blipFill rotWithShape="1">
          <a:blip r:embed="rId5">
            <a:alphaModFix/>
          </a:blip>
          <a:srcRect/>
          <a:stretch/>
        </p:blipFill>
        <p:spPr>
          <a:xfrm>
            <a:off x="304800" y="824156"/>
            <a:ext cx="8534400" cy="4940057"/>
          </a:xfrm>
          <a:prstGeom prst="rect">
            <a:avLst/>
          </a:prstGeom>
          <a:noFill/>
          <a:ln>
            <a:noFill/>
          </a:ln>
        </p:spPr>
      </p:pic>
    </p:spTree>
    <p:extLst>
      <p:ext uri="{BB962C8B-B14F-4D97-AF65-F5344CB8AC3E}">
        <p14:creationId xmlns:p14="http://schemas.microsoft.com/office/powerpoint/2010/main" val="574062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AB03E2-A547-4D03-8B16-F87F24461214}"/>
              </a:ext>
            </a:extLst>
          </p:cNvPr>
          <p:cNvSpPr/>
          <p:nvPr/>
        </p:nvSpPr>
        <p:spPr>
          <a:xfrm>
            <a:off x="0" y="0"/>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600" dirty="0"/>
              <a:t>Act 41 of 1987 and Act 95 of 1989, As Amended</a:t>
            </a:r>
          </a:p>
        </p:txBody>
      </p:sp>
      <p:sp>
        <p:nvSpPr>
          <p:cNvPr id="5" name="Google Shape;149;p28">
            <a:extLst>
              <a:ext uri="{FF2B5EF4-FFF2-40B4-BE49-F238E27FC236}">
                <a16:creationId xmlns:a16="http://schemas.microsoft.com/office/drawing/2014/main" id="{4D5DECB2-1E07-4B4D-80F8-AF34E4370E9A}"/>
              </a:ext>
            </a:extLst>
          </p:cNvPr>
          <p:cNvSpPr txBox="1">
            <a:spLocks/>
          </p:cNvSpPr>
          <p:nvPr/>
        </p:nvSpPr>
        <p:spPr>
          <a:xfrm>
            <a:off x="609600" y="981075"/>
            <a:ext cx="7924800" cy="4564063"/>
          </a:xfrm>
          <a:prstGeom prst="rect">
            <a:avLst/>
          </a:prstGeom>
          <a:noFill/>
          <a:ln w="9525" cap="flat" cmpd="sng">
            <a:solidFill>
              <a:srgbClr val="000000"/>
            </a:solidFill>
            <a:prstDash val="solid"/>
            <a:round/>
            <a:headEnd type="none" w="sm" len="sm"/>
            <a:tailEnd type="none" w="sm" len="sm"/>
          </a:ln>
        </p:spPr>
        <p:txBody>
          <a:bodyPr spcFirstLastPara="1" lIns="91425" tIns="91425" rIns="91425" bIns="91425"/>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0" indent="0" eaLnBrk="1" fontAlgn="auto" hangingPunct="1">
              <a:buClr>
                <a:srgbClr val="000000"/>
              </a:buClr>
              <a:buSzPts val="1100"/>
              <a:buFont typeface="Arial"/>
              <a:buNone/>
              <a:defRPr/>
            </a:pPr>
            <a:r>
              <a:rPr lang="en-US" sz="2800" kern="0" dirty="0">
                <a:solidFill>
                  <a:srgbClr val="000000"/>
                </a:solidFill>
              </a:rPr>
              <a:t>Requires that Arkansas children be screened for scoliosis in selected grades.</a:t>
            </a:r>
          </a:p>
          <a:p>
            <a:pPr marL="0" indent="0" eaLnBrk="1" fontAlgn="auto" hangingPunct="1">
              <a:buClr>
                <a:srgbClr val="000000"/>
              </a:buClr>
              <a:buSzPts val="1100"/>
              <a:buFont typeface="Arial"/>
              <a:buNone/>
              <a:defRPr/>
            </a:pPr>
            <a:r>
              <a:rPr lang="en-US" sz="2800" kern="0" dirty="0">
                <a:solidFill>
                  <a:srgbClr val="000000"/>
                </a:solidFill>
              </a:rPr>
              <a:t>Requires parents to be notified at least 7 days prior to the screenings.</a:t>
            </a:r>
          </a:p>
          <a:p>
            <a:pPr indent="-457200" eaLnBrk="1" fontAlgn="auto" hangingPunct="1">
              <a:buClr>
                <a:srgbClr val="000000"/>
              </a:buClr>
              <a:buSzPts val="1100"/>
              <a:defRPr/>
            </a:pPr>
            <a:r>
              <a:rPr lang="en-US" sz="2400" kern="0" dirty="0">
                <a:solidFill>
                  <a:srgbClr val="000000"/>
                </a:solidFill>
              </a:rPr>
              <a:t>Letter</a:t>
            </a:r>
          </a:p>
          <a:p>
            <a:pPr indent="-457200" eaLnBrk="1" fontAlgn="auto" hangingPunct="1">
              <a:buClr>
                <a:srgbClr val="000000"/>
              </a:buClr>
              <a:buSzPts val="1100"/>
              <a:defRPr/>
            </a:pPr>
            <a:r>
              <a:rPr lang="en-US" sz="2400" kern="0" dirty="0">
                <a:solidFill>
                  <a:srgbClr val="000000"/>
                </a:solidFill>
              </a:rPr>
              <a:t>Handbook</a:t>
            </a:r>
          </a:p>
          <a:p>
            <a:pPr indent="-457200" eaLnBrk="1" fontAlgn="auto" hangingPunct="1">
              <a:buClr>
                <a:srgbClr val="000000"/>
              </a:buClr>
              <a:buSzPts val="1100"/>
              <a:defRPr/>
            </a:pPr>
            <a:r>
              <a:rPr lang="en-US" sz="2400" kern="0" dirty="0">
                <a:solidFill>
                  <a:srgbClr val="000000"/>
                </a:solidFill>
              </a:rPr>
              <a:t>Marquee</a:t>
            </a:r>
          </a:p>
          <a:p>
            <a:pPr indent="-457200" eaLnBrk="1" fontAlgn="auto" hangingPunct="1">
              <a:buClr>
                <a:srgbClr val="000000"/>
              </a:buClr>
              <a:buSzPts val="1100"/>
              <a:defRPr/>
            </a:pPr>
            <a:r>
              <a:rPr lang="en-US" sz="2400" kern="0" dirty="0">
                <a:solidFill>
                  <a:srgbClr val="000000"/>
                </a:solidFill>
              </a:rPr>
              <a:t>Child’s Folder</a:t>
            </a:r>
          </a:p>
          <a:p>
            <a:pPr indent="-457200" eaLnBrk="1" fontAlgn="auto" hangingPunct="1">
              <a:buClr>
                <a:srgbClr val="000000"/>
              </a:buClr>
              <a:buSzPts val="1100"/>
              <a:defRPr/>
            </a:pPr>
            <a:r>
              <a:rPr lang="en-US" sz="2400" kern="0" dirty="0">
                <a:solidFill>
                  <a:srgbClr val="000000"/>
                </a:solidFill>
              </a:rPr>
              <a:t>Social Media</a:t>
            </a:r>
          </a:p>
          <a:p>
            <a:pPr marL="0" indent="0" eaLnBrk="1" fontAlgn="auto" hangingPunct="1">
              <a:buClr>
                <a:srgbClr val="595959"/>
              </a:buClr>
              <a:buFont typeface="Arial"/>
              <a:buNone/>
              <a:defRPr/>
            </a:pPr>
            <a:endParaRPr lang="en-US" sz="3000" kern="0" dirty="0">
              <a:solidFill>
                <a:srgbClr val="000000"/>
              </a:solidFill>
            </a:endParaRPr>
          </a:p>
        </p:txBody>
      </p:sp>
      <p:pic>
        <p:nvPicPr>
          <p:cNvPr id="10245" name="Picture 4">
            <a:extLst>
              <a:ext uri="{FF2B5EF4-FFF2-40B4-BE49-F238E27FC236}">
                <a16:creationId xmlns:a16="http://schemas.microsoft.com/office/drawing/2014/main" id="{ED11B20B-5BB6-4AF3-BA0B-334E50D1C6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C890BB63-9DF1-B581-F00E-2CAC9D592F6A}"/>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Sample Letter</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5" name="Google Shape;422;p73">
            <a:extLst>
              <a:ext uri="{FF2B5EF4-FFF2-40B4-BE49-F238E27FC236}">
                <a16:creationId xmlns:a16="http://schemas.microsoft.com/office/drawing/2014/main" id="{48965E89-1B54-0FA8-F33F-6188C7DFAF91}"/>
              </a:ext>
            </a:extLst>
          </p:cNvPr>
          <p:cNvSpPr txBox="1">
            <a:spLocks noGrp="1"/>
          </p:cNvSpPr>
          <p:nvPr>
            <p:ph idx="1"/>
          </p:nvPr>
        </p:nvSpPr>
        <p:spPr>
          <a:xfrm>
            <a:off x="1203325" y="963612"/>
            <a:ext cx="6736129" cy="5159375"/>
          </a:xfrm>
          <a:prstGeom prst="rect">
            <a:avLst/>
          </a:prstGeom>
          <a:solidFill>
            <a:srgbClr val="FFFFFF"/>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hlink"/>
              </a:buClr>
              <a:buSzPts val="960"/>
              <a:buFont typeface="Noto Sans Symbols"/>
              <a:buNone/>
            </a:pPr>
            <a:r>
              <a:rPr lang="en-US" sz="1200" b="0" i="0" u="none" dirty="0">
                <a:solidFill>
                  <a:schemeClr val="dk1"/>
                </a:solidFill>
                <a:latin typeface="Tahoma"/>
                <a:ea typeface="Tahoma"/>
                <a:cs typeface="Tahoma"/>
                <a:sym typeface="Tahoma"/>
              </a:rPr>
              <a:t>School:  ___________________________</a:t>
            </a:r>
            <a:endParaRPr dirty="0"/>
          </a:p>
          <a:p>
            <a:pPr marL="0" marR="0" lvl="0" indent="0" algn="just" rtl="0">
              <a:lnSpc>
                <a:spcPct val="100000"/>
              </a:lnSpc>
              <a:spcBef>
                <a:spcPts val="0"/>
              </a:spcBef>
              <a:spcAft>
                <a:spcPts val="0"/>
              </a:spcAft>
              <a:buClr>
                <a:schemeClr val="hlink"/>
              </a:buClr>
              <a:buSzPts val="960"/>
              <a:buFont typeface="Noto Sans Symbols"/>
              <a:buNone/>
            </a:pPr>
            <a:r>
              <a:rPr lang="en-US" sz="1200" b="0" i="0" u="none" dirty="0">
                <a:solidFill>
                  <a:schemeClr val="dk1"/>
                </a:solidFill>
                <a:latin typeface="Tahoma"/>
                <a:ea typeface="Tahoma"/>
                <a:cs typeface="Tahoma"/>
                <a:sym typeface="Tahoma"/>
              </a:rPr>
              <a:t>Date:  _____________________________</a:t>
            </a:r>
            <a:endParaRPr dirty="0"/>
          </a:p>
          <a:p>
            <a:pPr marL="0" marR="0" lvl="0" indent="0" algn="just" rtl="0">
              <a:lnSpc>
                <a:spcPct val="100000"/>
              </a:lnSpc>
              <a:spcBef>
                <a:spcPts val="0"/>
              </a:spcBef>
              <a:spcAft>
                <a:spcPts val="0"/>
              </a:spcAft>
              <a:buClr>
                <a:schemeClr val="hlink"/>
              </a:buClr>
              <a:buSzPts val="960"/>
              <a:buFont typeface="Noto Sans Symbols"/>
              <a:buNone/>
            </a:pPr>
            <a:endParaRPr sz="1200" b="0" i="0" u="none" dirty="0">
              <a:solidFill>
                <a:schemeClr val="dk1"/>
              </a:solidFill>
              <a:latin typeface="Tahoma"/>
              <a:ea typeface="Tahoma"/>
              <a:cs typeface="Tahoma"/>
              <a:sym typeface="Tahoma"/>
            </a:endParaRPr>
          </a:p>
          <a:p>
            <a:pPr marL="0" marR="0" lvl="0" indent="0" algn="just" rtl="0">
              <a:lnSpc>
                <a:spcPct val="100000"/>
              </a:lnSpc>
              <a:spcBef>
                <a:spcPts val="0"/>
              </a:spcBef>
              <a:spcAft>
                <a:spcPts val="0"/>
              </a:spcAft>
              <a:buClr>
                <a:schemeClr val="hlink"/>
              </a:buClr>
              <a:buSzPts val="960"/>
              <a:buFont typeface="Noto Sans Symbols"/>
              <a:buNone/>
            </a:pPr>
            <a:endParaRPr sz="1200" b="0" i="0" u="none" dirty="0">
              <a:solidFill>
                <a:schemeClr val="dk1"/>
              </a:solidFill>
              <a:latin typeface="Tahoma"/>
              <a:ea typeface="Tahoma"/>
              <a:cs typeface="Tahoma"/>
              <a:sym typeface="Tahoma"/>
            </a:endParaRPr>
          </a:p>
          <a:p>
            <a:pPr marL="0" marR="0" lvl="0" indent="0" algn="just" rtl="0">
              <a:lnSpc>
                <a:spcPct val="100000"/>
              </a:lnSpc>
              <a:spcBef>
                <a:spcPts val="0"/>
              </a:spcBef>
              <a:spcAft>
                <a:spcPts val="0"/>
              </a:spcAft>
              <a:buClr>
                <a:schemeClr val="hlink"/>
              </a:buClr>
              <a:buSzPts val="960"/>
              <a:buFont typeface="Noto Sans Symbols"/>
              <a:buNone/>
            </a:pPr>
            <a:r>
              <a:rPr lang="en-US" sz="1200" b="0" i="0" u="none" dirty="0">
                <a:solidFill>
                  <a:schemeClr val="dk1"/>
                </a:solidFill>
                <a:latin typeface="Tahoma"/>
                <a:ea typeface="Tahoma"/>
                <a:cs typeface="Tahoma"/>
                <a:sym typeface="Tahoma"/>
              </a:rPr>
              <a:t>Dear Parent,</a:t>
            </a:r>
            <a:endParaRPr dirty="0"/>
          </a:p>
          <a:p>
            <a:pPr marL="0" marR="0" lvl="0" indent="0" algn="just" rtl="0">
              <a:lnSpc>
                <a:spcPct val="100000"/>
              </a:lnSpc>
              <a:spcBef>
                <a:spcPts val="0"/>
              </a:spcBef>
              <a:spcAft>
                <a:spcPts val="0"/>
              </a:spcAft>
              <a:buClr>
                <a:schemeClr val="hlink"/>
              </a:buClr>
              <a:buSzPts val="960"/>
              <a:buFont typeface="Noto Sans Symbols"/>
              <a:buNone/>
            </a:pPr>
            <a:endParaRPr sz="1200" b="0" i="0" u="none" dirty="0">
              <a:solidFill>
                <a:schemeClr val="dk1"/>
              </a:solidFill>
              <a:latin typeface="Tahoma"/>
              <a:ea typeface="Tahoma"/>
              <a:cs typeface="Tahoma"/>
              <a:sym typeface="Tahoma"/>
            </a:endParaRPr>
          </a:p>
          <a:p>
            <a:pPr marL="0" marR="0" lvl="0" indent="0" algn="just" rtl="0">
              <a:lnSpc>
                <a:spcPct val="120000"/>
              </a:lnSpc>
              <a:spcBef>
                <a:spcPts val="0"/>
              </a:spcBef>
              <a:spcAft>
                <a:spcPts val="0"/>
              </a:spcAft>
              <a:buClr>
                <a:schemeClr val="hlink"/>
              </a:buClr>
              <a:buSzPts val="960"/>
              <a:buFont typeface="Noto Sans Symbols"/>
              <a:buNone/>
            </a:pPr>
            <a:r>
              <a:rPr lang="en-US" sz="1200" b="0" i="0" u="none" dirty="0">
                <a:solidFill>
                  <a:schemeClr val="dk1"/>
                </a:solidFill>
                <a:latin typeface="Tahoma"/>
                <a:ea typeface="Tahoma"/>
                <a:cs typeface="Tahoma"/>
                <a:sym typeface="Tahoma"/>
              </a:rPr>
              <a:t>Our records show that your child, ___________________________________________, had some of the signs and symptoms of scoliosis (curvature of the spine) during a routine screening on ___________________________.  At that time, a letter was sent to your home with a report of our findings and a recommendation that he/she be examined by a physician.  </a:t>
            </a:r>
            <a:endParaRPr dirty="0"/>
          </a:p>
          <a:p>
            <a:pPr marL="0" marR="0" lvl="0" indent="0" algn="just" rtl="0">
              <a:lnSpc>
                <a:spcPct val="120000"/>
              </a:lnSpc>
              <a:spcBef>
                <a:spcPts val="0"/>
              </a:spcBef>
              <a:spcAft>
                <a:spcPts val="0"/>
              </a:spcAft>
              <a:buClr>
                <a:schemeClr val="hlink"/>
              </a:buClr>
              <a:buSzPts val="960"/>
              <a:buFont typeface="Noto Sans Symbols"/>
              <a:buNone/>
            </a:pPr>
            <a:r>
              <a:rPr lang="en-US" sz="1200" b="1" i="0" u="none" dirty="0">
                <a:solidFill>
                  <a:schemeClr val="dk1"/>
                </a:solidFill>
                <a:latin typeface="Tahoma"/>
                <a:ea typeface="Tahoma"/>
                <a:cs typeface="Tahoma"/>
                <a:sym typeface="Tahoma"/>
              </a:rPr>
              <a:t>Your child measured _________ on our screening tool.  The State of Arkansas requires that all students with 7° or above be referred to a physician because of the possibility of rapid progression of the curvature.</a:t>
            </a:r>
            <a:endParaRPr dirty="0"/>
          </a:p>
          <a:p>
            <a:pPr marL="0" marR="0" lvl="0" indent="0" algn="just" rtl="0">
              <a:lnSpc>
                <a:spcPct val="120000"/>
              </a:lnSpc>
              <a:spcBef>
                <a:spcPts val="0"/>
              </a:spcBef>
              <a:spcAft>
                <a:spcPts val="0"/>
              </a:spcAft>
              <a:buClr>
                <a:schemeClr val="hlink"/>
              </a:buClr>
              <a:buSzPts val="960"/>
              <a:buFont typeface="Noto Sans Symbols"/>
              <a:buNone/>
            </a:pPr>
            <a:r>
              <a:rPr lang="en-US" sz="1200" b="0" i="0" u="none" dirty="0">
                <a:solidFill>
                  <a:schemeClr val="dk1"/>
                </a:solidFill>
                <a:latin typeface="Tahoma"/>
                <a:ea typeface="Tahoma"/>
                <a:cs typeface="Tahoma"/>
                <a:sym typeface="Tahoma"/>
              </a:rPr>
              <a:t>Scoliosis, although fairly common and usually mild, </a:t>
            </a:r>
            <a:r>
              <a:rPr lang="en-US" sz="1200" b="1" i="1" u="sng" dirty="0">
                <a:solidFill>
                  <a:schemeClr val="dk1"/>
                </a:solidFill>
                <a:latin typeface="Tahoma"/>
                <a:ea typeface="Tahoma"/>
                <a:cs typeface="Tahoma"/>
                <a:sym typeface="Tahoma"/>
              </a:rPr>
              <a:t>can</a:t>
            </a:r>
            <a:r>
              <a:rPr lang="en-US" sz="1200" b="0" i="0" u="none" dirty="0">
                <a:solidFill>
                  <a:schemeClr val="dk1"/>
                </a:solidFill>
                <a:latin typeface="Tahoma"/>
                <a:ea typeface="Tahoma"/>
                <a:cs typeface="Tahoma"/>
                <a:sym typeface="Tahoma"/>
              </a:rPr>
              <a:t> be a crippling disease and progress rapidly during the adolescent growth spurt.  I have not received a letter from your doctor telling me that your child has been examined.</a:t>
            </a:r>
            <a:endParaRPr dirty="0"/>
          </a:p>
          <a:p>
            <a:pPr marL="0" marR="0" lvl="0" indent="0" algn="just" rtl="0">
              <a:lnSpc>
                <a:spcPct val="120000"/>
              </a:lnSpc>
              <a:spcBef>
                <a:spcPts val="0"/>
              </a:spcBef>
              <a:spcAft>
                <a:spcPts val="0"/>
              </a:spcAft>
              <a:buClr>
                <a:schemeClr val="hlink"/>
              </a:buClr>
              <a:buSzPts val="960"/>
              <a:buFont typeface="Noto Sans Symbols"/>
              <a:buNone/>
            </a:pPr>
            <a:r>
              <a:rPr lang="en-US" sz="1200" b="0" i="0" u="none" dirty="0">
                <a:solidFill>
                  <a:schemeClr val="dk1"/>
                </a:solidFill>
                <a:latin typeface="Tahoma"/>
                <a:ea typeface="Tahoma"/>
                <a:cs typeface="Tahoma"/>
                <a:sym typeface="Tahoma"/>
              </a:rPr>
              <a:t>If money for the office visit is a problem, the State of Arkansas Children’s Medical Services does pay for an evaluation for those who qualify.</a:t>
            </a:r>
            <a:endParaRPr dirty="0"/>
          </a:p>
          <a:p>
            <a:pPr marL="0" marR="0" lvl="0" indent="0" algn="just" rtl="0">
              <a:lnSpc>
                <a:spcPct val="120000"/>
              </a:lnSpc>
              <a:spcBef>
                <a:spcPts val="0"/>
              </a:spcBef>
              <a:spcAft>
                <a:spcPts val="0"/>
              </a:spcAft>
              <a:buClr>
                <a:schemeClr val="hlink"/>
              </a:buClr>
              <a:buSzPts val="960"/>
              <a:buFont typeface="Noto Sans Symbols"/>
              <a:buNone/>
            </a:pPr>
            <a:r>
              <a:rPr lang="en-US" sz="1200" b="0" i="0" u="none" dirty="0">
                <a:solidFill>
                  <a:schemeClr val="dk1"/>
                </a:solidFill>
                <a:latin typeface="Tahoma"/>
                <a:ea typeface="Tahoma"/>
                <a:cs typeface="Tahoma"/>
                <a:sym typeface="Tahoma"/>
              </a:rPr>
              <a:t>I strongly encourage you to have your child examined by a physician.  If you have any questions, please contact me at the school.</a:t>
            </a:r>
            <a:endParaRPr dirty="0"/>
          </a:p>
          <a:p>
            <a:pPr marL="0" marR="0" lvl="0" indent="0" algn="just" rtl="0">
              <a:lnSpc>
                <a:spcPct val="100000"/>
              </a:lnSpc>
              <a:spcBef>
                <a:spcPts val="0"/>
              </a:spcBef>
              <a:spcAft>
                <a:spcPts val="0"/>
              </a:spcAft>
              <a:buClr>
                <a:schemeClr val="hlink"/>
              </a:buClr>
              <a:buSzPts val="960"/>
              <a:buFont typeface="Noto Sans Symbols"/>
              <a:buNone/>
            </a:pPr>
            <a:endParaRPr sz="1200" b="0" i="0" u="none" dirty="0">
              <a:solidFill>
                <a:schemeClr val="dk1"/>
              </a:solidFill>
              <a:latin typeface="Tahoma"/>
              <a:ea typeface="Tahoma"/>
              <a:cs typeface="Tahoma"/>
              <a:sym typeface="Tahoma"/>
            </a:endParaRPr>
          </a:p>
          <a:p>
            <a:pPr marL="0" marR="0" lvl="0" indent="0" algn="just" rtl="0">
              <a:lnSpc>
                <a:spcPct val="100000"/>
              </a:lnSpc>
              <a:spcBef>
                <a:spcPts val="0"/>
              </a:spcBef>
              <a:spcAft>
                <a:spcPts val="0"/>
              </a:spcAft>
              <a:buClr>
                <a:schemeClr val="hlink"/>
              </a:buClr>
              <a:buSzPts val="960"/>
              <a:buFont typeface="Noto Sans Symbols"/>
              <a:buNone/>
            </a:pPr>
            <a:endParaRPr sz="1200" b="0" i="0" u="none" dirty="0">
              <a:solidFill>
                <a:schemeClr val="dk1"/>
              </a:solidFill>
              <a:latin typeface="Tahoma"/>
              <a:ea typeface="Tahoma"/>
              <a:cs typeface="Tahoma"/>
              <a:sym typeface="Tahoma"/>
            </a:endParaRPr>
          </a:p>
          <a:p>
            <a:pPr marL="0" marR="0" lvl="0" indent="0" algn="just" rtl="0">
              <a:lnSpc>
                <a:spcPct val="100000"/>
              </a:lnSpc>
              <a:spcBef>
                <a:spcPts val="0"/>
              </a:spcBef>
              <a:spcAft>
                <a:spcPts val="0"/>
              </a:spcAft>
              <a:buClr>
                <a:schemeClr val="hlink"/>
              </a:buClr>
              <a:buSzPts val="960"/>
              <a:buFont typeface="Noto Sans Symbols"/>
              <a:buNone/>
            </a:pPr>
            <a:endParaRPr sz="1200" b="0" i="0" u="none" dirty="0">
              <a:solidFill>
                <a:schemeClr val="dk1"/>
              </a:solidFill>
              <a:latin typeface="Tahoma"/>
              <a:ea typeface="Tahoma"/>
              <a:cs typeface="Tahoma"/>
              <a:sym typeface="Tahoma"/>
            </a:endParaRPr>
          </a:p>
          <a:p>
            <a:pPr marL="0" marR="0" lvl="0" indent="0" algn="just" rtl="0">
              <a:lnSpc>
                <a:spcPct val="100000"/>
              </a:lnSpc>
              <a:spcBef>
                <a:spcPts val="0"/>
              </a:spcBef>
              <a:spcAft>
                <a:spcPts val="0"/>
              </a:spcAft>
              <a:buClr>
                <a:schemeClr val="hlink"/>
              </a:buClr>
              <a:buSzPts val="960"/>
              <a:buFont typeface="Noto Sans Symbols"/>
              <a:buNone/>
            </a:pPr>
            <a:r>
              <a:rPr lang="en-US" sz="1200" b="0" i="0" u="none" dirty="0">
                <a:solidFill>
                  <a:schemeClr val="dk1"/>
                </a:solidFill>
                <a:latin typeface="Tahoma"/>
                <a:ea typeface="Tahoma"/>
                <a:cs typeface="Tahoma"/>
                <a:sym typeface="Tahoma"/>
              </a:rPr>
              <a:t>Sincerely,</a:t>
            </a:r>
            <a:endParaRPr dirty="0"/>
          </a:p>
          <a:p>
            <a:pPr marL="0" marR="0" lvl="0" indent="0" algn="just" rtl="0">
              <a:lnSpc>
                <a:spcPct val="100000"/>
              </a:lnSpc>
              <a:spcBef>
                <a:spcPts val="0"/>
              </a:spcBef>
              <a:spcAft>
                <a:spcPts val="0"/>
              </a:spcAft>
              <a:buClr>
                <a:schemeClr val="hlink"/>
              </a:buClr>
              <a:buSzPts val="960"/>
              <a:buFont typeface="Noto Sans Symbols"/>
              <a:buNone/>
            </a:pPr>
            <a:r>
              <a:rPr lang="en-US" sz="1200" b="0" i="0" u="none" dirty="0">
                <a:solidFill>
                  <a:schemeClr val="dk1"/>
                </a:solidFill>
                <a:latin typeface="Tahoma"/>
                <a:ea typeface="Tahoma"/>
                <a:cs typeface="Tahoma"/>
                <a:sym typeface="Tahoma"/>
              </a:rPr>
              <a:t>School Nurse</a:t>
            </a:r>
            <a:endParaRPr dirty="0"/>
          </a:p>
          <a:p>
            <a:pPr marL="0" marR="0" lvl="0" indent="0" algn="just" rtl="0">
              <a:lnSpc>
                <a:spcPct val="100000"/>
              </a:lnSpc>
              <a:spcBef>
                <a:spcPts val="0"/>
              </a:spcBef>
              <a:spcAft>
                <a:spcPts val="0"/>
              </a:spcAft>
              <a:buClr>
                <a:schemeClr val="hlink"/>
              </a:buClr>
              <a:buSzPts val="960"/>
              <a:buFont typeface="Noto Sans Symbols"/>
              <a:buNone/>
            </a:pPr>
            <a:endParaRPr sz="1200" b="0" i="0" u="none" dirty="0">
              <a:solidFill>
                <a:schemeClr val="dk1"/>
              </a:solidFill>
              <a:latin typeface="Tahoma"/>
              <a:ea typeface="Tahoma"/>
              <a:cs typeface="Tahoma"/>
              <a:sym typeface="Tahoma"/>
            </a:endParaRPr>
          </a:p>
          <a:p>
            <a:pPr marL="0" marR="0" lvl="0" indent="0" algn="just" rtl="0">
              <a:lnSpc>
                <a:spcPct val="100000"/>
              </a:lnSpc>
              <a:spcBef>
                <a:spcPts val="0"/>
              </a:spcBef>
              <a:spcAft>
                <a:spcPts val="0"/>
              </a:spcAft>
              <a:buClr>
                <a:schemeClr val="hlink"/>
              </a:buClr>
              <a:buSzPts val="960"/>
              <a:buFont typeface="Noto Sans Symbols"/>
              <a:buNone/>
            </a:pPr>
            <a:endParaRPr sz="1200" b="0" i="0" u="none" dirty="0">
              <a:solidFill>
                <a:schemeClr val="dk1"/>
              </a:solidFill>
              <a:latin typeface="Tahoma"/>
              <a:ea typeface="Tahoma"/>
              <a:cs typeface="Tahoma"/>
              <a:sym typeface="Tahoma"/>
            </a:endParaRPr>
          </a:p>
          <a:p>
            <a:pPr marL="342900" marR="0" lvl="0" indent="-281940" algn="l" rtl="0">
              <a:lnSpc>
                <a:spcPct val="100000"/>
              </a:lnSpc>
              <a:spcBef>
                <a:spcPts val="240"/>
              </a:spcBef>
              <a:spcAft>
                <a:spcPts val="0"/>
              </a:spcAft>
              <a:buClr>
                <a:schemeClr val="hlink"/>
              </a:buClr>
              <a:buSzPts val="960"/>
              <a:buFont typeface="Noto Sans Symbols"/>
              <a:buNone/>
            </a:pPr>
            <a:endParaRPr sz="1200" b="0" i="0" u="none" dirty="0">
              <a:solidFill>
                <a:schemeClr val="dk1"/>
              </a:solidFill>
              <a:latin typeface="Tahoma"/>
              <a:ea typeface="Tahoma"/>
              <a:cs typeface="Tahoma"/>
              <a:sym typeface="Tahoma"/>
            </a:endParaRPr>
          </a:p>
        </p:txBody>
      </p:sp>
    </p:spTree>
    <p:extLst>
      <p:ext uri="{BB962C8B-B14F-4D97-AF65-F5344CB8AC3E}">
        <p14:creationId xmlns:p14="http://schemas.microsoft.com/office/powerpoint/2010/main" val="1898964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Report to Parent</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3A033A51-A540-C57C-5008-5134F1DFFB80}"/>
              </a:ext>
            </a:extLst>
          </p:cNvPr>
          <p:cNvSpPr>
            <a:spLocks noGrp="1"/>
          </p:cNvSpPr>
          <p:nvPr>
            <p:ph idx="1"/>
          </p:nvPr>
        </p:nvSpPr>
        <p:spPr>
          <a:xfrm>
            <a:off x="457200" y="1166018"/>
            <a:ext cx="8229600" cy="4525963"/>
          </a:xfrm>
        </p:spPr>
        <p:txBody>
          <a:bodyPr/>
          <a:lstStyle/>
          <a:p>
            <a:pPr marL="0" indent="0">
              <a:buNone/>
            </a:pPr>
            <a:r>
              <a:rPr lang="en-US" dirty="0"/>
              <a:t>Certified scoliosis screening instructor or school nurse shall contact the parents of a child who fails the screening by </a:t>
            </a:r>
            <a:r>
              <a:rPr lang="en-US" u="sng" dirty="0"/>
              <a:t>letter</a:t>
            </a:r>
            <a:r>
              <a:rPr lang="en-US" dirty="0"/>
              <a:t>, </a:t>
            </a:r>
            <a:r>
              <a:rPr lang="en-US" u="sng" dirty="0"/>
              <a:t>telephone call</a:t>
            </a:r>
            <a:r>
              <a:rPr lang="en-US" dirty="0"/>
              <a:t>, or </a:t>
            </a:r>
            <a:r>
              <a:rPr lang="en-US" u="sng" dirty="0"/>
              <a:t>in person</a:t>
            </a:r>
            <a:r>
              <a:rPr lang="en-US" dirty="0"/>
              <a:t> to:</a:t>
            </a:r>
          </a:p>
          <a:p>
            <a:pPr marL="914400" lvl="1" indent="-514350">
              <a:buFont typeface="+mj-lt"/>
              <a:buAutoNum type="arabicPeriod"/>
            </a:pPr>
            <a:r>
              <a:rPr lang="en-US" dirty="0"/>
              <a:t>Explain the findings</a:t>
            </a:r>
          </a:p>
          <a:p>
            <a:pPr marL="914400" lvl="1" indent="-514350">
              <a:buFont typeface="+mj-lt"/>
              <a:buAutoNum type="arabicPeriod"/>
            </a:pPr>
            <a:r>
              <a:rPr lang="en-US" dirty="0"/>
              <a:t>Define and discuss scoliosis</a:t>
            </a:r>
          </a:p>
          <a:p>
            <a:pPr marL="914400" lvl="1" indent="-514350">
              <a:buFont typeface="+mj-lt"/>
              <a:buAutoNum type="arabicPeriod"/>
            </a:pPr>
            <a:r>
              <a:rPr lang="en-US" dirty="0"/>
              <a:t>Discuss the need for referral to a licensed physician</a:t>
            </a:r>
          </a:p>
        </p:txBody>
      </p:sp>
    </p:spTree>
    <p:extLst>
      <p:ext uri="{BB962C8B-B14F-4D97-AF65-F5344CB8AC3E}">
        <p14:creationId xmlns:p14="http://schemas.microsoft.com/office/powerpoint/2010/main" val="80712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CC6D6DC3-2FEC-0678-A9EE-1A8E3C0EA0D0}"/>
              </a:ext>
            </a:extLst>
          </p:cNvPr>
          <p:cNvSpPr>
            <a:spLocks noGrp="1"/>
          </p:cNvSpPr>
          <p:nvPr>
            <p:ph idx="1"/>
          </p:nvPr>
        </p:nvSpPr>
        <p:spPr>
          <a:xfrm>
            <a:off x="457200" y="1600201"/>
            <a:ext cx="8229600" cy="3505200"/>
          </a:xfrm>
        </p:spPr>
        <p:txBody>
          <a:bodyPr/>
          <a:lstStyle/>
          <a:p>
            <a:pPr marL="0" indent="0" algn="ctr">
              <a:buNone/>
            </a:pPr>
            <a:r>
              <a:rPr lang="en-US" sz="4800" b="1" dirty="0"/>
              <a:t>Scoliosis tracking and Annual Scoliosis Summary Reporting is completed on APSCN/eSchool</a:t>
            </a:r>
          </a:p>
        </p:txBody>
      </p:sp>
      <p:sp>
        <p:nvSpPr>
          <p:cNvPr id="6" name="Title 1">
            <a:extLst>
              <a:ext uri="{FF2B5EF4-FFF2-40B4-BE49-F238E27FC236}">
                <a16:creationId xmlns:a16="http://schemas.microsoft.com/office/drawing/2014/main" id="{CEA0E487-81FA-77FA-CCAF-69C262F253B8}"/>
              </a:ext>
            </a:extLst>
          </p:cNvPr>
          <p:cNvSpPr txBox="1">
            <a:spLocks/>
          </p:cNvSpPr>
          <p:nvPr/>
        </p:nvSpPr>
        <p:spPr bwMode="auto">
          <a:xfrm>
            <a:off x="0" y="0"/>
            <a:ext cx="9144000" cy="762000"/>
          </a:xfrm>
          <a:prstGeom prst="rect">
            <a:avLst/>
          </a:prstGeom>
          <a:solidFill>
            <a:srgbClr val="002060"/>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dirty="0">
                <a:latin typeface="Arial" panose="020B0604020202020204" pitchFamily="34" charset="0"/>
              </a:rPr>
              <a:t>	</a:t>
            </a:r>
          </a:p>
        </p:txBody>
      </p:sp>
      <p:sp>
        <p:nvSpPr>
          <p:cNvPr id="7" name="Rectangle 6">
            <a:extLst>
              <a:ext uri="{FF2B5EF4-FFF2-40B4-BE49-F238E27FC236}">
                <a16:creationId xmlns:a16="http://schemas.microsoft.com/office/drawing/2014/main" id="{666C3E9B-4C98-632C-6A29-EC2D515D4D6E}"/>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400" dirty="0"/>
          </a:p>
        </p:txBody>
      </p:sp>
    </p:spTree>
    <p:extLst>
      <p:ext uri="{BB962C8B-B14F-4D97-AF65-F5344CB8AC3E}">
        <p14:creationId xmlns:p14="http://schemas.microsoft.com/office/powerpoint/2010/main" val="16284587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CC6D6DC3-2FEC-0678-A9EE-1A8E3C0EA0D0}"/>
              </a:ext>
            </a:extLst>
          </p:cNvPr>
          <p:cNvSpPr>
            <a:spLocks noGrp="1"/>
          </p:cNvSpPr>
          <p:nvPr>
            <p:ph idx="1"/>
          </p:nvPr>
        </p:nvSpPr>
        <p:spPr>
          <a:xfrm>
            <a:off x="457200" y="1447800"/>
            <a:ext cx="8229600" cy="4190999"/>
          </a:xfrm>
        </p:spPr>
        <p:txBody>
          <a:bodyPr/>
          <a:lstStyle/>
          <a:p>
            <a:r>
              <a:rPr lang="en-US" sz="3600" b="1" dirty="0"/>
              <a:t>Observation</a:t>
            </a:r>
          </a:p>
          <a:p>
            <a:pPr marL="0" indent="0">
              <a:buNone/>
            </a:pPr>
            <a:r>
              <a:rPr lang="en-US" sz="3600" dirty="0"/>
              <a:t>    Periodic medical examinations and x-rays</a:t>
            </a:r>
          </a:p>
          <a:p>
            <a:r>
              <a:rPr lang="en-US" sz="3600" b="1" dirty="0"/>
              <a:t>Bracing</a:t>
            </a:r>
          </a:p>
          <a:p>
            <a:pPr marL="0" indent="0">
              <a:buNone/>
            </a:pPr>
            <a:r>
              <a:rPr lang="en-US" sz="3600" dirty="0"/>
              <a:t>    Slows or stops curvature</a:t>
            </a:r>
          </a:p>
          <a:p>
            <a:pPr marL="0" indent="0">
              <a:buNone/>
            </a:pPr>
            <a:r>
              <a:rPr lang="en-US" sz="3600" dirty="0"/>
              <a:t>    Not a cure</a:t>
            </a:r>
          </a:p>
          <a:p>
            <a:r>
              <a:rPr lang="en-US" sz="3600" b="1" dirty="0"/>
              <a:t>Surgery</a:t>
            </a:r>
          </a:p>
        </p:txBody>
      </p:sp>
      <p:sp>
        <p:nvSpPr>
          <p:cNvPr id="6" name="Title 1">
            <a:extLst>
              <a:ext uri="{FF2B5EF4-FFF2-40B4-BE49-F238E27FC236}">
                <a16:creationId xmlns:a16="http://schemas.microsoft.com/office/drawing/2014/main" id="{CEA0E487-81FA-77FA-CCAF-69C262F253B8}"/>
              </a:ext>
            </a:extLst>
          </p:cNvPr>
          <p:cNvSpPr txBox="1">
            <a:spLocks/>
          </p:cNvSpPr>
          <p:nvPr/>
        </p:nvSpPr>
        <p:spPr bwMode="auto">
          <a:xfrm>
            <a:off x="0" y="0"/>
            <a:ext cx="9144000" cy="762000"/>
          </a:xfrm>
          <a:prstGeom prst="rect">
            <a:avLst/>
          </a:prstGeom>
          <a:solidFill>
            <a:srgbClr val="002060"/>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dirty="0">
                <a:latin typeface="Arial" panose="020B0604020202020204" pitchFamily="34" charset="0"/>
              </a:rPr>
              <a:t>	</a:t>
            </a:r>
          </a:p>
        </p:txBody>
      </p:sp>
      <p:sp>
        <p:nvSpPr>
          <p:cNvPr id="7" name="Rectangle 6">
            <a:extLst>
              <a:ext uri="{FF2B5EF4-FFF2-40B4-BE49-F238E27FC236}">
                <a16:creationId xmlns:a16="http://schemas.microsoft.com/office/drawing/2014/main" id="{666C3E9B-4C98-632C-6A29-EC2D515D4D6E}"/>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Treatment Options</a:t>
            </a:r>
          </a:p>
        </p:txBody>
      </p:sp>
    </p:spTree>
    <p:extLst>
      <p:ext uri="{BB962C8B-B14F-4D97-AF65-F5344CB8AC3E}">
        <p14:creationId xmlns:p14="http://schemas.microsoft.com/office/powerpoint/2010/main" val="1878282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CC6D6DC3-2FEC-0678-A9EE-1A8E3C0EA0D0}"/>
              </a:ext>
            </a:extLst>
          </p:cNvPr>
          <p:cNvSpPr>
            <a:spLocks noGrp="1"/>
          </p:cNvSpPr>
          <p:nvPr>
            <p:ph idx="1"/>
          </p:nvPr>
        </p:nvSpPr>
        <p:spPr>
          <a:xfrm>
            <a:off x="457200" y="1116012"/>
            <a:ext cx="8229600" cy="4621213"/>
          </a:xfrm>
        </p:spPr>
        <p:txBody>
          <a:bodyPr/>
          <a:lstStyle/>
          <a:p>
            <a:r>
              <a:rPr lang="en-US" sz="2800" dirty="0"/>
              <a:t>Can be removed for sports, activities like bathing or swimming, and other events that are difficult to do with the TLSO-Thoracic Lumbar Sacral Orthosis</a:t>
            </a:r>
          </a:p>
          <a:p>
            <a:r>
              <a:rPr lang="en-US" sz="2800" dirty="0"/>
              <a:t>Activities must be limited to 3-4 hours a day to maintain “full time” wear schedule</a:t>
            </a:r>
          </a:p>
          <a:p>
            <a:r>
              <a:rPr lang="en-US" sz="2800" dirty="0"/>
              <a:t>Less than 16 hours a day compromises the effectiveness of the treatment; 18-20 hours a day is ideal</a:t>
            </a:r>
          </a:p>
          <a:p>
            <a:r>
              <a:rPr lang="en-US" sz="2800" dirty="0"/>
              <a:t>Nighttime devices must be worn every night, all night</a:t>
            </a:r>
          </a:p>
        </p:txBody>
      </p:sp>
      <p:sp>
        <p:nvSpPr>
          <p:cNvPr id="6" name="Title 1">
            <a:extLst>
              <a:ext uri="{FF2B5EF4-FFF2-40B4-BE49-F238E27FC236}">
                <a16:creationId xmlns:a16="http://schemas.microsoft.com/office/drawing/2014/main" id="{CEA0E487-81FA-77FA-CCAF-69C262F253B8}"/>
              </a:ext>
            </a:extLst>
          </p:cNvPr>
          <p:cNvSpPr txBox="1">
            <a:spLocks/>
          </p:cNvSpPr>
          <p:nvPr/>
        </p:nvSpPr>
        <p:spPr bwMode="auto">
          <a:xfrm>
            <a:off x="0" y="0"/>
            <a:ext cx="9144000" cy="762000"/>
          </a:xfrm>
          <a:prstGeom prst="rect">
            <a:avLst/>
          </a:prstGeom>
          <a:solidFill>
            <a:srgbClr val="002060"/>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dirty="0">
                <a:latin typeface="Arial" panose="020B0604020202020204" pitchFamily="34" charset="0"/>
              </a:rPr>
              <a:t>	</a:t>
            </a:r>
          </a:p>
        </p:txBody>
      </p:sp>
      <p:sp>
        <p:nvSpPr>
          <p:cNvPr id="7" name="Rectangle 6">
            <a:extLst>
              <a:ext uri="{FF2B5EF4-FFF2-40B4-BE49-F238E27FC236}">
                <a16:creationId xmlns:a16="http://schemas.microsoft.com/office/drawing/2014/main" id="{666C3E9B-4C98-632C-6A29-EC2D515D4D6E}"/>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Bracing</a:t>
            </a:r>
          </a:p>
        </p:txBody>
      </p:sp>
    </p:spTree>
    <p:extLst>
      <p:ext uri="{BB962C8B-B14F-4D97-AF65-F5344CB8AC3E}">
        <p14:creationId xmlns:p14="http://schemas.microsoft.com/office/powerpoint/2010/main" val="3007143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6" name="Title 1">
            <a:extLst>
              <a:ext uri="{FF2B5EF4-FFF2-40B4-BE49-F238E27FC236}">
                <a16:creationId xmlns:a16="http://schemas.microsoft.com/office/drawing/2014/main" id="{CEA0E487-81FA-77FA-CCAF-69C262F253B8}"/>
              </a:ext>
            </a:extLst>
          </p:cNvPr>
          <p:cNvSpPr txBox="1">
            <a:spLocks/>
          </p:cNvSpPr>
          <p:nvPr/>
        </p:nvSpPr>
        <p:spPr bwMode="auto">
          <a:xfrm>
            <a:off x="0" y="0"/>
            <a:ext cx="9144000" cy="762000"/>
          </a:xfrm>
          <a:prstGeom prst="rect">
            <a:avLst/>
          </a:prstGeom>
          <a:solidFill>
            <a:srgbClr val="002060"/>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dirty="0">
                <a:latin typeface="Arial" panose="020B0604020202020204" pitchFamily="34" charset="0"/>
              </a:rPr>
              <a:t>	</a:t>
            </a:r>
          </a:p>
        </p:txBody>
      </p:sp>
      <p:sp>
        <p:nvSpPr>
          <p:cNvPr id="7" name="Rectangle 6">
            <a:extLst>
              <a:ext uri="{FF2B5EF4-FFF2-40B4-BE49-F238E27FC236}">
                <a16:creationId xmlns:a16="http://schemas.microsoft.com/office/drawing/2014/main" id="{666C3E9B-4C98-632C-6A29-EC2D515D4D6E}"/>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Bracing</a:t>
            </a:r>
          </a:p>
        </p:txBody>
      </p:sp>
      <p:pic>
        <p:nvPicPr>
          <p:cNvPr id="3" name="Google Shape;449;p64" descr="mil3">
            <a:extLst>
              <a:ext uri="{FF2B5EF4-FFF2-40B4-BE49-F238E27FC236}">
                <a16:creationId xmlns:a16="http://schemas.microsoft.com/office/drawing/2014/main" id="{50D69602-1726-8211-E4E2-96C3795CA6A1}"/>
              </a:ext>
            </a:extLst>
          </p:cNvPr>
          <p:cNvPicPr preferRelativeResize="0">
            <a:picLocks noGrp="1"/>
          </p:cNvPicPr>
          <p:nvPr>
            <p:ph idx="1"/>
          </p:nvPr>
        </p:nvPicPr>
        <p:blipFill rotWithShape="1">
          <a:blip r:embed="rId5">
            <a:alphaModFix/>
          </a:blip>
          <a:srcRect/>
          <a:stretch/>
        </p:blipFill>
        <p:spPr>
          <a:xfrm>
            <a:off x="533634" y="1828800"/>
            <a:ext cx="4061812" cy="2697714"/>
          </a:xfrm>
          <a:prstGeom prst="rect">
            <a:avLst/>
          </a:prstGeom>
          <a:noFill/>
          <a:ln>
            <a:noFill/>
          </a:ln>
        </p:spPr>
      </p:pic>
      <p:pic>
        <p:nvPicPr>
          <p:cNvPr id="5" name="Google Shape;450;p64" descr="Brace 1930s">
            <a:extLst>
              <a:ext uri="{FF2B5EF4-FFF2-40B4-BE49-F238E27FC236}">
                <a16:creationId xmlns:a16="http://schemas.microsoft.com/office/drawing/2014/main" id="{24707B04-83D6-D7BF-4A54-E3437229199C}"/>
              </a:ext>
            </a:extLst>
          </p:cNvPr>
          <p:cNvPicPr preferRelativeResize="0"/>
          <p:nvPr/>
        </p:nvPicPr>
        <p:blipFill rotWithShape="1">
          <a:blip r:embed="rId6">
            <a:alphaModFix/>
          </a:blip>
          <a:srcRect/>
          <a:stretch/>
        </p:blipFill>
        <p:spPr>
          <a:xfrm>
            <a:off x="5105400" y="963613"/>
            <a:ext cx="3481387" cy="4800600"/>
          </a:xfrm>
          <a:prstGeom prst="rect">
            <a:avLst/>
          </a:prstGeom>
          <a:noFill/>
          <a:ln>
            <a:noFill/>
          </a:ln>
        </p:spPr>
      </p:pic>
    </p:spTree>
    <p:extLst>
      <p:ext uri="{BB962C8B-B14F-4D97-AF65-F5344CB8AC3E}">
        <p14:creationId xmlns:p14="http://schemas.microsoft.com/office/powerpoint/2010/main" val="408182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6" name="Title 1">
            <a:extLst>
              <a:ext uri="{FF2B5EF4-FFF2-40B4-BE49-F238E27FC236}">
                <a16:creationId xmlns:a16="http://schemas.microsoft.com/office/drawing/2014/main" id="{CEA0E487-81FA-77FA-CCAF-69C262F253B8}"/>
              </a:ext>
            </a:extLst>
          </p:cNvPr>
          <p:cNvSpPr txBox="1">
            <a:spLocks/>
          </p:cNvSpPr>
          <p:nvPr/>
        </p:nvSpPr>
        <p:spPr bwMode="auto">
          <a:xfrm>
            <a:off x="0" y="0"/>
            <a:ext cx="9144000" cy="762000"/>
          </a:xfrm>
          <a:prstGeom prst="rect">
            <a:avLst/>
          </a:prstGeom>
          <a:solidFill>
            <a:srgbClr val="002060"/>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dirty="0">
                <a:latin typeface="Arial" panose="020B0604020202020204" pitchFamily="34" charset="0"/>
              </a:rPr>
              <a:t>	</a:t>
            </a:r>
          </a:p>
        </p:txBody>
      </p:sp>
      <p:sp>
        <p:nvSpPr>
          <p:cNvPr id="7" name="Rectangle 6">
            <a:extLst>
              <a:ext uri="{FF2B5EF4-FFF2-40B4-BE49-F238E27FC236}">
                <a16:creationId xmlns:a16="http://schemas.microsoft.com/office/drawing/2014/main" id="{666C3E9B-4C98-632C-6A29-EC2D515D4D6E}"/>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4400" dirty="0"/>
              <a:t>     Boston Brace  vs   (WCR) Brace</a:t>
            </a:r>
          </a:p>
        </p:txBody>
      </p:sp>
      <p:pic>
        <p:nvPicPr>
          <p:cNvPr id="3" name="Content Placeholder 2">
            <a:extLst>
              <a:ext uri="{FF2B5EF4-FFF2-40B4-BE49-F238E27FC236}">
                <a16:creationId xmlns:a16="http://schemas.microsoft.com/office/drawing/2014/main" id="{96CA4A36-0F3C-124A-F3FF-5AF40EC0E088}"/>
              </a:ext>
            </a:extLst>
          </p:cNvPr>
          <p:cNvPicPr>
            <a:picLocks noGrp="1" noChangeAspect="1"/>
          </p:cNvPicPr>
          <p:nvPr>
            <p:ph idx="1"/>
          </p:nvPr>
        </p:nvPicPr>
        <p:blipFill>
          <a:blip r:embed="rId5"/>
          <a:stretch>
            <a:fillRect/>
          </a:stretch>
        </p:blipFill>
        <p:spPr>
          <a:xfrm>
            <a:off x="4403035" y="1818894"/>
            <a:ext cx="4724400" cy="3448812"/>
          </a:xfrm>
          <a:prstGeom prst="rect">
            <a:avLst/>
          </a:prstGeom>
        </p:spPr>
      </p:pic>
      <p:pic>
        <p:nvPicPr>
          <p:cNvPr id="9" name="Google Shape;464;p67">
            <a:extLst>
              <a:ext uri="{FF2B5EF4-FFF2-40B4-BE49-F238E27FC236}">
                <a16:creationId xmlns:a16="http://schemas.microsoft.com/office/drawing/2014/main" id="{95703031-1F18-0AA3-7B71-670C7DC06CB8}"/>
              </a:ext>
            </a:extLst>
          </p:cNvPr>
          <p:cNvPicPr preferRelativeResize="0"/>
          <p:nvPr/>
        </p:nvPicPr>
        <p:blipFill rotWithShape="1">
          <a:blip r:embed="rId6">
            <a:alphaModFix/>
          </a:blip>
          <a:srcRect/>
          <a:stretch/>
        </p:blipFill>
        <p:spPr>
          <a:xfrm>
            <a:off x="156403" y="1330532"/>
            <a:ext cx="3825875" cy="4373564"/>
          </a:xfrm>
          <a:prstGeom prst="rect">
            <a:avLst/>
          </a:prstGeom>
          <a:noFill/>
          <a:ln>
            <a:noFill/>
          </a:ln>
        </p:spPr>
      </p:pic>
    </p:spTree>
    <p:extLst>
      <p:ext uri="{BB962C8B-B14F-4D97-AF65-F5344CB8AC3E}">
        <p14:creationId xmlns:p14="http://schemas.microsoft.com/office/powerpoint/2010/main" val="21820204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6" name="Title 1">
            <a:extLst>
              <a:ext uri="{FF2B5EF4-FFF2-40B4-BE49-F238E27FC236}">
                <a16:creationId xmlns:a16="http://schemas.microsoft.com/office/drawing/2014/main" id="{CEA0E487-81FA-77FA-CCAF-69C262F253B8}"/>
              </a:ext>
            </a:extLst>
          </p:cNvPr>
          <p:cNvSpPr txBox="1">
            <a:spLocks/>
          </p:cNvSpPr>
          <p:nvPr/>
        </p:nvSpPr>
        <p:spPr bwMode="auto">
          <a:xfrm>
            <a:off x="0" y="0"/>
            <a:ext cx="9144000" cy="762000"/>
          </a:xfrm>
          <a:prstGeom prst="rect">
            <a:avLst/>
          </a:prstGeom>
          <a:solidFill>
            <a:srgbClr val="002060"/>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dirty="0">
                <a:latin typeface="Arial" panose="020B0604020202020204" pitchFamily="34" charset="0"/>
              </a:rPr>
              <a:t>	</a:t>
            </a:r>
          </a:p>
        </p:txBody>
      </p:sp>
      <p:sp>
        <p:nvSpPr>
          <p:cNvPr id="7" name="Rectangle 6">
            <a:extLst>
              <a:ext uri="{FF2B5EF4-FFF2-40B4-BE49-F238E27FC236}">
                <a16:creationId xmlns:a16="http://schemas.microsoft.com/office/drawing/2014/main" id="{666C3E9B-4C98-632C-6A29-EC2D515D4D6E}"/>
              </a:ext>
            </a:extLst>
          </p:cNvPr>
          <p:cNvSpPr/>
          <p:nvPr/>
        </p:nvSpPr>
        <p:spPr>
          <a:xfrm>
            <a:off x="0" y="-69728"/>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Surgery- Spinal Fusion</a:t>
            </a:r>
          </a:p>
        </p:txBody>
      </p:sp>
      <p:pic>
        <p:nvPicPr>
          <p:cNvPr id="4" name="Google Shape;479;p68">
            <a:extLst>
              <a:ext uri="{FF2B5EF4-FFF2-40B4-BE49-F238E27FC236}">
                <a16:creationId xmlns:a16="http://schemas.microsoft.com/office/drawing/2014/main" id="{669C4C46-D4A9-2581-8684-977EBE5A6497}"/>
              </a:ext>
            </a:extLst>
          </p:cNvPr>
          <p:cNvPicPr preferRelativeResize="0">
            <a:picLocks noGrp="1"/>
          </p:cNvPicPr>
          <p:nvPr>
            <p:ph idx="1"/>
          </p:nvPr>
        </p:nvPicPr>
        <p:blipFill rotWithShape="1">
          <a:blip r:embed="rId5">
            <a:alphaModFix/>
          </a:blip>
          <a:srcRect/>
          <a:stretch/>
        </p:blipFill>
        <p:spPr>
          <a:xfrm>
            <a:off x="571500" y="1143000"/>
            <a:ext cx="8001000" cy="4240213"/>
          </a:xfrm>
          <a:prstGeom prst="rect">
            <a:avLst/>
          </a:prstGeom>
          <a:noFill/>
          <a:ln>
            <a:noFill/>
          </a:ln>
        </p:spPr>
      </p:pic>
    </p:spTree>
    <p:extLst>
      <p:ext uri="{BB962C8B-B14F-4D97-AF65-F5344CB8AC3E}">
        <p14:creationId xmlns:p14="http://schemas.microsoft.com/office/powerpoint/2010/main" val="963508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6" name="Title 1">
            <a:extLst>
              <a:ext uri="{FF2B5EF4-FFF2-40B4-BE49-F238E27FC236}">
                <a16:creationId xmlns:a16="http://schemas.microsoft.com/office/drawing/2014/main" id="{CEA0E487-81FA-77FA-CCAF-69C262F253B8}"/>
              </a:ext>
            </a:extLst>
          </p:cNvPr>
          <p:cNvSpPr txBox="1">
            <a:spLocks/>
          </p:cNvSpPr>
          <p:nvPr/>
        </p:nvSpPr>
        <p:spPr bwMode="auto">
          <a:xfrm>
            <a:off x="0" y="0"/>
            <a:ext cx="9144000" cy="762000"/>
          </a:xfrm>
          <a:prstGeom prst="rect">
            <a:avLst/>
          </a:prstGeom>
          <a:solidFill>
            <a:srgbClr val="002060"/>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dirty="0">
                <a:latin typeface="Arial" panose="020B0604020202020204" pitchFamily="34" charset="0"/>
              </a:rPr>
              <a:t>	</a:t>
            </a:r>
          </a:p>
        </p:txBody>
      </p:sp>
      <p:sp>
        <p:nvSpPr>
          <p:cNvPr id="7" name="Rectangle 6">
            <a:extLst>
              <a:ext uri="{FF2B5EF4-FFF2-40B4-BE49-F238E27FC236}">
                <a16:creationId xmlns:a16="http://schemas.microsoft.com/office/drawing/2014/main" id="{666C3E9B-4C98-632C-6A29-EC2D515D4D6E}"/>
              </a:ext>
            </a:extLst>
          </p:cNvPr>
          <p:cNvSpPr/>
          <p:nvPr/>
        </p:nvSpPr>
        <p:spPr>
          <a:xfrm>
            <a:off x="0" y="-69728"/>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Surgery- Vertebral Body Stapling</a:t>
            </a:r>
          </a:p>
        </p:txBody>
      </p:sp>
      <p:pic>
        <p:nvPicPr>
          <p:cNvPr id="4" name="Google Shape;493;gd29716d36d_0_67">
            <a:extLst>
              <a:ext uri="{FF2B5EF4-FFF2-40B4-BE49-F238E27FC236}">
                <a16:creationId xmlns:a16="http://schemas.microsoft.com/office/drawing/2014/main" id="{23D5EE06-2B0E-89ED-08DD-7E4902EC8C40}"/>
              </a:ext>
            </a:extLst>
          </p:cNvPr>
          <p:cNvPicPr preferRelativeResize="0">
            <a:picLocks noGrp="1"/>
          </p:cNvPicPr>
          <p:nvPr>
            <p:ph idx="1"/>
          </p:nvPr>
        </p:nvPicPr>
        <p:blipFill rotWithShape="1">
          <a:blip r:embed="rId5">
            <a:alphaModFix/>
          </a:blip>
          <a:srcRect/>
          <a:stretch/>
        </p:blipFill>
        <p:spPr>
          <a:xfrm>
            <a:off x="675787" y="857250"/>
            <a:ext cx="7781045" cy="4906963"/>
          </a:xfrm>
          <a:prstGeom prst="rect">
            <a:avLst/>
          </a:prstGeom>
          <a:noFill/>
          <a:ln>
            <a:noFill/>
          </a:ln>
        </p:spPr>
      </p:pic>
    </p:spTree>
    <p:extLst>
      <p:ext uri="{BB962C8B-B14F-4D97-AF65-F5344CB8AC3E}">
        <p14:creationId xmlns:p14="http://schemas.microsoft.com/office/powerpoint/2010/main" val="1027354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6" name="Title 1">
            <a:extLst>
              <a:ext uri="{FF2B5EF4-FFF2-40B4-BE49-F238E27FC236}">
                <a16:creationId xmlns:a16="http://schemas.microsoft.com/office/drawing/2014/main" id="{CEA0E487-81FA-77FA-CCAF-69C262F253B8}"/>
              </a:ext>
            </a:extLst>
          </p:cNvPr>
          <p:cNvSpPr txBox="1">
            <a:spLocks/>
          </p:cNvSpPr>
          <p:nvPr/>
        </p:nvSpPr>
        <p:spPr bwMode="auto">
          <a:xfrm>
            <a:off x="0" y="0"/>
            <a:ext cx="9144000" cy="762000"/>
          </a:xfrm>
          <a:prstGeom prst="rect">
            <a:avLst/>
          </a:prstGeom>
          <a:solidFill>
            <a:srgbClr val="002060"/>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dirty="0">
                <a:latin typeface="Arial" panose="020B0604020202020204" pitchFamily="34" charset="0"/>
              </a:rPr>
              <a:t>	</a:t>
            </a:r>
          </a:p>
        </p:txBody>
      </p:sp>
      <p:sp>
        <p:nvSpPr>
          <p:cNvPr id="7" name="Rectangle 6">
            <a:extLst>
              <a:ext uri="{FF2B5EF4-FFF2-40B4-BE49-F238E27FC236}">
                <a16:creationId xmlns:a16="http://schemas.microsoft.com/office/drawing/2014/main" id="{666C3E9B-4C98-632C-6A29-EC2D515D4D6E}"/>
              </a:ext>
            </a:extLst>
          </p:cNvPr>
          <p:cNvSpPr/>
          <p:nvPr/>
        </p:nvSpPr>
        <p:spPr>
          <a:xfrm>
            <a:off x="0" y="-69728"/>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Surgery- Vertebral Body Tethering</a:t>
            </a:r>
          </a:p>
        </p:txBody>
      </p:sp>
      <p:pic>
        <p:nvPicPr>
          <p:cNvPr id="5" name="Google Shape;500;gd29716d36d_0_76">
            <a:extLst>
              <a:ext uri="{FF2B5EF4-FFF2-40B4-BE49-F238E27FC236}">
                <a16:creationId xmlns:a16="http://schemas.microsoft.com/office/drawing/2014/main" id="{DA695862-50C0-206C-4F55-2C926BEF0D9D}"/>
              </a:ext>
            </a:extLst>
          </p:cNvPr>
          <p:cNvPicPr preferRelativeResize="0">
            <a:picLocks noGrp="1"/>
          </p:cNvPicPr>
          <p:nvPr>
            <p:ph idx="1"/>
          </p:nvPr>
        </p:nvPicPr>
        <p:blipFill rotWithShape="1">
          <a:blip r:embed="rId5">
            <a:alphaModFix/>
          </a:blip>
          <a:srcRect/>
          <a:stretch/>
        </p:blipFill>
        <p:spPr>
          <a:xfrm>
            <a:off x="457200" y="1687910"/>
            <a:ext cx="8229600" cy="3150393"/>
          </a:xfrm>
          <a:prstGeom prst="rect">
            <a:avLst/>
          </a:prstGeom>
          <a:noFill/>
          <a:ln>
            <a:noFill/>
          </a:ln>
        </p:spPr>
      </p:pic>
    </p:spTree>
    <p:extLst>
      <p:ext uri="{BB962C8B-B14F-4D97-AF65-F5344CB8AC3E}">
        <p14:creationId xmlns:p14="http://schemas.microsoft.com/office/powerpoint/2010/main" val="2154559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20515"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Rules and Regulations Updated</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600" dirty="0">
                <a:latin typeface="Arial" panose="020B0604020202020204" pitchFamily="34" charset="0"/>
              </a:rPr>
              <a:t>Rules and regulations implementing the act were adopted by the Arkansas Department of Health, filed in 1998, and revised in November 2007</a:t>
            </a:r>
            <a:r>
              <a:rPr lang="en-US" altLang="en-US" sz="4400" b="1" dirty="0">
                <a:latin typeface="Arial" panose="020B0604020202020204" pitchFamily="34" charset="0"/>
              </a:rPr>
              <a:t>.</a:t>
            </a: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7" name="Rectangle 6">
            <a:extLst>
              <a:ext uri="{FF2B5EF4-FFF2-40B4-BE49-F238E27FC236}">
                <a16:creationId xmlns:a16="http://schemas.microsoft.com/office/drawing/2014/main" id="{666C3E9B-4C98-632C-6A29-EC2D515D4D6E}"/>
              </a:ext>
            </a:extLst>
          </p:cNvPr>
          <p:cNvSpPr/>
          <p:nvPr/>
        </p:nvSpPr>
        <p:spPr>
          <a:xfrm>
            <a:off x="0" y="0"/>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Review- Fast Facts</a:t>
            </a:r>
          </a:p>
        </p:txBody>
      </p:sp>
      <p:sp>
        <p:nvSpPr>
          <p:cNvPr id="3" name="Content Placeholder 2">
            <a:extLst>
              <a:ext uri="{FF2B5EF4-FFF2-40B4-BE49-F238E27FC236}">
                <a16:creationId xmlns:a16="http://schemas.microsoft.com/office/drawing/2014/main" id="{C9005439-265B-676A-90BC-42829D61FDDF}"/>
              </a:ext>
            </a:extLst>
          </p:cNvPr>
          <p:cNvSpPr>
            <a:spLocks noGrp="1"/>
          </p:cNvSpPr>
          <p:nvPr>
            <p:ph idx="1"/>
          </p:nvPr>
        </p:nvSpPr>
        <p:spPr>
          <a:xfrm>
            <a:off x="457200" y="1166018"/>
            <a:ext cx="8229600" cy="4525963"/>
          </a:xfrm>
        </p:spPr>
        <p:txBody>
          <a:bodyPr/>
          <a:lstStyle/>
          <a:p>
            <a:r>
              <a:rPr lang="en-US" sz="2800" dirty="0"/>
              <a:t>A lack of calcium will not cause scoliosis</a:t>
            </a:r>
          </a:p>
          <a:p>
            <a:r>
              <a:rPr lang="en-US" sz="2800" dirty="0"/>
              <a:t>Poor posture does not cause scoliosis</a:t>
            </a:r>
          </a:p>
          <a:p>
            <a:r>
              <a:rPr lang="en-US" sz="2800" dirty="0"/>
              <a:t>Carrying a heavy book bag does not cause scoliosis</a:t>
            </a:r>
          </a:p>
          <a:p>
            <a:r>
              <a:rPr lang="en-US" sz="2800" dirty="0"/>
              <a:t>Scoliosis is not usually painful in adolescence, but can become so in adulthood</a:t>
            </a:r>
          </a:p>
          <a:p>
            <a:r>
              <a:rPr lang="en-US" sz="2800" dirty="0"/>
              <a:t>Bracing does not make the spine straight; it only slows down the curve or stops progression of the curve</a:t>
            </a:r>
          </a:p>
          <a:p>
            <a:r>
              <a:rPr lang="en-US" sz="2800" dirty="0"/>
              <a:t>Smoking does interfere with bone healing</a:t>
            </a:r>
          </a:p>
        </p:txBody>
      </p:sp>
    </p:spTree>
    <p:extLst>
      <p:ext uri="{BB962C8B-B14F-4D97-AF65-F5344CB8AC3E}">
        <p14:creationId xmlns:p14="http://schemas.microsoft.com/office/powerpoint/2010/main" val="2041277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7" name="Rectangle 6">
            <a:extLst>
              <a:ext uri="{FF2B5EF4-FFF2-40B4-BE49-F238E27FC236}">
                <a16:creationId xmlns:a16="http://schemas.microsoft.com/office/drawing/2014/main" id="{666C3E9B-4C98-632C-6A29-EC2D515D4D6E}"/>
              </a:ext>
            </a:extLst>
          </p:cNvPr>
          <p:cNvSpPr/>
          <p:nvPr/>
        </p:nvSpPr>
        <p:spPr>
          <a:xfrm>
            <a:off x="0" y="0"/>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Review- Fast Facts</a:t>
            </a:r>
          </a:p>
        </p:txBody>
      </p:sp>
      <p:sp>
        <p:nvSpPr>
          <p:cNvPr id="3" name="Content Placeholder 2">
            <a:extLst>
              <a:ext uri="{FF2B5EF4-FFF2-40B4-BE49-F238E27FC236}">
                <a16:creationId xmlns:a16="http://schemas.microsoft.com/office/drawing/2014/main" id="{C9005439-265B-676A-90BC-42829D61FDDF}"/>
              </a:ext>
            </a:extLst>
          </p:cNvPr>
          <p:cNvSpPr>
            <a:spLocks noGrp="1"/>
          </p:cNvSpPr>
          <p:nvPr>
            <p:ph idx="1"/>
          </p:nvPr>
        </p:nvSpPr>
        <p:spPr>
          <a:xfrm>
            <a:off x="457200" y="1166018"/>
            <a:ext cx="8229600" cy="4525963"/>
          </a:xfrm>
        </p:spPr>
        <p:txBody>
          <a:bodyPr/>
          <a:lstStyle/>
          <a:p>
            <a:r>
              <a:rPr lang="en-US" sz="2800" dirty="0"/>
              <a:t>The metal implant (spinal instrumentation) does not activate the metal detectors at airports, does not rust, and is not subject to rejection by the body</a:t>
            </a:r>
          </a:p>
          <a:p>
            <a:r>
              <a:rPr lang="en-US" sz="2800" dirty="0"/>
              <a:t>Surgery does not interfere with normal childbearing</a:t>
            </a:r>
          </a:p>
          <a:p>
            <a:r>
              <a:rPr lang="en-US" sz="2800" dirty="0"/>
              <a:t>Spinal deformities are not contagious</a:t>
            </a:r>
          </a:p>
          <a:p>
            <a:r>
              <a:rPr lang="en-US" sz="2800" dirty="0"/>
              <a:t>At present, there is no known prevention for spinal deformities</a:t>
            </a:r>
          </a:p>
        </p:txBody>
      </p:sp>
    </p:spTree>
    <p:extLst>
      <p:ext uri="{BB962C8B-B14F-4D97-AF65-F5344CB8AC3E}">
        <p14:creationId xmlns:p14="http://schemas.microsoft.com/office/powerpoint/2010/main" val="26670238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6" name="Title 1">
            <a:extLst>
              <a:ext uri="{FF2B5EF4-FFF2-40B4-BE49-F238E27FC236}">
                <a16:creationId xmlns:a16="http://schemas.microsoft.com/office/drawing/2014/main" id="{CEA0E487-81FA-77FA-CCAF-69C262F253B8}"/>
              </a:ext>
            </a:extLst>
          </p:cNvPr>
          <p:cNvSpPr txBox="1">
            <a:spLocks/>
          </p:cNvSpPr>
          <p:nvPr/>
        </p:nvSpPr>
        <p:spPr bwMode="auto">
          <a:xfrm>
            <a:off x="0" y="0"/>
            <a:ext cx="9144000" cy="762000"/>
          </a:xfrm>
          <a:prstGeom prst="rect">
            <a:avLst/>
          </a:prstGeom>
          <a:solidFill>
            <a:srgbClr val="002060"/>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dirty="0">
                <a:latin typeface="Arial" panose="020B0604020202020204" pitchFamily="34" charset="0"/>
              </a:rPr>
              <a:t>	</a:t>
            </a:r>
          </a:p>
        </p:txBody>
      </p:sp>
      <p:sp>
        <p:nvSpPr>
          <p:cNvPr id="7" name="Rectangle 6">
            <a:extLst>
              <a:ext uri="{FF2B5EF4-FFF2-40B4-BE49-F238E27FC236}">
                <a16:creationId xmlns:a16="http://schemas.microsoft.com/office/drawing/2014/main" id="{666C3E9B-4C98-632C-6A29-EC2D515D4D6E}"/>
              </a:ext>
            </a:extLst>
          </p:cNvPr>
          <p:cNvSpPr/>
          <p:nvPr/>
        </p:nvSpPr>
        <p:spPr>
          <a:xfrm>
            <a:off x="0" y="-69728"/>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Other Abnormalities</a:t>
            </a:r>
          </a:p>
        </p:txBody>
      </p:sp>
      <p:sp>
        <p:nvSpPr>
          <p:cNvPr id="4" name="Content Placeholder 3">
            <a:extLst>
              <a:ext uri="{FF2B5EF4-FFF2-40B4-BE49-F238E27FC236}">
                <a16:creationId xmlns:a16="http://schemas.microsoft.com/office/drawing/2014/main" id="{825B0677-24DA-BB27-9935-08CA951F86C0}"/>
              </a:ext>
            </a:extLst>
          </p:cNvPr>
          <p:cNvSpPr>
            <a:spLocks noGrp="1"/>
          </p:cNvSpPr>
          <p:nvPr>
            <p:ph idx="1"/>
          </p:nvPr>
        </p:nvSpPr>
        <p:spPr>
          <a:xfrm>
            <a:off x="457200" y="1168522"/>
            <a:ext cx="8229600" cy="4525963"/>
          </a:xfrm>
        </p:spPr>
        <p:txBody>
          <a:bodyPr/>
          <a:lstStyle/>
          <a:p>
            <a:r>
              <a:rPr lang="en-US" dirty="0"/>
              <a:t>Child Abuse</a:t>
            </a:r>
          </a:p>
          <a:p>
            <a:endParaRPr lang="en-US" dirty="0"/>
          </a:p>
          <a:p>
            <a:r>
              <a:rPr lang="en-US" dirty="0"/>
              <a:t>Self Harm</a:t>
            </a:r>
          </a:p>
          <a:p>
            <a:endParaRPr lang="en-US" dirty="0"/>
          </a:p>
          <a:p>
            <a:r>
              <a:rPr lang="en-US" dirty="0"/>
              <a:t>Acanthosis Nigricans</a:t>
            </a:r>
          </a:p>
          <a:p>
            <a:endParaRPr lang="en-US" dirty="0"/>
          </a:p>
          <a:p>
            <a:r>
              <a:rPr lang="en-US" dirty="0"/>
              <a:t>Skin</a:t>
            </a:r>
          </a:p>
        </p:txBody>
      </p:sp>
    </p:spTree>
    <p:extLst>
      <p:ext uri="{BB962C8B-B14F-4D97-AF65-F5344CB8AC3E}">
        <p14:creationId xmlns:p14="http://schemas.microsoft.com/office/powerpoint/2010/main" val="14255090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6" name="Title 1">
            <a:extLst>
              <a:ext uri="{FF2B5EF4-FFF2-40B4-BE49-F238E27FC236}">
                <a16:creationId xmlns:a16="http://schemas.microsoft.com/office/drawing/2014/main" id="{CEA0E487-81FA-77FA-CCAF-69C262F253B8}"/>
              </a:ext>
            </a:extLst>
          </p:cNvPr>
          <p:cNvSpPr txBox="1">
            <a:spLocks/>
          </p:cNvSpPr>
          <p:nvPr/>
        </p:nvSpPr>
        <p:spPr bwMode="auto">
          <a:xfrm>
            <a:off x="0" y="0"/>
            <a:ext cx="9144000" cy="762000"/>
          </a:xfrm>
          <a:prstGeom prst="rect">
            <a:avLst/>
          </a:prstGeom>
          <a:solidFill>
            <a:srgbClr val="002060"/>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dirty="0">
                <a:latin typeface="Arial" panose="020B0604020202020204" pitchFamily="34" charset="0"/>
              </a:rPr>
              <a:t>	</a:t>
            </a:r>
          </a:p>
        </p:txBody>
      </p:sp>
      <p:sp>
        <p:nvSpPr>
          <p:cNvPr id="7" name="Rectangle 6">
            <a:extLst>
              <a:ext uri="{FF2B5EF4-FFF2-40B4-BE49-F238E27FC236}">
                <a16:creationId xmlns:a16="http://schemas.microsoft.com/office/drawing/2014/main" id="{666C3E9B-4C98-632C-6A29-EC2D515D4D6E}"/>
              </a:ext>
            </a:extLst>
          </p:cNvPr>
          <p:cNvSpPr/>
          <p:nvPr/>
        </p:nvSpPr>
        <p:spPr>
          <a:xfrm>
            <a:off x="0" y="-69728"/>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Suspected Child Abuse</a:t>
            </a:r>
          </a:p>
        </p:txBody>
      </p:sp>
      <p:sp>
        <p:nvSpPr>
          <p:cNvPr id="4" name="Content Placeholder 3">
            <a:extLst>
              <a:ext uri="{FF2B5EF4-FFF2-40B4-BE49-F238E27FC236}">
                <a16:creationId xmlns:a16="http://schemas.microsoft.com/office/drawing/2014/main" id="{825B0677-24DA-BB27-9935-08CA951F86C0}"/>
              </a:ext>
            </a:extLst>
          </p:cNvPr>
          <p:cNvSpPr>
            <a:spLocks noGrp="1"/>
          </p:cNvSpPr>
          <p:nvPr>
            <p:ph idx="1"/>
          </p:nvPr>
        </p:nvSpPr>
        <p:spPr>
          <a:xfrm>
            <a:off x="457200" y="1168522"/>
            <a:ext cx="8229600" cy="4525963"/>
          </a:xfrm>
        </p:spPr>
        <p:txBody>
          <a:bodyPr/>
          <a:lstStyle/>
          <a:p>
            <a:r>
              <a:rPr lang="en-US" dirty="0"/>
              <a:t>Child Abuse defined by:</a:t>
            </a:r>
          </a:p>
          <a:p>
            <a:pPr lvl="2"/>
            <a:r>
              <a:rPr lang="en-US" b="1" u="sng" dirty="0"/>
              <a:t>Arkansas Code 12-12-503</a:t>
            </a:r>
          </a:p>
          <a:p>
            <a:r>
              <a:rPr lang="en-US" dirty="0"/>
              <a:t>School nurses are mandated reporters</a:t>
            </a:r>
          </a:p>
          <a:p>
            <a:r>
              <a:rPr lang="en-US" dirty="0"/>
              <a:t>Reporting the suspected child abuse</a:t>
            </a:r>
          </a:p>
          <a:p>
            <a:r>
              <a:rPr lang="en-US" dirty="0"/>
              <a:t>Failure to report the suspected abuse</a:t>
            </a:r>
          </a:p>
          <a:p>
            <a:endParaRPr lang="en-US" dirty="0"/>
          </a:p>
          <a:p>
            <a:pPr marL="0" indent="0">
              <a:buNone/>
            </a:pPr>
            <a:r>
              <a:rPr lang="en-US" dirty="0"/>
              <a:t>For more training on Mandated Reporting:</a:t>
            </a:r>
          </a:p>
          <a:p>
            <a:pPr marL="0" indent="0">
              <a:buNone/>
            </a:pPr>
            <a:r>
              <a:rPr lang="en-US" dirty="0">
                <a:hlinkClick r:id="rId5"/>
              </a:rPr>
              <a:t>https://ar.mandatedreporter.org</a:t>
            </a:r>
            <a:endParaRPr lang="en-US" dirty="0"/>
          </a:p>
          <a:p>
            <a:pPr marL="0" indent="0">
              <a:buNone/>
            </a:pPr>
            <a:endParaRPr lang="en-US" dirty="0"/>
          </a:p>
        </p:txBody>
      </p:sp>
    </p:spTree>
    <p:extLst>
      <p:ext uri="{BB962C8B-B14F-4D97-AF65-F5344CB8AC3E}">
        <p14:creationId xmlns:p14="http://schemas.microsoft.com/office/powerpoint/2010/main" val="11158555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6" name="Title 1">
            <a:extLst>
              <a:ext uri="{FF2B5EF4-FFF2-40B4-BE49-F238E27FC236}">
                <a16:creationId xmlns:a16="http://schemas.microsoft.com/office/drawing/2014/main" id="{CEA0E487-81FA-77FA-CCAF-69C262F253B8}"/>
              </a:ext>
            </a:extLst>
          </p:cNvPr>
          <p:cNvSpPr txBox="1">
            <a:spLocks/>
          </p:cNvSpPr>
          <p:nvPr/>
        </p:nvSpPr>
        <p:spPr bwMode="auto">
          <a:xfrm>
            <a:off x="0" y="0"/>
            <a:ext cx="9144000" cy="762000"/>
          </a:xfrm>
          <a:prstGeom prst="rect">
            <a:avLst/>
          </a:prstGeom>
          <a:solidFill>
            <a:srgbClr val="002060"/>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dirty="0">
                <a:latin typeface="Arial" panose="020B0604020202020204" pitchFamily="34" charset="0"/>
              </a:rPr>
              <a:t>	</a:t>
            </a:r>
          </a:p>
        </p:txBody>
      </p:sp>
      <p:sp>
        <p:nvSpPr>
          <p:cNvPr id="7" name="Rectangle 6">
            <a:extLst>
              <a:ext uri="{FF2B5EF4-FFF2-40B4-BE49-F238E27FC236}">
                <a16:creationId xmlns:a16="http://schemas.microsoft.com/office/drawing/2014/main" id="{666C3E9B-4C98-632C-6A29-EC2D515D4D6E}"/>
              </a:ext>
            </a:extLst>
          </p:cNvPr>
          <p:cNvSpPr/>
          <p:nvPr/>
        </p:nvSpPr>
        <p:spPr>
          <a:xfrm>
            <a:off x="0" y="-69728"/>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Suspected Child Abuse</a:t>
            </a:r>
          </a:p>
        </p:txBody>
      </p:sp>
      <p:sp>
        <p:nvSpPr>
          <p:cNvPr id="4" name="Content Placeholder 3">
            <a:extLst>
              <a:ext uri="{FF2B5EF4-FFF2-40B4-BE49-F238E27FC236}">
                <a16:creationId xmlns:a16="http://schemas.microsoft.com/office/drawing/2014/main" id="{825B0677-24DA-BB27-9935-08CA951F86C0}"/>
              </a:ext>
            </a:extLst>
          </p:cNvPr>
          <p:cNvSpPr>
            <a:spLocks noGrp="1"/>
          </p:cNvSpPr>
          <p:nvPr>
            <p:ph idx="1"/>
          </p:nvPr>
        </p:nvSpPr>
        <p:spPr>
          <a:xfrm>
            <a:off x="457200" y="895228"/>
            <a:ext cx="8229600" cy="4525963"/>
          </a:xfrm>
        </p:spPr>
        <p:txBody>
          <a:bodyPr/>
          <a:lstStyle/>
          <a:p>
            <a:pPr marL="0" indent="0">
              <a:buNone/>
            </a:pPr>
            <a:r>
              <a:rPr lang="en-US" sz="2800" dirty="0"/>
              <a:t>Child Abuse defined by:</a:t>
            </a:r>
          </a:p>
          <a:p>
            <a:pPr lvl="2"/>
            <a:r>
              <a:rPr lang="en-US" sz="2000" b="1" u="sng" dirty="0"/>
              <a:t>Arkansas Code 12-12-503</a:t>
            </a:r>
          </a:p>
          <a:p>
            <a:pPr marL="0" indent="0">
              <a:buNone/>
            </a:pPr>
            <a:r>
              <a:rPr lang="en-US" sz="2800" dirty="0"/>
              <a:t>Abuse can be physical or sexual. It includes non-accidental physical injury, shaking a baby, tying a child up, and giving or exposing a child to alcohol or other drugs.</a:t>
            </a:r>
          </a:p>
          <a:p>
            <a:pPr marL="0" indent="0">
              <a:buNone/>
            </a:pPr>
            <a:r>
              <a:rPr lang="en-US" sz="2800" dirty="0"/>
              <a:t>Reasonable and moderate discipline (such as spanking) is generally not considered abuse, as long as it does not cause injury more serious than transient pain or minor temporary marks and is administered by a parent or guardian.</a:t>
            </a:r>
          </a:p>
        </p:txBody>
      </p:sp>
      <p:sp>
        <p:nvSpPr>
          <p:cNvPr id="3" name="TextBox 2">
            <a:extLst>
              <a:ext uri="{FF2B5EF4-FFF2-40B4-BE49-F238E27FC236}">
                <a16:creationId xmlns:a16="http://schemas.microsoft.com/office/drawing/2014/main" id="{9F282196-F846-B3D3-B491-D443B66FC905}"/>
              </a:ext>
            </a:extLst>
          </p:cNvPr>
          <p:cNvSpPr txBox="1"/>
          <p:nvPr/>
        </p:nvSpPr>
        <p:spPr>
          <a:xfrm>
            <a:off x="2590800" y="5868206"/>
            <a:ext cx="4876800" cy="646331"/>
          </a:xfrm>
          <a:prstGeom prst="rect">
            <a:avLst/>
          </a:prstGeom>
          <a:noFill/>
        </p:spPr>
        <p:txBody>
          <a:bodyPr wrap="square" rtlCol="0">
            <a:spAutoFit/>
          </a:bodyPr>
          <a:lstStyle/>
          <a:p>
            <a:pPr marL="0" indent="0" algn="ctr">
              <a:buNone/>
            </a:pPr>
            <a:r>
              <a:rPr lang="en-US" sz="1800" b="1" dirty="0">
                <a:solidFill>
                  <a:srgbClr val="FF0000"/>
                </a:solidFill>
              </a:rPr>
              <a:t>Child Abuse Hotline</a:t>
            </a:r>
          </a:p>
          <a:p>
            <a:pPr marL="0" indent="0" algn="ctr">
              <a:buNone/>
            </a:pPr>
            <a:r>
              <a:rPr lang="en-US" sz="1800" b="1" dirty="0"/>
              <a:t>1-800-482-5964</a:t>
            </a:r>
            <a:endParaRPr lang="en-US" dirty="0"/>
          </a:p>
        </p:txBody>
      </p:sp>
    </p:spTree>
    <p:extLst>
      <p:ext uri="{BB962C8B-B14F-4D97-AF65-F5344CB8AC3E}">
        <p14:creationId xmlns:p14="http://schemas.microsoft.com/office/powerpoint/2010/main" val="2041284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7" name="Rectangle 6">
            <a:extLst>
              <a:ext uri="{FF2B5EF4-FFF2-40B4-BE49-F238E27FC236}">
                <a16:creationId xmlns:a16="http://schemas.microsoft.com/office/drawing/2014/main" id="{666C3E9B-4C98-632C-6A29-EC2D515D4D6E}"/>
              </a:ext>
            </a:extLst>
          </p:cNvPr>
          <p:cNvSpPr/>
          <p:nvPr/>
        </p:nvSpPr>
        <p:spPr>
          <a:xfrm>
            <a:off x="0" y="0"/>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Self Harm</a:t>
            </a:r>
          </a:p>
        </p:txBody>
      </p:sp>
      <p:sp>
        <p:nvSpPr>
          <p:cNvPr id="4" name="Content Placeholder 3">
            <a:extLst>
              <a:ext uri="{FF2B5EF4-FFF2-40B4-BE49-F238E27FC236}">
                <a16:creationId xmlns:a16="http://schemas.microsoft.com/office/drawing/2014/main" id="{825B0677-24DA-BB27-9935-08CA951F86C0}"/>
              </a:ext>
            </a:extLst>
          </p:cNvPr>
          <p:cNvSpPr>
            <a:spLocks noGrp="1"/>
          </p:cNvSpPr>
          <p:nvPr>
            <p:ph idx="1"/>
          </p:nvPr>
        </p:nvSpPr>
        <p:spPr>
          <a:xfrm>
            <a:off x="457200" y="1238250"/>
            <a:ext cx="8229600" cy="4525963"/>
          </a:xfrm>
        </p:spPr>
        <p:txBody>
          <a:bodyPr/>
          <a:lstStyle/>
          <a:p>
            <a:pPr marL="0" indent="0">
              <a:buNone/>
            </a:pPr>
            <a:r>
              <a:rPr lang="en-US" sz="3600" b="1" dirty="0"/>
              <a:t>Self harm- </a:t>
            </a:r>
            <a:r>
              <a:rPr lang="en-US" sz="3600" dirty="0"/>
              <a:t>A sign of emotional distress, intentional injuring of oneself</a:t>
            </a:r>
          </a:p>
          <a:p>
            <a:r>
              <a:rPr lang="en-US" sz="3600" dirty="0"/>
              <a:t>Cutting</a:t>
            </a:r>
          </a:p>
          <a:p>
            <a:r>
              <a:rPr lang="en-US" sz="3600" dirty="0"/>
              <a:t>Hair pulling</a:t>
            </a:r>
          </a:p>
          <a:p>
            <a:r>
              <a:rPr lang="en-US" sz="3600" dirty="0"/>
              <a:t>Burning</a:t>
            </a:r>
          </a:p>
          <a:p>
            <a:r>
              <a:rPr lang="en-US" sz="3600" dirty="0"/>
              <a:t>Punching/hitting self</a:t>
            </a:r>
          </a:p>
          <a:p>
            <a:r>
              <a:rPr lang="en-US" sz="3600" dirty="0"/>
              <a:t>Anorexia Nervosa/Bulimia </a:t>
            </a:r>
          </a:p>
        </p:txBody>
      </p:sp>
    </p:spTree>
    <p:extLst>
      <p:ext uri="{BB962C8B-B14F-4D97-AF65-F5344CB8AC3E}">
        <p14:creationId xmlns:p14="http://schemas.microsoft.com/office/powerpoint/2010/main" val="6905048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7" name="Rectangle 6">
            <a:extLst>
              <a:ext uri="{FF2B5EF4-FFF2-40B4-BE49-F238E27FC236}">
                <a16:creationId xmlns:a16="http://schemas.microsoft.com/office/drawing/2014/main" id="{666C3E9B-4C98-632C-6A29-EC2D515D4D6E}"/>
              </a:ext>
            </a:extLst>
          </p:cNvPr>
          <p:cNvSpPr/>
          <p:nvPr/>
        </p:nvSpPr>
        <p:spPr>
          <a:xfrm>
            <a:off x="0" y="0"/>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Acanthosis Nigricans</a:t>
            </a:r>
          </a:p>
        </p:txBody>
      </p:sp>
      <p:sp>
        <p:nvSpPr>
          <p:cNvPr id="4" name="Content Placeholder 3">
            <a:extLst>
              <a:ext uri="{FF2B5EF4-FFF2-40B4-BE49-F238E27FC236}">
                <a16:creationId xmlns:a16="http://schemas.microsoft.com/office/drawing/2014/main" id="{825B0677-24DA-BB27-9935-08CA951F86C0}"/>
              </a:ext>
            </a:extLst>
          </p:cNvPr>
          <p:cNvSpPr>
            <a:spLocks noGrp="1"/>
          </p:cNvSpPr>
          <p:nvPr>
            <p:ph idx="1"/>
          </p:nvPr>
        </p:nvSpPr>
        <p:spPr>
          <a:xfrm>
            <a:off x="457200" y="1238250"/>
            <a:ext cx="8229600" cy="4525963"/>
          </a:xfrm>
        </p:spPr>
        <p:txBody>
          <a:bodyPr/>
          <a:lstStyle/>
          <a:p>
            <a:pPr marL="0" indent="0">
              <a:buNone/>
            </a:pPr>
            <a:r>
              <a:rPr lang="en-US" sz="3600" b="1" dirty="0"/>
              <a:t>Acanthosis nigricans (AN)</a:t>
            </a:r>
            <a:r>
              <a:rPr lang="en-US" sz="3600" dirty="0"/>
              <a:t> is a brown to black, poorly defined, velvety hyperpigmentation of the skin. It is usually found in body folds, back of the neck, the armpits, groin, navel, forehead, and other areas.</a:t>
            </a:r>
          </a:p>
          <a:p>
            <a:pPr marL="0" indent="0">
              <a:buNone/>
            </a:pPr>
            <a:r>
              <a:rPr lang="en-US" sz="3600" dirty="0"/>
              <a:t>This can be an indication of diabetes.</a:t>
            </a:r>
          </a:p>
        </p:txBody>
      </p:sp>
    </p:spTree>
    <p:extLst>
      <p:ext uri="{BB962C8B-B14F-4D97-AF65-F5344CB8AC3E}">
        <p14:creationId xmlns:p14="http://schemas.microsoft.com/office/powerpoint/2010/main" val="36037553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7" name="Rectangle 6">
            <a:extLst>
              <a:ext uri="{FF2B5EF4-FFF2-40B4-BE49-F238E27FC236}">
                <a16:creationId xmlns:a16="http://schemas.microsoft.com/office/drawing/2014/main" id="{666C3E9B-4C98-632C-6A29-EC2D515D4D6E}"/>
              </a:ext>
            </a:extLst>
          </p:cNvPr>
          <p:cNvSpPr/>
          <p:nvPr/>
        </p:nvSpPr>
        <p:spPr>
          <a:xfrm>
            <a:off x="0" y="0"/>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Acanthosis Nigricans</a:t>
            </a:r>
          </a:p>
        </p:txBody>
      </p:sp>
      <p:pic>
        <p:nvPicPr>
          <p:cNvPr id="3" name="Google Shape;554;gd29716d36d_0_18">
            <a:extLst>
              <a:ext uri="{FF2B5EF4-FFF2-40B4-BE49-F238E27FC236}">
                <a16:creationId xmlns:a16="http://schemas.microsoft.com/office/drawing/2014/main" id="{8A92AC91-EC6D-1138-3B90-E7DA4F9E3EBE}"/>
              </a:ext>
            </a:extLst>
          </p:cNvPr>
          <p:cNvPicPr preferRelativeResize="0">
            <a:picLocks noGrp="1"/>
          </p:cNvPicPr>
          <p:nvPr>
            <p:ph idx="1"/>
          </p:nvPr>
        </p:nvPicPr>
        <p:blipFill rotWithShape="1">
          <a:blip r:embed="rId5">
            <a:alphaModFix/>
          </a:blip>
          <a:srcRect r="1165" b="9909"/>
          <a:stretch/>
        </p:blipFill>
        <p:spPr>
          <a:xfrm>
            <a:off x="467139" y="1165709"/>
            <a:ext cx="3792246" cy="2882039"/>
          </a:xfrm>
          <a:prstGeom prst="rect">
            <a:avLst/>
          </a:prstGeom>
          <a:noFill/>
          <a:ln>
            <a:noFill/>
          </a:ln>
        </p:spPr>
      </p:pic>
      <p:pic>
        <p:nvPicPr>
          <p:cNvPr id="5" name="Google Shape;561;p36" descr="a1-1">
            <a:extLst>
              <a:ext uri="{FF2B5EF4-FFF2-40B4-BE49-F238E27FC236}">
                <a16:creationId xmlns:a16="http://schemas.microsoft.com/office/drawing/2014/main" id="{C47671AF-7C9C-2F8E-16AC-2395D8E19C7A}"/>
              </a:ext>
            </a:extLst>
          </p:cNvPr>
          <p:cNvPicPr preferRelativeResize="0">
            <a:picLocks/>
          </p:cNvPicPr>
          <p:nvPr/>
        </p:nvPicPr>
        <p:blipFill rotWithShape="1">
          <a:blip r:embed="rId6">
            <a:alphaModFix/>
          </a:blip>
          <a:srcRect/>
          <a:stretch/>
        </p:blipFill>
        <p:spPr bwMode="auto">
          <a:xfrm>
            <a:off x="5105400" y="1190940"/>
            <a:ext cx="3276600" cy="285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568;p37">
            <a:extLst>
              <a:ext uri="{FF2B5EF4-FFF2-40B4-BE49-F238E27FC236}">
                <a16:creationId xmlns:a16="http://schemas.microsoft.com/office/drawing/2014/main" id="{A1C200D3-EBE2-A436-7918-0CC1C074BE4C}"/>
              </a:ext>
            </a:extLst>
          </p:cNvPr>
          <p:cNvPicPr preferRelativeResize="0">
            <a:picLocks/>
          </p:cNvPicPr>
          <p:nvPr/>
        </p:nvPicPr>
        <p:blipFill rotWithShape="1">
          <a:blip r:embed="rId7">
            <a:alphaModFix/>
          </a:blip>
          <a:srcRect b="7466"/>
          <a:stretch/>
        </p:blipFill>
        <p:spPr bwMode="auto">
          <a:xfrm>
            <a:off x="2512132" y="4451457"/>
            <a:ext cx="4201751" cy="191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2800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7" name="Rectangle 6">
            <a:extLst>
              <a:ext uri="{FF2B5EF4-FFF2-40B4-BE49-F238E27FC236}">
                <a16:creationId xmlns:a16="http://schemas.microsoft.com/office/drawing/2014/main" id="{666C3E9B-4C98-632C-6A29-EC2D515D4D6E}"/>
              </a:ext>
            </a:extLst>
          </p:cNvPr>
          <p:cNvSpPr/>
          <p:nvPr/>
        </p:nvSpPr>
        <p:spPr>
          <a:xfrm>
            <a:off x="0" y="0"/>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Skin</a:t>
            </a:r>
          </a:p>
        </p:txBody>
      </p:sp>
      <p:sp>
        <p:nvSpPr>
          <p:cNvPr id="3" name="Content Placeholder 2">
            <a:extLst>
              <a:ext uri="{FF2B5EF4-FFF2-40B4-BE49-F238E27FC236}">
                <a16:creationId xmlns:a16="http://schemas.microsoft.com/office/drawing/2014/main" id="{C9005439-265B-676A-90BC-42829D61FDDF}"/>
              </a:ext>
            </a:extLst>
          </p:cNvPr>
          <p:cNvSpPr>
            <a:spLocks noGrp="1"/>
          </p:cNvSpPr>
          <p:nvPr>
            <p:ph idx="1"/>
          </p:nvPr>
        </p:nvSpPr>
        <p:spPr>
          <a:xfrm>
            <a:off x="457200" y="1166018"/>
            <a:ext cx="8229600" cy="4525963"/>
          </a:xfrm>
        </p:spPr>
        <p:txBody>
          <a:bodyPr/>
          <a:lstStyle/>
          <a:p>
            <a:r>
              <a:rPr lang="en-US" dirty="0"/>
              <a:t>The sun’s ultraviolet (UV) rays can damage skin in as little as 15 minutes</a:t>
            </a:r>
          </a:p>
          <a:p>
            <a:r>
              <a:rPr lang="en-US" dirty="0"/>
              <a:t>In the US, 35% of adults, 59% of college students, and 17% of students have reported using a tanning bed in their lifetime</a:t>
            </a:r>
          </a:p>
          <a:p>
            <a:r>
              <a:rPr lang="en-US" dirty="0"/>
              <a:t>Skin cancer is on the rise in youth</a:t>
            </a:r>
          </a:p>
          <a:p>
            <a:r>
              <a:rPr lang="en-US" dirty="0"/>
              <a:t>During the scoliosis screening, you may notice some abnormal moles</a:t>
            </a:r>
          </a:p>
        </p:txBody>
      </p:sp>
    </p:spTree>
    <p:extLst>
      <p:ext uri="{BB962C8B-B14F-4D97-AF65-F5344CB8AC3E}">
        <p14:creationId xmlns:p14="http://schemas.microsoft.com/office/powerpoint/2010/main" val="23908965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7" name="Rectangle 6">
            <a:extLst>
              <a:ext uri="{FF2B5EF4-FFF2-40B4-BE49-F238E27FC236}">
                <a16:creationId xmlns:a16="http://schemas.microsoft.com/office/drawing/2014/main" id="{666C3E9B-4C98-632C-6A29-EC2D515D4D6E}"/>
              </a:ext>
            </a:extLst>
          </p:cNvPr>
          <p:cNvSpPr/>
          <p:nvPr/>
        </p:nvSpPr>
        <p:spPr>
          <a:xfrm>
            <a:off x="0" y="0"/>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Skin</a:t>
            </a:r>
          </a:p>
        </p:txBody>
      </p:sp>
      <p:sp>
        <p:nvSpPr>
          <p:cNvPr id="3" name="Content Placeholder 2">
            <a:extLst>
              <a:ext uri="{FF2B5EF4-FFF2-40B4-BE49-F238E27FC236}">
                <a16:creationId xmlns:a16="http://schemas.microsoft.com/office/drawing/2014/main" id="{C9005439-265B-676A-90BC-42829D61FDDF}"/>
              </a:ext>
            </a:extLst>
          </p:cNvPr>
          <p:cNvSpPr>
            <a:spLocks noGrp="1"/>
          </p:cNvSpPr>
          <p:nvPr>
            <p:ph idx="1"/>
          </p:nvPr>
        </p:nvSpPr>
        <p:spPr>
          <a:xfrm>
            <a:off x="457200" y="1166018"/>
            <a:ext cx="8229600" cy="4525963"/>
          </a:xfrm>
        </p:spPr>
        <p:txBody>
          <a:bodyPr/>
          <a:lstStyle/>
          <a:p>
            <a:pPr marL="0" indent="0">
              <a:buNone/>
            </a:pPr>
            <a:r>
              <a:rPr lang="en-US" sz="2800" dirty="0"/>
              <a:t>Acne is common in teens</a:t>
            </a:r>
          </a:p>
          <a:p>
            <a:r>
              <a:rPr lang="en-US" sz="2800" dirty="0"/>
              <a:t>Blackheads, whiteheads, pimples</a:t>
            </a:r>
          </a:p>
          <a:p>
            <a:r>
              <a:rPr lang="en-US" sz="2800" dirty="0"/>
              <a:t>Occurring on face, chest, shoulder, and back</a:t>
            </a:r>
          </a:p>
          <a:p>
            <a:r>
              <a:rPr lang="en-US" sz="2800" dirty="0"/>
              <a:t>Clogged with oil and dead skin</a:t>
            </a:r>
          </a:p>
          <a:p>
            <a:pPr marL="0" indent="0">
              <a:buNone/>
            </a:pPr>
            <a:r>
              <a:rPr lang="en-US" sz="2800" dirty="0"/>
              <a:t>Simple Staph vs MRSA</a:t>
            </a:r>
          </a:p>
          <a:p>
            <a:r>
              <a:rPr lang="en-US" sz="2800" dirty="0"/>
              <a:t>Simple staph may be mild, causing mild discomfort, heat, and redness</a:t>
            </a:r>
          </a:p>
          <a:p>
            <a:r>
              <a:rPr lang="en-US" sz="2800" dirty="0"/>
              <a:t>MRSA is resistant to most antibiotics and is more serious, causing pain, redness, and possible drainage</a:t>
            </a:r>
          </a:p>
        </p:txBody>
      </p:sp>
    </p:spTree>
    <p:extLst>
      <p:ext uri="{BB962C8B-B14F-4D97-AF65-F5344CB8AC3E}">
        <p14:creationId xmlns:p14="http://schemas.microsoft.com/office/powerpoint/2010/main" val="3311960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20515"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Exclusion to Screenings</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600" dirty="0">
                <a:latin typeface="Arial" panose="020B0604020202020204" pitchFamily="34" charset="0"/>
              </a:rPr>
              <a:t>Act 41 of 1987 states that “no child shall be screened if its parent or guardian </a:t>
            </a:r>
            <a:r>
              <a:rPr lang="en-US" altLang="en-US" sz="3600" u="sng" dirty="0">
                <a:latin typeface="Arial" panose="020B0604020202020204" pitchFamily="34" charset="0"/>
              </a:rPr>
              <a:t>objects to the screening in writing stating as the basis of the objection that it is contrary to the parent’s or guardian’s religious beliefs.”</a:t>
            </a:r>
            <a:endParaRPr lang="en-US" altLang="en-US" sz="4400" b="1"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Tree>
    <p:extLst>
      <p:ext uri="{BB962C8B-B14F-4D97-AF65-F5344CB8AC3E}">
        <p14:creationId xmlns:p14="http://schemas.microsoft.com/office/powerpoint/2010/main" val="30664984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7" name="Rectangle 6">
            <a:extLst>
              <a:ext uri="{FF2B5EF4-FFF2-40B4-BE49-F238E27FC236}">
                <a16:creationId xmlns:a16="http://schemas.microsoft.com/office/drawing/2014/main" id="{666C3E9B-4C98-632C-6A29-EC2D515D4D6E}"/>
              </a:ext>
            </a:extLst>
          </p:cNvPr>
          <p:cNvSpPr/>
          <p:nvPr/>
        </p:nvSpPr>
        <p:spPr>
          <a:xfrm>
            <a:off x="0" y="0"/>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Referrals</a:t>
            </a:r>
          </a:p>
        </p:txBody>
      </p:sp>
      <p:sp>
        <p:nvSpPr>
          <p:cNvPr id="3" name="Content Placeholder 2">
            <a:extLst>
              <a:ext uri="{FF2B5EF4-FFF2-40B4-BE49-F238E27FC236}">
                <a16:creationId xmlns:a16="http://schemas.microsoft.com/office/drawing/2014/main" id="{C9005439-265B-676A-90BC-42829D61FDDF}"/>
              </a:ext>
            </a:extLst>
          </p:cNvPr>
          <p:cNvSpPr>
            <a:spLocks noGrp="1"/>
          </p:cNvSpPr>
          <p:nvPr>
            <p:ph idx="1"/>
          </p:nvPr>
        </p:nvSpPr>
        <p:spPr>
          <a:xfrm>
            <a:off x="457200" y="1166018"/>
            <a:ext cx="8229600" cy="4525963"/>
          </a:xfrm>
        </p:spPr>
        <p:txBody>
          <a:bodyPr/>
          <a:lstStyle/>
          <a:p>
            <a:pPr marL="0" indent="0" algn="ctr">
              <a:buNone/>
            </a:pPr>
            <a:r>
              <a:rPr lang="en-US" dirty="0"/>
              <a:t>Children’s Services</a:t>
            </a:r>
          </a:p>
          <a:p>
            <a:pPr marL="0" indent="0" algn="ctr">
              <a:buNone/>
            </a:pPr>
            <a:r>
              <a:rPr lang="en-US" sz="2400" dirty="0"/>
              <a:t>(formerly know as Children’s Medical Services)</a:t>
            </a:r>
          </a:p>
          <a:p>
            <a:pPr marL="0" indent="0" algn="ctr">
              <a:buNone/>
            </a:pPr>
            <a:r>
              <a:rPr lang="en-US" dirty="0"/>
              <a:t>Department of Human Services</a:t>
            </a:r>
          </a:p>
          <a:p>
            <a:pPr marL="0" indent="0" algn="ctr">
              <a:buNone/>
            </a:pPr>
            <a:r>
              <a:rPr lang="en-US" dirty="0" err="1"/>
              <a:t>Donaghey</a:t>
            </a:r>
            <a:r>
              <a:rPr lang="en-US" dirty="0"/>
              <a:t> Plaza South</a:t>
            </a:r>
          </a:p>
          <a:p>
            <a:pPr marL="0" indent="0" algn="ctr">
              <a:buNone/>
            </a:pPr>
            <a:r>
              <a:rPr lang="en-US" dirty="0"/>
              <a:t>PO Box 1437, S401</a:t>
            </a:r>
          </a:p>
          <a:p>
            <a:pPr marL="0" indent="0" algn="ctr">
              <a:buNone/>
            </a:pPr>
            <a:r>
              <a:rPr lang="en-US" dirty="0"/>
              <a:t>Little Rock, AR 72203-1437</a:t>
            </a:r>
          </a:p>
          <a:p>
            <a:pPr marL="0" indent="0" algn="ctr">
              <a:buNone/>
            </a:pPr>
            <a:r>
              <a:rPr lang="en-US" dirty="0"/>
              <a:t>(501) 682-8292</a:t>
            </a:r>
          </a:p>
        </p:txBody>
      </p:sp>
    </p:spTree>
    <p:extLst>
      <p:ext uri="{BB962C8B-B14F-4D97-AF65-F5344CB8AC3E}">
        <p14:creationId xmlns:p14="http://schemas.microsoft.com/office/powerpoint/2010/main" val="38099389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7" name="Rectangle 6">
            <a:extLst>
              <a:ext uri="{FF2B5EF4-FFF2-40B4-BE49-F238E27FC236}">
                <a16:creationId xmlns:a16="http://schemas.microsoft.com/office/drawing/2014/main" id="{666C3E9B-4C98-632C-6A29-EC2D515D4D6E}"/>
              </a:ext>
            </a:extLst>
          </p:cNvPr>
          <p:cNvSpPr/>
          <p:nvPr/>
        </p:nvSpPr>
        <p:spPr>
          <a:xfrm>
            <a:off x="0" y="0"/>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Referrals</a:t>
            </a:r>
          </a:p>
        </p:txBody>
      </p:sp>
      <p:sp>
        <p:nvSpPr>
          <p:cNvPr id="3" name="Content Placeholder 2">
            <a:extLst>
              <a:ext uri="{FF2B5EF4-FFF2-40B4-BE49-F238E27FC236}">
                <a16:creationId xmlns:a16="http://schemas.microsoft.com/office/drawing/2014/main" id="{C9005439-265B-676A-90BC-42829D61FDDF}"/>
              </a:ext>
            </a:extLst>
          </p:cNvPr>
          <p:cNvSpPr>
            <a:spLocks noGrp="1"/>
          </p:cNvSpPr>
          <p:nvPr>
            <p:ph idx="1"/>
          </p:nvPr>
        </p:nvSpPr>
        <p:spPr>
          <a:xfrm>
            <a:off x="457200" y="1166018"/>
            <a:ext cx="8229600" cy="4525963"/>
          </a:xfrm>
        </p:spPr>
        <p:txBody>
          <a:bodyPr/>
          <a:lstStyle/>
          <a:p>
            <a:pPr marL="0" indent="0" algn="ctr">
              <a:buNone/>
            </a:pPr>
            <a:r>
              <a:rPr lang="en-US" dirty="0"/>
              <a:t>Shriners Hospitals for Children</a:t>
            </a:r>
          </a:p>
          <a:p>
            <a:pPr marL="0" indent="0" algn="ctr">
              <a:buNone/>
            </a:pPr>
            <a:r>
              <a:rPr lang="en-US" sz="2800" dirty="0"/>
              <a:t>(Shreveport or St. Louis)</a:t>
            </a:r>
          </a:p>
          <a:p>
            <a:r>
              <a:rPr lang="en-US" dirty="0"/>
              <a:t>Contact local club/representative for application</a:t>
            </a:r>
          </a:p>
          <a:p>
            <a:r>
              <a:rPr lang="en-US" dirty="0"/>
              <a:t>Scimitar Shrine Temple – Little Rock 501-565-5992</a:t>
            </a:r>
          </a:p>
          <a:p>
            <a:r>
              <a:rPr lang="en-US" dirty="0"/>
              <a:t>Shrine 1-800-237-5055</a:t>
            </a:r>
          </a:p>
        </p:txBody>
      </p:sp>
      <p:pic>
        <p:nvPicPr>
          <p:cNvPr id="4" name="Google Shape;611;p78">
            <a:extLst>
              <a:ext uri="{FF2B5EF4-FFF2-40B4-BE49-F238E27FC236}">
                <a16:creationId xmlns:a16="http://schemas.microsoft.com/office/drawing/2014/main" id="{4467B655-7DC5-553E-D395-8B7BB8E3C7AE}"/>
              </a:ext>
            </a:extLst>
          </p:cNvPr>
          <p:cNvPicPr preferRelativeResize="0"/>
          <p:nvPr/>
        </p:nvPicPr>
        <p:blipFill rotWithShape="1">
          <a:blip r:embed="rId5">
            <a:alphaModFix/>
          </a:blip>
          <a:srcRect/>
          <a:stretch/>
        </p:blipFill>
        <p:spPr>
          <a:xfrm>
            <a:off x="4706189" y="4030662"/>
            <a:ext cx="3234486" cy="2301876"/>
          </a:xfrm>
          <a:prstGeom prst="rect">
            <a:avLst/>
          </a:prstGeom>
          <a:noFill/>
          <a:ln>
            <a:noFill/>
          </a:ln>
        </p:spPr>
      </p:pic>
    </p:spTree>
    <p:extLst>
      <p:ext uri="{BB962C8B-B14F-4D97-AF65-F5344CB8AC3E}">
        <p14:creationId xmlns:p14="http://schemas.microsoft.com/office/powerpoint/2010/main" val="3594114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7" name="Rectangle 6">
            <a:extLst>
              <a:ext uri="{FF2B5EF4-FFF2-40B4-BE49-F238E27FC236}">
                <a16:creationId xmlns:a16="http://schemas.microsoft.com/office/drawing/2014/main" id="{666C3E9B-4C98-632C-6A29-EC2D515D4D6E}"/>
              </a:ext>
            </a:extLst>
          </p:cNvPr>
          <p:cNvSpPr/>
          <p:nvPr/>
        </p:nvSpPr>
        <p:spPr>
          <a:xfrm>
            <a:off x="0" y="0"/>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Referrals</a:t>
            </a:r>
          </a:p>
        </p:txBody>
      </p:sp>
      <p:sp>
        <p:nvSpPr>
          <p:cNvPr id="3" name="Content Placeholder 2">
            <a:extLst>
              <a:ext uri="{FF2B5EF4-FFF2-40B4-BE49-F238E27FC236}">
                <a16:creationId xmlns:a16="http://schemas.microsoft.com/office/drawing/2014/main" id="{C9005439-265B-676A-90BC-42829D61FDDF}"/>
              </a:ext>
            </a:extLst>
          </p:cNvPr>
          <p:cNvSpPr>
            <a:spLocks noGrp="1"/>
          </p:cNvSpPr>
          <p:nvPr>
            <p:ph idx="1"/>
          </p:nvPr>
        </p:nvSpPr>
        <p:spPr>
          <a:xfrm>
            <a:off x="457200" y="1166018"/>
            <a:ext cx="8229600" cy="4525963"/>
          </a:xfrm>
        </p:spPr>
        <p:txBody>
          <a:bodyPr/>
          <a:lstStyle/>
          <a:p>
            <a:pPr marL="0" indent="0" algn="ctr">
              <a:buNone/>
            </a:pPr>
            <a:r>
              <a:rPr lang="en-US" dirty="0"/>
              <a:t>Shriners Hospitals for Children</a:t>
            </a:r>
          </a:p>
          <a:p>
            <a:r>
              <a:rPr lang="en-US" dirty="0"/>
              <a:t>Less than 18 years old</a:t>
            </a:r>
          </a:p>
          <a:p>
            <a:r>
              <a:rPr lang="en-US" dirty="0"/>
              <a:t>Copy of immunizations and birth certificate</a:t>
            </a:r>
          </a:p>
          <a:p>
            <a:r>
              <a:rPr lang="en-US" dirty="0"/>
              <a:t>Letter of referral from PCP</a:t>
            </a:r>
          </a:p>
          <a:p>
            <a:r>
              <a:rPr lang="en-US" dirty="0"/>
              <a:t>3 pictures of child’s problem</a:t>
            </a:r>
          </a:p>
          <a:p>
            <a:pPr lvl="1"/>
            <a:r>
              <a:rPr lang="en-US" dirty="0"/>
              <a:t>X-rays</a:t>
            </a:r>
          </a:p>
          <a:p>
            <a:pPr lvl="1"/>
            <a:r>
              <a:rPr lang="en-US" dirty="0"/>
              <a:t>CT</a:t>
            </a:r>
          </a:p>
          <a:p>
            <a:pPr lvl="1"/>
            <a:r>
              <a:rPr lang="en-US" dirty="0"/>
              <a:t>MRI</a:t>
            </a:r>
          </a:p>
        </p:txBody>
      </p:sp>
      <p:pic>
        <p:nvPicPr>
          <p:cNvPr id="4" name="Google Shape;611;p78">
            <a:extLst>
              <a:ext uri="{FF2B5EF4-FFF2-40B4-BE49-F238E27FC236}">
                <a16:creationId xmlns:a16="http://schemas.microsoft.com/office/drawing/2014/main" id="{4467B655-7DC5-553E-D395-8B7BB8E3C7AE}"/>
              </a:ext>
            </a:extLst>
          </p:cNvPr>
          <p:cNvPicPr preferRelativeResize="0"/>
          <p:nvPr/>
        </p:nvPicPr>
        <p:blipFill rotWithShape="1">
          <a:blip r:embed="rId5">
            <a:alphaModFix/>
          </a:blip>
          <a:srcRect/>
          <a:stretch/>
        </p:blipFill>
        <p:spPr>
          <a:xfrm>
            <a:off x="4706189" y="4030662"/>
            <a:ext cx="3234486" cy="2301876"/>
          </a:xfrm>
          <a:prstGeom prst="rect">
            <a:avLst/>
          </a:prstGeom>
          <a:noFill/>
          <a:ln>
            <a:noFill/>
          </a:ln>
        </p:spPr>
      </p:pic>
    </p:spTree>
    <p:extLst>
      <p:ext uri="{BB962C8B-B14F-4D97-AF65-F5344CB8AC3E}">
        <p14:creationId xmlns:p14="http://schemas.microsoft.com/office/powerpoint/2010/main" val="179868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7" name="Rectangle 6">
            <a:extLst>
              <a:ext uri="{FF2B5EF4-FFF2-40B4-BE49-F238E27FC236}">
                <a16:creationId xmlns:a16="http://schemas.microsoft.com/office/drawing/2014/main" id="{666C3E9B-4C98-632C-6A29-EC2D515D4D6E}"/>
              </a:ext>
            </a:extLst>
          </p:cNvPr>
          <p:cNvSpPr/>
          <p:nvPr/>
        </p:nvSpPr>
        <p:spPr>
          <a:xfrm>
            <a:off x="0" y="0"/>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Resources</a:t>
            </a:r>
          </a:p>
        </p:txBody>
      </p:sp>
      <p:sp>
        <p:nvSpPr>
          <p:cNvPr id="3" name="Content Placeholder 2">
            <a:extLst>
              <a:ext uri="{FF2B5EF4-FFF2-40B4-BE49-F238E27FC236}">
                <a16:creationId xmlns:a16="http://schemas.microsoft.com/office/drawing/2014/main" id="{C9005439-265B-676A-90BC-42829D61FDDF}"/>
              </a:ext>
            </a:extLst>
          </p:cNvPr>
          <p:cNvSpPr>
            <a:spLocks noGrp="1"/>
          </p:cNvSpPr>
          <p:nvPr>
            <p:ph idx="1"/>
          </p:nvPr>
        </p:nvSpPr>
        <p:spPr>
          <a:xfrm>
            <a:off x="457200" y="1166018"/>
            <a:ext cx="8229600" cy="4525963"/>
          </a:xfrm>
        </p:spPr>
        <p:txBody>
          <a:bodyPr/>
          <a:lstStyle/>
          <a:p>
            <a:r>
              <a:rPr lang="en-US" dirty="0">
                <a:hlinkClick r:id="rId5"/>
              </a:rPr>
              <a:t>http://srs.org</a:t>
            </a:r>
            <a:r>
              <a:rPr lang="en-US" dirty="0"/>
              <a:t> </a:t>
            </a:r>
          </a:p>
          <a:p>
            <a:r>
              <a:rPr lang="en-US" dirty="0">
                <a:hlinkClick r:id="rId6"/>
              </a:rPr>
              <a:t>https://rad.Washington.edu/</a:t>
            </a:r>
            <a:endParaRPr lang="en-US" dirty="0"/>
          </a:p>
          <a:p>
            <a:r>
              <a:rPr lang="en-US" dirty="0"/>
              <a:t>Individual Healthcare Plans for School Nurses (2017)</a:t>
            </a:r>
          </a:p>
          <a:p>
            <a:r>
              <a:rPr lang="en-US" dirty="0"/>
              <a:t>The New School Nurse Handbook (3</a:t>
            </a:r>
            <a:r>
              <a:rPr lang="en-US" baseline="30000" dirty="0"/>
              <a:t>rd</a:t>
            </a:r>
            <a:r>
              <a:rPr lang="en-US" dirty="0"/>
              <a:t> Edition)</a:t>
            </a:r>
          </a:p>
          <a:p>
            <a:r>
              <a:rPr lang="en-US" dirty="0"/>
              <a:t>School Nursing: A Comprehensive Text (2019)</a:t>
            </a:r>
          </a:p>
        </p:txBody>
      </p:sp>
    </p:spTree>
    <p:extLst>
      <p:ext uri="{BB962C8B-B14F-4D97-AF65-F5344CB8AC3E}">
        <p14:creationId xmlns:p14="http://schemas.microsoft.com/office/powerpoint/2010/main" val="41929676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7" name="Rectangle 6">
            <a:extLst>
              <a:ext uri="{FF2B5EF4-FFF2-40B4-BE49-F238E27FC236}">
                <a16:creationId xmlns:a16="http://schemas.microsoft.com/office/drawing/2014/main" id="{666C3E9B-4C98-632C-6A29-EC2D515D4D6E}"/>
              </a:ext>
            </a:extLst>
          </p:cNvPr>
          <p:cNvSpPr/>
          <p:nvPr/>
        </p:nvSpPr>
        <p:spPr>
          <a:xfrm>
            <a:off x="0" y="0"/>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Resources</a:t>
            </a:r>
          </a:p>
        </p:txBody>
      </p:sp>
      <p:sp>
        <p:nvSpPr>
          <p:cNvPr id="3" name="Content Placeholder 2">
            <a:extLst>
              <a:ext uri="{FF2B5EF4-FFF2-40B4-BE49-F238E27FC236}">
                <a16:creationId xmlns:a16="http://schemas.microsoft.com/office/drawing/2014/main" id="{C9005439-265B-676A-90BC-42829D61FDDF}"/>
              </a:ext>
            </a:extLst>
          </p:cNvPr>
          <p:cNvSpPr>
            <a:spLocks noGrp="1"/>
          </p:cNvSpPr>
          <p:nvPr>
            <p:ph idx="1"/>
          </p:nvPr>
        </p:nvSpPr>
        <p:spPr>
          <a:xfrm>
            <a:off x="457200" y="1166018"/>
            <a:ext cx="8229600" cy="4525963"/>
          </a:xfrm>
        </p:spPr>
        <p:txBody>
          <a:bodyPr/>
          <a:lstStyle/>
          <a:p>
            <a:r>
              <a:rPr lang="en-US" dirty="0">
                <a:hlinkClick r:id="rId5"/>
              </a:rPr>
              <a:t>https://www.kidshealth.org</a:t>
            </a:r>
            <a:r>
              <a:rPr lang="en-US" dirty="0"/>
              <a:t> </a:t>
            </a:r>
          </a:p>
          <a:p>
            <a:endParaRPr lang="en-US" dirty="0"/>
          </a:p>
          <a:p>
            <a:r>
              <a:rPr lang="en-US" dirty="0">
                <a:hlinkClick r:id="rId6"/>
              </a:rPr>
              <a:t>https://www.stlouischildrens.org</a:t>
            </a:r>
            <a:endParaRPr lang="en-US" dirty="0"/>
          </a:p>
          <a:p>
            <a:endParaRPr lang="en-US" dirty="0"/>
          </a:p>
          <a:p>
            <a:r>
              <a:rPr lang="en-US" dirty="0">
                <a:hlinkClick r:id="rId7"/>
              </a:rPr>
              <a:t>https://www.hopkinsmedicine.org</a:t>
            </a:r>
            <a:endParaRPr lang="en-US" dirty="0"/>
          </a:p>
          <a:p>
            <a:endParaRPr lang="en-US" dirty="0"/>
          </a:p>
          <a:p>
            <a:r>
              <a:rPr lang="en-US" dirty="0">
                <a:hlinkClick r:id="rId8"/>
              </a:rPr>
              <a:t>https://www.childrenshospital.org/</a:t>
            </a:r>
            <a:endParaRPr lang="en-US" dirty="0"/>
          </a:p>
          <a:p>
            <a:endParaRPr lang="en-US" dirty="0"/>
          </a:p>
        </p:txBody>
      </p:sp>
    </p:spTree>
    <p:extLst>
      <p:ext uri="{BB962C8B-B14F-4D97-AF65-F5344CB8AC3E}">
        <p14:creationId xmlns:p14="http://schemas.microsoft.com/office/powerpoint/2010/main" val="22452021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7" name="Rectangle 6">
            <a:extLst>
              <a:ext uri="{FF2B5EF4-FFF2-40B4-BE49-F238E27FC236}">
                <a16:creationId xmlns:a16="http://schemas.microsoft.com/office/drawing/2014/main" id="{666C3E9B-4C98-632C-6A29-EC2D515D4D6E}"/>
              </a:ext>
            </a:extLst>
          </p:cNvPr>
          <p:cNvSpPr/>
          <p:nvPr/>
        </p:nvSpPr>
        <p:spPr>
          <a:xfrm>
            <a:off x="0" y="0"/>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Nicolas’ Surgery</a:t>
            </a:r>
          </a:p>
        </p:txBody>
      </p:sp>
      <p:pic>
        <p:nvPicPr>
          <p:cNvPr id="4" name="Google Shape;639;p85" descr="Nicholas was diagnosed at three years old with scoliosis. After years of casting and bracing, it became evident that Nicholas, now 14 years old, would need surgery. Nicholas's family was concerned at first about having surgery during this time due to COVID-19 but after speaking with the care team and seeing the safety precautions in place at the Johns Hopkins Children's Center, they decided to move forward. Nicholas's spine, which had a 95-degree curve, was corrected to 10 degrees by a technique the Johns Hopkins Pediatric Orthopaedic team developed, called a posterolateral discectomy. Five weeks following surgery, Nicholas is now taller than his mother and is back on the links golfing with friends. #Scoliosis #JohnsHopkins #PatientStory" title="Pediatric Orthopaedic Scoliosis Surgery | Nicholas's Story">
            <a:hlinkClick r:id="rId5"/>
            <a:extLst>
              <a:ext uri="{FF2B5EF4-FFF2-40B4-BE49-F238E27FC236}">
                <a16:creationId xmlns:a16="http://schemas.microsoft.com/office/drawing/2014/main" id="{A7C68214-D50E-0B43-9D5B-25DFBC1B3573}"/>
              </a:ext>
            </a:extLst>
          </p:cNvPr>
          <p:cNvPicPr preferRelativeResize="0">
            <a:picLocks noGrp="1"/>
          </p:cNvPicPr>
          <p:nvPr>
            <p:ph idx="1"/>
          </p:nvPr>
        </p:nvPicPr>
        <p:blipFill rotWithShape="1">
          <a:blip r:embed="rId6">
            <a:alphaModFix/>
          </a:blip>
          <a:srcRect/>
          <a:stretch/>
        </p:blipFill>
        <p:spPr>
          <a:xfrm>
            <a:off x="687021" y="990600"/>
            <a:ext cx="7772400" cy="4572000"/>
          </a:xfrm>
          <a:prstGeom prst="rect">
            <a:avLst/>
          </a:prstGeom>
          <a:noFill/>
          <a:ln>
            <a:noFill/>
          </a:ln>
        </p:spPr>
      </p:pic>
    </p:spTree>
    <p:extLst>
      <p:ext uri="{BB962C8B-B14F-4D97-AF65-F5344CB8AC3E}">
        <p14:creationId xmlns:p14="http://schemas.microsoft.com/office/powerpoint/2010/main" val="383926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Flowchart: Document 103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FE05FFD-75C1-7E21-E90C-1D88B87D84B9}"/>
              </a:ext>
            </a:extLst>
          </p:cNvPr>
          <p:cNvSpPr>
            <a:spLocks noGrp="1"/>
          </p:cNvSpPr>
          <p:nvPr>
            <p:ph type="title"/>
          </p:nvPr>
        </p:nvSpPr>
        <p:spPr>
          <a:xfrm>
            <a:off x="628650" y="171162"/>
            <a:ext cx="2130136" cy="2371148"/>
          </a:xfrm>
        </p:spPr>
        <p:txBody>
          <a:bodyPr vert="horz" lIns="91440" tIns="45720" rIns="91440" bIns="45720" rtlCol="0" anchor="ctr">
            <a:normAutofit/>
          </a:bodyPr>
          <a:lstStyle/>
          <a:p>
            <a:pPr algn="l" eaLnBrk="1" hangingPunct="1">
              <a:lnSpc>
                <a:spcPct val="90000"/>
              </a:lnSpc>
            </a:pPr>
            <a:r>
              <a:rPr lang="en-US" sz="2800" kern="1200">
                <a:solidFill>
                  <a:srgbClr val="FFFFFF"/>
                </a:solidFill>
                <a:latin typeface="+mj-lt"/>
                <a:ea typeface="+mj-ea"/>
                <a:cs typeface="+mj-cs"/>
              </a:rPr>
              <a:t>Knowledge Check</a:t>
            </a:r>
          </a:p>
        </p:txBody>
      </p:sp>
      <p:pic>
        <p:nvPicPr>
          <p:cNvPr id="1026" name="Picture 2" descr="Picture">
            <a:extLst>
              <a:ext uri="{FF2B5EF4-FFF2-40B4-BE49-F238E27FC236}">
                <a16:creationId xmlns:a16="http://schemas.microsoft.com/office/drawing/2014/main" id="{3E4FBE4D-2C90-7762-58ED-A6D9F65CD2B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55949" y="674161"/>
            <a:ext cx="5510653" cy="551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8398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7" name="Rectangle 6">
            <a:extLst>
              <a:ext uri="{FF2B5EF4-FFF2-40B4-BE49-F238E27FC236}">
                <a16:creationId xmlns:a16="http://schemas.microsoft.com/office/drawing/2014/main" id="{666C3E9B-4C98-632C-6A29-EC2D515D4D6E}"/>
              </a:ext>
            </a:extLst>
          </p:cNvPr>
          <p:cNvSpPr/>
          <p:nvPr/>
        </p:nvSpPr>
        <p:spPr>
          <a:xfrm>
            <a:off x="0" y="0"/>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Thank You</a:t>
            </a:r>
          </a:p>
        </p:txBody>
      </p:sp>
      <p:pic>
        <p:nvPicPr>
          <p:cNvPr id="5" name="Google Shape;647;p86">
            <a:extLst>
              <a:ext uri="{FF2B5EF4-FFF2-40B4-BE49-F238E27FC236}">
                <a16:creationId xmlns:a16="http://schemas.microsoft.com/office/drawing/2014/main" id="{F1827D59-15AE-E738-9164-756D4FF314FB}"/>
              </a:ext>
            </a:extLst>
          </p:cNvPr>
          <p:cNvPicPr preferRelativeResize="0">
            <a:picLocks noGrp="1"/>
          </p:cNvPicPr>
          <p:nvPr>
            <p:ph idx="1"/>
          </p:nvPr>
        </p:nvPicPr>
        <p:blipFill rotWithShape="1">
          <a:blip r:embed="rId5">
            <a:alphaModFix/>
          </a:blip>
          <a:srcRect/>
          <a:stretch/>
        </p:blipFill>
        <p:spPr>
          <a:xfrm>
            <a:off x="1202592" y="1166018"/>
            <a:ext cx="6738815" cy="4525963"/>
          </a:xfrm>
          <a:prstGeom prst="rect">
            <a:avLst/>
          </a:prstGeom>
          <a:noFill/>
          <a:ln>
            <a:noFill/>
          </a:ln>
        </p:spPr>
      </p:pic>
    </p:spTree>
    <p:extLst>
      <p:ext uri="{BB962C8B-B14F-4D97-AF65-F5344CB8AC3E}">
        <p14:creationId xmlns:p14="http://schemas.microsoft.com/office/powerpoint/2010/main" val="3201503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Purpose</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idx="1"/>
          </p:nvPr>
        </p:nvSpPr>
        <p:spPr/>
        <p:txBody>
          <a:bodyPr/>
          <a:lstStyle/>
          <a:p>
            <a:r>
              <a:rPr lang="en-US" sz="2800" dirty="0"/>
              <a:t>To screen children who could have scoliosis</a:t>
            </a:r>
          </a:p>
          <a:p>
            <a:r>
              <a:rPr lang="en-US" sz="2800" dirty="0"/>
              <a:t>To refer those children who do not pass the screening or who are suspected for other abnormalities noted during the screening</a:t>
            </a:r>
          </a:p>
          <a:p>
            <a:pPr lvl="1"/>
            <a:r>
              <a:rPr lang="en-US" sz="2400" dirty="0"/>
              <a:t>Child Abuse</a:t>
            </a:r>
          </a:p>
          <a:p>
            <a:pPr lvl="1"/>
            <a:r>
              <a:rPr lang="en-US" sz="2400" dirty="0"/>
              <a:t>Self Harm</a:t>
            </a:r>
          </a:p>
          <a:p>
            <a:pPr lvl="1"/>
            <a:r>
              <a:rPr lang="en-US" sz="2400" dirty="0"/>
              <a:t>Acanthosis Nigricans</a:t>
            </a:r>
          </a:p>
          <a:p>
            <a:r>
              <a:rPr lang="en-US" sz="2800" dirty="0"/>
              <a:t>To address any spinal abnormalities to prevent further curvature</a:t>
            </a:r>
          </a:p>
        </p:txBody>
      </p:sp>
    </p:spTree>
    <p:extLst>
      <p:ext uri="{BB962C8B-B14F-4D97-AF65-F5344CB8AC3E}">
        <p14:creationId xmlns:p14="http://schemas.microsoft.com/office/powerpoint/2010/main" val="953079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Population</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idx="1"/>
          </p:nvPr>
        </p:nvSpPr>
        <p:spPr/>
        <p:txBody>
          <a:bodyPr/>
          <a:lstStyle/>
          <a:p>
            <a:pPr marL="0" indent="0" algn="ctr">
              <a:buNone/>
            </a:pPr>
            <a:r>
              <a:rPr lang="en-US" b="1" u="sng" dirty="0"/>
              <a:t>Effective November 2007</a:t>
            </a:r>
          </a:p>
          <a:p>
            <a:pPr marL="0" indent="0" algn="ctr">
              <a:buNone/>
            </a:pPr>
            <a:endParaRPr lang="en-US" b="1" u="sng" dirty="0"/>
          </a:p>
          <a:p>
            <a:r>
              <a:rPr lang="en-US" dirty="0"/>
              <a:t>Girls are to be screened in the 6</a:t>
            </a:r>
            <a:r>
              <a:rPr lang="en-US" baseline="30000" dirty="0"/>
              <a:t>th</a:t>
            </a:r>
            <a:r>
              <a:rPr lang="en-US" dirty="0"/>
              <a:t> and 8</a:t>
            </a:r>
            <a:r>
              <a:rPr lang="en-US" baseline="30000" dirty="0"/>
              <a:t>th</a:t>
            </a:r>
            <a:r>
              <a:rPr lang="en-US" dirty="0"/>
              <a:t> grades only</a:t>
            </a:r>
          </a:p>
          <a:p>
            <a:r>
              <a:rPr lang="en-US" dirty="0"/>
              <a:t>Boys are to be screened in the 8</a:t>
            </a:r>
            <a:r>
              <a:rPr lang="en-US" baseline="30000" dirty="0"/>
              <a:t>th</a:t>
            </a:r>
            <a:r>
              <a:rPr lang="en-US" dirty="0"/>
              <a:t> grade</a:t>
            </a:r>
          </a:p>
          <a:p>
            <a:r>
              <a:rPr lang="en-US" dirty="0"/>
              <a:t>This includes public and private schools</a:t>
            </a:r>
          </a:p>
        </p:txBody>
      </p:sp>
    </p:spTree>
    <p:extLst>
      <p:ext uri="{BB962C8B-B14F-4D97-AF65-F5344CB8AC3E}">
        <p14:creationId xmlns:p14="http://schemas.microsoft.com/office/powerpoint/2010/main" val="3724806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20515"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t>Screening Procedure</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457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600" dirty="0">
                <a:latin typeface="Arial" panose="020B0604020202020204" pitchFamily="34" charset="0"/>
              </a:rPr>
              <a:t>The procedure used to examine a child for scoliosis consists of evaluating the child in six positions. The forward bend technique is included in three of these positions.</a:t>
            </a: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36525" y="5764213"/>
            <a:ext cx="1066800" cy="1046285"/>
          </a:xfrm>
          <a:prstGeom prst="rect">
            <a:avLst/>
          </a:prstGeom>
          <a:noFill/>
          <a:ln>
            <a:noFill/>
          </a:ln>
        </p:spPr>
      </p:pic>
    </p:spTree>
    <p:extLst>
      <p:ext uri="{BB962C8B-B14F-4D97-AF65-F5344CB8AC3E}">
        <p14:creationId xmlns:p14="http://schemas.microsoft.com/office/powerpoint/2010/main" val="2660686747"/>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2BD27981-FCA6-485F-AD9B-D980B469541C}" vid="{8F6236BF-171A-4F0C-B431-EA15B9742A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1BEDCCBAB44E4AA04FAC894C930E7F" ma:contentTypeVersion="10" ma:contentTypeDescription="Create a new document." ma:contentTypeScope="" ma:versionID="b764e0e6bba12acc662fb0132c3608a3">
  <xsd:schema xmlns:xsd="http://www.w3.org/2001/XMLSchema" xmlns:xs="http://www.w3.org/2001/XMLSchema" xmlns:p="http://schemas.microsoft.com/office/2006/metadata/properties" xmlns:ns3="31b62044-d74d-4beb-aa12-d3eb9d5d69f3" targetNamespace="http://schemas.microsoft.com/office/2006/metadata/properties" ma:root="true" ma:fieldsID="91199b9a71653473ebdb02b409f4e476" ns3:_="">
    <xsd:import namespace="31b62044-d74d-4beb-aa12-d3eb9d5d69f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b62044-d74d-4beb-aa12-d3eb9d5d69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ED981A-39B3-47C0-B4C4-729ACC1B38A0}">
  <ds:schemaRefs>
    <ds:schemaRef ds:uri="http://schemas.microsoft.com/office/infopath/2007/PartnerControls"/>
    <ds:schemaRef ds:uri="http://schemas.microsoft.com/office/2006/metadata/properties"/>
    <ds:schemaRef ds:uri="http://purl.org/dc/terms/"/>
    <ds:schemaRef ds:uri="http://purl.org/dc/elements/1.1/"/>
    <ds:schemaRef ds:uri="http://purl.org/dc/dcmitype/"/>
    <ds:schemaRef ds:uri="31b62044-d74d-4beb-aa12-d3eb9d5d69f3"/>
    <ds:schemaRef ds:uri="http://schemas.microsoft.com/office/2006/documentManagement/typ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A51E338-9843-4267-A406-B4CC9F9920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b62044-d74d-4beb-aa12-d3eb9d5d69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4680CB-21C9-4D4A-94DE-5A35A29D22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26421</TotalTime>
  <Words>6061</Words>
  <Application>Microsoft Office PowerPoint</Application>
  <PresentationFormat>On-screen Show (4:3)</PresentationFormat>
  <Paragraphs>615</Paragraphs>
  <Slides>67</Slides>
  <Notes>66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Calibri</vt:lpstr>
      <vt:lpstr>Noto Sans Symbols</vt:lpstr>
      <vt:lpstr>Tahoma</vt: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Knowledge Check</vt:lpstr>
      <vt:lpstr>PowerPoint Presentation</vt:lpstr>
    </vt:vector>
  </TitlesOfParts>
  <Company>Arkansas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gmorris</dc:creator>
  <cp:lastModifiedBy>Rhonda McDonald</cp:lastModifiedBy>
  <cp:revision>588</cp:revision>
  <dcterms:created xsi:type="dcterms:W3CDTF">2014-02-26T15:04:03Z</dcterms:created>
  <dcterms:modified xsi:type="dcterms:W3CDTF">2023-09-13T20:04:10Z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0x0101007E1BEDCCBAB44E4AA04FAC894C930E7F</vt:lpwstr>
  </property>
</Properties>
</file>