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8"/>
  </p:notesMasterIdLst>
  <p:handoutMasterIdLst>
    <p:handoutMasterId r:id="rId49"/>
  </p:handoutMasterIdLst>
  <p:sldIdLst>
    <p:sldId id="307" r:id="rId2"/>
    <p:sldId id="259" r:id="rId3"/>
    <p:sldId id="278" r:id="rId4"/>
    <p:sldId id="260" r:id="rId5"/>
    <p:sldId id="279" r:id="rId6"/>
    <p:sldId id="261" r:id="rId7"/>
    <p:sldId id="281" r:id="rId8"/>
    <p:sldId id="263" r:id="rId9"/>
    <p:sldId id="282" r:id="rId10"/>
    <p:sldId id="265" r:id="rId11"/>
    <p:sldId id="284" r:id="rId12"/>
    <p:sldId id="285" r:id="rId13"/>
    <p:sldId id="297" r:id="rId14"/>
    <p:sldId id="300" r:id="rId15"/>
    <p:sldId id="299" r:id="rId16"/>
    <p:sldId id="266" r:id="rId17"/>
    <p:sldId id="286" r:id="rId18"/>
    <p:sldId id="298" r:id="rId19"/>
    <p:sldId id="267" r:id="rId20"/>
    <p:sldId id="268" r:id="rId21"/>
    <p:sldId id="269" r:id="rId22"/>
    <p:sldId id="287" r:id="rId23"/>
    <p:sldId id="288" r:id="rId24"/>
    <p:sldId id="271" r:id="rId25"/>
    <p:sldId id="290" r:id="rId26"/>
    <p:sldId id="304" r:id="rId27"/>
    <p:sldId id="302" r:id="rId28"/>
    <p:sldId id="303" r:id="rId29"/>
    <p:sldId id="272" r:id="rId30"/>
    <p:sldId id="291" r:id="rId31"/>
    <p:sldId id="273" r:id="rId32"/>
    <p:sldId id="292" r:id="rId33"/>
    <p:sldId id="306" r:id="rId34"/>
    <p:sldId id="274" r:id="rId35"/>
    <p:sldId id="275" r:id="rId36"/>
    <p:sldId id="293" r:id="rId37"/>
    <p:sldId id="294" r:id="rId38"/>
    <p:sldId id="305" r:id="rId39"/>
    <p:sldId id="276" r:id="rId40"/>
    <p:sldId id="295" r:id="rId41"/>
    <p:sldId id="262" r:id="rId42"/>
    <p:sldId id="264" r:id="rId43"/>
    <p:sldId id="270" r:id="rId44"/>
    <p:sldId id="277" r:id="rId45"/>
    <p:sldId id="309" r:id="rId46"/>
    <p:sldId id="308" r:id="rId4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9" autoAdjust="0"/>
    <p:restoredTop sz="94660"/>
  </p:normalViewPr>
  <p:slideViewPr>
    <p:cSldViewPr>
      <p:cViewPr varScale="1">
        <p:scale>
          <a:sx n="65" d="100"/>
          <a:sy n="65" d="100"/>
        </p:scale>
        <p:origin x="13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3" y="0"/>
            <a:ext cx="2982119" cy="466434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F6D1FECE-5F2C-46FA-A44A-4924EF32D80B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318DA86A-FE87-4DC6-AC09-71E26B4C2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3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0"/>
            <a:ext cx="2982119" cy="464820"/>
          </a:xfrm>
          <a:prstGeom prst="rect">
            <a:avLst/>
          </a:prstGeom>
        </p:spPr>
        <p:txBody>
          <a:bodyPr vert="horz" lIns="93162" tIns="46581" rIns="93162" bIns="46581" rtlCol="0"/>
          <a:lstStyle>
            <a:lvl1pPr algn="r">
              <a:defRPr sz="1200"/>
            </a:lvl1pPr>
          </a:lstStyle>
          <a:p>
            <a:fld id="{6165E66B-6E74-4547-AC78-AD82AF2A1016}" type="datetimeFigureOut">
              <a:rPr lang="en-US" smtClean="0"/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1" rIns="93162" bIns="465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62" tIns="46581" rIns="93162" bIns="465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82119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7"/>
            <a:ext cx="2982119" cy="464820"/>
          </a:xfrm>
          <a:prstGeom prst="rect">
            <a:avLst/>
          </a:prstGeom>
        </p:spPr>
        <p:txBody>
          <a:bodyPr vert="horz" lIns="93162" tIns="46581" rIns="93162" bIns="46581" rtlCol="0" anchor="b"/>
          <a:lstStyle>
            <a:lvl1pPr algn="r">
              <a:defRPr sz="1200"/>
            </a:lvl1pPr>
          </a:lstStyle>
          <a:p>
            <a:fld id="{D78D3A4B-B3AA-40AB-9B1A-F121ABE9FC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5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Families</a:t>
            </a:r>
            <a:r>
              <a:rPr lang="en-US" baseline="0" dirty="0" smtClean="0"/>
              <a:t> report finding an adult provider comfortable meeting the needs of a young adult with special healthcare needs is one of the first road blocks they find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D3A4B-B3AA-40AB-9B1A-F121ABE9FC3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5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142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2612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757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21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accent1"/>
                </a:solidFill>
              </a:defRPr>
            </a:lvl1pPr>
          </a:lstStyle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686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0" pos="4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3484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43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6218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530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800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6680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9/12/2017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28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0" pos="2124">
          <p15:clr>
            <a:srgbClr val="F26B43"/>
          </p15:clr>
        </p15:guide>
        <p15:guide id="5" pos="360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pos="5400">
          <p15:clr>
            <a:srgbClr val="F26B43"/>
          </p15:clr>
        </p15:guide>
        <p15:guide id="8" pos="24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shcn.org/wp-content/uploads/files/Care_Notebook/CareNotebook-AllDocument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ttransition.org/resourceGet.cfm?id=22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bula.wsimg.com/5f62b299b82122afe6b1ea9749e34ef0?AccessKeyId=C26AE7E950867CB5F9B4&amp;disposition=0&amp;alloworigin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sastransition.com/" TargetMode="External"/><Relationship Id="rId2" Type="http://schemas.openxmlformats.org/officeDocument/2006/relationships/hyperlink" Target="http://ace.arkansas.gov/Pages/default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.arkansas.gov/LongTermService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llinoisaap.org/wp-content/uploads/FindingAdultProvider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edicalhomeportal.org/living-with-child/navigating-transitions-with-your-child/transition-to-adulthood/finding-adult-health-car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access.arkansas.gov/LongTermService.aspx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flfcic.fmhi.usf.edu/docs/FCIC_Health_Passport_Form_Typeable_English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medicalapp.com/" TargetMode="External"/><Relationship Id="rId2" Type="http://schemas.openxmlformats.org/officeDocument/2006/relationships/hyperlink" Target="https://secure.medactionplan.com/mymedschedule/transplantexperien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ustdigit.org/wallet-card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afmc.org/wp-content/uploads/2016/07/NETBroker-Map_Eng_Span.pdf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cc.gov/consumers/guides/lifeline-support-affordable-communication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humanservices.arkansas.gov/dbhs/Documents/Children's%20Wraparound%20Brochure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rkansasstart.org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legalservices.org/" TargetMode="External"/><Relationship Id="rId2" Type="http://schemas.openxmlformats.org/officeDocument/2006/relationships/hyperlink" Target="https://www.sss.gov/Q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disabilityrightsar.org/resource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humanservices.arkansas.gov/dco/dco_docs/Quick%20Reference%20Medicaid%20Chart.pdf" TargetMode="External"/><Relationship Id="rId2" Type="http://schemas.openxmlformats.org/officeDocument/2006/relationships/hyperlink" Target="https://www.ssa.gov/disabili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cess.arkansas.gov/Welcome.aspx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kc.vanderbilt.edu/healthybodies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mass.gov/eohhs/docs/dph/com-health/prevention/hrhs-sexuality-and-disability-resource-guide.pdf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council.org/" TargetMode="External"/><Relationship Id="rId2" Type="http://schemas.openxmlformats.org/officeDocument/2006/relationships/hyperlink" Target="http://www.floridahats.org/for-youth-famil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kansaspac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ldhub.com/pdf/Since%20You%20are%20Not%20a%20Kid%20Anymore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ridahealth.gov/AlternateSites/CMS-Kids/kids_teens/documents/highschool_booklet_sp.pdf" TargetMode="External"/><Relationship Id="rId2" Type="http://schemas.openxmlformats.org/officeDocument/2006/relationships/hyperlink" Target="http://www.floridahealth.gov/AlternateSites/CMS-Kids/kids_teens/documents/notakidanymore_sp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cshcn.org/wp-content/uploads/files/Care_Notebook/CareNotebook-AllDocuments.pdf" TargetMode="External"/><Relationship Id="rId2" Type="http://schemas.openxmlformats.org/officeDocument/2006/relationships/hyperlink" Target="http://rwjms.rutgers.edu/departments_institutes/boggscenter/products/documents/TransitiontoAdultHealthcare-SP-complete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kc.vanderbilt.edu/healthybodies/Sp-index.html" TargetMode="External"/><Relationship Id="rId2" Type="http://schemas.openxmlformats.org/officeDocument/2006/relationships/hyperlink" Target="http://flfcic.fmhi.usf.edu/docs/FCIC_Health_Passport_Form_Typeable_Spanish.pdf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council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rmholmes@uark.edu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idahealth.gov/AlternateSites/CMS-Kids/kids_teens/documents/highschool_booklet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wjms.rutgers.edu/departments_institutes/boggscenter/products/documents/TransitiontoAdultHealthcare-EN-complet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Transition Resources For Young Adults And Their Families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277636"/>
            <a:ext cx="7924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all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entury Schoolbook" panose="02040604050505020304"/>
                <a:ea typeface="+mj-ea"/>
                <a:cs typeface="+mj-cs"/>
              </a:rPr>
              <a:t>Transition Resources For Young Adults And Their Families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1" y="3428999"/>
            <a:ext cx="5410199" cy="2743201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smtClean="0"/>
              <a:t>Renee Holmes, RN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Partners for Inclusive Communities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September 8, 2017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Annual Step Up Health Care Transition Conference</a:t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Little Rock, AR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896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/>
          <a:lstStyle/>
          <a:p>
            <a:r>
              <a:rPr lang="en-US" dirty="0" smtClean="0"/>
              <a:t>Transitioning Into Adult Medical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Medical Notebooks</a:t>
            </a:r>
          </a:p>
          <a:p>
            <a:endParaRPr lang="en-US" dirty="0" smtClean="0"/>
          </a:p>
          <a:p>
            <a:r>
              <a:rPr lang="en-US" dirty="0" smtClean="0"/>
              <a:t>Vital Records Guide- available from DDS-CS staff, PAC representatives.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9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4800600" cy="6772275"/>
          </a:xfrm>
        </p:spPr>
      </p:pic>
    </p:spTree>
    <p:extLst>
      <p:ext uri="{BB962C8B-B14F-4D97-AF65-F5344CB8AC3E}">
        <p14:creationId xmlns:p14="http://schemas.microsoft.com/office/powerpoint/2010/main" val="6056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Online and Electronic Notebooks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Medical Notebook Templates- print and place in a 3 ring binder that will be accessible to those caring for your family member.  Can print and use just the pages needed for your family. </a:t>
            </a:r>
            <a:r>
              <a:rPr lang="en-US" dirty="0">
                <a:hlinkClick r:id="rId2"/>
              </a:rPr>
              <a:t>http://cshcn.org/wp-content/uploads/files/Care_Notebook/CareNotebook-AllDocuments.pdf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8783276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Got Transition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Summary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/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14997" r="38042" b="5360"/>
          <a:stretch/>
        </p:blipFill>
        <p:spPr>
          <a:xfrm>
            <a:off x="4615083" y="228600"/>
            <a:ext cx="3228534" cy="411479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4343399"/>
            <a:ext cx="4686300" cy="185129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6 page printable summary including daily care information and information needed in an emergency.</a:t>
            </a:r>
          </a:p>
          <a:p>
            <a:r>
              <a:rPr lang="en-US" dirty="0">
                <a:hlinkClick r:id="rId3"/>
              </a:rPr>
              <a:t>http://www.gottransition.org/resourceGet.cfm?id=227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02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552700" cy="37861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Emergency </a:t>
            </a:r>
            <a:r>
              <a:rPr lang="en-US" sz="3600" dirty="0"/>
              <a:t>Information </a:t>
            </a:r>
            <a:r>
              <a:rPr lang="en-US" sz="3600" dirty="0" smtClean="0"/>
              <a:t>Sheets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12776" r="37608" b="4316"/>
          <a:stretch/>
        </p:blipFill>
        <p:spPr>
          <a:xfrm>
            <a:off x="3200400" y="557261"/>
            <a:ext cx="2951163" cy="4156263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200400" y="4800600"/>
            <a:ext cx="5486400" cy="1524000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Two page quick reference </a:t>
            </a:r>
            <a:r>
              <a:rPr lang="en-US" dirty="0" smtClean="0"/>
              <a:t>guide.  Other resources available on the CDC site regarding emergency preparedness for individuals with special healthcare needs.</a:t>
            </a: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nebula.wsimg.com/5f62b299b82122afe6b1ea9749e34ef0?AccessKeyId=C26AE7E950867CB5F9B4&amp;disposition=0&amp;alloworigin=1</a:t>
            </a: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3" t="12284" r="37749" b="4798"/>
          <a:stretch/>
        </p:blipFill>
        <p:spPr>
          <a:xfrm>
            <a:off x="6151563" y="557260"/>
            <a:ext cx="2916237" cy="4156263"/>
          </a:xfrm>
        </p:spPr>
      </p:pic>
    </p:spTree>
    <p:extLst>
      <p:ext uri="{BB962C8B-B14F-4D97-AF65-F5344CB8AC3E}">
        <p14:creationId xmlns:p14="http://schemas.microsoft.com/office/powerpoint/2010/main" val="183230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>
            <a:normAutofit/>
          </a:bodyPr>
          <a:lstStyle/>
          <a:p>
            <a:r>
              <a:rPr lang="en-US" dirty="0" smtClean="0"/>
              <a:t>Post High School Educational Resources and Planning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Arkansas Rehabilitation Services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ace.arkansas.gov/Pages/default.aspx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Arkansas </a:t>
            </a:r>
            <a:r>
              <a:rPr lang="en-US" dirty="0"/>
              <a:t>Transition Services </a:t>
            </a:r>
            <a:r>
              <a:rPr lang="en-US" dirty="0">
                <a:hlinkClick r:id="rId3"/>
              </a:rPr>
              <a:t>http://arkansastransition.com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Many local providers offer day habilitation services before a young person’s waiver wait list number has come up.  The can provide day services through other Medicaid categories.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6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3886200" cy="455450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4" y="838201"/>
            <a:ext cx="4111625" cy="4508176"/>
          </a:xfrm>
        </p:spPr>
      </p:pic>
    </p:spTree>
    <p:extLst>
      <p:ext uri="{BB962C8B-B14F-4D97-AF65-F5344CB8AC3E}">
        <p14:creationId xmlns:p14="http://schemas.microsoft.com/office/powerpoint/2010/main" val="27416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9678"/>
            <a:ext cx="3142130" cy="4952492"/>
          </a:xfrm>
        </p:spPr>
        <p:txBody>
          <a:bodyPr/>
          <a:lstStyle/>
          <a:p>
            <a:r>
              <a:rPr lang="en-US" dirty="0"/>
              <a:t>Post High School Educational Resources and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Putting Faith to Work</a:t>
            </a:r>
          </a:p>
          <a:p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371600"/>
            <a:ext cx="4155010" cy="4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80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/>
          <a:lstStyle/>
          <a:p>
            <a:r>
              <a:rPr lang="en-US" dirty="0" smtClean="0"/>
              <a:t>Resources for Community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Community and Employment Supports Waiver (ACS Waiver)- Intake completed by DDS/CS case managers for youth still in high school.  Adult Intake and Referral for those who have completed high </a:t>
            </a:r>
            <a:r>
              <a:rPr lang="en-US" dirty="0"/>
              <a:t>school.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access.arkansas.gov/LongTermService.aspx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Independent Choices- person-driven program to direct the personal care in your home.  Must be 18. </a:t>
            </a:r>
            <a:r>
              <a:rPr lang="en-US" dirty="0" smtClean="0">
                <a:hlinkClick r:id="rId2"/>
              </a:rPr>
              <a:t>https://access.arkansas.gov/LongTermService.aspx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>
            <a:normAutofit/>
          </a:bodyPr>
          <a:lstStyle/>
          <a:p>
            <a:r>
              <a:rPr lang="en-US" dirty="0" smtClean="0"/>
              <a:t>Transitioning Into Adult Medical Services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69066"/>
            <a:ext cx="4838699" cy="56551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Finding an Adult Provider-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Illinois Healthcare Transition Project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Disregard the link within the form for 	the Illinois Provider Directory.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illinoisaap.org/wp-content/uploads/FindingAdultProviders.pdf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Medical Home Portal fro Utah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www.medicalhomeportal.org/living-with-child/navigating-transitions-with-your-child/transition-to-adulthood/finding-adult-health-care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21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9678"/>
            <a:ext cx="3218330" cy="4952492"/>
          </a:xfrm>
        </p:spPr>
        <p:txBody>
          <a:bodyPr/>
          <a:lstStyle/>
          <a:p>
            <a:r>
              <a:rPr lang="en-US" dirty="0" smtClean="0"/>
              <a:t>Resources for Community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Alternatives for Adults With Physical Disabilities-  In-home services for those 21-64 years with physical disabilities.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://access.arkansas.gov/LongTermService.aspx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Living Choices- In-home services for those over 21 years old.  Must meet level of need for care in a nursing facility. </a:t>
            </a:r>
            <a:r>
              <a:rPr lang="en-US" dirty="0">
                <a:hlinkClick r:id="rId2"/>
              </a:rPr>
              <a:t>https://access.arkansas.gov/LongTermService.aspx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6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/>
          <a:lstStyle/>
          <a:p>
            <a:r>
              <a:rPr lang="en-US" dirty="0" smtClean="0"/>
              <a:t>Resources for Individual Independence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827648"/>
            <a:ext cx="4294632" cy="4416552"/>
          </a:xfrm>
        </p:spPr>
        <p:txBody>
          <a:bodyPr>
            <a:normAutofit/>
          </a:bodyPr>
          <a:lstStyle/>
          <a:p>
            <a:r>
              <a:rPr lang="en-US" dirty="0" smtClean="0"/>
              <a:t>Printable Health Passport 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flfcic.fmhi.usf.edu/docs/FCIC_Health_Passport_Form_Typeable_English.pdf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9" y="0"/>
            <a:ext cx="5428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9678"/>
            <a:ext cx="3218330" cy="4952492"/>
          </a:xfrm>
        </p:spPr>
        <p:txBody>
          <a:bodyPr/>
          <a:lstStyle/>
          <a:p>
            <a:r>
              <a:rPr lang="en-US" dirty="0" smtClean="0"/>
              <a:t>Resources for Individual Independence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based reminders  </a:t>
            </a:r>
            <a:r>
              <a:rPr lang="en-US" dirty="0">
                <a:hlinkClick r:id="rId2"/>
              </a:rPr>
              <a:t>https://secure.medactionplan.com/mymedschedule/transplantexperience/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://www.mymedicalapp.com/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Wallet Card- not used by all police departments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/>
              <a:t>  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://www.justdigit.org/wallet-cards/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1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9678"/>
            <a:ext cx="3370730" cy="4952492"/>
          </a:xfrm>
        </p:spPr>
        <p:txBody>
          <a:bodyPr/>
          <a:lstStyle/>
          <a:p>
            <a:r>
              <a:rPr lang="en-US" dirty="0" smtClean="0"/>
              <a:t>Resources for Individual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685800"/>
            <a:ext cx="3810000" cy="5520519"/>
          </a:xfrm>
        </p:spPr>
        <p:txBody>
          <a:bodyPr/>
          <a:lstStyle/>
          <a:p>
            <a:r>
              <a:rPr lang="en-US" dirty="0"/>
              <a:t>Medicaid Transportation  </a:t>
            </a:r>
            <a:r>
              <a:rPr lang="en-US" dirty="0" smtClean="0"/>
              <a:t>             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afmc.org/wp-content/uploads/2016/07/NETBroker-Map_Eng_Span.pdf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33600"/>
            <a:ext cx="3252328" cy="4152973"/>
          </a:xfrm>
        </p:spPr>
      </p:pic>
    </p:spTree>
    <p:extLst>
      <p:ext uri="{BB962C8B-B14F-4D97-AF65-F5344CB8AC3E}">
        <p14:creationId xmlns:p14="http://schemas.microsoft.com/office/powerpoint/2010/main" val="26017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9678"/>
            <a:ext cx="3218330" cy="4952492"/>
          </a:xfrm>
        </p:spPr>
        <p:txBody>
          <a:bodyPr/>
          <a:lstStyle/>
          <a:p>
            <a:r>
              <a:rPr lang="en-US" dirty="0" smtClean="0"/>
              <a:t>Resources for Individual Independence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Line phone services 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www.fcc.gov/consumers/guides/lifeline-support-affordable-communications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7" y="3886200"/>
            <a:ext cx="8253662" cy="21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9678"/>
            <a:ext cx="3429000" cy="4952492"/>
          </a:xfrm>
        </p:spPr>
        <p:txBody>
          <a:bodyPr/>
          <a:lstStyle/>
          <a:p>
            <a:r>
              <a:rPr lang="en-US" dirty="0" smtClean="0"/>
              <a:t>Resources for Individual Independence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0274" t="6127" r="11231" b="5041"/>
          <a:stretch/>
        </p:blipFill>
        <p:spPr>
          <a:xfrm>
            <a:off x="3886200" y="2362201"/>
            <a:ext cx="4686300" cy="33147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559679"/>
            <a:ext cx="4686300" cy="1802522"/>
          </a:xfrm>
        </p:spPr>
        <p:txBody>
          <a:bodyPr/>
          <a:lstStyle/>
          <a:p>
            <a:r>
              <a:rPr lang="en-US" dirty="0" smtClean="0"/>
              <a:t>Smart 911</a:t>
            </a:r>
          </a:p>
          <a:p>
            <a:r>
              <a:rPr lang="en-US" dirty="0" smtClean="0"/>
              <a:t>Information is added by an individual or family and stored in the Smart 911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83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3086100" cy="4952492"/>
          </a:xfrm>
        </p:spPr>
        <p:txBody>
          <a:bodyPr/>
          <a:lstStyle/>
          <a:p>
            <a:r>
              <a:rPr lang="en-US" dirty="0" smtClean="0"/>
              <a:t>Medication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technology based reminders</a:t>
            </a:r>
          </a:p>
          <a:p>
            <a:r>
              <a:rPr lang="en-US" dirty="0" smtClean="0"/>
              <a:t>Use of visual schedule for daily medications</a:t>
            </a:r>
          </a:p>
          <a:p>
            <a:r>
              <a:rPr lang="en-US" dirty="0" smtClean="0"/>
              <a:t>Medication boxes</a:t>
            </a:r>
          </a:p>
          <a:p>
            <a:r>
              <a:rPr lang="en-US" dirty="0" smtClean="0"/>
              <a:t>Medication refills</a:t>
            </a:r>
          </a:p>
          <a:p>
            <a:r>
              <a:rPr lang="en-US" dirty="0" smtClean="0"/>
              <a:t>The appropriate use of over the counter medications</a:t>
            </a:r>
          </a:p>
          <a:p>
            <a:r>
              <a:rPr lang="en-US" dirty="0" smtClean="0"/>
              <a:t>Reading medication labels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17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59678"/>
            <a:ext cx="2819400" cy="4952492"/>
          </a:xfrm>
        </p:spPr>
        <p:txBody>
          <a:bodyPr/>
          <a:lstStyle/>
          <a:p>
            <a:r>
              <a:rPr lang="en-US" dirty="0" smtClean="0"/>
              <a:t>Visual Aide Used to Refill Medication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5" t="24776" r="26182" b="19312"/>
          <a:stretch/>
        </p:blipFill>
        <p:spPr>
          <a:xfrm>
            <a:off x="3810000" y="457200"/>
            <a:ext cx="5029199" cy="4407107"/>
          </a:xfrm>
        </p:spPr>
      </p:pic>
    </p:spTree>
    <p:extLst>
      <p:ext uri="{BB962C8B-B14F-4D97-AF65-F5344CB8AC3E}">
        <p14:creationId xmlns:p14="http://schemas.microsoft.com/office/powerpoint/2010/main" val="4235464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9678"/>
            <a:ext cx="3370730" cy="4952492"/>
          </a:xfrm>
        </p:spPr>
        <p:txBody>
          <a:bodyPr/>
          <a:lstStyle/>
          <a:p>
            <a:r>
              <a:rPr lang="en-US" dirty="0" smtClean="0"/>
              <a:t>Behavioral Health Transition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Wraparound Services 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humanservices.arkansas.gov/dbhs/Documents/Children's%20Wraparound%20Brochure.pdf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03323"/>
            <a:ext cx="2057400" cy="4557252"/>
          </a:xfrm>
        </p:spPr>
      </p:pic>
    </p:spTree>
    <p:extLst>
      <p:ext uri="{BB962C8B-B14F-4D97-AF65-F5344CB8AC3E}">
        <p14:creationId xmlns:p14="http://schemas.microsoft.com/office/powerpoint/2010/main" val="29260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354" y="55786"/>
            <a:ext cx="6041292" cy="674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9678"/>
            <a:ext cx="3370730" cy="4952492"/>
          </a:xfrm>
        </p:spPr>
        <p:txBody>
          <a:bodyPr/>
          <a:lstStyle/>
          <a:p>
            <a:r>
              <a:rPr lang="en-US" dirty="0" smtClean="0"/>
              <a:t>Behavioral Health Transition Resources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95" y="2362200"/>
            <a:ext cx="3826090" cy="43735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290" y="553696"/>
            <a:ext cx="4686300" cy="2482228"/>
          </a:xfrm>
        </p:spPr>
        <p:txBody>
          <a:bodyPr/>
          <a:lstStyle/>
          <a:p>
            <a:r>
              <a:rPr lang="en-US" dirty="0" smtClean="0"/>
              <a:t>ArkSTART </a:t>
            </a:r>
            <a:r>
              <a:rPr lang="en-US" dirty="0">
                <a:hlinkClick r:id="rId3"/>
              </a:rPr>
              <a:t>http://arkansasstart.org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                              A division of Partners for Inclusive Communities service those with intellectual and developmental disabilities and behavioral health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5" y="559678"/>
            <a:ext cx="3354695" cy="4952492"/>
          </a:xfrm>
        </p:spPr>
        <p:txBody>
          <a:bodyPr/>
          <a:lstStyle/>
          <a:p>
            <a:r>
              <a:rPr lang="en-US" dirty="0" smtClean="0"/>
              <a:t>Legal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Guardianship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5921534" cy="37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Service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2"/>
              </a:rPr>
              <a:t>https://www.sss.gov/QA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Legal Aid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3"/>
              </a:rPr>
              <a:t>http://www.arlegalservices.org/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Disability Rights Arkansas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://disabilityrightsar.org/resources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6191" t="6381" r="56190" b="82191"/>
          <a:stretch/>
        </p:blipFill>
        <p:spPr>
          <a:xfrm>
            <a:off x="3886200" y="4724400"/>
            <a:ext cx="4419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UALR Mediation Clinic</a:t>
            </a:r>
          </a:p>
          <a:p>
            <a:r>
              <a:rPr lang="en-US" dirty="0" smtClean="0"/>
              <a:t>Special Education Medication</a:t>
            </a:r>
          </a:p>
          <a:p>
            <a:r>
              <a:rPr lang="en-US" dirty="0" smtClean="0"/>
              <a:t>Early Intervention Mediation</a:t>
            </a:r>
          </a:p>
          <a:p>
            <a:r>
              <a:rPr lang="en-US" dirty="0" smtClean="0"/>
              <a:t>Youth Mediation</a:t>
            </a:r>
          </a:p>
          <a:p>
            <a:r>
              <a:rPr lang="en-US" dirty="0" smtClean="0"/>
              <a:t>General Mediation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011" t="6974" r="14971" b="16251"/>
          <a:stretch/>
        </p:blipFill>
        <p:spPr>
          <a:xfrm>
            <a:off x="3446930" y="2895358"/>
            <a:ext cx="5125570" cy="34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27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Insurance Transition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Security Coverage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hlinkClick r:id="rId2"/>
              </a:rPr>
              <a:t>https://www.ssa.gov/disability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DAC- Disabled Adult Child Medicaid for those with income over the </a:t>
            </a:r>
            <a:r>
              <a:rPr lang="en-US" dirty="0"/>
              <a:t>limits allowed by SSI 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humanservices.arkansas.gov/dco/dco_docs/Quick%20Reference%20Medicaid%20Chart.pdf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ACCESS ARKANSAS    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access.arkansas.gov/Welcome.aspx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4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9678"/>
            <a:ext cx="3370730" cy="4952492"/>
          </a:xfrm>
        </p:spPr>
        <p:txBody>
          <a:bodyPr/>
          <a:lstStyle/>
          <a:p>
            <a:r>
              <a:rPr lang="en-US" dirty="0" smtClean="0"/>
              <a:t>Sexual Health Resources for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Healthy Bodies- Boys     </a:t>
            </a:r>
            <a:r>
              <a:rPr lang="en-US" dirty="0">
                <a:hlinkClick r:id="rId2"/>
              </a:rPr>
              <a:t>http://kc.vanderbilt.edu/healthybodies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Healthy Bodies- Girls     </a:t>
            </a:r>
            <a:r>
              <a:rPr lang="en-US" dirty="0">
                <a:hlinkClick r:id="rId2"/>
              </a:rPr>
              <a:t>http://kc.vanderbilt.edu/healthybodies/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8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6119"/>
            <a:ext cx="3552357" cy="5410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35" y="796119"/>
            <a:ext cx="3562565" cy="5410200"/>
          </a:xfrm>
        </p:spPr>
      </p:pic>
    </p:spTree>
    <p:extLst>
      <p:ext uri="{BB962C8B-B14F-4D97-AF65-F5344CB8AC3E}">
        <p14:creationId xmlns:p14="http://schemas.microsoft.com/office/powerpoint/2010/main" val="162536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59678"/>
            <a:ext cx="3370730" cy="4952492"/>
          </a:xfrm>
        </p:spPr>
        <p:txBody>
          <a:bodyPr/>
          <a:lstStyle/>
          <a:p>
            <a:r>
              <a:rPr lang="en-US" dirty="0" smtClean="0"/>
              <a:t>Sexual Health Resources for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Relationships and Sexual Health    </a:t>
            </a:r>
            <a:r>
              <a:rPr lang="en-US" dirty="0">
                <a:hlinkClick r:id="rId2"/>
              </a:rPr>
              <a:t>http://www.mass.gov/eohhs/docs/dph/com-health/prevention/hrhs-sexuality-and-disability-resource-guide.pdf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514600"/>
            <a:ext cx="4885770" cy="355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59678"/>
            <a:ext cx="3505200" cy="4952492"/>
          </a:xfrm>
        </p:spPr>
        <p:txBody>
          <a:bodyPr/>
          <a:lstStyle/>
          <a:p>
            <a:r>
              <a:rPr lang="en-US" dirty="0" smtClean="0"/>
              <a:t>Sexual Health Resources for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Trainings available regarding healthy relationships, safety and sexual violence prevention</a:t>
            </a:r>
          </a:p>
          <a:p>
            <a:r>
              <a:rPr lang="en-US" dirty="0" smtClean="0"/>
              <a:t>Project of the University of Arkansas-Partner’s for Inclusive Communities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931" t="11459" r="16891" b="13917"/>
          <a:stretch/>
        </p:blipFill>
        <p:spPr>
          <a:xfrm>
            <a:off x="3810000" y="2743200"/>
            <a:ext cx="4838700" cy="335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34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678"/>
            <a:ext cx="3446930" cy="4952492"/>
          </a:xfrm>
        </p:spPr>
        <p:txBody>
          <a:bodyPr/>
          <a:lstStyle/>
          <a:p>
            <a:r>
              <a:rPr lang="en-US" dirty="0" smtClean="0"/>
              <a:t>Other Transition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Condition Specific Transition Materials</a:t>
            </a:r>
          </a:p>
          <a:p>
            <a:pPr marL="402336" lvl="1" indent="0">
              <a:buNone/>
            </a:pPr>
            <a:r>
              <a:rPr lang="en-US" dirty="0"/>
              <a:t>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www.floridahats.org/for-youth-      families/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Arkansas Governor’s DD Council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smtClean="0"/>
              <a:t>     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://www.ddcouncil.org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402336" lvl="1" indent="0">
              <a:buNone/>
            </a:pPr>
            <a:r>
              <a:rPr lang="en-US" dirty="0" smtClean="0"/>
              <a:t>	 (Resource guides are currently being         	revised.  When they are available they will 	post online.)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Parent Advisory Council Transition 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arkansaspac.org/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Forms   and brochures.  2 side fliers  	available from DDS-CS and PAC.  	Online links to many other resources.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5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/>
          <a:lstStyle/>
          <a:p>
            <a:r>
              <a:rPr lang="en-US" dirty="0"/>
              <a:t>Transitioning Into Adult Medical Services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You’re Not a Kid Anymore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is a handbook for younger 	teens, written for middle school 	students with medical and/or 	developmental needs.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www.deldhub.com/pdf/Since%20You%20are%20Not%20a%20Kid%20Anymore.pdf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678"/>
            <a:ext cx="3446930" cy="4952492"/>
          </a:xfrm>
        </p:spPr>
        <p:txBody>
          <a:bodyPr>
            <a:normAutofit/>
          </a:bodyPr>
          <a:lstStyle/>
          <a:p>
            <a:r>
              <a:rPr lang="en-US" dirty="0" smtClean="0"/>
              <a:t>Other resources regardless of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ArHipp</a:t>
            </a:r>
            <a:r>
              <a:rPr lang="en-US" dirty="0" smtClean="0"/>
              <a:t>- myarhipp.com		</a:t>
            </a:r>
          </a:p>
          <a:p>
            <a:pPr marL="0" indent="0">
              <a:buNone/>
            </a:pPr>
            <a:r>
              <a:rPr lang="en-US" dirty="0" smtClean="0"/>
              <a:t>	Provides coverage for private 	insurance premiums for families 	with both Medicaid and private 	insurance.</a:t>
            </a:r>
          </a:p>
          <a:p>
            <a:r>
              <a:rPr lang="en-US" dirty="0" smtClean="0"/>
              <a:t>Services available through SSI and TEFRA</a:t>
            </a:r>
          </a:p>
          <a:p>
            <a:r>
              <a:rPr lang="en-US" dirty="0"/>
              <a:t>Division of Developmental Disabilities- 	Children’s Services</a:t>
            </a:r>
          </a:p>
          <a:p>
            <a:r>
              <a:rPr lang="en-US" dirty="0" smtClean="0"/>
              <a:t>Arkansas </a:t>
            </a:r>
            <a:r>
              <a:rPr lang="en-US" dirty="0"/>
              <a:t>tax credits for families with children with disabilities</a:t>
            </a:r>
          </a:p>
          <a:p>
            <a:pPr marL="0" indent="0">
              <a:buNone/>
            </a:pPr>
            <a:r>
              <a:rPr lang="en-US" dirty="0"/>
              <a:t>	AR1000DC- does not require 	doctor’s signature</a:t>
            </a:r>
          </a:p>
          <a:p>
            <a:pPr marL="0" indent="0">
              <a:buNone/>
            </a:pPr>
            <a:r>
              <a:rPr lang="en-US" dirty="0"/>
              <a:t>	AR1000RC5- does require doctor’s 	signature and diagnosis specific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71652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Transition 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Not a Kid Anymore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www.floridahealth.gov/AlternateSites/CMS-Kids/kids_teens/documents/notakidanymore_sp.pdf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Now That You’re In High School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www.floridahealth.gov/AlternateSites/CMS-Kids/kids_teens/documents/highschool_booklet_sp.pdf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95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Transition 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a Healthy Adult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rwjms.rutgers.edu/departments_institutes/boggscenter/products/documents/TransitiontoAdultHealthcare-SP-complete.pdf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Online Medical Notebook Template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cshcn.org/wp-content/uploads/files/Care_Notebook/CareNotebook-AllDocuments.pdf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60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Transition Resources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Printable Health Passport  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flfcic.fmhi.usf.edu/docs/FCIC_Health_Passport_Form_Typeable_Spanish.pdf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Healthy Bodies- Boys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kc.vanderbilt.edu/healthybodies/Sp-index.html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Healthy Bodies- Girls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kc.vanderbilt.edu/healthybodies/Sp-index.html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Transition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Arkansas Governor’s DD Council- Available to translate into multiple languages</a:t>
            </a:r>
            <a:endParaRPr lang="en-US" dirty="0"/>
          </a:p>
          <a:p>
            <a:r>
              <a:rPr lang="en-US" dirty="0">
                <a:hlinkClick r:id="rId2"/>
              </a:rPr>
              <a:t>http://www.ddcouncil.org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transition is important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3600" y="1270878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46703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90" y="914400"/>
            <a:ext cx="5212532" cy="117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/>
              <a:t>Renee Holmes, RN</a:t>
            </a:r>
            <a:br>
              <a:rPr lang="en-US" sz="2400" dirty="0" smtClean="0"/>
            </a:br>
            <a:r>
              <a:rPr lang="en-US" sz="1600" dirty="0" smtClean="0">
                <a:latin typeface="Century Schoolbook" panose="02040604050505020304" pitchFamily="18" charset="0"/>
              </a:rPr>
              <a:t>Arkansas Autism Partnership Coordinator</a:t>
            </a:r>
            <a:br>
              <a:rPr lang="en-US" sz="1600" dirty="0" smtClean="0">
                <a:latin typeface="Century Schoolbook" panose="02040604050505020304" pitchFamily="18" charset="0"/>
              </a:rPr>
            </a:br>
            <a:r>
              <a:rPr lang="en-US" sz="1600" dirty="0" smtClean="0">
                <a:latin typeface="Century Schoolbook" panose="02040604050505020304" pitchFamily="18" charset="0"/>
              </a:rPr>
              <a:t>EPSDT ABA Program Coordinator</a:t>
            </a:r>
            <a:br>
              <a:rPr lang="en-US" sz="1600" dirty="0" smtClean="0">
                <a:latin typeface="Century Schoolbook" panose="02040604050505020304" pitchFamily="18" charset="0"/>
              </a:rPr>
            </a:br>
            <a:r>
              <a:rPr lang="en-US" sz="1600" dirty="0" err="1" smtClean="0">
                <a:latin typeface="Century Schoolbook" panose="02040604050505020304" pitchFamily="18" charset="0"/>
              </a:rPr>
              <a:t>ArkStart</a:t>
            </a:r>
            <a:r>
              <a:rPr lang="en-US" sz="1600" dirty="0" smtClean="0">
                <a:latin typeface="Century Schoolbook" panose="02040604050505020304" pitchFamily="18" charset="0"/>
              </a:rPr>
              <a:t> Positive Behavior Support Trainer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(479)871-2836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rmholmes@uark.edu</a:t>
            </a:r>
            <a:r>
              <a:rPr lang="en-US" sz="2400" dirty="0" smtClean="0"/>
              <a:t>	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>Partners For Inclusive Communities</a:t>
            </a:r>
            <a:br>
              <a:rPr lang="en-US" sz="2000" dirty="0" smtClean="0"/>
            </a:br>
            <a:r>
              <a:rPr lang="en-US" sz="2000" dirty="0" smtClean="0"/>
              <a:t>322 </a:t>
            </a:r>
            <a:r>
              <a:rPr lang="en-US" sz="2000" dirty="0" err="1" smtClean="0"/>
              <a:t>MaiN</a:t>
            </a:r>
            <a:r>
              <a:rPr lang="en-US" sz="2000" dirty="0" smtClean="0"/>
              <a:t> Street</a:t>
            </a:r>
            <a:br>
              <a:rPr lang="en-US" sz="2000" dirty="0" smtClean="0"/>
            </a:br>
            <a:r>
              <a:rPr lang="en-US" sz="2000" dirty="0" smtClean="0"/>
              <a:t>Suite 501</a:t>
            </a:r>
            <a:br>
              <a:rPr lang="en-US" sz="2000" dirty="0" smtClean="0"/>
            </a:br>
            <a:r>
              <a:rPr lang="en-US" sz="2000" dirty="0" smtClean="0"/>
              <a:t>Little Rock, AR  72201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412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20" y="152401"/>
            <a:ext cx="5242180" cy="65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/>
          <a:lstStyle/>
          <a:p>
            <a:r>
              <a:rPr lang="en-US" dirty="0" smtClean="0"/>
              <a:t>Transitioning Into Adult Medical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That You’re In High School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is a handbook for older teens.  	It covers many transition topics 	important to teens.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www.floridahealth.gov/AlternateSites/CMS-Kids/kids_teens/documents/highschool_booklet.pdf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05" y="0"/>
            <a:ext cx="4396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59678"/>
            <a:ext cx="3294530" cy="4952492"/>
          </a:xfrm>
        </p:spPr>
        <p:txBody>
          <a:bodyPr/>
          <a:lstStyle/>
          <a:p>
            <a:r>
              <a:rPr lang="en-US" dirty="0" smtClean="0"/>
              <a:t>Transitioning Into Adult Medical Services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Being a Healthy Adult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is a resource for the youth and 	their family.  This adds roll-playing 	activities and check lists to help 	families find their transition 	strengths.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rwjms.rutgers.edu/departments_institutes/boggscenter/products/documents/TransitiontoAdultHealthcare-EN-complete.pdf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1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860" y="0"/>
            <a:ext cx="5574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12434FFF-CE4A-40FC-99FF-CA1400F2E6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3498</TotalTime>
  <Words>765</Words>
  <Application>Microsoft Office PowerPoint</Application>
  <PresentationFormat>On-screen Show (4:3)</PresentationFormat>
  <Paragraphs>189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Schoolbook</vt:lpstr>
      <vt:lpstr>Corbel</vt:lpstr>
      <vt:lpstr>Headlines</vt:lpstr>
      <vt:lpstr>Renee Holmes, RN   Partners for Inclusive Communities  September 8, 2017  4th Annual Step Up Health Care Transition Conference  Little Rock, AR </vt:lpstr>
      <vt:lpstr>Transitioning Into Adult Medical Services </vt:lpstr>
      <vt:lpstr>PowerPoint Presentation</vt:lpstr>
      <vt:lpstr>Transitioning Into Adult Medical Services </vt:lpstr>
      <vt:lpstr>PowerPoint Presentation</vt:lpstr>
      <vt:lpstr>Transitioning Into Adult Medical Services</vt:lpstr>
      <vt:lpstr>PowerPoint Presentation</vt:lpstr>
      <vt:lpstr>Transitioning Into Adult Medical Services </vt:lpstr>
      <vt:lpstr>PowerPoint Presentation</vt:lpstr>
      <vt:lpstr>Transitioning Into Adult Medical Services</vt:lpstr>
      <vt:lpstr>PowerPoint Presentation</vt:lpstr>
      <vt:lpstr>Online and Electronic Notebooks</vt:lpstr>
      <vt:lpstr>PowerPoint Presentation</vt:lpstr>
      <vt:lpstr>Got Transition  Medical Summary    </vt:lpstr>
      <vt:lpstr>Emergency Information Sheets     </vt:lpstr>
      <vt:lpstr>Post High School Educational Resources and Planning </vt:lpstr>
      <vt:lpstr>PowerPoint Presentation</vt:lpstr>
      <vt:lpstr>Post High School Educational Resources and Planning</vt:lpstr>
      <vt:lpstr>Resources for Community Independence</vt:lpstr>
      <vt:lpstr>Resources for Community Independence</vt:lpstr>
      <vt:lpstr>Resources for Individual Independence </vt:lpstr>
      <vt:lpstr>PowerPoint Presentation</vt:lpstr>
      <vt:lpstr>Resources for Individual Independence </vt:lpstr>
      <vt:lpstr>Resources for Individual Independence</vt:lpstr>
      <vt:lpstr>Resources for Individual Independence </vt:lpstr>
      <vt:lpstr>Resources for Individual Independence</vt:lpstr>
      <vt:lpstr>Medication Management</vt:lpstr>
      <vt:lpstr>Visual Aide Used to Refill Medication</vt:lpstr>
      <vt:lpstr>Behavioral Health Transition Resources</vt:lpstr>
      <vt:lpstr>Behavioral Health Transition Resources</vt:lpstr>
      <vt:lpstr>Legal Resources </vt:lpstr>
      <vt:lpstr>Legal Resources</vt:lpstr>
      <vt:lpstr>Legal Resources</vt:lpstr>
      <vt:lpstr>Insurance Transition Resources</vt:lpstr>
      <vt:lpstr>Sexual Health Resources for Transition</vt:lpstr>
      <vt:lpstr>PowerPoint Presentation</vt:lpstr>
      <vt:lpstr>Sexual Health Resources for Transition</vt:lpstr>
      <vt:lpstr>Sexual Health Resources for Transition</vt:lpstr>
      <vt:lpstr>Other Transition Resources</vt:lpstr>
      <vt:lpstr>Other resources regardless of age</vt:lpstr>
      <vt:lpstr>Spanish Transition Resources </vt:lpstr>
      <vt:lpstr>Spanish Transition Resources </vt:lpstr>
      <vt:lpstr>Spanish Transition Resources </vt:lpstr>
      <vt:lpstr>Spanish Transition Resources</vt:lpstr>
      <vt:lpstr>Why transition is important</vt:lpstr>
      <vt:lpstr>Renee Holmes, RN Arkansas Autism Partnership Coordinator EPSDT ABA Program Coordinator ArkStart Positive Behavior Support Trainer  (479)871-2836 rmholmes@uark.edu   Partners For Inclusive Communities 322 MaiN Street Suite 501 Little Rock, AR  72201</vt:lpstr>
    </vt:vector>
  </TitlesOfParts>
  <Company>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Resources Available for Young Adults and their families</dc:title>
  <dc:creator>Renee Holmes</dc:creator>
  <cp:lastModifiedBy>rmmcdonald</cp:lastModifiedBy>
  <cp:revision>66</cp:revision>
  <cp:lastPrinted>2017-07-12T23:26:03Z</cp:lastPrinted>
  <dcterms:created xsi:type="dcterms:W3CDTF">2016-07-25T16:07:31Z</dcterms:created>
  <dcterms:modified xsi:type="dcterms:W3CDTF">2017-09-12T18:53:50Z</dcterms:modified>
</cp:coreProperties>
</file>