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3"/>
  </p:sldMasterIdLst>
  <p:notesMasterIdLst>
    <p:notesMasterId r:id="rId23"/>
  </p:notesMasterIdLst>
  <p:sldIdLst>
    <p:sldId id="256" r:id="rId4"/>
    <p:sldId id="300" r:id="rId5"/>
    <p:sldId id="326" r:id="rId6"/>
    <p:sldId id="320" r:id="rId7"/>
    <p:sldId id="304" r:id="rId8"/>
    <p:sldId id="264" r:id="rId9"/>
    <p:sldId id="263" r:id="rId10"/>
    <p:sldId id="266" r:id="rId11"/>
    <p:sldId id="327" r:id="rId12"/>
    <p:sldId id="257" r:id="rId13"/>
    <p:sldId id="306" r:id="rId14"/>
    <p:sldId id="315" r:id="rId15"/>
    <p:sldId id="324" r:id="rId16"/>
    <p:sldId id="271" r:id="rId17"/>
    <p:sldId id="278" r:id="rId18"/>
    <p:sldId id="309" r:id="rId19"/>
    <p:sldId id="319" r:id="rId20"/>
    <p:sldId id="312" r:id="rId21"/>
    <p:sldId id="258"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C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9"/>
    <p:restoredTop sz="91465"/>
  </p:normalViewPr>
  <p:slideViewPr>
    <p:cSldViewPr snapToGrid="0">
      <p:cViewPr varScale="1">
        <p:scale>
          <a:sx n="148" d="100"/>
          <a:sy n="148" d="100"/>
        </p:scale>
        <p:origin x="1856"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26" d="100"/>
          <a:sy n="126" d="100"/>
        </p:scale>
        <p:origin x="4472"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F53C23-3F16-485E-B71E-50FA0A1CDB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73584CE6-0402-4F06-97F6-122113C2907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1CCC5A7A-C5F7-40BC-AB42-CFFCBD07AA8C}" type="datetimeFigureOut">
              <a:rPr lang="en-US"/>
              <a:pPr>
                <a:defRPr/>
              </a:pPr>
              <a:t>5/13/22</a:t>
            </a:fld>
            <a:endParaRPr lang="en-US"/>
          </a:p>
        </p:txBody>
      </p:sp>
      <p:sp>
        <p:nvSpPr>
          <p:cNvPr id="4" name="Slide Image Placeholder 3">
            <a:extLst>
              <a:ext uri="{FF2B5EF4-FFF2-40B4-BE49-F238E27FC236}">
                <a16:creationId xmlns:a16="http://schemas.microsoft.com/office/drawing/2014/main" id="{9904FCD9-807F-4FDE-BCF7-0D8A0A838332}"/>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0D7E314-C320-4241-906C-79E625D7237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14F172C-4353-4625-A7B4-F7421EFDFC8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424498E5-7D15-40E2-9499-AE4D5B79E50E}"/>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664769D-E8FE-4C4D-96AC-D8843F18E8F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4769D-E8FE-4C4D-96AC-D8843F18E8F7}" type="slidenum">
              <a:rPr lang="en-US" altLang="en-US" smtClean="0"/>
              <a:pPr/>
              <a:t>2</a:t>
            </a:fld>
            <a:endParaRPr lang="en-US" altLang="en-US"/>
          </a:p>
        </p:txBody>
      </p:sp>
    </p:spTree>
    <p:extLst>
      <p:ext uri="{BB962C8B-B14F-4D97-AF65-F5344CB8AC3E}">
        <p14:creationId xmlns:p14="http://schemas.microsoft.com/office/powerpoint/2010/main" val="155995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4769D-E8FE-4C4D-96AC-D8843F18E8F7}" type="slidenum">
              <a:rPr lang="en-US" altLang="en-US" smtClean="0"/>
              <a:pPr/>
              <a:t>5</a:t>
            </a:fld>
            <a:endParaRPr lang="en-US" altLang="en-US"/>
          </a:p>
        </p:txBody>
      </p:sp>
    </p:spTree>
    <p:extLst>
      <p:ext uri="{BB962C8B-B14F-4D97-AF65-F5344CB8AC3E}">
        <p14:creationId xmlns:p14="http://schemas.microsoft.com/office/powerpoint/2010/main" val="428843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4769D-E8FE-4C4D-96AC-D8843F18E8F7}" type="slidenum">
              <a:rPr lang="en-US" altLang="en-US" smtClean="0"/>
              <a:pPr/>
              <a:t>6</a:t>
            </a:fld>
            <a:endParaRPr lang="en-US" altLang="en-US"/>
          </a:p>
        </p:txBody>
      </p:sp>
    </p:spTree>
    <p:extLst>
      <p:ext uri="{BB962C8B-B14F-4D97-AF65-F5344CB8AC3E}">
        <p14:creationId xmlns:p14="http://schemas.microsoft.com/office/powerpoint/2010/main" val="183611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4769D-E8FE-4C4D-96AC-D8843F18E8F7}" type="slidenum">
              <a:rPr lang="en-US" altLang="en-US" smtClean="0"/>
              <a:pPr/>
              <a:t>8</a:t>
            </a:fld>
            <a:endParaRPr lang="en-US" altLang="en-US"/>
          </a:p>
        </p:txBody>
      </p:sp>
    </p:spTree>
    <p:extLst>
      <p:ext uri="{BB962C8B-B14F-4D97-AF65-F5344CB8AC3E}">
        <p14:creationId xmlns:p14="http://schemas.microsoft.com/office/powerpoint/2010/main" val="254631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4769D-E8FE-4C4D-96AC-D8843F18E8F7}" type="slidenum">
              <a:rPr lang="en-US" altLang="en-US" smtClean="0"/>
              <a:pPr/>
              <a:t>9</a:t>
            </a:fld>
            <a:endParaRPr lang="en-US" altLang="en-US"/>
          </a:p>
        </p:txBody>
      </p:sp>
    </p:spTree>
    <p:extLst>
      <p:ext uri="{BB962C8B-B14F-4D97-AF65-F5344CB8AC3E}">
        <p14:creationId xmlns:p14="http://schemas.microsoft.com/office/powerpoint/2010/main" val="1649191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4769D-E8FE-4C4D-96AC-D8843F18E8F7}" type="slidenum">
              <a:rPr lang="en-US" altLang="en-US" smtClean="0"/>
              <a:pPr/>
              <a:t>10</a:t>
            </a:fld>
            <a:endParaRPr lang="en-US" altLang="en-US"/>
          </a:p>
        </p:txBody>
      </p:sp>
    </p:spTree>
    <p:extLst>
      <p:ext uri="{BB962C8B-B14F-4D97-AF65-F5344CB8AC3E}">
        <p14:creationId xmlns:p14="http://schemas.microsoft.com/office/powerpoint/2010/main" val="1981438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64769D-E8FE-4C4D-96AC-D8843F18E8F7}" type="slidenum">
              <a:rPr lang="en-US" altLang="en-US" smtClean="0"/>
              <a:pPr/>
              <a:t>12</a:t>
            </a:fld>
            <a:endParaRPr lang="en-US" altLang="en-US"/>
          </a:p>
        </p:txBody>
      </p:sp>
    </p:spTree>
    <p:extLst>
      <p:ext uri="{BB962C8B-B14F-4D97-AF65-F5344CB8AC3E}">
        <p14:creationId xmlns:p14="http://schemas.microsoft.com/office/powerpoint/2010/main" val="2481216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64769D-E8FE-4C4D-96AC-D8843F18E8F7}" type="slidenum">
              <a:rPr lang="en-US" altLang="en-US" smtClean="0"/>
              <a:pPr/>
              <a:t>13</a:t>
            </a:fld>
            <a:endParaRPr lang="en-US" altLang="en-US"/>
          </a:p>
        </p:txBody>
      </p:sp>
    </p:spTree>
    <p:extLst>
      <p:ext uri="{BB962C8B-B14F-4D97-AF65-F5344CB8AC3E}">
        <p14:creationId xmlns:p14="http://schemas.microsoft.com/office/powerpoint/2010/main" val="2668540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64769D-E8FE-4C4D-96AC-D8843F18E8F7}" type="slidenum">
              <a:rPr lang="en-US" altLang="en-US" smtClean="0"/>
              <a:pPr/>
              <a:t>16</a:t>
            </a:fld>
            <a:endParaRPr lang="en-US" altLang="en-US"/>
          </a:p>
        </p:txBody>
      </p:sp>
    </p:spTree>
    <p:extLst>
      <p:ext uri="{BB962C8B-B14F-4D97-AF65-F5344CB8AC3E}">
        <p14:creationId xmlns:p14="http://schemas.microsoft.com/office/powerpoint/2010/main" val="162816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F60C80F-DAB1-4D13-8549-42BCB6CF9109}"/>
              </a:ext>
            </a:extLst>
          </p:cNvPr>
          <p:cNvSpPr>
            <a:spLocks noGrp="1"/>
          </p:cNvSpPr>
          <p:nvPr>
            <p:ph type="dt" sz="half" idx="10"/>
          </p:nvPr>
        </p:nvSpPr>
        <p:spPr/>
        <p:txBody>
          <a:bodyPr/>
          <a:lstStyle>
            <a:lvl1pPr>
              <a:defRPr/>
            </a:lvl1pPr>
          </a:lstStyle>
          <a:p>
            <a:pPr>
              <a:defRPr/>
            </a:pPr>
            <a:fld id="{E7CD5017-C3FE-4A20-A63A-E536B2C7BFBB}" type="datetimeFigureOut">
              <a:rPr lang="en-US"/>
              <a:pPr>
                <a:defRPr/>
              </a:pPr>
              <a:t>5/13/22</a:t>
            </a:fld>
            <a:endParaRPr lang="en-US"/>
          </a:p>
        </p:txBody>
      </p:sp>
      <p:sp>
        <p:nvSpPr>
          <p:cNvPr id="5" name="Footer Placeholder 4">
            <a:extLst>
              <a:ext uri="{FF2B5EF4-FFF2-40B4-BE49-F238E27FC236}">
                <a16:creationId xmlns:a16="http://schemas.microsoft.com/office/drawing/2014/main" id="{09F53294-A461-4792-9E24-EF032451C5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E49DBAD-7075-492F-AF4B-F1F0A4D77E05}"/>
              </a:ext>
            </a:extLst>
          </p:cNvPr>
          <p:cNvSpPr>
            <a:spLocks noGrp="1"/>
          </p:cNvSpPr>
          <p:nvPr>
            <p:ph type="sldNum" sz="quarter" idx="12"/>
          </p:nvPr>
        </p:nvSpPr>
        <p:spPr/>
        <p:txBody>
          <a:bodyPr/>
          <a:lstStyle>
            <a:lvl1pPr>
              <a:defRPr/>
            </a:lvl1pPr>
          </a:lstStyle>
          <a:p>
            <a:fld id="{9AE57A1B-E090-4DEE-B8F8-DD5039D6C688}" type="slidenum">
              <a:rPr lang="en-US" altLang="en-US"/>
              <a:pPr/>
              <a:t>‹#›</a:t>
            </a:fld>
            <a:endParaRPr lang="en-US" altLang="en-US"/>
          </a:p>
        </p:txBody>
      </p:sp>
    </p:spTree>
    <p:extLst>
      <p:ext uri="{BB962C8B-B14F-4D97-AF65-F5344CB8AC3E}">
        <p14:creationId xmlns:p14="http://schemas.microsoft.com/office/powerpoint/2010/main" val="379780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938EE-F665-40E5-A98A-CB7EF683BF18}"/>
              </a:ext>
            </a:extLst>
          </p:cNvPr>
          <p:cNvSpPr>
            <a:spLocks noGrp="1"/>
          </p:cNvSpPr>
          <p:nvPr>
            <p:ph type="dt" sz="half" idx="10"/>
          </p:nvPr>
        </p:nvSpPr>
        <p:spPr/>
        <p:txBody>
          <a:bodyPr/>
          <a:lstStyle>
            <a:lvl1pPr>
              <a:defRPr/>
            </a:lvl1pPr>
          </a:lstStyle>
          <a:p>
            <a:pPr>
              <a:defRPr/>
            </a:pPr>
            <a:fld id="{DF3E8BF3-285A-4EAD-80A0-DB72CE1EA932}" type="datetimeFigureOut">
              <a:rPr lang="en-US"/>
              <a:pPr>
                <a:defRPr/>
              </a:pPr>
              <a:t>5/13/22</a:t>
            </a:fld>
            <a:endParaRPr lang="en-US"/>
          </a:p>
        </p:txBody>
      </p:sp>
      <p:sp>
        <p:nvSpPr>
          <p:cNvPr id="5" name="Footer Placeholder 4">
            <a:extLst>
              <a:ext uri="{FF2B5EF4-FFF2-40B4-BE49-F238E27FC236}">
                <a16:creationId xmlns:a16="http://schemas.microsoft.com/office/drawing/2014/main" id="{06E549E3-EB72-4501-B580-923D3D673D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CD02A4-E238-48D4-A035-6CEABF475F2A}"/>
              </a:ext>
            </a:extLst>
          </p:cNvPr>
          <p:cNvSpPr>
            <a:spLocks noGrp="1"/>
          </p:cNvSpPr>
          <p:nvPr>
            <p:ph type="sldNum" sz="quarter" idx="12"/>
          </p:nvPr>
        </p:nvSpPr>
        <p:spPr/>
        <p:txBody>
          <a:bodyPr/>
          <a:lstStyle>
            <a:lvl1pPr>
              <a:defRPr/>
            </a:lvl1pPr>
          </a:lstStyle>
          <a:p>
            <a:fld id="{AA7B2B5F-4789-44A3-985F-1B568C5B8763}" type="slidenum">
              <a:rPr lang="en-US" altLang="en-US"/>
              <a:pPr/>
              <a:t>‹#›</a:t>
            </a:fld>
            <a:endParaRPr lang="en-US" altLang="en-US"/>
          </a:p>
        </p:txBody>
      </p:sp>
    </p:spTree>
    <p:extLst>
      <p:ext uri="{BB962C8B-B14F-4D97-AF65-F5344CB8AC3E}">
        <p14:creationId xmlns:p14="http://schemas.microsoft.com/office/powerpoint/2010/main" val="396789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07AE2-1152-4023-9E57-706B8329F3A4}"/>
              </a:ext>
            </a:extLst>
          </p:cNvPr>
          <p:cNvSpPr>
            <a:spLocks noGrp="1"/>
          </p:cNvSpPr>
          <p:nvPr>
            <p:ph type="dt" sz="half" idx="10"/>
          </p:nvPr>
        </p:nvSpPr>
        <p:spPr/>
        <p:txBody>
          <a:bodyPr/>
          <a:lstStyle>
            <a:lvl1pPr>
              <a:defRPr/>
            </a:lvl1pPr>
          </a:lstStyle>
          <a:p>
            <a:pPr>
              <a:defRPr/>
            </a:pPr>
            <a:fld id="{D4DC2898-9EB6-4DC6-8933-ECBD58CF9225}" type="datetimeFigureOut">
              <a:rPr lang="en-US"/>
              <a:pPr>
                <a:defRPr/>
              </a:pPr>
              <a:t>5/13/22</a:t>
            </a:fld>
            <a:endParaRPr lang="en-US"/>
          </a:p>
        </p:txBody>
      </p:sp>
      <p:sp>
        <p:nvSpPr>
          <p:cNvPr id="5" name="Footer Placeholder 4">
            <a:extLst>
              <a:ext uri="{FF2B5EF4-FFF2-40B4-BE49-F238E27FC236}">
                <a16:creationId xmlns:a16="http://schemas.microsoft.com/office/drawing/2014/main" id="{30C2B526-D17A-46CA-8783-F8E0FC630C4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03CA5B-A429-45E1-8B29-A6A1BDC0F903}"/>
              </a:ext>
            </a:extLst>
          </p:cNvPr>
          <p:cNvSpPr>
            <a:spLocks noGrp="1"/>
          </p:cNvSpPr>
          <p:nvPr>
            <p:ph type="sldNum" sz="quarter" idx="12"/>
          </p:nvPr>
        </p:nvSpPr>
        <p:spPr/>
        <p:txBody>
          <a:bodyPr/>
          <a:lstStyle>
            <a:lvl1pPr>
              <a:defRPr/>
            </a:lvl1pPr>
          </a:lstStyle>
          <a:p>
            <a:fld id="{C34E92A4-A4DB-4DE7-A7C4-10D9933B924A}" type="slidenum">
              <a:rPr lang="en-US" altLang="en-US"/>
              <a:pPr/>
              <a:t>‹#›</a:t>
            </a:fld>
            <a:endParaRPr lang="en-US" altLang="en-US"/>
          </a:p>
        </p:txBody>
      </p:sp>
    </p:spTree>
    <p:extLst>
      <p:ext uri="{BB962C8B-B14F-4D97-AF65-F5344CB8AC3E}">
        <p14:creationId xmlns:p14="http://schemas.microsoft.com/office/powerpoint/2010/main" val="4252855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1BEBB8-BE4A-4FD2-95BB-8B7E474F04F8}"/>
              </a:ext>
            </a:extLst>
          </p:cNvPr>
          <p:cNvSpPr>
            <a:spLocks noGrp="1"/>
          </p:cNvSpPr>
          <p:nvPr>
            <p:ph type="dt" sz="half" idx="10"/>
          </p:nvPr>
        </p:nvSpPr>
        <p:spPr/>
        <p:txBody>
          <a:bodyPr/>
          <a:lstStyle>
            <a:lvl1pPr>
              <a:defRPr/>
            </a:lvl1pPr>
          </a:lstStyle>
          <a:p>
            <a:pPr>
              <a:defRPr/>
            </a:pPr>
            <a:fld id="{15BC15E5-4194-4580-844D-FDEB26DFE560}" type="datetimeFigureOut">
              <a:rPr lang="en-US"/>
              <a:pPr>
                <a:defRPr/>
              </a:pPr>
              <a:t>5/13/22</a:t>
            </a:fld>
            <a:endParaRPr lang="en-US"/>
          </a:p>
        </p:txBody>
      </p:sp>
      <p:sp>
        <p:nvSpPr>
          <p:cNvPr id="5" name="Footer Placeholder 4">
            <a:extLst>
              <a:ext uri="{FF2B5EF4-FFF2-40B4-BE49-F238E27FC236}">
                <a16:creationId xmlns:a16="http://schemas.microsoft.com/office/drawing/2014/main" id="{0882C8AF-4414-416D-B7F5-5B167AE520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E267755-1FA5-49EC-8268-9741106562FD}"/>
              </a:ext>
            </a:extLst>
          </p:cNvPr>
          <p:cNvSpPr>
            <a:spLocks noGrp="1"/>
          </p:cNvSpPr>
          <p:nvPr>
            <p:ph type="sldNum" sz="quarter" idx="12"/>
          </p:nvPr>
        </p:nvSpPr>
        <p:spPr/>
        <p:txBody>
          <a:bodyPr/>
          <a:lstStyle>
            <a:lvl1pPr>
              <a:defRPr/>
            </a:lvl1pPr>
          </a:lstStyle>
          <a:p>
            <a:fld id="{F8461417-84A2-4CFD-B7BF-79178FE0DB3D}" type="slidenum">
              <a:rPr lang="en-US" altLang="en-US"/>
              <a:pPr/>
              <a:t>‹#›</a:t>
            </a:fld>
            <a:endParaRPr lang="en-US" altLang="en-US"/>
          </a:p>
        </p:txBody>
      </p:sp>
    </p:spTree>
    <p:extLst>
      <p:ext uri="{BB962C8B-B14F-4D97-AF65-F5344CB8AC3E}">
        <p14:creationId xmlns:p14="http://schemas.microsoft.com/office/powerpoint/2010/main" val="118837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2C2DFD8-C733-4B17-BC0D-0CC099B7EBF9}"/>
              </a:ext>
            </a:extLst>
          </p:cNvPr>
          <p:cNvSpPr>
            <a:spLocks noGrp="1"/>
          </p:cNvSpPr>
          <p:nvPr>
            <p:ph type="dt" sz="half" idx="10"/>
          </p:nvPr>
        </p:nvSpPr>
        <p:spPr/>
        <p:txBody>
          <a:bodyPr/>
          <a:lstStyle>
            <a:lvl1pPr>
              <a:defRPr/>
            </a:lvl1pPr>
          </a:lstStyle>
          <a:p>
            <a:pPr>
              <a:defRPr/>
            </a:pPr>
            <a:fld id="{3D302B1E-4A13-4036-AD5D-18DDABB01FD4}" type="datetimeFigureOut">
              <a:rPr lang="en-US"/>
              <a:pPr>
                <a:defRPr/>
              </a:pPr>
              <a:t>5/13/22</a:t>
            </a:fld>
            <a:endParaRPr lang="en-US"/>
          </a:p>
        </p:txBody>
      </p:sp>
      <p:sp>
        <p:nvSpPr>
          <p:cNvPr id="5" name="Footer Placeholder 4">
            <a:extLst>
              <a:ext uri="{FF2B5EF4-FFF2-40B4-BE49-F238E27FC236}">
                <a16:creationId xmlns:a16="http://schemas.microsoft.com/office/drawing/2014/main" id="{88A1C62E-47FA-4511-B43D-AFD39B9CEF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B9B49BB-21A5-4EFA-8316-36D3A1B06501}"/>
              </a:ext>
            </a:extLst>
          </p:cNvPr>
          <p:cNvSpPr>
            <a:spLocks noGrp="1"/>
          </p:cNvSpPr>
          <p:nvPr>
            <p:ph type="sldNum" sz="quarter" idx="12"/>
          </p:nvPr>
        </p:nvSpPr>
        <p:spPr/>
        <p:txBody>
          <a:bodyPr/>
          <a:lstStyle>
            <a:lvl1pPr>
              <a:defRPr/>
            </a:lvl1pPr>
          </a:lstStyle>
          <a:p>
            <a:fld id="{7BADB786-019A-4FE4-B82C-37AABBB7D005}" type="slidenum">
              <a:rPr lang="en-US" altLang="en-US"/>
              <a:pPr/>
              <a:t>‹#›</a:t>
            </a:fld>
            <a:endParaRPr lang="en-US" altLang="en-US"/>
          </a:p>
        </p:txBody>
      </p:sp>
    </p:spTree>
    <p:extLst>
      <p:ext uri="{BB962C8B-B14F-4D97-AF65-F5344CB8AC3E}">
        <p14:creationId xmlns:p14="http://schemas.microsoft.com/office/powerpoint/2010/main" val="333150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E543B2E-261E-4193-A845-8060DA3281FC}"/>
              </a:ext>
            </a:extLst>
          </p:cNvPr>
          <p:cNvSpPr>
            <a:spLocks noGrp="1"/>
          </p:cNvSpPr>
          <p:nvPr>
            <p:ph type="dt" sz="half" idx="10"/>
          </p:nvPr>
        </p:nvSpPr>
        <p:spPr/>
        <p:txBody>
          <a:bodyPr/>
          <a:lstStyle>
            <a:lvl1pPr>
              <a:defRPr/>
            </a:lvl1pPr>
          </a:lstStyle>
          <a:p>
            <a:pPr>
              <a:defRPr/>
            </a:pPr>
            <a:fld id="{E49C86B7-E73C-48E3-B670-8EF28A08561A}" type="datetimeFigureOut">
              <a:rPr lang="en-US"/>
              <a:pPr>
                <a:defRPr/>
              </a:pPr>
              <a:t>5/13/22</a:t>
            </a:fld>
            <a:endParaRPr lang="en-US"/>
          </a:p>
        </p:txBody>
      </p:sp>
      <p:sp>
        <p:nvSpPr>
          <p:cNvPr id="6" name="Footer Placeholder 4">
            <a:extLst>
              <a:ext uri="{FF2B5EF4-FFF2-40B4-BE49-F238E27FC236}">
                <a16:creationId xmlns:a16="http://schemas.microsoft.com/office/drawing/2014/main" id="{5DD8F93D-7023-44FD-A51E-4DABB07FE1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C21644-EF7A-4943-B69A-C82B40E9DF75}"/>
              </a:ext>
            </a:extLst>
          </p:cNvPr>
          <p:cNvSpPr>
            <a:spLocks noGrp="1"/>
          </p:cNvSpPr>
          <p:nvPr>
            <p:ph type="sldNum" sz="quarter" idx="12"/>
          </p:nvPr>
        </p:nvSpPr>
        <p:spPr/>
        <p:txBody>
          <a:bodyPr/>
          <a:lstStyle>
            <a:lvl1pPr>
              <a:defRPr/>
            </a:lvl1pPr>
          </a:lstStyle>
          <a:p>
            <a:fld id="{6170AB61-4E7E-438B-8C98-1FCA34E99CE6}" type="slidenum">
              <a:rPr lang="en-US" altLang="en-US"/>
              <a:pPr/>
              <a:t>‹#›</a:t>
            </a:fld>
            <a:endParaRPr lang="en-US" altLang="en-US"/>
          </a:p>
        </p:txBody>
      </p:sp>
    </p:spTree>
    <p:extLst>
      <p:ext uri="{BB962C8B-B14F-4D97-AF65-F5344CB8AC3E}">
        <p14:creationId xmlns:p14="http://schemas.microsoft.com/office/powerpoint/2010/main" val="110525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4EE4C72-09EA-4C50-B178-0407FB4FFDF0}"/>
              </a:ext>
            </a:extLst>
          </p:cNvPr>
          <p:cNvSpPr>
            <a:spLocks noGrp="1"/>
          </p:cNvSpPr>
          <p:nvPr>
            <p:ph type="dt" sz="half" idx="10"/>
          </p:nvPr>
        </p:nvSpPr>
        <p:spPr/>
        <p:txBody>
          <a:bodyPr/>
          <a:lstStyle>
            <a:lvl1pPr>
              <a:defRPr/>
            </a:lvl1pPr>
          </a:lstStyle>
          <a:p>
            <a:pPr>
              <a:defRPr/>
            </a:pPr>
            <a:fld id="{32ACA7D9-A8AB-4C20-B46D-2CBA13B051A2}" type="datetimeFigureOut">
              <a:rPr lang="en-US"/>
              <a:pPr>
                <a:defRPr/>
              </a:pPr>
              <a:t>5/13/22</a:t>
            </a:fld>
            <a:endParaRPr lang="en-US"/>
          </a:p>
        </p:txBody>
      </p:sp>
      <p:sp>
        <p:nvSpPr>
          <p:cNvPr id="8" name="Footer Placeholder 4">
            <a:extLst>
              <a:ext uri="{FF2B5EF4-FFF2-40B4-BE49-F238E27FC236}">
                <a16:creationId xmlns:a16="http://schemas.microsoft.com/office/drawing/2014/main" id="{AE9D86DB-CB97-4F5C-894A-80275DF82A5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5741263-4A52-4D7C-89BA-00CACC67F1C3}"/>
              </a:ext>
            </a:extLst>
          </p:cNvPr>
          <p:cNvSpPr>
            <a:spLocks noGrp="1"/>
          </p:cNvSpPr>
          <p:nvPr>
            <p:ph type="sldNum" sz="quarter" idx="12"/>
          </p:nvPr>
        </p:nvSpPr>
        <p:spPr/>
        <p:txBody>
          <a:bodyPr/>
          <a:lstStyle>
            <a:lvl1pPr>
              <a:defRPr/>
            </a:lvl1pPr>
          </a:lstStyle>
          <a:p>
            <a:fld id="{F2B04CB7-68CC-4E54-A149-18F0318EE27B}" type="slidenum">
              <a:rPr lang="en-US" altLang="en-US"/>
              <a:pPr/>
              <a:t>‹#›</a:t>
            </a:fld>
            <a:endParaRPr lang="en-US" altLang="en-US"/>
          </a:p>
        </p:txBody>
      </p:sp>
    </p:spTree>
    <p:extLst>
      <p:ext uri="{BB962C8B-B14F-4D97-AF65-F5344CB8AC3E}">
        <p14:creationId xmlns:p14="http://schemas.microsoft.com/office/powerpoint/2010/main" val="3550122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C3C0BFB9-E3CE-4E10-AA5F-D24FCE1FAF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78775" y="57150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6B1AC28-400F-4DC3-A589-B2811710BFA2}"/>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6">
            <a:extLst>
              <a:ext uri="{FF2B5EF4-FFF2-40B4-BE49-F238E27FC236}">
                <a16:creationId xmlns:a16="http://schemas.microsoft.com/office/drawing/2014/main" id="{C5EA0A20-0041-48AE-BDC1-C86DDE4012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78775" y="57150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6864307-342F-4D6D-BD75-1E94B679B025}"/>
              </a:ext>
            </a:extLst>
          </p:cNvPr>
          <p:cNvSpPr/>
          <p:nvPr userDrawn="1"/>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57200" y="1295400"/>
            <a:ext cx="8229600" cy="1143000"/>
          </a:xfrm>
        </p:spPr>
        <p:txBody>
          <a:bodyPr/>
          <a:lstStyle/>
          <a:p>
            <a:r>
              <a:rPr lang="en-US"/>
              <a:t>Click to edit Master title style</a:t>
            </a:r>
          </a:p>
        </p:txBody>
      </p:sp>
      <p:sp>
        <p:nvSpPr>
          <p:cNvPr id="7" name="Date Placeholder 2">
            <a:extLst>
              <a:ext uri="{FF2B5EF4-FFF2-40B4-BE49-F238E27FC236}">
                <a16:creationId xmlns:a16="http://schemas.microsoft.com/office/drawing/2014/main" id="{4F4B94AF-590D-4A8E-86B6-8B8B82CB48A6}"/>
              </a:ext>
            </a:extLst>
          </p:cNvPr>
          <p:cNvSpPr>
            <a:spLocks noGrp="1"/>
          </p:cNvSpPr>
          <p:nvPr>
            <p:ph type="dt" sz="half" idx="10"/>
          </p:nvPr>
        </p:nvSpPr>
        <p:spPr/>
        <p:txBody>
          <a:bodyPr/>
          <a:lstStyle>
            <a:lvl1pPr>
              <a:defRPr/>
            </a:lvl1pPr>
          </a:lstStyle>
          <a:p>
            <a:pPr>
              <a:defRPr/>
            </a:pPr>
            <a:fld id="{620E60FA-B1DF-463B-9F38-2EA149A228A5}" type="datetimeFigureOut">
              <a:rPr lang="en-US"/>
              <a:pPr>
                <a:defRPr/>
              </a:pPr>
              <a:t>5/13/22</a:t>
            </a:fld>
            <a:endParaRPr lang="en-US"/>
          </a:p>
        </p:txBody>
      </p:sp>
      <p:sp>
        <p:nvSpPr>
          <p:cNvPr id="8" name="Footer Placeholder 3">
            <a:extLst>
              <a:ext uri="{FF2B5EF4-FFF2-40B4-BE49-F238E27FC236}">
                <a16:creationId xmlns:a16="http://schemas.microsoft.com/office/drawing/2014/main" id="{F2DA3F96-3422-40B9-837D-61D77E673D5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7361EBEF-9D71-48D5-B30E-5E8B0448AF80}"/>
              </a:ext>
            </a:extLst>
          </p:cNvPr>
          <p:cNvSpPr>
            <a:spLocks noGrp="1"/>
          </p:cNvSpPr>
          <p:nvPr>
            <p:ph type="sldNum" sz="quarter" idx="12"/>
          </p:nvPr>
        </p:nvSpPr>
        <p:spPr/>
        <p:txBody>
          <a:bodyPr/>
          <a:lstStyle>
            <a:lvl1pPr>
              <a:defRPr/>
            </a:lvl1pPr>
          </a:lstStyle>
          <a:p>
            <a:fld id="{47D2217D-D4C7-4837-BE62-41B64140A27D}" type="slidenum">
              <a:rPr lang="en-US" altLang="en-US"/>
              <a:pPr/>
              <a:t>‹#›</a:t>
            </a:fld>
            <a:endParaRPr lang="en-US" altLang="en-US"/>
          </a:p>
        </p:txBody>
      </p:sp>
    </p:spTree>
    <p:extLst>
      <p:ext uri="{BB962C8B-B14F-4D97-AF65-F5344CB8AC3E}">
        <p14:creationId xmlns:p14="http://schemas.microsoft.com/office/powerpoint/2010/main" val="1078598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79734C8-6818-4404-80E0-05D0926ED43F}"/>
              </a:ext>
            </a:extLst>
          </p:cNvPr>
          <p:cNvSpPr>
            <a:spLocks noGrp="1"/>
          </p:cNvSpPr>
          <p:nvPr>
            <p:ph type="dt" sz="half" idx="10"/>
          </p:nvPr>
        </p:nvSpPr>
        <p:spPr/>
        <p:txBody>
          <a:bodyPr/>
          <a:lstStyle>
            <a:lvl1pPr>
              <a:defRPr/>
            </a:lvl1pPr>
          </a:lstStyle>
          <a:p>
            <a:pPr>
              <a:defRPr/>
            </a:pPr>
            <a:fld id="{483F7CB5-AB81-481A-B35F-6111F772DB85}" type="datetimeFigureOut">
              <a:rPr lang="en-US"/>
              <a:pPr>
                <a:defRPr/>
              </a:pPr>
              <a:t>5/13/22</a:t>
            </a:fld>
            <a:endParaRPr lang="en-US"/>
          </a:p>
        </p:txBody>
      </p:sp>
      <p:sp>
        <p:nvSpPr>
          <p:cNvPr id="3" name="Footer Placeholder 4">
            <a:extLst>
              <a:ext uri="{FF2B5EF4-FFF2-40B4-BE49-F238E27FC236}">
                <a16:creationId xmlns:a16="http://schemas.microsoft.com/office/drawing/2014/main" id="{6D8072CB-4350-4046-9C79-61C1812703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BE3A12C-E9D9-47F2-B368-74E1E1340938}"/>
              </a:ext>
            </a:extLst>
          </p:cNvPr>
          <p:cNvSpPr>
            <a:spLocks noGrp="1"/>
          </p:cNvSpPr>
          <p:nvPr>
            <p:ph type="sldNum" sz="quarter" idx="12"/>
          </p:nvPr>
        </p:nvSpPr>
        <p:spPr/>
        <p:txBody>
          <a:bodyPr/>
          <a:lstStyle>
            <a:lvl1pPr>
              <a:defRPr/>
            </a:lvl1pPr>
          </a:lstStyle>
          <a:p>
            <a:fld id="{BC3DF6B3-6A7A-48D6-A4C3-D542689F5083}" type="slidenum">
              <a:rPr lang="en-US" altLang="en-US"/>
              <a:pPr/>
              <a:t>‹#›</a:t>
            </a:fld>
            <a:endParaRPr lang="en-US" altLang="en-US"/>
          </a:p>
        </p:txBody>
      </p:sp>
    </p:spTree>
    <p:extLst>
      <p:ext uri="{BB962C8B-B14F-4D97-AF65-F5344CB8AC3E}">
        <p14:creationId xmlns:p14="http://schemas.microsoft.com/office/powerpoint/2010/main" val="228478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955FC0AD-7F35-4123-91E0-EECEB296B15F}"/>
              </a:ext>
            </a:extLst>
          </p:cNvPr>
          <p:cNvSpPr>
            <a:spLocks noGrp="1"/>
          </p:cNvSpPr>
          <p:nvPr>
            <p:ph type="dt" sz="half" idx="10"/>
          </p:nvPr>
        </p:nvSpPr>
        <p:spPr/>
        <p:txBody>
          <a:bodyPr/>
          <a:lstStyle>
            <a:lvl1pPr>
              <a:defRPr/>
            </a:lvl1pPr>
          </a:lstStyle>
          <a:p>
            <a:pPr>
              <a:defRPr/>
            </a:pPr>
            <a:fld id="{84162CD7-F1EA-4099-AD2A-C117BD447E42}" type="datetimeFigureOut">
              <a:rPr lang="en-US"/>
              <a:pPr>
                <a:defRPr/>
              </a:pPr>
              <a:t>5/13/22</a:t>
            </a:fld>
            <a:endParaRPr lang="en-US"/>
          </a:p>
        </p:txBody>
      </p:sp>
      <p:sp>
        <p:nvSpPr>
          <p:cNvPr id="6" name="Footer Placeholder 4">
            <a:extLst>
              <a:ext uri="{FF2B5EF4-FFF2-40B4-BE49-F238E27FC236}">
                <a16:creationId xmlns:a16="http://schemas.microsoft.com/office/drawing/2014/main" id="{895244CF-58C0-4FA5-ABB9-BB36D530275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C86EC9C-A7A1-4609-A87C-1B7E78664395}"/>
              </a:ext>
            </a:extLst>
          </p:cNvPr>
          <p:cNvSpPr>
            <a:spLocks noGrp="1"/>
          </p:cNvSpPr>
          <p:nvPr>
            <p:ph type="sldNum" sz="quarter" idx="12"/>
          </p:nvPr>
        </p:nvSpPr>
        <p:spPr/>
        <p:txBody>
          <a:bodyPr/>
          <a:lstStyle>
            <a:lvl1pPr>
              <a:defRPr/>
            </a:lvl1pPr>
          </a:lstStyle>
          <a:p>
            <a:fld id="{25DA2ED7-C554-4BB6-BE15-5F959BA342B7}" type="slidenum">
              <a:rPr lang="en-US" altLang="en-US"/>
              <a:pPr/>
              <a:t>‹#›</a:t>
            </a:fld>
            <a:endParaRPr lang="en-US" altLang="en-US"/>
          </a:p>
        </p:txBody>
      </p:sp>
    </p:spTree>
    <p:extLst>
      <p:ext uri="{BB962C8B-B14F-4D97-AF65-F5344CB8AC3E}">
        <p14:creationId xmlns:p14="http://schemas.microsoft.com/office/powerpoint/2010/main" val="3782709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5131606D-8D0C-4935-807E-5A539895FC62}"/>
              </a:ext>
            </a:extLst>
          </p:cNvPr>
          <p:cNvSpPr>
            <a:spLocks noGrp="1"/>
          </p:cNvSpPr>
          <p:nvPr>
            <p:ph type="dt" sz="half" idx="10"/>
          </p:nvPr>
        </p:nvSpPr>
        <p:spPr/>
        <p:txBody>
          <a:bodyPr/>
          <a:lstStyle>
            <a:lvl1pPr>
              <a:defRPr/>
            </a:lvl1pPr>
          </a:lstStyle>
          <a:p>
            <a:pPr>
              <a:defRPr/>
            </a:pPr>
            <a:fld id="{DA625161-B18C-41F1-B108-FF55BB750F8F}" type="datetimeFigureOut">
              <a:rPr lang="en-US"/>
              <a:pPr>
                <a:defRPr/>
              </a:pPr>
              <a:t>5/13/22</a:t>
            </a:fld>
            <a:endParaRPr lang="en-US"/>
          </a:p>
        </p:txBody>
      </p:sp>
      <p:sp>
        <p:nvSpPr>
          <p:cNvPr id="6" name="Footer Placeholder 4">
            <a:extLst>
              <a:ext uri="{FF2B5EF4-FFF2-40B4-BE49-F238E27FC236}">
                <a16:creationId xmlns:a16="http://schemas.microsoft.com/office/drawing/2014/main" id="{E62CFF72-DE3B-4B49-B9A9-F5C41F7D058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DC9B9D1-718A-4702-9452-9EE68F9A39B4}"/>
              </a:ext>
            </a:extLst>
          </p:cNvPr>
          <p:cNvSpPr>
            <a:spLocks noGrp="1"/>
          </p:cNvSpPr>
          <p:nvPr>
            <p:ph type="sldNum" sz="quarter" idx="12"/>
          </p:nvPr>
        </p:nvSpPr>
        <p:spPr/>
        <p:txBody>
          <a:bodyPr/>
          <a:lstStyle>
            <a:lvl1pPr>
              <a:defRPr/>
            </a:lvl1pPr>
          </a:lstStyle>
          <a:p>
            <a:fld id="{56D604D6-AF65-4F44-85FB-6F03FE0F242E}" type="slidenum">
              <a:rPr lang="en-US" altLang="en-US"/>
              <a:pPr/>
              <a:t>‹#›</a:t>
            </a:fld>
            <a:endParaRPr lang="en-US" altLang="en-US"/>
          </a:p>
        </p:txBody>
      </p:sp>
    </p:spTree>
    <p:extLst>
      <p:ext uri="{BB962C8B-B14F-4D97-AF65-F5344CB8AC3E}">
        <p14:creationId xmlns:p14="http://schemas.microsoft.com/office/powerpoint/2010/main" val="312556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DF0A5A4-E302-4EED-AF0C-6C6A91E8FE1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CD95170-F3E8-4BC2-AFDC-CBE7EABC354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7DB1047-1E8F-4D7B-961A-757DF5CC202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74DB4F2-D67A-4704-917E-8CBC84116F79}" type="datetimeFigureOut">
              <a:rPr lang="en-US"/>
              <a:pPr>
                <a:defRPr/>
              </a:pPr>
              <a:t>5/13/22</a:t>
            </a:fld>
            <a:endParaRPr lang="en-US"/>
          </a:p>
        </p:txBody>
      </p:sp>
      <p:sp>
        <p:nvSpPr>
          <p:cNvPr id="5" name="Footer Placeholder 4">
            <a:extLst>
              <a:ext uri="{FF2B5EF4-FFF2-40B4-BE49-F238E27FC236}">
                <a16:creationId xmlns:a16="http://schemas.microsoft.com/office/drawing/2014/main" id="{3116857E-C7EC-4969-8794-CBF87E72001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876A403-B4EB-4F06-983A-3BFDEFC8697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04781F7-EB19-4021-9E0D-9B99A0756A9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9" r:id="rId6"/>
    <p:sldLayoutId id="2147483954" r:id="rId7"/>
    <p:sldLayoutId id="2147483955" r:id="rId8"/>
    <p:sldLayoutId id="2147483956" r:id="rId9"/>
    <p:sldLayoutId id="2147483957" r:id="rId10"/>
    <p:sldLayoutId id="214748395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s://www.chop.edu/video/solu-cortef-emergency-injection"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s://www.niddk.nih.gov/health-information/endocrine-diseases/adrenal-insufficiency-addisons-" TargetMode="External"/><Relationship Id="rId3" Type="http://schemas.openxmlformats.org/officeDocument/2006/relationships/hyperlink" Target="https://www.chop.edu/conditions-" TargetMode="External"/><Relationship Id="rId7" Type="http://schemas.openxmlformats.org/officeDocument/2006/relationships/hyperlink" Target="https://www.mskcc.org/cancer-care/patient-education/give-emergency-injection-using-solu-cortef-act-o-vial"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hyperlink" Target="https://www.medicalnewstoday.com/articles/adrenal-insufficiency" TargetMode="External"/><Relationship Id="rId5" Type="http://schemas.openxmlformats.org/officeDocument/2006/relationships/hyperlink" Target="https://www.hopkinsmedicine.org/health/conditions-and-diseases/adrenal-glands" TargetMode="External"/><Relationship Id="rId4" Type="http://schemas.openxmlformats.org/officeDocument/2006/relationships/hyperlink" Target="https://www.aiunited.org/" TargetMode="External"/><Relationship Id="rId9" Type="http://schemas.openxmlformats.org/officeDocument/2006/relationships/hyperlink" Target="https://www.cancer.gov/publications/dictionaries/cancer-terms/def/adrenal-gland"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5.xml"/><Relationship Id="rId3" Type="http://schemas.openxmlformats.org/officeDocument/2006/relationships/slide" Target="slide4.xml"/><Relationship Id="rId7" Type="http://schemas.openxmlformats.org/officeDocument/2006/relationships/slide" Target="slide7.xml"/><Relationship Id="rId12" Type="http://schemas.openxmlformats.org/officeDocument/2006/relationships/slide" Target="slide14.xml"/><Relationship Id="rId17" Type="http://schemas.openxmlformats.org/officeDocument/2006/relationships/image" Target="../media/image3.png"/><Relationship Id="rId2" Type="http://schemas.openxmlformats.org/officeDocument/2006/relationships/notesSlide" Target="../notesSlides/notesSlide1.xml"/><Relationship Id="rId16" Type="http://schemas.openxmlformats.org/officeDocument/2006/relationships/slide" Target="slide19.xml"/><Relationship Id="rId1" Type="http://schemas.openxmlformats.org/officeDocument/2006/relationships/slideLayout" Target="../slideLayouts/slideLayout6.xml"/><Relationship Id="rId6" Type="http://schemas.openxmlformats.org/officeDocument/2006/relationships/slide" Target="slide6.xml"/><Relationship Id="rId11" Type="http://schemas.openxmlformats.org/officeDocument/2006/relationships/slide" Target="slide13.xml"/><Relationship Id="rId5" Type="http://schemas.openxmlformats.org/officeDocument/2006/relationships/slide" Target="slide5.xml"/><Relationship Id="rId15" Type="http://schemas.openxmlformats.org/officeDocument/2006/relationships/slide" Target="slide18.xml"/><Relationship Id="rId10" Type="http://schemas.openxmlformats.org/officeDocument/2006/relationships/slide" Target="slide11.xml"/><Relationship Id="rId4" Type="http://schemas.openxmlformats.org/officeDocument/2006/relationships/slide" Target="slide3.xml"/><Relationship Id="rId9" Type="http://schemas.openxmlformats.org/officeDocument/2006/relationships/slide" Target="slide10.xml"/><Relationship Id="rId14" Type="http://schemas.openxmlformats.org/officeDocument/2006/relationships/slide" Target="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dvance.lexis.com/api/document/collection/statutes-legislation/id/62XJ-W1M0-R03J-Y22J-00008-00?cite=A.C.A.%20%C2%A7%206-18-718&amp;context=1000516"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dvance.lexis.com/api/document/collection/statutes-legislation/id/62TJ-KVX0-R03M-00YH-00008-00?cite=A.C.A.%20%C2%A7%2017-87-103&amp;context=1000516"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a:extLst>
              <a:ext uri="{FF2B5EF4-FFF2-40B4-BE49-F238E27FC236}">
                <a16:creationId xmlns:a16="http://schemas.microsoft.com/office/drawing/2014/main" id="{BFECF4BF-9C5C-4D7C-B6B5-5D71380FE1CC}"/>
              </a:ext>
            </a:extLst>
          </p:cNvPr>
          <p:cNvSpPr txBox="1">
            <a:spLocks noChangeArrowheads="1"/>
          </p:cNvSpPr>
          <p:nvPr/>
        </p:nvSpPr>
        <p:spPr bwMode="auto">
          <a:xfrm>
            <a:off x="392113" y="914400"/>
            <a:ext cx="83423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dirty="0">
                <a:latin typeface="Arial" panose="020B0604020202020204" pitchFamily="34" charset="0"/>
              </a:rPr>
              <a:t>Adrenal Insufficiency &amp; Crisis</a:t>
            </a:r>
          </a:p>
        </p:txBody>
      </p:sp>
      <p:sp>
        <p:nvSpPr>
          <p:cNvPr id="2" name="Rectangle 1">
            <a:extLst>
              <a:ext uri="{FF2B5EF4-FFF2-40B4-BE49-F238E27FC236}">
                <a16:creationId xmlns:a16="http://schemas.microsoft.com/office/drawing/2014/main" id="{1FAC548E-9DC1-4F71-8255-58B6341AC73E}"/>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6C9958FC-9696-49C5-A1DC-1C1808B909DB}"/>
              </a:ext>
            </a:extLst>
          </p:cNvPr>
          <p:cNvSpPr/>
          <p:nvPr/>
        </p:nvSpPr>
        <p:spPr>
          <a:xfrm>
            <a:off x="0" y="6172200"/>
            <a:ext cx="9144000" cy="685800"/>
          </a:xfrm>
          <a:prstGeom prst="rect">
            <a:avLst/>
          </a:prstGeom>
          <a:solidFill>
            <a:srgbClr val="A80C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102" name="Picture 3">
            <a:extLst>
              <a:ext uri="{FF2B5EF4-FFF2-40B4-BE49-F238E27FC236}">
                <a16:creationId xmlns:a16="http://schemas.microsoft.com/office/drawing/2014/main" id="{249EAEE8-0223-4609-B493-ACC1EEE811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3638" y="2151063"/>
            <a:ext cx="42576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14CF98B-4E8B-9040-A241-68F26BFD2777}"/>
              </a:ext>
            </a:extLst>
          </p:cNvPr>
          <p:cNvSpPr txBox="1"/>
          <p:nvPr/>
        </p:nvSpPr>
        <p:spPr>
          <a:xfrm>
            <a:off x="1060704" y="3511296"/>
            <a:ext cx="7104888" cy="1200329"/>
          </a:xfrm>
          <a:prstGeom prst="rect">
            <a:avLst/>
          </a:prstGeom>
          <a:noFill/>
        </p:spPr>
        <p:txBody>
          <a:bodyPr wrap="square" rtlCol="0">
            <a:spAutoFit/>
          </a:bodyPr>
          <a:lstStyle/>
          <a:p>
            <a:pPr algn="ctr"/>
            <a:r>
              <a:rPr lang="en-US" sz="3600" dirty="0">
                <a:latin typeface="Arial" panose="020B0604020202020204" pitchFamily="34" charset="0"/>
              </a:rPr>
              <a:t>A Training Guide for </a:t>
            </a:r>
          </a:p>
          <a:p>
            <a:pPr algn="ctr"/>
            <a:r>
              <a:rPr lang="en-US" sz="3600" dirty="0">
                <a:latin typeface="Arial" panose="020B0604020202020204" pitchFamily="34" charset="0"/>
              </a:rPr>
              <a:t>School Personnel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95585F-F8BC-4FF7-B4F0-78D5A15E2D65}"/>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2" name="Title 1">
            <a:extLst>
              <a:ext uri="{FF2B5EF4-FFF2-40B4-BE49-F238E27FC236}">
                <a16:creationId xmlns:a16="http://schemas.microsoft.com/office/drawing/2014/main" id="{0912D7B0-E101-44A7-98C4-B7337C24040A}"/>
              </a:ext>
            </a:extLst>
          </p:cNvPr>
          <p:cNvSpPr>
            <a:spLocks noGrp="1"/>
          </p:cNvSpPr>
          <p:nvPr>
            <p:ph type="title"/>
          </p:nvPr>
        </p:nvSpPr>
        <p:spPr>
          <a:xfrm>
            <a:off x="90200" y="-3593"/>
            <a:ext cx="9144000" cy="762000"/>
          </a:xfrm>
        </p:spPr>
        <p:txBody>
          <a:bodyPr/>
          <a:lstStyle/>
          <a:p>
            <a:pPr eaLnBrk="1" hangingPunct="1"/>
            <a:r>
              <a:rPr lang="en-US" altLang="en-US" sz="2800" b="1" dirty="0">
                <a:solidFill>
                  <a:schemeClr val="bg1"/>
                </a:solidFill>
                <a:latin typeface="Arial" panose="020B0604020202020204" pitchFamily="34" charset="0"/>
                <a:cs typeface="Arial" panose="020B0604020202020204" pitchFamily="34" charset="0"/>
              </a:rPr>
              <a:t>How Will I Know If My Student Needs a Dose of Medication?</a:t>
            </a:r>
          </a:p>
        </p:txBody>
      </p:sp>
      <p:pic>
        <p:nvPicPr>
          <p:cNvPr id="5124" name="Picture 4">
            <a:extLst>
              <a:ext uri="{FF2B5EF4-FFF2-40B4-BE49-F238E27FC236}">
                <a16:creationId xmlns:a16="http://schemas.microsoft.com/office/drawing/2014/main" id="{B37DAA2D-1B71-4A20-8CDA-5D158BB34E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6546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754DA21-0C95-4C1B-86F3-05FE06E80B0F}"/>
              </a:ext>
            </a:extLst>
          </p:cNvPr>
          <p:cNvSpPr txBox="1"/>
          <p:nvPr/>
        </p:nvSpPr>
        <p:spPr>
          <a:xfrm>
            <a:off x="317634" y="1046753"/>
            <a:ext cx="8422106" cy="2400657"/>
          </a:xfrm>
          <a:prstGeom prst="rect">
            <a:avLst/>
          </a:prstGeom>
          <a:noFill/>
        </p:spPr>
        <p:txBody>
          <a:bodyPr wrap="square" rtlCol="0">
            <a:spAutoFit/>
          </a:bodyPr>
          <a:lstStyle/>
          <a:p>
            <a:r>
              <a:rPr lang="en-US" dirty="0">
                <a:latin typeface="Arial" panose="020B0604020202020204" pitchFamily="34" charset="0"/>
              </a:rPr>
              <a:t>Acute adrenal crisis is life threatening and needs prompt treatment. It is extremely important to seek medical attention when any of these are noticed, as it indicates your student needs a </a:t>
            </a:r>
            <a:r>
              <a:rPr lang="en-US" b="1" dirty="0">
                <a:latin typeface="Arial" panose="020B0604020202020204" pitchFamily="34" charset="0"/>
              </a:rPr>
              <a:t>stress dose or an emergency dose</a:t>
            </a:r>
            <a:r>
              <a:rPr lang="en-US" b="1" i="1" dirty="0">
                <a:latin typeface="Arial" panose="020B0604020202020204" pitchFamily="34" charset="0"/>
              </a:rPr>
              <a:t>.</a:t>
            </a:r>
            <a:endParaRPr lang="en-US" dirty="0">
              <a:latin typeface="Arial" panose="020B0604020202020204" pitchFamily="34" charset="0"/>
            </a:endParaRPr>
          </a:p>
          <a:p>
            <a:r>
              <a:rPr lang="en-US" sz="2400" dirty="0"/>
              <a:t> </a:t>
            </a:r>
          </a:p>
          <a:p>
            <a:endParaRPr lang="en-US" sz="2400" u="sng" dirty="0"/>
          </a:p>
          <a:p>
            <a:r>
              <a:rPr lang="en-US" sz="2400" dirty="0"/>
              <a:t>			</a:t>
            </a:r>
          </a:p>
          <a:p>
            <a:pPr marL="342900" indent="-342900">
              <a:buFont typeface="Arial" panose="020B0604020202020204" pitchFamily="34" charset="0"/>
              <a:buChar char="•"/>
            </a:pPr>
            <a:endParaRPr lang="en-US" sz="2400" dirty="0"/>
          </a:p>
        </p:txBody>
      </p:sp>
      <p:sp>
        <p:nvSpPr>
          <p:cNvPr id="4" name="TextBox 3">
            <a:extLst>
              <a:ext uri="{FF2B5EF4-FFF2-40B4-BE49-F238E27FC236}">
                <a16:creationId xmlns:a16="http://schemas.microsoft.com/office/drawing/2014/main" id="{AC6FC7E1-877C-4EC1-AB1E-EE78078E6AF0}"/>
              </a:ext>
            </a:extLst>
          </p:cNvPr>
          <p:cNvSpPr txBox="1"/>
          <p:nvPr/>
        </p:nvSpPr>
        <p:spPr>
          <a:xfrm>
            <a:off x="404260" y="2033239"/>
            <a:ext cx="4058012" cy="3662541"/>
          </a:xfrm>
          <a:prstGeom prst="rect">
            <a:avLst/>
          </a:prstGeom>
          <a:noFill/>
          <a:ln w="76200">
            <a:solidFill>
              <a:schemeClr val="tx2">
                <a:lumMod val="75000"/>
              </a:schemeClr>
            </a:solidFill>
          </a:ln>
        </p:spPr>
        <p:txBody>
          <a:bodyPr wrap="square" lIns="91440" tIns="45720" rIns="91440" bIns="45720" rtlCol="0" anchor="t">
            <a:spAutoFit/>
          </a:bodyPr>
          <a:lstStyle/>
          <a:p>
            <a:pPr algn="ctr"/>
            <a:r>
              <a:rPr lang="en-US" b="1" u="sng" dirty="0">
                <a:latin typeface="Arial" panose="020B0604020202020204" pitchFamily="34" charset="0"/>
              </a:rPr>
              <a:t>Symptoms Include:</a:t>
            </a:r>
          </a:p>
          <a:p>
            <a:pPr algn="ctr"/>
            <a:endParaRPr lang="en-US" sz="2000" dirty="0">
              <a:latin typeface="Arial" panose="020B0604020202020204" pitchFamily="34" charset="0"/>
            </a:endParaRPr>
          </a:p>
          <a:p>
            <a:pPr marL="342900" indent="-342900" algn="just">
              <a:buFont typeface="Arial" panose="020B0604020202020204" pitchFamily="34" charset="0"/>
              <a:buChar char="•"/>
            </a:pPr>
            <a:r>
              <a:rPr lang="en-US" dirty="0">
                <a:latin typeface="Arial" panose="020B0604020202020204" pitchFamily="34" charset="0"/>
              </a:rPr>
              <a:t>Pale, cold, clammy skin, shivering</a:t>
            </a:r>
          </a:p>
          <a:p>
            <a:pPr marL="342900" indent="-342900" algn="just">
              <a:buFont typeface="Arial" panose="020B0604020202020204" pitchFamily="34" charset="0"/>
              <a:buChar char="•"/>
            </a:pPr>
            <a:r>
              <a:rPr lang="en-US" dirty="0">
                <a:latin typeface="Arial" panose="020B0604020202020204" pitchFamily="34" charset="0"/>
              </a:rPr>
              <a:t>Headache/dizziness</a:t>
            </a:r>
          </a:p>
          <a:p>
            <a:pPr marL="342900" indent="-342900" algn="just">
              <a:buFont typeface="Arial" panose="020B0604020202020204" pitchFamily="34" charset="0"/>
              <a:buChar char="•"/>
            </a:pPr>
            <a:r>
              <a:rPr lang="en-US" dirty="0">
                <a:latin typeface="Arial" panose="020B0604020202020204" pitchFamily="34" charset="0"/>
              </a:rPr>
              <a:t>Lethargy/listlessness</a:t>
            </a:r>
          </a:p>
          <a:p>
            <a:pPr marL="342900" indent="-342900" algn="just">
              <a:buFont typeface="Arial" panose="020B0604020202020204" pitchFamily="34" charset="0"/>
              <a:buChar char="•"/>
            </a:pPr>
            <a:r>
              <a:rPr lang="en-US" dirty="0">
                <a:latin typeface="Arial" panose="020B0604020202020204" pitchFamily="34" charset="0"/>
              </a:rPr>
              <a:t>Pain: abdominal, back, flank, legs</a:t>
            </a:r>
          </a:p>
          <a:p>
            <a:pPr marL="342900" indent="-342900" algn="just">
              <a:buFont typeface="Arial" panose="020B0604020202020204" pitchFamily="34" charset="0"/>
              <a:buChar char="•"/>
            </a:pPr>
            <a:r>
              <a:rPr lang="en-US" dirty="0">
                <a:latin typeface="Arial" panose="020B0604020202020204" pitchFamily="34" charset="0"/>
              </a:rPr>
              <a:t>Fever/Infections</a:t>
            </a:r>
          </a:p>
          <a:p>
            <a:pPr marL="342900" indent="-342900" algn="just">
              <a:buFont typeface="Arial" panose="020B0604020202020204" pitchFamily="34" charset="0"/>
              <a:buChar char="•"/>
            </a:pPr>
            <a:r>
              <a:rPr lang="en-US" dirty="0">
                <a:latin typeface="Arial" panose="020B0604020202020204" pitchFamily="34" charset="0"/>
              </a:rPr>
              <a:t>Rapid pulse and/or breathing</a:t>
            </a:r>
          </a:p>
          <a:p>
            <a:pPr marL="342900" indent="-342900" algn="just">
              <a:buFont typeface="Arial" panose="020B0604020202020204" pitchFamily="34" charset="0"/>
              <a:buChar char="•"/>
            </a:pPr>
            <a:r>
              <a:rPr lang="en-US" dirty="0">
                <a:latin typeface="Arial" panose="020B0604020202020204" pitchFamily="34" charset="0"/>
              </a:rPr>
              <a:t>Nausea or vomiting/diarrhea</a:t>
            </a:r>
          </a:p>
          <a:p>
            <a:pPr marL="342900" indent="-342900" algn="just">
              <a:buFont typeface="Arial" panose="020B0604020202020204" pitchFamily="34" charset="0"/>
              <a:buChar char="•"/>
            </a:pPr>
            <a:r>
              <a:rPr lang="en-US" dirty="0">
                <a:latin typeface="Arial" panose="020B0604020202020204" pitchFamily="34" charset="0"/>
              </a:rPr>
              <a:t>Neurological deficits: </a:t>
            </a:r>
          </a:p>
          <a:p>
            <a:pPr marL="466725" lvl="1" indent="-228600">
              <a:buFont typeface="Courier New" panose="02070309020205020404" pitchFamily="49" charset="0"/>
              <a:buChar char="o"/>
            </a:pPr>
            <a:r>
              <a:rPr lang="en-US" sz="1600" dirty="0">
                <a:latin typeface="Arial" panose="020B0604020202020204" pitchFamily="34" charset="0"/>
              </a:rPr>
              <a:t>behavior changes, confusion, difficulty speaking, slurred speech</a:t>
            </a:r>
          </a:p>
          <a:p>
            <a:endParaRPr lang="en-US" dirty="0"/>
          </a:p>
        </p:txBody>
      </p:sp>
      <p:pic>
        <p:nvPicPr>
          <p:cNvPr id="6" name="Picture 5">
            <a:extLst>
              <a:ext uri="{FF2B5EF4-FFF2-40B4-BE49-F238E27FC236}">
                <a16:creationId xmlns:a16="http://schemas.microsoft.com/office/drawing/2014/main" id="{6F1077B1-B9B0-4FC8-92AF-FD2F19AA7CD2}"/>
              </a:ext>
            </a:extLst>
          </p:cNvPr>
          <p:cNvPicPr>
            <a:picLocks noChangeAspect="1"/>
          </p:cNvPicPr>
          <p:nvPr/>
        </p:nvPicPr>
        <p:blipFill>
          <a:blip r:embed="rId4"/>
          <a:stretch>
            <a:fillRect/>
          </a:stretch>
        </p:blipFill>
        <p:spPr>
          <a:xfrm>
            <a:off x="4786382" y="2033239"/>
            <a:ext cx="3953360" cy="3293160"/>
          </a:xfrm>
          <a:prstGeom prst="rect">
            <a:avLst/>
          </a:prstGeom>
        </p:spPr>
      </p:pic>
      <p:sp>
        <p:nvSpPr>
          <p:cNvPr id="5" name="TextBox 4">
            <a:extLst>
              <a:ext uri="{FF2B5EF4-FFF2-40B4-BE49-F238E27FC236}">
                <a16:creationId xmlns:a16="http://schemas.microsoft.com/office/drawing/2014/main" id="{D665EA17-7346-4F6E-BD1F-29B7C288F94D}"/>
              </a:ext>
            </a:extLst>
          </p:cNvPr>
          <p:cNvSpPr txBox="1"/>
          <p:nvPr/>
        </p:nvSpPr>
        <p:spPr>
          <a:xfrm>
            <a:off x="1011237" y="5481888"/>
            <a:ext cx="6692766" cy="830997"/>
          </a:xfrm>
          <a:prstGeom prst="rect">
            <a:avLst/>
          </a:prstGeom>
          <a:solidFill>
            <a:schemeClr val="bg1">
              <a:lumMod val="95000"/>
            </a:schemeClr>
          </a:solidFill>
          <a:ln>
            <a:solidFill>
              <a:schemeClr val="tx1"/>
            </a:solidFill>
          </a:ln>
        </p:spPr>
        <p:txBody>
          <a:bodyPr wrap="square" rtlCol="0">
            <a:spAutoFit/>
          </a:bodyPr>
          <a:lstStyle/>
          <a:p>
            <a:r>
              <a:rPr lang="en-US" sz="1600" dirty="0">
                <a:latin typeface="Arial" panose="020B0604020202020204" pitchFamily="34" charset="0"/>
              </a:rPr>
              <a:t>Even if you are unsure, don’t hesitate to call parents or alert the school nurse. Getting extra cortisol will </a:t>
            </a:r>
            <a:r>
              <a:rPr lang="en-US" sz="1600" b="1" dirty="0">
                <a:latin typeface="Arial" panose="020B0604020202020204" pitchFamily="34" charset="0"/>
              </a:rPr>
              <a:t>NOT</a:t>
            </a:r>
            <a:r>
              <a:rPr lang="en-US" sz="1600" dirty="0">
                <a:latin typeface="Arial" panose="020B0604020202020204" pitchFamily="34" charset="0"/>
              </a:rPr>
              <a:t> be harmful. When in doubt, give the medication. </a:t>
            </a:r>
            <a:endParaRPr lang="en-US" sz="1600" b="1" dirty="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682136-54D0-4B31-BBF7-AB2F7ECD07EC}"/>
              </a:ext>
            </a:extLst>
          </p:cNvPr>
          <p:cNvSpPr txBox="1"/>
          <p:nvPr/>
        </p:nvSpPr>
        <p:spPr>
          <a:xfrm>
            <a:off x="549460" y="29214"/>
            <a:ext cx="8045080" cy="671129"/>
          </a:xfrm>
          <a:prstGeom prst="rect">
            <a:avLst/>
          </a:prstGeom>
          <a:noFill/>
        </p:spPr>
        <p:txBody>
          <a:bodyPr wrap="square">
            <a:noAutofit/>
          </a:bodyPr>
          <a:lstStyle/>
          <a:p>
            <a:pPr algn="ctr"/>
            <a:r>
              <a:rPr lang="en-US" altLang="en-US" sz="3600" b="1" dirty="0">
                <a:solidFill>
                  <a:schemeClr val="bg1"/>
                </a:solidFill>
                <a:latin typeface="Arial" panose="020B0604020202020204" pitchFamily="34" charset="0"/>
              </a:rPr>
              <a:t>When is Medication Administered?</a:t>
            </a:r>
            <a:br>
              <a:rPr lang="en-US" altLang="en-US" sz="3800" b="1" dirty="0">
                <a:solidFill>
                  <a:schemeClr val="bg1"/>
                </a:solidFill>
                <a:latin typeface="Arial" panose="020B0604020202020204" pitchFamily="34" charset="0"/>
              </a:rPr>
            </a:br>
            <a:endParaRPr lang="en-US" sz="3800" dirty="0">
              <a:solidFill>
                <a:schemeClr val="bg1"/>
              </a:solidFill>
              <a:latin typeface="Arial" panose="020B0604020202020204" pitchFamily="34" charset="0"/>
            </a:endParaRPr>
          </a:p>
        </p:txBody>
      </p:sp>
      <p:grpSp>
        <p:nvGrpSpPr>
          <p:cNvPr id="2" name="Group 1">
            <a:extLst>
              <a:ext uri="{FF2B5EF4-FFF2-40B4-BE49-F238E27FC236}">
                <a16:creationId xmlns:a16="http://schemas.microsoft.com/office/drawing/2014/main" id="{C2164842-54FD-43F4-99EF-DC7B85AB0AC5}"/>
              </a:ext>
            </a:extLst>
          </p:cNvPr>
          <p:cNvGrpSpPr/>
          <p:nvPr/>
        </p:nvGrpSpPr>
        <p:grpSpPr>
          <a:xfrm>
            <a:off x="556260" y="1005840"/>
            <a:ext cx="3460300" cy="4062651"/>
            <a:chOff x="485554" y="1492716"/>
            <a:chExt cx="3810000" cy="4554392"/>
          </a:xfrm>
        </p:grpSpPr>
        <p:sp>
          <p:nvSpPr>
            <p:cNvPr id="6" name="TextBox 5">
              <a:extLst>
                <a:ext uri="{FF2B5EF4-FFF2-40B4-BE49-F238E27FC236}">
                  <a16:creationId xmlns:a16="http://schemas.microsoft.com/office/drawing/2014/main" id="{95516398-4EE2-461A-ABBD-E6C9CA102DEE}"/>
                </a:ext>
              </a:extLst>
            </p:cNvPr>
            <p:cNvSpPr txBox="1"/>
            <p:nvPr/>
          </p:nvSpPr>
          <p:spPr>
            <a:xfrm>
              <a:off x="485554" y="1492716"/>
              <a:ext cx="3810000" cy="664663"/>
            </a:xfrm>
            <a:prstGeom prst="rect">
              <a:avLst/>
            </a:prstGeom>
            <a:solidFill>
              <a:schemeClr val="tx2">
                <a:lumMod val="75000"/>
              </a:schemeClr>
            </a:solidFill>
            <a:ln w="76200">
              <a:solidFill>
                <a:schemeClr val="tx2">
                  <a:lumMod val="75000"/>
                </a:schemeClr>
              </a:solidFill>
            </a:ln>
          </p:spPr>
          <p:txBody>
            <a:bodyPr wrap="square" rtlCol="0">
              <a:noAutofit/>
            </a:bodyPr>
            <a:lstStyle/>
            <a:p>
              <a:pPr algn="ctr"/>
              <a:r>
                <a:rPr lang="en-US" sz="2200" b="1" dirty="0">
                  <a:solidFill>
                    <a:schemeClr val="bg1"/>
                  </a:solidFill>
                  <a:latin typeface="Arial" panose="020B0604020202020204" pitchFamily="34" charset="0"/>
                </a:rPr>
                <a:t>Stress Dose</a:t>
              </a:r>
            </a:p>
          </p:txBody>
        </p:sp>
        <p:sp>
          <p:nvSpPr>
            <p:cNvPr id="7" name="TextBox 6">
              <a:extLst>
                <a:ext uri="{FF2B5EF4-FFF2-40B4-BE49-F238E27FC236}">
                  <a16:creationId xmlns:a16="http://schemas.microsoft.com/office/drawing/2014/main" id="{64870E5E-B649-44E6-8A41-2BF76BB5F10C}"/>
                </a:ext>
              </a:extLst>
            </p:cNvPr>
            <p:cNvSpPr txBox="1"/>
            <p:nvPr/>
          </p:nvSpPr>
          <p:spPr>
            <a:xfrm>
              <a:off x="485554" y="1911393"/>
              <a:ext cx="3810000" cy="4135715"/>
            </a:xfrm>
            <a:prstGeom prst="rect">
              <a:avLst/>
            </a:prstGeom>
            <a:noFill/>
            <a:ln w="76200">
              <a:solidFill>
                <a:schemeClr val="tx2">
                  <a:lumMod val="75000"/>
                </a:schemeClr>
              </a:solidFill>
            </a:ln>
          </p:spPr>
          <p:txBody>
            <a:bodyPr wrap="square" lIns="91440" tIns="45720" rIns="91440" bIns="45720" rtlCol="0" anchor="t">
              <a:noAutofit/>
            </a:bodyPr>
            <a:lstStyle/>
            <a:p>
              <a:endParaRPr lang="en-US" altLang="en-US" sz="2200" dirty="0">
                <a:latin typeface="Arial" panose="020B0604020202020204" pitchFamily="34" charset="0"/>
              </a:endParaRPr>
            </a:p>
            <a:p>
              <a:pPr marL="285750" indent="-285750">
                <a:buFont typeface="Arial" panose="020B0604020202020204" pitchFamily="34" charset="0"/>
                <a:buChar char="•"/>
              </a:pPr>
              <a:r>
                <a:rPr lang="en-US" altLang="en-US" sz="2000" dirty="0">
                  <a:latin typeface="Arial" panose="020B0604020202020204" pitchFamily="34" charset="0"/>
                </a:rPr>
                <a:t>Fever (Above 100.4º F)</a:t>
              </a:r>
            </a:p>
            <a:p>
              <a:pPr marL="285750" indent="-285750">
                <a:buFont typeface="Arial" panose="020B0604020202020204" pitchFamily="34" charset="0"/>
                <a:buChar char="•"/>
              </a:pPr>
              <a:endParaRPr lang="en-US" altLang="en-US" sz="2000" dirty="0">
                <a:latin typeface="Arial" panose="020B0604020202020204" pitchFamily="34" charset="0"/>
              </a:endParaRPr>
            </a:p>
            <a:p>
              <a:pPr marL="285750" indent="-285750">
                <a:buFont typeface="Arial" panose="020B0604020202020204" pitchFamily="34" charset="0"/>
                <a:buChar char="•"/>
              </a:pPr>
              <a:r>
                <a:rPr lang="en-US" altLang="en-US" sz="2000" dirty="0">
                  <a:latin typeface="Arial" panose="020B0604020202020204" pitchFamily="34" charset="0"/>
                </a:rPr>
                <a:t>Moderate illness </a:t>
              </a:r>
            </a:p>
            <a:p>
              <a:endParaRPr lang="en-US" sz="2000" dirty="0">
                <a:latin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rPr>
                <a:t>Moderate injury</a:t>
              </a:r>
            </a:p>
            <a:p>
              <a:pPr marL="285750" indent="-285750">
                <a:buFont typeface="Arial" panose="020B0604020202020204" pitchFamily="34" charset="0"/>
                <a:buChar char="•"/>
              </a:pPr>
              <a:endParaRPr lang="en-US" sz="2000" dirty="0">
                <a:latin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rPr>
                <a:t>Can be self-administered</a:t>
              </a:r>
            </a:p>
            <a:p>
              <a:pPr marL="285750" indent="-285750">
                <a:buFont typeface="Arial" panose="020B0604020202020204" pitchFamily="34" charset="0"/>
                <a:buChar char="•"/>
              </a:pPr>
              <a:endParaRPr lang="en-US" sz="2000" dirty="0">
                <a:latin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rPr>
                <a:t>Oral administration</a:t>
              </a:r>
            </a:p>
            <a:p>
              <a:pPr marL="285750" indent="-285750">
                <a:buFont typeface="Arial" panose="020B0604020202020204" pitchFamily="34" charset="0"/>
                <a:buChar char="•"/>
              </a:pPr>
              <a:endParaRPr lang="en-US" sz="2000" dirty="0">
                <a:latin typeface="Arial" panose="020B0604020202020204" pitchFamily="34" charset="0"/>
              </a:endParaRPr>
            </a:p>
            <a:p>
              <a:endParaRPr lang="en-US" sz="2000" dirty="0">
                <a:latin typeface="Arial" panose="020B0604020202020204" pitchFamily="34" charset="0"/>
              </a:endParaRP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p:txBody>
        </p:sp>
      </p:grpSp>
      <p:grpSp>
        <p:nvGrpSpPr>
          <p:cNvPr id="10" name="Group 9">
            <a:extLst>
              <a:ext uri="{FF2B5EF4-FFF2-40B4-BE49-F238E27FC236}">
                <a16:creationId xmlns:a16="http://schemas.microsoft.com/office/drawing/2014/main" id="{DD61342C-9359-456D-8FF8-B9AB425FD61C}"/>
              </a:ext>
            </a:extLst>
          </p:cNvPr>
          <p:cNvGrpSpPr/>
          <p:nvPr/>
        </p:nvGrpSpPr>
        <p:grpSpPr>
          <a:xfrm>
            <a:off x="5115636" y="1005840"/>
            <a:ext cx="3467100" cy="4044278"/>
            <a:chOff x="637053" y="1143000"/>
            <a:chExt cx="3810001" cy="3312767"/>
          </a:xfrm>
        </p:grpSpPr>
        <p:sp>
          <p:nvSpPr>
            <p:cNvPr id="11" name="TextBox 10">
              <a:extLst>
                <a:ext uri="{FF2B5EF4-FFF2-40B4-BE49-F238E27FC236}">
                  <a16:creationId xmlns:a16="http://schemas.microsoft.com/office/drawing/2014/main" id="{580A9174-A01E-4320-90E3-AADA6BA5FAE5}"/>
                </a:ext>
              </a:extLst>
            </p:cNvPr>
            <p:cNvSpPr txBox="1"/>
            <p:nvPr/>
          </p:nvSpPr>
          <p:spPr>
            <a:xfrm>
              <a:off x="637053" y="1143000"/>
              <a:ext cx="3810000" cy="485658"/>
            </a:xfrm>
            <a:prstGeom prst="rect">
              <a:avLst/>
            </a:prstGeom>
            <a:solidFill>
              <a:schemeClr val="tx2">
                <a:lumMod val="75000"/>
              </a:schemeClr>
            </a:solidFill>
            <a:ln w="76200">
              <a:solidFill>
                <a:schemeClr val="tx2">
                  <a:lumMod val="75000"/>
                </a:schemeClr>
              </a:solidFill>
            </a:ln>
          </p:spPr>
          <p:txBody>
            <a:bodyPr wrap="square" rtlCol="0">
              <a:noAutofit/>
            </a:bodyPr>
            <a:lstStyle/>
            <a:p>
              <a:pPr algn="ctr"/>
              <a:r>
                <a:rPr lang="en-US" sz="2200" b="1" dirty="0">
                  <a:solidFill>
                    <a:schemeClr val="bg1"/>
                  </a:solidFill>
                  <a:latin typeface="Arial" panose="020B0604020202020204" pitchFamily="34" charset="0"/>
                </a:rPr>
                <a:t>Emergency Dose</a:t>
              </a:r>
            </a:p>
          </p:txBody>
        </p:sp>
        <p:sp>
          <p:nvSpPr>
            <p:cNvPr id="12" name="TextBox 11">
              <a:extLst>
                <a:ext uri="{FF2B5EF4-FFF2-40B4-BE49-F238E27FC236}">
                  <a16:creationId xmlns:a16="http://schemas.microsoft.com/office/drawing/2014/main" id="{C3A909DE-4852-446E-9DFF-58AB1B921995}"/>
                </a:ext>
              </a:extLst>
            </p:cNvPr>
            <p:cNvSpPr txBox="1"/>
            <p:nvPr/>
          </p:nvSpPr>
          <p:spPr>
            <a:xfrm>
              <a:off x="650027" y="1635305"/>
              <a:ext cx="3797027" cy="2820462"/>
            </a:xfrm>
            <a:prstGeom prst="rect">
              <a:avLst/>
            </a:prstGeom>
            <a:noFill/>
            <a:ln w="76200">
              <a:solidFill>
                <a:schemeClr val="tx2">
                  <a:lumMod val="75000"/>
                </a:schemeClr>
              </a:solidFill>
            </a:ln>
          </p:spPr>
          <p:txBody>
            <a:bodyPr wrap="square" lIns="91440" tIns="45720" rIns="91440" bIns="45720" rtlCol="0" anchor="t">
              <a:noAutofit/>
            </a:bodyPr>
            <a:lstStyle/>
            <a:p>
              <a:pPr marL="342900" indent="-342900">
                <a:buFont typeface="Arial" panose="020B0604020202020204" pitchFamily="34" charset="0"/>
                <a:buChar char="•"/>
              </a:pPr>
              <a:r>
                <a:rPr lang="en-US" altLang="en-US" sz="2000" dirty="0">
                  <a:latin typeface="Arial" panose="020B0604020202020204" pitchFamily="34" charset="0"/>
                </a:rPr>
                <a:t>Repeated vomiting</a:t>
              </a:r>
            </a:p>
            <a:p>
              <a:pPr marL="285750" indent="-285750">
                <a:buFont typeface="Arial" panose="020B0604020202020204" pitchFamily="34" charset="0"/>
                <a:buChar char="•"/>
              </a:pPr>
              <a:endParaRPr lang="en-US" sz="2000" dirty="0">
                <a:latin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rPr>
                <a:t>Serious injury (broken bone, head injury, etc.)</a:t>
              </a:r>
            </a:p>
            <a:p>
              <a:pPr marL="285750" indent="-285750">
                <a:buFont typeface="Arial" panose="020B0604020202020204" pitchFamily="34" charset="0"/>
                <a:buChar char="•"/>
              </a:pPr>
              <a:endParaRPr lang="en-US" sz="2000" dirty="0">
                <a:latin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rPr>
                <a:t>Child is unconscious</a:t>
              </a:r>
            </a:p>
            <a:p>
              <a:endParaRPr lang="en-US" sz="2000" dirty="0">
                <a:latin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rPr>
                <a:t>Can be administered by trained school staff</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latin typeface="Arial" panose="020B0604020202020204" pitchFamily="34" charset="0"/>
                </a:rPr>
                <a:t>Intramuscular injection</a:t>
              </a:r>
            </a:p>
          </p:txBody>
        </p:sp>
      </p:grpSp>
      <p:sp>
        <p:nvSpPr>
          <p:cNvPr id="13" name="TextBox 12">
            <a:extLst>
              <a:ext uri="{FF2B5EF4-FFF2-40B4-BE49-F238E27FC236}">
                <a16:creationId xmlns:a16="http://schemas.microsoft.com/office/drawing/2014/main" id="{853D904B-328E-4B6D-A7F5-9BBD80A389B8}"/>
              </a:ext>
            </a:extLst>
          </p:cNvPr>
          <p:cNvSpPr txBox="1"/>
          <p:nvPr/>
        </p:nvSpPr>
        <p:spPr>
          <a:xfrm>
            <a:off x="4211110" y="2715345"/>
            <a:ext cx="786585" cy="461665"/>
          </a:xfrm>
          <a:prstGeom prst="rect">
            <a:avLst/>
          </a:prstGeom>
          <a:noFill/>
        </p:spPr>
        <p:txBody>
          <a:bodyPr wrap="square" rtlCol="0">
            <a:spAutoFit/>
          </a:bodyPr>
          <a:lstStyle/>
          <a:p>
            <a:r>
              <a:rPr lang="en-US" sz="2400" b="1">
                <a:latin typeface="Arial" panose="020B0604020202020204" pitchFamily="34" charset="0"/>
              </a:rPr>
              <a:t>vs</a:t>
            </a:r>
            <a:r>
              <a:rPr lang="en-US" sz="2400">
                <a:latin typeface="Arial" panose="020B0604020202020204" pitchFamily="34" charset="0"/>
              </a:rPr>
              <a:t>.</a:t>
            </a:r>
          </a:p>
        </p:txBody>
      </p:sp>
      <p:sp>
        <p:nvSpPr>
          <p:cNvPr id="8" name="TextBox 7">
            <a:extLst>
              <a:ext uri="{FF2B5EF4-FFF2-40B4-BE49-F238E27FC236}">
                <a16:creationId xmlns:a16="http://schemas.microsoft.com/office/drawing/2014/main" id="{AD434841-5952-47D1-99C7-99EE55417048}"/>
              </a:ext>
            </a:extLst>
          </p:cNvPr>
          <p:cNvSpPr txBox="1"/>
          <p:nvPr/>
        </p:nvSpPr>
        <p:spPr>
          <a:xfrm>
            <a:off x="336307" y="5405002"/>
            <a:ext cx="7323300" cy="1200329"/>
          </a:xfrm>
          <a:prstGeom prst="rect">
            <a:avLst/>
          </a:prstGeom>
          <a:solidFill>
            <a:schemeClr val="bg1">
              <a:lumMod val="95000"/>
            </a:schemeClr>
          </a:solidFill>
          <a:ln>
            <a:solidFill>
              <a:schemeClr val="tx1"/>
            </a:solidFill>
          </a:ln>
        </p:spPr>
        <p:txBody>
          <a:bodyPr wrap="square" rtlCol="0">
            <a:spAutoFit/>
          </a:bodyPr>
          <a:lstStyle/>
          <a:p>
            <a:r>
              <a:rPr lang="en-US" dirty="0">
                <a:latin typeface="Arial" panose="020B0604020202020204" pitchFamily="34" charset="0"/>
              </a:rPr>
              <a:t>Note</a:t>
            </a:r>
            <a:r>
              <a:rPr lang="en-US" b="1" dirty="0">
                <a:latin typeface="Arial" panose="020B0604020202020204" pitchFamily="34" charset="0"/>
              </a:rPr>
              <a:t>: </a:t>
            </a:r>
            <a:r>
              <a:rPr lang="en-US" dirty="0">
                <a:latin typeface="Arial" panose="020B0604020202020204" pitchFamily="34" charset="0"/>
              </a:rPr>
              <a:t>Administering medication is </a:t>
            </a:r>
            <a:r>
              <a:rPr lang="en-US" b="1" dirty="0">
                <a:latin typeface="Arial" panose="020B0604020202020204" pitchFamily="34" charset="0"/>
              </a:rPr>
              <a:t>time-critical</a:t>
            </a:r>
            <a:r>
              <a:rPr lang="en-US" dirty="0">
                <a:latin typeface="Arial" panose="020B0604020202020204" pitchFamily="34" charset="0"/>
              </a:rPr>
              <a:t>. Please note that the dose can be </a:t>
            </a:r>
            <a:r>
              <a:rPr lang="en-US" b="1" dirty="0">
                <a:latin typeface="Arial" panose="020B0604020202020204" pitchFamily="34" charset="0"/>
              </a:rPr>
              <a:t>self-administered (stress dose) </a:t>
            </a:r>
            <a:r>
              <a:rPr lang="en-US" dirty="0">
                <a:latin typeface="Arial" panose="020B0604020202020204" pitchFamily="34" charset="0"/>
              </a:rPr>
              <a:t>or administered by </a:t>
            </a:r>
            <a:r>
              <a:rPr lang="en-US" b="1" dirty="0">
                <a:latin typeface="Arial" panose="020B0604020202020204" pitchFamily="34" charset="0"/>
              </a:rPr>
              <a:t>trained school personnel (emergency dose.)</a:t>
            </a:r>
            <a:r>
              <a:rPr lang="en-US" dirty="0">
                <a:latin typeface="Arial" panose="020B0604020202020204" pitchFamily="34" charset="0"/>
              </a:rPr>
              <a:t> Steroid medications should be stored as directed and easily accessible.</a:t>
            </a:r>
          </a:p>
        </p:txBody>
      </p:sp>
      <p:pic>
        <p:nvPicPr>
          <p:cNvPr id="14" name="Picture 4">
            <a:extLst>
              <a:ext uri="{FF2B5EF4-FFF2-40B4-BE49-F238E27FC236}">
                <a16:creationId xmlns:a16="http://schemas.microsoft.com/office/drawing/2014/main" id="{D12FD051-5A03-6A44-B506-39226CE35E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56546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E2B7256-E0E8-4691-BF12-373D9C3FD5BD}"/>
              </a:ext>
            </a:extLst>
          </p:cNvPr>
          <p:cNvSpPr txBox="1"/>
          <p:nvPr/>
        </p:nvSpPr>
        <p:spPr>
          <a:xfrm>
            <a:off x="503405" y="1219510"/>
            <a:ext cx="7949220" cy="4062651"/>
          </a:xfrm>
          <a:prstGeom prst="rect">
            <a:avLst/>
          </a:prstGeom>
          <a:noFill/>
          <a:ln w="76200">
            <a:solidFill>
              <a:schemeClr val="tx2">
                <a:lumMod val="75000"/>
              </a:schemeClr>
            </a:solidFill>
          </a:ln>
        </p:spPr>
        <p:txBody>
          <a:bodyPr wrap="square" lIns="91440" tIns="45720" rIns="91440" bIns="45720" rtlCol="0" anchor="t">
            <a:spAutoFit/>
          </a:bodyPr>
          <a:lstStyle/>
          <a:p>
            <a:pPr algn="ctr"/>
            <a:endParaRPr lang="en-US" altLang="en-US" sz="2200" b="1" u="sng" dirty="0">
              <a:latin typeface="Arial" panose="020B0604020202020204" pitchFamily="34" charset="0"/>
            </a:endParaRPr>
          </a:p>
          <a:p>
            <a:pPr algn="ctr"/>
            <a:r>
              <a:rPr lang="en-US" altLang="en-US" sz="2200" b="1" u="sng" dirty="0">
                <a:latin typeface="Arial" panose="020B0604020202020204" pitchFamily="34" charset="0"/>
              </a:rPr>
              <a:t>Medication Administration is Not Usually Needed For:</a:t>
            </a:r>
          </a:p>
          <a:p>
            <a:pPr algn="ctr"/>
            <a:endParaRPr lang="en-US" altLang="en-US" sz="2200" dirty="0">
              <a:latin typeface="Arial" panose="020B0604020202020204" pitchFamily="34" charset="0"/>
            </a:endParaRPr>
          </a:p>
          <a:p>
            <a:endParaRPr lang="en-US" altLang="en-US" sz="2200" dirty="0">
              <a:latin typeface="Arial" panose="020B0604020202020204" pitchFamily="34" charset="0"/>
            </a:endParaRPr>
          </a:p>
          <a:p>
            <a:pPr marL="742950" lvl="1" indent="-285750">
              <a:buFont typeface="Arial" panose="020B0604020202020204" pitchFamily="34" charset="0"/>
              <a:buChar char="•"/>
            </a:pPr>
            <a:r>
              <a:rPr lang="en-US" altLang="en-US" sz="2200" dirty="0">
                <a:latin typeface="Arial" panose="020B0604020202020204" pitchFamily="34" charset="0"/>
              </a:rPr>
              <a:t>Mild injury (Example: scraped knee)</a:t>
            </a:r>
          </a:p>
          <a:p>
            <a:pPr marL="285750" indent="-285750">
              <a:buFont typeface="Arial" panose="020B0604020202020204" pitchFamily="34" charset="0"/>
              <a:buChar char="•"/>
            </a:pPr>
            <a:endParaRPr lang="en-US" sz="2200" dirty="0">
              <a:latin typeface="Arial" panose="020B0604020202020204" pitchFamily="34" charset="0"/>
            </a:endParaRPr>
          </a:p>
          <a:p>
            <a:pPr marL="742950" lvl="1" indent="-285750">
              <a:buFont typeface="Arial" panose="020B0604020202020204" pitchFamily="34" charset="0"/>
              <a:buChar char="•"/>
            </a:pPr>
            <a:r>
              <a:rPr lang="en-US" sz="2200" dirty="0">
                <a:latin typeface="Arial" panose="020B0604020202020204" pitchFamily="34" charset="0"/>
              </a:rPr>
              <a:t>Mild illness (Example: runny nose, cough)</a:t>
            </a:r>
          </a:p>
          <a:p>
            <a:pPr marL="742950" lvl="1" indent="-285750">
              <a:buFont typeface="Arial" panose="020B0604020202020204" pitchFamily="34" charset="0"/>
              <a:buChar char="•"/>
            </a:pPr>
            <a:endParaRPr lang="en-US" sz="2200" dirty="0">
              <a:latin typeface="Arial" panose="020B0604020202020204" pitchFamily="34" charset="0"/>
            </a:endParaRPr>
          </a:p>
          <a:p>
            <a:pPr marL="742950" lvl="1" indent="-285750">
              <a:buFont typeface="Arial" panose="020B0604020202020204" pitchFamily="34" charset="0"/>
              <a:buChar char="•"/>
            </a:pPr>
            <a:r>
              <a:rPr lang="en-US" sz="2200" dirty="0">
                <a:latin typeface="Arial" panose="020B0604020202020204" pitchFamily="34" charset="0"/>
              </a:rPr>
              <a:t>Mild emotional stress</a:t>
            </a:r>
          </a:p>
          <a:p>
            <a:pPr lvl="1"/>
            <a:endParaRPr lang="en-US" sz="2200" dirty="0">
              <a:latin typeface="Arial" panose="020B0604020202020204" pitchFamily="34" charset="0"/>
            </a:endParaRP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p:txBody>
      </p:sp>
      <p:sp>
        <p:nvSpPr>
          <p:cNvPr id="17410" name="Title 1">
            <a:extLst>
              <a:ext uri="{FF2B5EF4-FFF2-40B4-BE49-F238E27FC236}">
                <a16:creationId xmlns:a16="http://schemas.microsoft.com/office/drawing/2014/main" id="{AE1F6720-EC93-42FF-8A0F-537B4B42E33E}"/>
              </a:ext>
            </a:extLst>
          </p:cNvPr>
          <p:cNvSpPr>
            <a:spLocks noGrp="1"/>
          </p:cNvSpPr>
          <p:nvPr>
            <p:ph type="title"/>
          </p:nvPr>
        </p:nvSpPr>
        <p:spPr>
          <a:xfrm>
            <a:off x="2451151" y="4481906"/>
            <a:ext cx="5473649" cy="1600510"/>
          </a:xfrm>
          <a:solidFill>
            <a:schemeClr val="bg1">
              <a:lumMod val="95000"/>
            </a:schemeClr>
          </a:solidFill>
          <a:ln>
            <a:solidFill>
              <a:schemeClr val="tx2">
                <a:lumMod val="75000"/>
              </a:schemeClr>
            </a:solidFill>
          </a:ln>
        </p:spPr>
        <p:txBody>
          <a:bodyPr/>
          <a:lstStyle/>
          <a:p>
            <a:pPr algn="l"/>
            <a:r>
              <a:rPr lang="en-US" altLang="en-US" sz="1800" dirty="0">
                <a:latin typeface="Arial" panose="020B0604020202020204" pitchFamily="34" charset="0"/>
                <a:cs typeface="Arial" panose="020B0604020202020204" pitchFamily="34" charset="0"/>
              </a:rPr>
              <a:t>Note: If your student’s illness or injury is mild you may need to consult with the school nurse or parents to discuss whether a stress dose is needed or not. Remember that physician’s orders should always be followed when administering medication.</a:t>
            </a:r>
            <a:endParaRPr lang="en-US" altLang="en-US" sz="2800" b="1" dirty="0"/>
          </a:p>
        </p:txBody>
      </p:sp>
      <p:sp>
        <p:nvSpPr>
          <p:cNvPr id="4" name="TextBox 3">
            <a:extLst>
              <a:ext uri="{FF2B5EF4-FFF2-40B4-BE49-F238E27FC236}">
                <a16:creationId xmlns:a16="http://schemas.microsoft.com/office/drawing/2014/main" id="{B2682136-54D0-4B31-BBF7-AB2F7ECD07EC}"/>
              </a:ext>
            </a:extLst>
          </p:cNvPr>
          <p:cNvSpPr txBox="1"/>
          <p:nvPr/>
        </p:nvSpPr>
        <p:spPr>
          <a:xfrm>
            <a:off x="223283" y="80737"/>
            <a:ext cx="9058939" cy="1138773"/>
          </a:xfrm>
          <a:prstGeom prst="rect">
            <a:avLst/>
          </a:prstGeom>
          <a:noFill/>
        </p:spPr>
        <p:txBody>
          <a:bodyPr wrap="square">
            <a:spAutoFit/>
          </a:bodyPr>
          <a:lstStyle/>
          <a:p>
            <a:r>
              <a:rPr lang="en-US" altLang="en-US" sz="3400" b="1" dirty="0">
                <a:solidFill>
                  <a:schemeClr val="bg1"/>
                </a:solidFill>
                <a:latin typeface="Arial" panose="020B0604020202020204" pitchFamily="34" charset="0"/>
              </a:rPr>
              <a:t>When Do I Not</a:t>
            </a:r>
            <a:r>
              <a:rPr lang="en-US" altLang="en-US" sz="3400" b="1" i="1" dirty="0">
                <a:solidFill>
                  <a:schemeClr val="bg1"/>
                </a:solidFill>
                <a:latin typeface="Arial" panose="020B0604020202020204" pitchFamily="34" charset="0"/>
              </a:rPr>
              <a:t> </a:t>
            </a:r>
            <a:r>
              <a:rPr lang="en-US" altLang="en-US" sz="3400" b="1" dirty="0">
                <a:solidFill>
                  <a:schemeClr val="bg1"/>
                </a:solidFill>
                <a:latin typeface="Arial" panose="020B0604020202020204" pitchFamily="34" charset="0"/>
              </a:rPr>
              <a:t>Administer Medication?</a:t>
            </a:r>
            <a:br>
              <a:rPr lang="en-US" altLang="en-US" sz="3400" b="1" dirty="0">
                <a:solidFill>
                  <a:schemeClr val="bg1"/>
                </a:solidFill>
                <a:latin typeface="Arial" panose="020B0604020202020204" pitchFamily="34" charset="0"/>
              </a:rPr>
            </a:br>
            <a:endParaRPr lang="en-US" sz="3400" dirty="0">
              <a:solidFill>
                <a:schemeClr val="bg1"/>
              </a:solidFill>
              <a:latin typeface="Arial" panose="020B0604020202020204" pitchFamily="34" charset="0"/>
            </a:endParaRPr>
          </a:p>
        </p:txBody>
      </p:sp>
      <p:pic>
        <p:nvPicPr>
          <p:cNvPr id="5" name="Picture 4">
            <a:extLst>
              <a:ext uri="{FF2B5EF4-FFF2-40B4-BE49-F238E27FC236}">
                <a16:creationId xmlns:a16="http://schemas.microsoft.com/office/drawing/2014/main" id="{F01AE376-CE8C-CB49-A3A7-F8E22BE2A7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6546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656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E2B7256-E0E8-4691-BF12-373D9C3FD5BD}"/>
              </a:ext>
            </a:extLst>
          </p:cNvPr>
          <p:cNvSpPr txBox="1"/>
          <p:nvPr/>
        </p:nvSpPr>
        <p:spPr>
          <a:xfrm>
            <a:off x="503405" y="1219510"/>
            <a:ext cx="7949220" cy="3785652"/>
          </a:xfrm>
          <a:prstGeom prst="rect">
            <a:avLst/>
          </a:prstGeom>
          <a:noFill/>
          <a:ln w="76200">
            <a:solidFill>
              <a:schemeClr val="tx2">
                <a:lumMod val="75000"/>
              </a:schemeClr>
            </a:solidFill>
          </a:ln>
        </p:spPr>
        <p:txBody>
          <a:bodyPr wrap="square" lIns="91440" tIns="45720" rIns="91440" bIns="45720" rtlCol="0" anchor="t">
            <a:spAutoFit/>
          </a:bodyPr>
          <a:lstStyle/>
          <a:p>
            <a:pPr algn="ctr"/>
            <a:endParaRPr lang="en-US" altLang="en-US" sz="2200" b="1" u="sng" dirty="0">
              <a:latin typeface="Arial" panose="020B0604020202020204" pitchFamily="34" charset="0"/>
            </a:endParaRPr>
          </a:p>
          <a:p>
            <a:pPr marL="800100" lvl="1" indent="-342900">
              <a:buFont typeface="Arial" panose="020B0604020202020204" pitchFamily="34" charset="0"/>
              <a:buChar char="•"/>
            </a:pPr>
            <a:r>
              <a:rPr lang="en-US" sz="2200" dirty="0">
                <a:latin typeface="Arial" panose="020B0604020202020204" pitchFamily="34" charset="0"/>
              </a:rPr>
              <a:t>Adrenal crises can happen anywhere</a:t>
            </a:r>
          </a:p>
          <a:p>
            <a:pPr marL="800100" lvl="1" indent="-342900">
              <a:buFont typeface="Arial" panose="020B0604020202020204" pitchFamily="34" charset="0"/>
              <a:buChar char="•"/>
            </a:pPr>
            <a:endParaRPr lang="en-US" sz="2200" dirty="0">
              <a:latin typeface="Arial" panose="020B0604020202020204" pitchFamily="34" charset="0"/>
            </a:endParaRPr>
          </a:p>
          <a:p>
            <a:pPr marL="800100" lvl="1" indent="-342900">
              <a:buFont typeface="Arial" panose="020B0604020202020204" pitchFamily="34" charset="0"/>
              <a:buChar char="•"/>
            </a:pPr>
            <a:r>
              <a:rPr lang="en-US" sz="2200" dirty="0">
                <a:latin typeface="Arial" panose="020B0604020202020204" pitchFamily="34" charset="0"/>
              </a:rPr>
              <a:t>A crises can progress quickly</a:t>
            </a:r>
          </a:p>
          <a:p>
            <a:pPr marL="800100" lvl="1" indent="-342900">
              <a:buFont typeface="Arial" panose="020B0604020202020204" pitchFamily="34" charset="0"/>
              <a:buChar char="•"/>
            </a:pPr>
            <a:endParaRPr lang="en-US" sz="2200" dirty="0">
              <a:latin typeface="Arial" panose="020B0604020202020204" pitchFamily="34" charset="0"/>
            </a:endParaRPr>
          </a:p>
          <a:p>
            <a:pPr marL="800100" lvl="1" indent="-342900">
              <a:buFont typeface="Arial" panose="020B0604020202020204" pitchFamily="34" charset="0"/>
              <a:buChar char="•"/>
            </a:pPr>
            <a:r>
              <a:rPr lang="en-US" sz="2200" dirty="0">
                <a:latin typeface="Arial" panose="020B0604020202020204" pitchFamily="34" charset="0"/>
              </a:rPr>
              <a:t>It is better to give medication than none at all</a:t>
            </a:r>
          </a:p>
          <a:p>
            <a:pPr marL="800100" lvl="1" indent="-342900">
              <a:buFont typeface="Arial" panose="020B0604020202020204" pitchFamily="34" charset="0"/>
              <a:buChar char="•"/>
            </a:pPr>
            <a:endParaRPr lang="en-US" sz="2200" dirty="0">
              <a:latin typeface="Arial" panose="020B0604020202020204" pitchFamily="34" charset="0"/>
            </a:endParaRPr>
          </a:p>
          <a:p>
            <a:pPr marL="800100" lvl="1" indent="-342900">
              <a:buFont typeface="Arial" panose="020B0604020202020204" pitchFamily="34" charset="0"/>
              <a:buChar char="•"/>
            </a:pPr>
            <a:r>
              <a:rPr lang="en-US" altLang="en-US" sz="2200" dirty="0">
                <a:latin typeface="Arial" panose="020B0604020202020204" pitchFamily="34" charset="0"/>
              </a:rPr>
              <a:t>Young children may be more at risk because they are unable to communicate as effectively</a:t>
            </a:r>
            <a:endParaRPr lang="en-US" sz="2200" dirty="0">
              <a:latin typeface="Arial" panose="020B0604020202020204" pitchFamily="34" charset="0"/>
            </a:endParaRPr>
          </a:p>
          <a:p>
            <a:endParaRPr lang="en-US" sz="2200" dirty="0"/>
          </a:p>
          <a:p>
            <a:pPr marL="285750" indent="-285750">
              <a:buFont typeface="Arial" panose="020B0604020202020204" pitchFamily="34" charset="0"/>
              <a:buChar char="•"/>
            </a:pPr>
            <a:endParaRPr lang="en-US" dirty="0"/>
          </a:p>
        </p:txBody>
      </p:sp>
      <p:sp>
        <p:nvSpPr>
          <p:cNvPr id="17410" name="Title 1">
            <a:extLst>
              <a:ext uri="{FF2B5EF4-FFF2-40B4-BE49-F238E27FC236}">
                <a16:creationId xmlns:a16="http://schemas.microsoft.com/office/drawing/2014/main" id="{AE1F6720-EC93-42FF-8A0F-537B4B42E33E}"/>
              </a:ext>
            </a:extLst>
          </p:cNvPr>
          <p:cNvSpPr>
            <a:spLocks noGrp="1"/>
          </p:cNvSpPr>
          <p:nvPr>
            <p:ph type="title"/>
          </p:nvPr>
        </p:nvSpPr>
        <p:spPr>
          <a:xfrm>
            <a:off x="1741190" y="5219390"/>
            <a:ext cx="5473649" cy="1066800"/>
          </a:xfrm>
          <a:solidFill>
            <a:schemeClr val="bg1">
              <a:lumMod val="95000"/>
            </a:schemeClr>
          </a:solidFill>
          <a:ln>
            <a:solidFill>
              <a:schemeClr val="tx2">
                <a:lumMod val="75000"/>
              </a:schemeClr>
            </a:solidFill>
          </a:ln>
        </p:spPr>
        <p:txBody>
          <a:bodyPr/>
          <a:lstStyle/>
          <a:p>
            <a:pPr algn="l"/>
            <a:r>
              <a:rPr lang="en-US" altLang="en-US" sz="1800" dirty="0">
                <a:latin typeface="Arial" panose="020B0604020202020204" pitchFamily="34" charset="0"/>
                <a:cs typeface="Arial" panose="020B0604020202020204" pitchFamily="34" charset="0"/>
              </a:rPr>
              <a:t>Note:</a:t>
            </a:r>
            <a:r>
              <a:rPr lang="en-US" sz="2800" dirty="0">
                <a:latin typeface="Arial" panose="020B0604020202020204" pitchFamily="34" charset="0"/>
              </a:rPr>
              <a:t> </a:t>
            </a:r>
            <a:r>
              <a:rPr lang="en-US" sz="1800" dirty="0">
                <a:latin typeface="Arial" panose="020B0604020202020204" pitchFamily="34" charset="0"/>
              </a:rPr>
              <a:t>An emergency identification bracelet can be a life saving tool</a:t>
            </a:r>
            <a:endParaRPr lang="en-US" altLang="en-US" sz="1800" b="1" dirty="0"/>
          </a:p>
        </p:txBody>
      </p:sp>
      <p:sp>
        <p:nvSpPr>
          <p:cNvPr id="4" name="TextBox 3">
            <a:extLst>
              <a:ext uri="{FF2B5EF4-FFF2-40B4-BE49-F238E27FC236}">
                <a16:creationId xmlns:a16="http://schemas.microsoft.com/office/drawing/2014/main" id="{B2682136-54D0-4B31-BBF7-AB2F7ECD07EC}"/>
              </a:ext>
            </a:extLst>
          </p:cNvPr>
          <p:cNvSpPr txBox="1"/>
          <p:nvPr/>
        </p:nvSpPr>
        <p:spPr>
          <a:xfrm>
            <a:off x="223283" y="80737"/>
            <a:ext cx="9058939" cy="1138773"/>
          </a:xfrm>
          <a:prstGeom prst="rect">
            <a:avLst/>
          </a:prstGeom>
          <a:noFill/>
        </p:spPr>
        <p:txBody>
          <a:bodyPr wrap="square">
            <a:spAutoFit/>
          </a:bodyPr>
          <a:lstStyle/>
          <a:p>
            <a:pPr algn="ctr"/>
            <a:r>
              <a:rPr lang="en-US" altLang="en-US" sz="3400" b="1" dirty="0">
                <a:solidFill>
                  <a:schemeClr val="bg1"/>
                </a:solidFill>
                <a:latin typeface="Arial" panose="020B0604020202020204" pitchFamily="34" charset="0"/>
              </a:rPr>
              <a:t>Important Things to Remember</a:t>
            </a:r>
            <a:br>
              <a:rPr lang="en-US" altLang="en-US" sz="3400" b="1" dirty="0">
                <a:solidFill>
                  <a:schemeClr val="bg1"/>
                </a:solidFill>
                <a:latin typeface="Arial" panose="020B0604020202020204" pitchFamily="34" charset="0"/>
              </a:rPr>
            </a:br>
            <a:endParaRPr lang="en-US" sz="3400" dirty="0">
              <a:solidFill>
                <a:schemeClr val="bg1"/>
              </a:solidFill>
              <a:latin typeface="Arial" panose="020B0604020202020204" pitchFamily="34" charset="0"/>
            </a:endParaRPr>
          </a:p>
        </p:txBody>
      </p:sp>
      <p:pic>
        <p:nvPicPr>
          <p:cNvPr id="5" name="Picture 4">
            <a:extLst>
              <a:ext uri="{FF2B5EF4-FFF2-40B4-BE49-F238E27FC236}">
                <a16:creationId xmlns:a16="http://schemas.microsoft.com/office/drawing/2014/main" id="{F01AE376-CE8C-CB49-A3A7-F8E22BE2A7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6546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142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8A8C0A-C91A-4393-9A20-848E5A4C2409}"/>
              </a:ext>
            </a:extLst>
          </p:cNvPr>
          <p:cNvSpPr txBox="1"/>
          <p:nvPr/>
        </p:nvSpPr>
        <p:spPr>
          <a:xfrm>
            <a:off x="80694" y="0"/>
            <a:ext cx="9063306" cy="830997"/>
          </a:xfrm>
          <a:prstGeom prst="rect">
            <a:avLst/>
          </a:prstGeom>
          <a:noFill/>
        </p:spPr>
        <p:txBody>
          <a:bodyPr wrap="square">
            <a:spAutoFit/>
          </a:bodyPr>
          <a:lstStyle/>
          <a:p>
            <a:pPr algn="ctr"/>
            <a:r>
              <a:rPr lang="en-US" sz="2400" b="1">
                <a:solidFill>
                  <a:schemeClr val="bg1"/>
                </a:solidFill>
                <a:latin typeface="Arial" panose="020B0604020202020204" pitchFamily="34" charset="0"/>
              </a:rPr>
              <a:t>How Can I Lessen the Chance of my Student Needing Emergency Treatment?</a:t>
            </a:r>
          </a:p>
        </p:txBody>
      </p:sp>
      <p:sp>
        <p:nvSpPr>
          <p:cNvPr id="5" name="TextBox 4">
            <a:extLst>
              <a:ext uri="{FF2B5EF4-FFF2-40B4-BE49-F238E27FC236}">
                <a16:creationId xmlns:a16="http://schemas.microsoft.com/office/drawing/2014/main" id="{EED1BD04-3388-46A9-BF42-16C8E089A12D}"/>
              </a:ext>
            </a:extLst>
          </p:cNvPr>
          <p:cNvSpPr txBox="1"/>
          <p:nvPr/>
        </p:nvSpPr>
        <p:spPr>
          <a:xfrm>
            <a:off x="938798" y="1212116"/>
            <a:ext cx="7347098" cy="4216539"/>
          </a:xfrm>
          <a:prstGeom prst="rect">
            <a:avLst/>
          </a:prstGeom>
          <a:noFill/>
          <a:ln w="76200">
            <a:solidFill>
              <a:schemeClr val="tx2">
                <a:lumMod val="75000"/>
              </a:schemeClr>
            </a:solidFill>
          </a:ln>
        </p:spPr>
        <p:txBody>
          <a:bodyPr wrap="square" rtlCol="0">
            <a:spAutoFit/>
          </a:bodyPr>
          <a:lstStyle/>
          <a:p>
            <a:pPr algn="ctr"/>
            <a:r>
              <a:rPr lang="en-US" sz="2400" b="1" u="sng" dirty="0">
                <a:latin typeface="Arial" panose="020B0604020202020204" pitchFamily="34" charset="0"/>
              </a:rPr>
              <a:t>Be Mindful of:</a:t>
            </a:r>
          </a:p>
          <a:p>
            <a:endParaRPr lang="en-US" sz="2400" b="1" u="sng" dirty="0">
              <a:latin typeface="Arial" panose="020B0604020202020204" pitchFamily="34" charset="0"/>
            </a:endParaRPr>
          </a:p>
          <a:p>
            <a:pPr marL="742950" lvl="1" indent="-285750">
              <a:buFont typeface="Arial" panose="020B0604020202020204" pitchFamily="34" charset="0"/>
              <a:buChar char="•"/>
            </a:pPr>
            <a:r>
              <a:rPr lang="en-US" sz="2200" dirty="0">
                <a:latin typeface="Arial" panose="020B0604020202020204" pitchFamily="34" charset="0"/>
              </a:rPr>
              <a:t>Hot days which can increase risk of dehydration</a:t>
            </a:r>
          </a:p>
          <a:p>
            <a:pPr marL="742950" lvl="1" indent="-285750">
              <a:buFont typeface="Arial" panose="020B0604020202020204" pitchFamily="34" charset="0"/>
              <a:buChar char="•"/>
            </a:pPr>
            <a:endParaRPr lang="en-US" sz="2200" dirty="0">
              <a:latin typeface="Arial" panose="020B0604020202020204" pitchFamily="34" charset="0"/>
            </a:endParaRPr>
          </a:p>
          <a:p>
            <a:pPr marL="742950" lvl="1" indent="-285750">
              <a:buFont typeface="Arial" panose="020B0604020202020204" pitchFamily="34" charset="0"/>
              <a:buChar char="•"/>
            </a:pPr>
            <a:r>
              <a:rPr lang="en-US" sz="2200" dirty="0">
                <a:latin typeface="Arial" panose="020B0604020202020204" pitchFamily="34" charset="0"/>
              </a:rPr>
              <a:t>Illnesses circulating around the school</a:t>
            </a:r>
          </a:p>
          <a:p>
            <a:pPr marL="742950" lvl="1" indent="-285750">
              <a:buFont typeface="Arial" panose="020B0604020202020204" pitchFamily="34" charset="0"/>
              <a:buChar char="•"/>
            </a:pPr>
            <a:endParaRPr lang="en-US" sz="2200" dirty="0">
              <a:latin typeface="Arial" panose="020B0604020202020204" pitchFamily="34" charset="0"/>
            </a:endParaRPr>
          </a:p>
          <a:p>
            <a:pPr marL="742950" lvl="1" indent="-285750">
              <a:buFont typeface="Arial" panose="020B0604020202020204" pitchFamily="34" charset="0"/>
              <a:buChar char="•"/>
            </a:pPr>
            <a:r>
              <a:rPr lang="en-US" sz="2200" dirty="0">
                <a:latin typeface="Arial" panose="020B0604020202020204" pitchFamily="34" charset="0"/>
              </a:rPr>
              <a:t>Even when you are unsure, do not hesitate to send the student to the nurse or contact the student’s parents if you notice possible signs and symptoms of adrenal crisis</a:t>
            </a:r>
          </a:p>
          <a:p>
            <a:pPr lvl="1"/>
            <a:endParaRPr lang="en-US" sz="2200" dirty="0">
              <a:latin typeface="Arial" panose="020B0604020202020204" pitchFamily="34" charset="0"/>
            </a:endParaRPr>
          </a:p>
          <a:p>
            <a:pPr lvl="1"/>
            <a:endParaRPr lang="en-US" sz="2200" dirty="0">
              <a:latin typeface="Arial" panose="020B0604020202020204" pitchFamily="34" charset="0"/>
            </a:endParaRPr>
          </a:p>
        </p:txBody>
      </p:sp>
      <p:sp>
        <p:nvSpPr>
          <p:cNvPr id="2" name="TextBox 1">
            <a:extLst>
              <a:ext uri="{FF2B5EF4-FFF2-40B4-BE49-F238E27FC236}">
                <a16:creationId xmlns:a16="http://schemas.microsoft.com/office/drawing/2014/main" id="{F2757297-A335-4CD9-A7DF-8B152F35FD74}"/>
              </a:ext>
            </a:extLst>
          </p:cNvPr>
          <p:cNvSpPr txBox="1"/>
          <p:nvPr/>
        </p:nvSpPr>
        <p:spPr>
          <a:xfrm>
            <a:off x="1095474" y="5105396"/>
            <a:ext cx="6278137" cy="646331"/>
          </a:xfrm>
          <a:prstGeom prst="rect">
            <a:avLst/>
          </a:prstGeom>
          <a:solidFill>
            <a:schemeClr val="bg1">
              <a:lumMod val="95000"/>
            </a:schemeClr>
          </a:solidFill>
          <a:ln>
            <a:solidFill>
              <a:schemeClr val="tx1"/>
            </a:solidFill>
          </a:ln>
        </p:spPr>
        <p:txBody>
          <a:bodyPr wrap="square" rtlCol="0">
            <a:spAutoFit/>
          </a:bodyPr>
          <a:lstStyle/>
          <a:p>
            <a:pPr algn="just"/>
            <a:r>
              <a:rPr lang="en-US" dirty="0">
                <a:latin typeface="Arial" panose="020B0604020202020204" pitchFamily="34" charset="0"/>
              </a:rPr>
              <a:t>Reminder: Giving extra hydrocortisone will not be harmful. When in doubt, give the medication.	</a:t>
            </a:r>
          </a:p>
        </p:txBody>
      </p:sp>
      <p:pic>
        <p:nvPicPr>
          <p:cNvPr id="6" name="Picture 4">
            <a:extLst>
              <a:ext uri="{FF2B5EF4-FFF2-40B4-BE49-F238E27FC236}">
                <a16:creationId xmlns:a16="http://schemas.microsoft.com/office/drawing/2014/main" id="{1F380E01-26D6-DA45-BF9A-0148A167A8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56546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E71423-38A6-4E66-8BB1-1DEF5D520E22}"/>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3" name="Title 1">
            <a:extLst>
              <a:ext uri="{FF2B5EF4-FFF2-40B4-BE49-F238E27FC236}">
                <a16:creationId xmlns:a16="http://schemas.microsoft.com/office/drawing/2014/main" id="{E5237230-EF57-459C-86A7-8020E08C5621}"/>
              </a:ext>
            </a:extLst>
          </p:cNvPr>
          <p:cNvSpPr>
            <a:spLocks noGrp="1"/>
          </p:cNvSpPr>
          <p:nvPr>
            <p:ph type="title"/>
          </p:nvPr>
        </p:nvSpPr>
        <p:spPr>
          <a:xfrm>
            <a:off x="457200" y="-190500"/>
            <a:ext cx="8229600" cy="1143000"/>
          </a:xfrm>
        </p:spPr>
        <p:txBody>
          <a:bodyPr/>
          <a:lstStyle/>
          <a:p>
            <a:pPr eaLnBrk="1" hangingPunct="1"/>
            <a:r>
              <a:rPr lang="en-US" altLang="en-US">
                <a:solidFill>
                  <a:schemeClr val="bg1"/>
                </a:solidFill>
                <a:latin typeface="Arial" panose="020B0604020202020204" pitchFamily="34" charset="0"/>
                <a:cs typeface="Arial" panose="020B0604020202020204" pitchFamily="34" charset="0"/>
              </a:rPr>
              <a:t>Treatment: Oral Medication</a:t>
            </a:r>
          </a:p>
        </p:txBody>
      </p:sp>
      <p:pic>
        <p:nvPicPr>
          <p:cNvPr id="5124" name="Picture 4">
            <a:extLst>
              <a:ext uri="{FF2B5EF4-FFF2-40B4-BE49-F238E27FC236}">
                <a16:creationId xmlns:a16="http://schemas.microsoft.com/office/drawing/2014/main" id="{142CE6C6-B807-4BB3-AEFB-CE497CFE84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56546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7753E07-D476-4305-81F3-08EE960636AB}"/>
              </a:ext>
            </a:extLst>
          </p:cNvPr>
          <p:cNvSpPr txBox="1"/>
          <p:nvPr/>
        </p:nvSpPr>
        <p:spPr>
          <a:xfrm>
            <a:off x="5167349" y="1143000"/>
            <a:ext cx="3596640" cy="5601533"/>
          </a:xfrm>
          <a:prstGeom prst="rect">
            <a:avLst/>
          </a:prstGeom>
          <a:noFill/>
          <a:ln>
            <a:solidFill>
              <a:schemeClr val="tx2">
                <a:lumMod val="75000"/>
              </a:schemeClr>
            </a:solidFill>
          </a:ln>
        </p:spPr>
        <p:txBody>
          <a:bodyPr wrap="square" lIns="91440" tIns="45720" rIns="91440" bIns="45720" anchor="t">
            <a:spAutoFit/>
          </a:bodyPr>
          <a:lstStyle/>
          <a:p>
            <a:pPr>
              <a:defRPr/>
            </a:pPr>
            <a:endParaRPr lang="en-US" sz="2000" dirty="0">
              <a:solidFill>
                <a:srgbClr val="444444"/>
              </a:solidFill>
              <a:latin typeface="Arial" panose="020B0604020202020204" pitchFamily="34" charset="0"/>
            </a:endParaRPr>
          </a:p>
          <a:p>
            <a:pPr marL="342900" indent="-342900">
              <a:buFont typeface="Arial" panose="020B0604020202020204" pitchFamily="34" charset="0"/>
              <a:buChar char="•"/>
              <a:defRPr/>
            </a:pPr>
            <a:r>
              <a:rPr lang="en-US" sz="2000" dirty="0">
                <a:solidFill>
                  <a:srgbClr val="444444"/>
                </a:solidFill>
                <a:latin typeface="Arial" panose="020B0604020202020204" pitchFamily="34" charset="0"/>
              </a:rPr>
              <a:t>Provide dose per the </a:t>
            </a:r>
            <a:r>
              <a:rPr lang="en-US" sz="2000" b="1" dirty="0">
                <a:solidFill>
                  <a:srgbClr val="444444"/>
                </a:solidFill>
                <a:latin typeface="Arial" panose="020B0604020202020204" pitchFamily="34" charset="0"/>
              </a:rPr>
              <a:t>student's health plan and/or prescription instructions</a:t>
            </a:r>
          </a:p>
          <a:p>
            <a:pPr marL="342900" indent="-342900">
              <a:buFont typeface="Arial" panose="020B0604020202020204" pitchFamily="34" charset="0"/>
              <a:buChar char="•"/>
              <a:defRPr/>
            </a:pPr>
            <a:endParaRPr lang="en-US" sz="2000" dirty="0">
              <a:solidFill>
                <a:srgbClr val="444444"/>
              </a:solidFill>
              <a:latin typeface="Arial" panose="020B0604020202020204" pitchFamily="34" charset="0"/>
            </a:endParaRPr>
          </a:p>
          <a:p>
            <a:pPr marL="342900" indent="-342900">
              <a:buFont typeface="Arial" panose="020B0604020202020204" pitchFamily="34" charset="0"/>
              <a:buChar char="•"/>
              <a:defRPr/>
            </a:pPr>
            <a:r>
              <a:rPr lang="en-US" sz="2000" dirty="0">
                <a:solidFill>
                  <a:srgbClr val="444444"/>
                </a:solidFill>
                <a:latin typeface="Arial" panose="020B0604020202020204" pitchFamily="34" charset="0"/>
              </a:rPr>
              <a:t>Oral stress dosing is for moderate illness or injury</a:t>
            </a:r>
          </a:p>
          <a:p>
            <a:pPr marL="342900" indent="-342900">
              <a:buFont typeface="Arial" panose="020B0604020202020204" pitchFamily="34" charset="0"/>
              <a:buChar char="•"/>
              <a:defRPr/>
            </a:pPr>
            <a:endParaRPr lang="en-US" sz="2000" dirty="0">
              <a:solidFill>
                <a:srgbClr val="444444"/>
              </a:solidFill>
              <a:latin typeface="Arial" panose="020B0604020202020204" pitchFamily="34" charset="0"/>
            </a:endParaRPr>
          </a:p>
          <a:p>
            <a:pPr marL="342900" indent="-342900">
              <a:buFont typeface="Arial" panose="020B0604020202020204" pitchFamily="34" charset="0"/>
              <a:buChar char="•"/>
              <a:defRPr/>
            </a:pPr>
            <a:r>
              <a:rPr lang="en-US" sz="2000" dirty="0">
                <a:solidFill>
                  <a:srgbClr val="444444"/>
                </a:solidFill>
                <a:latin typeface="Arial" panose="020B0604020202020204" pitchFamily="34" charset="0"/>
              </a:rPr>
              <a:t>In most cases your student will be well served by an oral stress dose and a call to a parent or guardian for the student to be picked up from school for the remainder of the </a:t>
            </a:r>
          </a:p>
          <a:p>
            <a:pPr>
              <a:defRPr/>
            </a:pPr>
            <a:r>
              <a:rPr lang="en-US" sz="2000" dirty="0">
                <a:solidFill>
                  <a:srgbClr val="444444"/>
                </a:solidFill>
                <a:latin typeface="Arial" panose="020B0604020202020204" pitchFamily="34" charset="0"/>
              </a:rPr>
              <a:t>     day</a:t>
            </a:r>
          </a:p>
          <a:p>
            <a:pPr>
              <a:defRPr/>
            </a:pPr>
            <a:endParaRPr lang="en-US" dirty="0">
              <a:solidFill>
                <a:srgbClr val="444444"/>
              </a:solidFill>
              <a:latin typeface="+mn-lt"/>
              <a:cs typeface="Arial"/>
            </a:endParaRPr>
          </a:p>
        </p:txBody>
      </p:sp>
      <p:pic>
        <p:nvPicPr>
          <p:cNvPr id="5" name="Picture 4">
            <a:extLst>
              <a:ext uri="{FF2B5EF4-FFF2-40B4-BE49-F238E27FC236}">
                <a16:creationId xmlns:a16="http://schemas.microsoft.com/office/drawing/2014/main" id="{FED2C4FD-8C36-4203-BB6E-3DC34425C1CD}"/>
              </a:ext>
            </a:extLst>
          </p:cNvPr>
          <p:cNvPicPr>
            <a:picLocks noChangeAspect="1"/>
          </p:cNvPicPr>
          <p:nvPr/>
        </p:nvPicPr>
        <p:blipFill>
          <a:blip r:embed="rId3"/>
          <a:stretch>
            <a:fillRect/>
          </a:stretch>
        </p:blipFill>
        <p:spPr>
          <a:xfrm>
            <a:off x="152400" y="989537"/>
            <a:ext cx="4724108" cy="4129630"/>
          </a:xfrm>
          <a:prstGeom prst="rect">
            <a:avLst/>
          </a:prstGeom>
        </p:spPr>
      </p:pic>
      <p:pic>
        <p:nvPicPr>
          <p:cNvPr id="7" name="Picture 4">
            <a:extLst>
              <a:ext uri="{FF2B5EF4-FFF2-40B4-BE49-F238E27FC236}">
                <a16:creationId xmlns:a16="http://schemas.microsoft.com/office/drawing/2014/main" id="{A9F434DD-E574-2842-BC70-24DD71EAEB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56546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AA08E0D-27FB-4717-ACC7-48A43831E42A}"/>
              </a:ext>
            </a:extLst>
          </p:cNvPr>
          <p:cNvSpPr>
            <a:spLocks noGrp="1"/>
          </p:cNvSpPr>
          <p:nvPr>
            <p:ph type="title"/>
          </p:nvPr>
        </p:nvSpPr>
        <p:spPr>
          <a:xfrm>
            <a:off x="2679512" y="966598"/>
            <a:ext cx="5773112" cy="4688077"/>
          </a:xfrm>
          <a:ln w="76200">
            <a:solidFill>
              <a:schemeClr val="tx2">
                <a:lumMod val="75000"/>
              </a:schemeClr>
            </a:solidFill>
          </a:ln>
        </p:spPr>
        <p:txBody>
          <a:bodyPr/>
          <a:lstStyle/>
          <a:p>
            <a:pPr algn="l">
              <a:lnSpc>
                <a:spcPct val="110000"/>
              </a:lnSpc>
              <a:spcBef>
                <a:spcPts val="0"/>
              </a:spcBef>
              <a:spcAft>
                <a:spcPts val="600"/>
              </a:spcAft>
            </a:pPr>
            <a:r>
              <a:rPr lang="en-US" altLang="en-US" sz="1850" dirty="0">
                <a:solidFill>
                  <a:srgbClr val="000000"/>
                </a:solidFill>
                <a:latin typeface="Arial" panose="020B0604020202020204" pitchFamily="34" charset="0"/>
                <a:cs typeface="Arial" panose="020B0604020202020204" pitchFamily="34" charset="0"/>
              </a:rPr>
              <a:t>	</a:t>
            </a:r>
            <a:br>
              <a:rPr lang="en-US" altLang="en-US" sz="1850" dirty="0">
                <a:solidFill>
                  <a:srgbClr val="000000"/>
                </a:solidFill>
                <a:latin typeface="Arial" panose="020B0604020202020204" pitchFamily="34" charset="0"/>
                <a:cs typeface="Arial" panose="020B0604020202020204" pitchFamily="34" charset="0"/>
              </a:rPr>
            </a:br>
            <a:r>
              <a:rPr lang="en-US" altLang="en-US" sz="1850" dirty="0">
                <a:solidFill>
                  <a:srgbClr val="000000"/>
                </a:solidFill>
                <a:latin typeface="Arial" panose="020B0604020202020204" pitchFamily="34" charset="0"/>
                <a:cs typeface="Arial" panose="020B0604020202020204" pitchFamily="34" charset="0"/>
              </a:rPr>
              <a:t>	</a:t>
            </a:r>
            <a:br>
              <a:rPr lang="en-US" altLang="en-US" sz="1850" dirty="0">
                <a:solidFill>
                  <a:srgbClr val="000000"/>
                </a:solidFill>
                <a:latin typeface="Arial" panose="020B0604020202020204" pitchFamily="34" charset="0"/>
                <a:cs typeface="Arial" panose="020B0604020202020204" pitchFamily="34" charset="0"/>
              </a:rPr>
            </a:br>
            <a:br>
              <a:rPr lang="en-US" altLang="en-US" sz="1850" dirty="0">
                <a:solidFill>
                  <a:srgbClr val="000000"/>
                </a:solidFill>
                <a:latin typeface="Arial" panose="020B0604020202020204" pitchFamily="34" charset="0"/>
                <a:cs typeface="Arial" panose="020B0604020202020204" pitchFamily="34" charset="0"/>
              </a:rPr>
            </a:br>
            <a:r>
              <a:rPr lang="en-US" altLang="en-US" sz="1850" dirty="0">
                <a:solidFill>
                  <a:srgbClr val="000000"/>
                </a:solidFill>
                <a:latin typeface="Arial" panose="020B0604020202020204" pitchFamily="34" charset="0"/>
                <a:cs typeface="Arial" panose="020B0604020202020204" pitchFamily="34" charset="0"/>
              </a:rPr>
              <a:t>1. Wash hands </a:t>
            </a:r>
            <a:br>
              <a:rPr lang="en-US" altLang="en-US" sz="1850" dirty="0">
                <a:solidFill>
                  <a:srgbClr val="000000"/>
                </a:solidFill>
                <a:latin typeface="Arial" panose="020B0604020202020204" pitchFamily="34" charset="0"/>
                <a:cs typeface="Arial" panose="020B0604020202020204" pitchFamily="34" charset="0"/>
              </a:rPr>
            </a:br>
            <a:r>
              <a:rPr lang="en-US" altLang="en-US" sz="1850" dirty="0">
                <a:solidFill>
                  <a:srgbClr val="000000"/>
                </a:solidFill>
                <a:latin typeface="Arial" panose="020B0604020202020204" pitchFamily="34" charset="0"/>
                <a:cs typeface="Arial" panose="020B0604020202020204" pitchFamily="34" charset="0"/>
              </a:rPr>
              <a:t>2. Assemble needed equipment</a:t>
            </a:r>
            <a:br>
              <a:rPr lang="en-US" altLang="en-US" sz="1850" dirty="0">
                <a:solidFill>
                  <a:srgbClr val="000000"/>
                </a:solidFill>
                <a:latin typeface="Arial" panose="020B0604020202020204" pitchFamily="34" charset="0"/>
                <a:cs typeface="Arial" panose="020B0604020202020204" pitchFamily="34" charset="0"/>
              </a:rPr>
            </a:br>
            <a:r>
              <a:rPr lang="en-US" altLang="en-US" sz="1850" dirty="0">
                <a:solidFill>
                  <a:srgbClr val="000000"/>
                </a:solidFill>
                <a:latin typeface="Arial" panose="020B0604020202020204" pitchFamily="34" charset="0"/>
                <a:cs typeface="Arial" panose="020B0604020202020204" pitchFamily="34" charset="0"/>
              </a:rPr>
              <a:t>3. Mix medication in vial by pushing on top of vial to release the cork</a:t>
            </a:r>
            <a:br>
              <a:rPr lang="en-US" altLang="en-US" sz="1850" dirty="0">
                <a:solidFill>
                  <a:srgbClr val="000000"/>
                </a:solidFill>
                <a:latin typeface="Arial" panose="020B0604020202020204" pitchFamily="34" charset="0"/>
                <a:cs typeface="Arial" panose="020B0604020202020204" pitchFamily="34" charset="0"/>
              </a:rPr>
            </a:br>
            <a:r>
              <a:rPr lang="en-US" altLang="en-US" sz="1850" dirty="0">
                <a:solidFill>
                  <a:srgbClr val="000000"/>
                </a:solidFill>
                <a:latin typeface="Arial" panose="020B0604020202020204" pitchFamily="34" charset="0"/>
                <a:cs typeface="Arial" panose="020B0604020202020204" pitchFamily="34" charset="0"/>
              </a:rPr>
              <a:t>4. Shake the vial to ensure medication is mixed </a:t>
            </a:r>
            <a:r>
              <a:rPr lang="en-US" altLang="en-US" sz="1600" i="1" dirty="0">
                <a:solidFill>
                  <a:srgbClr val="000000"/>
                </a:solidFill>
                <a:latin typeface="Arial" panose="020B0604020202020204" pitchFamily="34" charset="0"/>
                <a:cs typeface="Arial" panose="020B0604020202020204" pitchFamily="34" charset="0"/>
              </a:rPr>
              <a:t>(solution should be clear)        </a:t>
            </a:r>
            <a:br>
              <a:rPr lang="en-US" altLang="en-US" sz="1850" dirty="0">
                <a:solidFill>
                  <a:srgbClr val="000000"/>
                </a:solidFill>
                <a:latin typeface="Arial" panose="020B0604020202020204" pitchFamily="34" charset="0"/>
                <a:cs typeface="Arial" panose="020B0604020202020204" pitchFamily="34" charset="0"/>
              </a:rPr>
            </a:br>
            <a:r>
              <a:rPr lang="en-US" altLang="en-US" sz="1850" dirty="0">
                <a:solidFill>
                  <a:srgbClr val="000000"/>
                </a:solidFill>
                <a:latin typeface="Arial" panose="020B0604020202020204" pitchFamily="34" charset="0"/>
                <a:cs typeface="Arial" panose="020B0604020202020204" pitchFamily="34" charset="0"/>
              </a:rPr>
              <a:t>5. Use alcohol swab to clean the rubber stopper on vial</a:t>
            </a:r>
            <a:br>
              <a:rPr lang="en-US" altLang="en-US" sz="1850" dirty="0">
                <a:solidFill>
                  <a:srgbClr val="000000"/>
                </a:solidFill>
                <a:latin typeface="Arial" panose="020B0604020202020204" pitchFamily="34" charset="0"/>
                <a:cs typeface="Arial" panose="020B0604020202020204" pitchFamily="34" charset="0"/>
              </a:rPr>
            </a:br>
            <a:r>
              <a:rPr lang="en-US" altLang="en-US" sz="1850" dirty="0">
                <a:solidFill>
                  <a:srgbClr val="000000"/>
                </a:solidFill>
                <a:latin typeface="Arial" panose="020B0604020202020204" pitchFamily="34" charset="0"/>
                <a:cs typeface="Arial" panose="020B0604020202020204" pitchFamily="34" charset="0"/>
              </a:rPr>
              <a:t>6. Remove cap from syringe needle. Insert needle into the vial.</a:t>
            </a:r>
            <a:br>
              <a:rPr lang="en-US" altLang="en-US" sz="1850" dirty="0">
                <a:solidFill>
                  <a:srgbClr val="000000"/>
                </a:solidFill>
                <a:latin typeface="Arial" panose="020B0604020202020204" pitchFamily="34" charset="0"/>
                <a:cs typeface="Arial" panose="020B0604020202020204" pitchFamily="34" charset="0"/>
              </a:rPr>
            </a:br>
            <a:r>
              <a:rPr lang="en-US" altLang="en-US" sz="1850" dirty="0">
                <a:solidFill>
                  <a:srgbClr val="000000"/>
                </a:solidFill>
                <a:latin typeface="Arial" panose="020B0604020202020204" pitchFamily="34" charset="0"/>
                <a:cs typeface="Arial" panose="020B0604020202020204" pitchFamily="34" charset="0"/>
              </a:rPr>
              <a:t>7. Draw medication up to dose prescribed by physician (see Student’s Health Plan)          </a:t>
            </a:r>
            <a:br>
              <a:rPr lang="en-US" altLang="en-US" sz="1850" dirty="0">
                <a:solidFill>
                  <a:srgbClr val="000000"/>
                </a:solidFill>
                <a:latin typeface="Arial" panose="020B0604020202020204" pitchFamily="34" charset="0"/>
                <a:cs typeface="Arial" panose="020B0604020202020204" pitchFamily="34" charset="0"/>
              </a:rPr>
            </a:br>
            <a:r>
              <a:rPr lang="en-US" altLang="en-US" sz="1850" dirty="0">
                <a:solidFill>
                  <a:srgbClr val="000000"/>
                </a:solidFill>
                <a:latin typeface="Arial" panose="020B0604020202020204" pitchFamily="34" charset="0"/>
                <a:cs typeface="Arial" panose="020B0604020202020204" pitchFamily="34" charset="0"/>
              </a:rPr>
              <a:t>8. Replace needle cap </a:t>
            </a:r>
            <a:br>
              <a:rPr lang="en-US" altLang="en-US" sz="1850" dirty="0">
                <a:solidFill>
                  <a:srgbClr val="000000"/>
                </a:solidFill>
                <a:latin typeface="Arial" panose="020B0604020202020204" pitchFamily="34" charset="0"/>
                <a:cs typeface="Arial" panose="020B0604020202020204" pitchFamily="34" charset="0"/>
              </a:rPr>
            </a:br>
            <a:r>
              <a:rPr lang="en-US" altLang="en-US" sz="1850" dirty="0">
                <a:solidFill>
                  <a:srgbClr val="000000"/>
                </a:solidFill>
                <a:latin typeface="Arial" panose="020B0604020202020204" pitchFamily="34" charset="0"/>
                <a:cs typeface="Arial" panose="020B0604020202020204" pitchFamily="34" charset="0"/>
              </a:rPr>
              <a:t>9. Select</a:t>
            </a:r>
            <a:r>
              <a:rPr lang="en-US" altLang="en-US" sz="1850" b="1" dirty="0">
                <a:solidFill>
                  <a:srgbClr val="000000"/>
                </a:solidFill>
                <a:latin typeface="Arial" panose="020B0604020202020204" pitchFamily="34" charset="0"/>
                <a:cs typeface="Arial" panose="020B0604020202020204" pitchFamily="34" charset="0"/>
              </a:rPr>
              <a:t> </a:t>
            </a:r>
            <a:r>
              <a:rPr lang="en-US" altLang="en-US" sz="1850" dirty="0">
                <a:solidFill>
                  <a:srgbClr val="000000"/>
                </a:solidFill>
                <a:latin typeface="Arial" panose="020B0604020202020204" pitchFamily="34" charset="0"/>
                <a:cs typeface="Arial" panose="020B0604020202020204" pitchFamily="34" charset="0"/>
              </a:rPr>
              <a:t>injection site (Outer portion of thigh, middle third section)</a:t>
            </a:r>
            <a:br>
              <a:rPr lang="en-US" altLang="en-US" sz="1850" dirty="0">
                <a:solidFill>
                  <a:srgbClr val="000000"/>
                </a:solidFill>
                <a:latin typeface="Arial" panose="020B0604020202020204" pitchFamily="34" charset="0"/>
                <a:cs typeface="Arial" panose="020B0604020202020204" pitchFamily="34" charset="0"/>
              </a:rPr>
            </a:br>
            <a:br>
              <a:rPr lang="en-US" altLang="en-US" sz="1850" dirty="0">
                <a:solidFill>
                  <a:srgbClr val="000000"/>
                </a:solidFill>
                <a:latin typeface="Arial" panose="020B0604020202020204" pitchFamily="34" charset="0"/>
                <a:cs typeface="Arial" panose="020B0604020202020204" pitchFamily="34" charset="0"/>
              </a:rPr>
            </a:br>
            <a:br>
              <a:rPr lang="en-US" altLang="en-US" sz="1850" dirty="0">
                <a:solidFill>
                  <a:srgbClr val="000000"/>
                </a:solidFill>
                <a:latin typeface="Arial" panose="020B0604020202020204" pitchFamily="34" charset="0"/>
                <a:cs typeface="Arial" panose="020B0604020202020204" pitchFamily="34" charset="0"/>
              </a:rPr>
            </a:br>
            <a:endParaRPr lang="en-US" altLang="en-US" sz="185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82F115B-438C-4608-B660-12404126E7DE}"/>
              </a:ext>
            </a:extLst>
          </p:cNvPr>
          <p:cNvSpPr txBox="1"/>
          <p:nvPr/>
        </p:nvSpPr>
        <p:spPr>
          <a:xfrm>
            <a:off x="50180" y="89210"/>
            <a:ext cx="9043639" cy="553998"/>
          </a:xfrm>
          <a:prstGeom prst="rect">
            <a:avLst/>
          </a:prstGeom>
          <a:noFill/>
        </p:spPr>
        <p:txBody>
          <a:bodyPr wrap="square" rtlCol="0">
            <a:spAutoFit/>
          </a:bodyPr>
          <a:lstStyle/>
          <a:p>
            <a:pPr algn="ctr"/>
            <a:r>
              <a:rPr lang="en-US" sz="3000">
                <a:solidFill>
                  <a:schemeClr val="bg1"/>
                </a:solidFill>
                <a:latin typeface="Arial" panose="020B0604020202020204" pitchFamily="34" charset="0"/>
              </a:rPr>
              <a:t>Treatment Instructions: Injection Preparation</a:t>
            </a:r>
          </a:p>
        </p:txBody>
      </p:sp>
      <p:pic>
        <p:nvPicPr>
          <p:cNvPr id="6" name="Picture 5">
            <a:extLst>
              <a:ext uri="{FF2B5EF4-FFF2-40B4-BE49-F238E27FC236}">
                <a16:creationId xmlns:a16="http://schemas.microsoft.com/office/drawing/2014/main" id="{5468C26C-E56D-49EF-ABE7-2DEECD09F701}"/>
              </a:ext>
            </a:extLst>
          </p:cNvPr>
          <p:cNvPicPr>
            <a:picLocks noChangeAspect="1"/>
          </p:cNvPicPr>
          <p:nvPr/>
        </p:nvPicPr>
        <p:blipFill>
          <a:blip r:embed="rId3"/>
          <a:stretch>
            <a:fillRect/>
          </a:stretch>
        </p:blipFill>
        <p:spPr>
          <a:xfrm>
            <a:off x="0" y="966598"/>
            <a:ext cx="2629027" cy="2629027"/>
          </a:xfrm>
          <a:prstGeom prst="rect">
            <a:avLst/>
          </a:prstGeom>
        </p:spPr>
      </p:pic>
      <p:pic>
        <p:nvPicPr>
          <p:cNvPr id="5" name="Picture 4">
            <a:extLst>
              <a:ext uri="{FF2B5EF4-FFF2-40B4-BE49-F238E27FC236}">
                <a16:creationId xmlns:a16="http://schemas.microsoft.com/office/drawing/2014/main" id="{D7B8F6DE-B697-6B4D-95C0-CC95714BF0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6546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Figure 7. The injection site.">
            <a:extLst>
              <a:ext uri="{FF2B5EF4-FFF2-40B4-BE49-F238E27FC236}">
                <a16:creationId xmlns:a16="http://schemas.microsoft.com/office/drawing/2014/main" id="{FF82A2EC-850C-868B-E8AB-181623FE22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823" y="3606490"/>
            <a:ext cx="1897380" cy="3162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AA08E0D-27FB-4717-ACC7-48A43831E42A}"/>
              </a:ext>
            </a:extLst>
          </p:cNvPr>
          <p:cNvSpPr>
            <a:spLocks noGrp="1"/>
          </p:cNvSpPr>
          <p:nvPr>
            <p:ph type="title"/>
          </p:nvPr>
        </p:nvSpPr>
        <p:spPr>
          <a:xfrm>
            <a:off x="480059" y="925831"/>
            <a:ext cx="8183881" cy="5035022"/>
          </a:xfrm>
          <a:ln w="76200">
            <a:solidFill>
              <a:schemeClr val="tx2">
                <a:lumMod val="75000"/>
              </a:schemeClr>
            </a:solidFill>
          </a:ln>
        </p:spPr>
        <p:txBody>
          <a:bodyPr/>
          <a:lstStyle/>
          <a:p>
            <a:pPr algn="l">
              <a:lnSpc>
                <a:spcPts val="2020"/>
              </a:lnSpc>
            </a:pPr>
            <a:br>
              <a:rPr lang="en-US" altLang="en-US" sz="1850" dirty="0">
                <a:solidFill>
                  <a:srgbClr val="000000"/>
                </a:solidFill>
                <a:latin typeface="Arial" panose="020B0604020202020204" pitchFamily="34" charset="0"/>
                <a:cs typeface="Arial" panose="020B0604020202020204" pitchFamily="34" charset="0"/>
              </a:rPr>
            </a:br>
            <a:br>
              <a:rPr lang="en-US" altLang="en-US" sz="1850" dirty="0">
                <a:solidFill>
                  <a:srgbClr val="000000"/>
                </a:solidFill>
                <a:latin typeface="Arial" panose="020B0604020202020204" pitchFamily="34" charset="0"/>
                <a:cs typeface="Arial" panose="020B0604020202020204" pitchFamily="34" charset="0"/>
              </a:rPr>
            </a:br>
            <a:r>
              <a:rPr lang="en-US" altLang="en-US" sz="1850" dirty="0">
                <a:solidFill>
                  <a:srgbClr val="000000"/>
                </a:solidFill>
                <a:latin typeface="Arial" panose="020B0604020202020204" pitchFamily="34" charset="0"/>
                <a:cs typeface="Arial" panose="020B0604020202020204" pitchFamily="34" charset="0"/>
              </a:rPr>
              <a:t>1. Clean injection site on skin with alcohol swab</a:t>
            </a:r>
            <a:br>
              <a:rPr lang="en-US" altLang="en-US" sz="1850" dirty="0">
                <a:solidFill>
                  <a:srgbClr val="000000"/>
                </a:solidFill>
                <a:latin typeface="Arial" panose="020B0604020202020204" pitchFamily="34" charset="0"/>
                <a:cs typeface="Arial" panose="020B0604020202020204" pitchFamily="34" charset="0"/>
              </a:rPr>
            </a:br>
            <a:r>
              <a:rPr lang="en-US" altLang="en-US" sz="1850" dirty="0">
                <a:solidFill>
                  <a:srgbClr val="000000"/>
                </a:solidFill>
                <a:latin typeface="Arial" panose="020B0604020202020204" pitchFamily="34" charset="0"/>
                <a:cs typeface="Arial" panose="020B0604020202020204" pitchFamily="34" charset="0"/>
              </a:rPr>
              <a:t>         </a:t>
            </a:r>
            <a:br>
              <a:rPr lang="en-US" altLang="en-US" sz="1850" dirty="0">
                <a:solidFill>
                  <a:srgbClr val="000000"/>
                </a:solidFill>
                <a:latin typeface="Arial" panose="020B0604020202020204" pitchFamily="34" charset="0"/>
                <a:cs typeface="Arial" panose="020B0604020202020204" pitchFamily="34" charset="0"/>
              </a:rPr>
            </a:br>
            <a:r>
              <a:rPr lang="en-US" altLang="en-US" sz="1850" dirty="0">
                <a:solidFill>
                  <a:srgbClr val="000000"/>
                </a:solidFill>
                <a:latin typeface="Arial" panose="020B0604020202020204" pitchFamily="34" charset="0"/>
                <a:cs typeface="Arial" panose="020B0604020202020204" pitchFamily="34" charset="0"/>
              </a:rPr>
              <a:t>2. Remove the cap from the needle, hold the syringe like a dart</a:t>
            </a:r>
            <a:br>
              <a:rPr lang="en-US" altLang="en-US" sz="1850" dirty="0">
                <a:solidFill>
                  <a:srgbClr val="000000"/>
                </a:solidFill>
                <a:latin typeface="Arial" panose="020B0604020202020204" pitchFamily="34" charset="0"/>
                <a:cs typeface="Arial" panose="020B0604020202020204" pitchFamily="34" charset="0"/>
              </a:rPr>
            </a:br>
            <a:br>
              <a:rPr lang="en-US" altLang="en-US" sz="1850" dirty="0">
                <a:solidFill>
                  <a:srgbClr val="000000"/>
                </a:solidFill>
                <a:latin typeface="Arial" panose="020B0604020202020204" pitchFamily="34" charset="0"/>
                <a:cs typeface="Arial" panose="020B0604020202020204" pitchFamily="34" charset="0"/>
              </a:rPr>
            </a:br>
            <a:r>
              <a:rPr lang="en-US" altLang="en-US" sz="1850" dirty="0">
                <a:solidFill>
                  <a:srgbClr val="000000"/>
                </a:solidFill>
                <a:latin typeface="Arial" panose="020B0604020202020204" pitchFamily="34" charset="0"/>
                <a:cs typeface="Arial" panose="020B0604020202020204" pitchFamily="34" charset="0"/>
              </a:rPr>
              <a:t>3. Spread skin of injection site while pushing down lightly</a:t>
            </a:r>
            <a:br>
              <a:rPr lang="en-US" altLang="en-US" sz="1850" dirty="0">
                <a:solidFill>
                  <a:srgbClr val="000000"/>
                </a:solidFill>
                <a:latin typeface="Arial" panose="020B0604020202020204" pitchFamily="34" charset="0"/>
                <a:cs typeface="Arial" panose="020B0604020202020204" pitchFamily="34" charset="0"/>
              </a:rPr>
            </a:br>
            <a:br>
              <a:rPr lang="en-US" altLang="en-US" sz="1850" dirty="0">
                <a:solidFill>
                  <a:srgbClr val="000000"/>
                </a:solidFill>
                <a:latin typeface="Arial" panose="020B0604020202020204" pitchFamily="34" charset="0"/>
                <a:cs typeface="Arial" panose="020B0604020202020204" pitchFamily="34" charset="0"/>
              </a:rPr>
            </a:br>
            <a:r>
              <a:rPr lang="en-US" altLang="en-US" sz="1850" dirty="0">
                <a:solidFill>
                  <a:srgbClr val="000000"/>
                </a:solidFill>
                <a:latin typeface="Arial" panose="020B0604020202020204" pitchFamily="34" charset="0"/>
                <a:cs typeface="Arial" panose="020B0604020202020204" pitchFamily="34" charset="0"/>
              </a:rPr>
              <a:t>5. Quickly insert the needle into the thigh injection site, going in at a 90-      degree angle      </a:t>
            </a:r>
            <a:br>
              <a:rPr lang="en-US" altLang="en-US" sz="1850" dirty="0">
                <a:solidFill>
                  <a:srgbClr val="000000"/>
                </a:solidFill>
                <a:latin typeface="Arial" panose="020B0604020202020204" pitchFamily="34" charset="0"/>
                <a:cs typeface="Arial" panose="020B0604020202020204" pitchFamily="34" charset="0"/>
              </a:rPr>
            </a:br>
            <a:r>
              <a:rPr lang="en-US" altLang="en-US" sz="1850" dirty="0">
                <a:solidFill>
                  <a:srgbClr val="000000"/>
                </a:solidFill>
                <a:latin typeface="Arial" panose="020B0604020202020204" pitchFamily="34" charset="0"/>
                <a:cs typeface="Arial" panose="020B0604020202020204" pitchFamily="34" charset="0"/>
              </a:rPr>
              <a:t>    </a:t>
            </a:r>
            <a:br>
              <a:rPr lang="en-US" altLang="en-US" sz="1850" dirty="0">
                <a:solidFill>
                  <a:srgbClr val="000000"/>
                </a:solidFill>
                <a:latin typeface="Arial" panose="020B0604020202020204" pitchFamily="34" charset="0"/>
                <a:cs typeface="Arial" panose="020B0604020202020204" pitchFamily="34" charset="0"/>
              </a:rPr>
            </a:br>
            <a:r>
              <a:rPr lang="en-US" altLang="en-US" sz="1850" dirty="0">
                <a:solidFill>
                  <a:srgbClr val="000000"/>
                </a:solidFill>
                <a:latin typeface="Arial" panose="020B0604020202020204" pitchFamily="34" charset="0"/>
                <a:cs typeface="Arial" panose="020B0604020202020204" pitchFamily="34" charset="0"/>
              </a:rPr>
              <a:t>4. Hold syringe in place and fully depress plunger to inject medication</a:t>
            </a:r>
            <a:br>
              <a:rPr lang="en-US" altLang="en-US" sz="1850" dirty="0">
                <a:solidFill>
                  <a:srgbClr val="000000"/>
                </a:solidFill>
                <a:latin typeface="Arial" panose="020B0604020202020204" pitchFamily="34" charset="0"/>
                <a:cs typeface="Arial" panose="020B0604020202020204" pitchFamily="34" charset="0"/>
              </a:rPr>
            </a:br>
            <a:br>
              <a:rPr lang="en-US" altLang="en-US" sz="1850" b="1" i="1" dirty="0">
                <a:solidFill>
                  <a:srgbClr val="000000"/>
                </a:solidFill>
                <a:latin typeface="Arial" panose="020B0604020202020204" pitchFamily="34" charset="0"/>
                <a:cs typeface="Arial" panose="020B0604020202020204" pitchFamily="34" charset="0"/>
              </a:rPr>
            </a:br>
            <a:r>
              <a:rPr lang="en-US" altLang="en-US" sz="1850" dirty="0">
                <a:solidFill>
                  <a:srgbClr val="000000"/>
                </a:solidFill>
                <a:latin typeface="Arial" panose="020B0604020202020204" pitchFamily="34" charset="0"/>
                <a:cs typeface="Arial" panose="020B0604020202020204" pitchFamily="34" charset="0"/>
              </a:rPr>
              <a:t>5.  After injecting the medication, remove syringe, cover with injection site with gauze and apply pressure for a few seconds           </a:t>
            </a:r>
            <a:br>
              <a:rPr lang="en-US" altLang="en-US" sz="1850" dirty="0">
                <a:solidFill>
                  <a:srgbClr val="000000"/>
                </a:solidFill>
                <a:latin typeface="Arial" panose="020B0604020202020204" pitchFamily="34" charset="0"/>
                <a:cs typeface="Arial" panose="020B0604020202020204" pitchFamily="34" charset="0"/>
              </a:rPr>
            </a:br>
            <a:br>
              <a:rPr lang="en-US" altLang="en-US" sz="1850" dirty="0">
                <a:solidFill>
                  <a:srgbClr val="000000"/>
                </a:solidFill>
                <a:latin typeface="Arial" panose="020B0604020202020204" pitchFamily="34" charset="0"/>
                <a:cs typeface="Arial" panose="020B0604020202020204" pitchFamily="34" charset="0"/>
              </a:rPr>
            </a:br>
            <a:r>
              <a:rPr lang="en-US" altLang="en-US" sz="1850" dirty="0">
                <a:solidFill>
                  <a:srgbClr val="000000"/>
                </a:solidFill>
                <a:latin typeface="Arial" panose="020B0604020202020204" pitchFamily="34" charset="0"/>
                <a:cs typeface="Arial" panose="020B0604020202020204" pitchFamily="34" charset="0"/>
              </a:rPr>
              <a:t>6. Place syringe and needle in sharps container or unbreakable container     before disposing of it            </a:t>
            </a:r>
            <a:br>
              <a:rPr lang="en-US" altLang="en-US" sz="1850" dirty="0">
                <a:solidFill>
                  <a:srgbClr val="000000"/>
                </a:solidFill>
                <a:latin typeface="Arial" panose="020B0604020202020204" pitchFamily="34" charset="0"/>
                <a:cs typeface="Arial" panose="020B0604020202020204" pitchFamily="34" charset="0"/>
              </a:rPr>
            </a:br>
            <a:br>
              <a:rPr lang="en-US" altLang="en-US" sz="1850" dirty="0">
                <a:solidFill>
                  <a:srgbClr val="000000"/>
                </a:solidFill>
                <a:latin typeface="Arial" panose="020B0604020202020204" pitchFamily="34" charset="0"/>
                <a:cs typeface="Arial" panose="020B0604020202020204" pitchFamily="34" charset="0"/>
              </a:rPr>
            </a:br>
            <a:r>
              <a:rPr lang="en-US" altLang="en-US" sz="1850" dirty="0">
                <a:solidFill>
                  <a:srgbClr val="000000"/>
                </a:solidFill>
                <a:latin typeface="Arial" panose="020B0604020202020204" pitchFamily="34" charset="0"/>
                <a:cs typeface="Arial" panose="020B0604020202020204" pitchFamily="34" charset="0"/>
              </a:rPr>
              <a:t>7. Ensure that 911 and parent have been called. Student may need additional medical attention.</a:t>
            </a:r>
            <a:br>
              <a:rPr lang="en-US" altLang="en-US" sz="1850" dirty="0">
                <a:solidFill>
                  <a:srgbClr val="000000"/>
                </a:solidFill>
                <a:latin typeface="Arial" panose="020B0604020202020204" pitchFamily="34" charset="0"/>
                <a:cs typeface="Arial" panose="020B0604020202020204" pitchFamily="34" charset="0"/>
              </a:rPr>
            </a:br>
            <a:br>
              <a:rPr lang="en-US" altLang="en-US" sz="1850" b="1" i="1" dirty="0">
                <a:solidFill>
                  <a:srgbClr val="000000"/>
                </a:solidFill>
                <a:latin typeface="Arial" panose="020B0604020202020204" pitchFamily="34" charset="0"/>
                <a:cs typeface="Arial" panose="020B0604020202020204" pitchFamily="34" charset="0"/>
              </a:rPr>
            </a:br>
            <a:endParaRPr lang="en-US" altLang="en-US" sz="1850" b="1" i="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82F115B-438C-4608-B660-12404126E7DE}"/>
              </a:ext>
            </a:extLst>
          </p:cNvPr>
          <p:cNvSpPr txBox="1"/>
          <p:nvPr/>
        </p:nvSpPr>
        <p:spPr>
          <a:xfrm>
            <a:off x="50180" y="89210"/>
            <a:ext cx="9043639" cy="553998"/>
          </a:xfrm>
          <a:prstGeom prst="rect">
            <a:avLst/>
          </a:prstGeom>
          <a:noFill/>
        </p:spPr>
        <p:txBody>
          <a:bodyPr wrap="square" rtlCol="0">
            <a:spAutoFit/>
          </a:bodyPr>
          <a:lstStyle/>
          <a:p>
            <a:pPr algn="ctr"/>
            <a:r>
              <a:rPr lang="en-US" sz="3000">
                <a:solidFill>
                  <a:schemeClr val="bg1"/>
                </a:solidFill>
                <a:latin typeface="Arial" panose="020B0604020202020204" pitchFamily="34" charset="0"/>
              </a:rPr>
              <a:t>Treatment Instructions: Injection</a:t>
            </a:r>
          </a:p>
        </p:txBody>
      </p:sp>
      <p:pic>
        <p:nvPicPr>
          <p:cNvPr id="4" name="Picture 4">
            <a:extLst>
              <a:ext uri="{FF2B5EF4-FFF2-40B4-BE49-F238E27FC236}">
                <a16:creationId xmlns:a16="http://schemas.microsoft.com/office/drawing/2014/main" id="{B979C2BF-8E62-D84D-B76A-E05E597896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56546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9C50E6B-7E19-9F42-BE43-A6A7E9BF3383}"/>
              </a:ext>
            </a:extLst>
          </p:cNvPr>
          <p:cNvSpPr txBox="1"/>
          <p:nvPr/>
        </p:nvSpPr>
        <p:spPr>
          <a:xfrm>
            <a:off x="480059" y="6065464"/>
            <a:ext cx="5669280" cy="646331"/>
          </a:xfrm>
          <a:prstGeom prst="rect">
            <a:avLst/>
          </a:prstGeom>
          <a:solidFill>
            <a:schemeClr val="bg1">
              <a:lumMod val="95000"/>
            </a:schemeClr>
          </a:solidFill>
          <a:ln>
            <a:solidFill>
              <a:schemeClr val="tx1"/>
            </a:solidFill>
          </a:ln>
        </p:spPr>
        <p:txBody>
          <a:bodyPr wrap="square" rtlCol="0">
            <a:spAutoFit/>
          </a:bodyPr>
          <a:lstStyle/>
          <a:p>
            <a:r>
              <a:rPr lang="en-US" dirty="0">
                <a:hlinkClick r:id="rId3"/>
              </a:rPr>
              <a:t>Resource: Children’s Hospital of Philadelphia Solu-Cortef Emergency Injection Training Video</a:t>
            </a:r>
            <a:endParaRPr lang="en-US" dirty="0"/>
          </a:p>
        </p:txBody>
      </p:sp>
    </p:spTree>
    <p:extLst>
      <p:ext uri="{BB962C8B-B14F-4D97-AF65-F5344CB8AC3E}">
        <p14:creationId xmlns:p14="http://schemas.microsoft.com/office/powerpoint/2010/main" val="3057319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20BEC-CF36-48D3-962C-3676BA01E7B5}"/>
              </a:ext>
            </a:extLst>
          </p:cNvPr>
          <p:cNvSpPr>
            <a:spLocks noGrp="1"/>
          </p:cNvSpPr>
          <p:nvPr>
            <p:ph type="title"/>
          </p:nvPr>
        </p:nvSpPr>
        <p:spPr>
          <a:xfrm>
            <a:off x="457200" y="-64008"/>
            <a:ext cx="8229600" cy="881743"/>
          </a:xfrm>
        </p:spPr>
        <p:txBody>
          <a:bodyPr/>
          <a:lstStyle/>
          <a:p>
            <a:r>
              <a:rPr lang="en-US">
                <a:solidFill>
                  <a:schemeClr val="bg1"/>
                </a:solidFill>
                <a:latin typeface="Arial" panose="020B0604020202020204" pitchFamily="34" charset="0"/>
                <a:cs typeface="Arial" panose="020B0604020202020204" pitchFamily="34" charset="0"/>
              </a:rPr>
              <a:t>Summary</a:t>
            </a:r>
          </a:p>
        </p:txBody>
      </p:sp>
      <p:sp>
        <p:nvSpPr>
          <p:cNvPr id="4" name="TextBox 3">
            <a:extLst>
              <a:ext uri="{FF2B5EF4-FFF2-40B4-BE49-F238E27FC236}">
                <a16:creationId xmlns:a16="http://schemas.microsoft.com/office/drawing/2014/main" id="{7EFF5639-9F8E-4D98-894F-AA5D7452FD8D}"/>
              </a:ext>
            </a:extLst>
          </p:cNvPr>
          <p:cNvSpPr txBox="1"/>
          <p:nvPr/>
        </p:nvSpPr>
        <p:spPr>
          <a:xfrm>
            <a:off x="5861304" y="1340713"/>
            <a:ext cx="3191256" cy="3770263"/>
          </a:xfrm>
          <a:prstGeom prst="rect">
            <a:avLst/>
          </a:prstGeom>
          <a:solidFill>
            <a:schemeClr val="bg1">
              <a:lumMod val="95000"/>
            </a:schemeClr>
          </a:solidFill>
          <a:ln>
            <a:solidFill>
              <a:schemeClr val="tx1"/>
            </a:solidFill>
          </a:ln>
        </p:spPr>
        <p:txBody>
          <a:bodyPr wrap="square" rtlCol="0">
            <a:spAutoFit/>
          </a:bodyPr>
          <a:lstStyle/>
          <a:p>
            <a:r>
              <a:rPr lang="en-US" sz="1700" dirty="0">
                <a:latin typeface="Arial" panose="020B0604020202020204" pitchFamily="34" charset="0"/>
              </a:rPr>
              <a:t>In the case of someone having an adrenal crisis that requires an injectable stress dose: </a:t>
            </a:r>
          </a:p>
          <a:p>
            <a:endParaRPr lang="en-US" sz="1700" dirty="0">
              <a:latin typeface="Arial" panose="020B0604020202020204" pitchFamily="34" charset="0"/>
            </a:endParaRPr>
          </a:p>
          <a:p>
            <a:pPr marL="742950" lvl="1" indent="-285750">
              <a:buFont typeface="Arial" panose="020B0604020202020204" pitchFamily="34" charset="0"/>
              <a:buChar char="•"/>
            </a:pPr>
            <a:r>
              <a:rPr lang="en-US" sz="1700" dirty="0">
                <a:latin typeface="Arial" panose="020B0604020202020204" pitchFamily="34" charset="0"/>
              </a:rPr>
              <a:t>Send someone to call 911 and the student’s parents</a:t>
            </a:r>
          </a:p>
          <a:p>
            <a:pPr marL="742950" lvl="1" indent="-285750">
              <a:buFont typeface="Arial" panose="020B0604020202020204" pitchFamily="34" charset="0"/>
              <a:buChar char="•"/>
            </a:pPr>
            <a:r>
              <a:rPr lang="en-US" sz="1700" dirty="0">
                <a:latin typeface="Arial" panose="020B0604020202020204" pitchFamily="34" charset="0"/>
              </a:rPr>
              <a:t>Stay calm as you prepare to give the injection</a:t>
            </a:r>
          </a:p>
          <a:p>
            <a:pPr marL="742950" lvl="1" indent="-285750">
              <a:buFont typeface="Arial" panose="020B0604020202020204" pitchFamily="34" charset="0"/>
              <a:buChar char="•"/>
            </a:pPr>
            <a:r>
              <a:rPr lang="en-US" sz="1700" dirty="0">
                <a:latin typeface="Arial" panose="020B0604020202020204" pitchFamily="34" charset="0"/>
              </a:rPr>
              <a:t>Give injection and wait with your student until help arrives</a:t>
            </a:r>
          </a:p>
          <a:p>
            <a:endParaRPr lang="en-US" dirty="0"/>
          </a:p>
        </p:txBody>
      </p:sp>
      <p:sp>
        <p:nvSpPr>
          <p:cNvPr id="3" name="TextBox 2">
            <a:extLst>
              <a:ext uri="{FF2B5EF4-FFF2-40B4-BE49-F238E27FC236}">
                <a16:creationId xmlns:a16="http://schemas.microsoft.com/office/drawing/2014/main" id="{3E463759-38D7-4261-A26F-7E53408559CB}"/>
              </a:ext>
            </a:extLst>
          </p:cNvPr>
          <p:cNvSpPr txBox="1"/>
          <p:nvPr/>
        </p:nvSpPr>
        <p:spPr>
          <a:xfrm>
            <a:off x="276050" y="973860"/>
            <a:ext cx="5486400" cy="5339923"/>
          </a:xfrm>
          <a:prstGeom prst="rect">
            <a:avLst/>
          </a:prstGeom>
          <a:noFill/>
          <a:ln w="76200">
            <a:solidFill>
              <a:schemeClr val="tx2">
                <a:lumMod val="75000"/>
              </a:schemeClr>
            </a:solidFill>
          </a:ln>
        </p:spPr>
        <p:txBody>
          <a:bodyPr wrap="square" rtlCol="0">
            <a:spAutoFit/>
          </a:bodyPr>
          <a:lstStyle/>
          <a:p>
            <a:endParaRPr lang="en-US" sz="1700" dirty="0">
              <a:latin typeface="Arial" panose="020B0604020202020204" pitchFamily="34" charset="0"/>
            </a:endParaRPr>
          </a:p>
          <a:p>
            <a:pPr marL="285750" indent="-285750">
              <a:buFont typeface="Arial" panose="020B0604020202020204" pitchFamily="34" charset="0"/>
              <a:buChar char="•"/>
            </a:pPr>
            <a:r>
              <a:rPr lang="en-US" sz="1700" b="1" dirty="0">
                <a:latin typeface="Arial" panose="020B0604020202020204" pitchFamily="34" charset="0"/>
              </a:rPr>
              <a:t>Symptoms</a:t>
            </a:r>
            <a:r>
              <a:rPr lang="en-US" sz="1700" dirty="0">
                <a:latin typeface="Arial" panose="020B0604020202020204" pitchFamily="34" charset="0"/>
              </a:rPr>
              <a:t> to monitor for adrenal crisis include, but are not limited to: headache, weakness, abdominal pain, dizziness, confusion, significant fatigue, nausea</a:t>
            </a:r>
          </a:p>
          <a:p>
            <a:pPr marL="285750" indent="-285750">
              <a:buFont typeface="Arial" panose="020B0604020202020204" pitchFamily="34" charset="0"/>
              <a:buChar char="•"/>
            </a:pPr>
            <a:endParaRPr lang="en-US" sz="1700" dirty="0">
              <a:latin typeface="Arial" panose="020B0604020202020204" pitchFamily="34" charset="0"/>
            </a:endParaRPr>
          </a:p>
          <a:p>
            <a:pPr marL="285750" indent="-285750">
              <a:buFont typeface="Arial" panose="020B0604020202020204" pitchFamily="34" charset="0"/>
              <a:buChar char="•"/>
            </a:pPr>
            <a:r>
              <a:rPr lang="en-US" sz="1700" b="1" dirty="0">
                <a:latin typeface="Arial" panose="020B0604020202020204" pitchFamily="34" charset="0"/>
              </a:rPr>
              <a:t>Medication </a:t>
            </a:r>
            <a:r>
              <a:rPr lang="en-US" sz="1700" dirty="0">
                <a:latin typeface="Arial" panose="020B0604020202020204" pitchFamily="34" charset="0"/>
              </a:rPr>
              <a:t>may be administered orally (stress dose) or via injection (emergency dose), this will be determined by the severity of the symptoms</a:t>
            </a:r>
          </a:p>
          <a:p>
            <a:r>
              <a:rPr lang="en-US" sz="1700" dirty="0">
                <a:latin typeface="Arial" panose="020B0604020202020204" pitchFamily="34" charset="0"/>
              </a:rPr>
              <a:t> </a:t>
            </a:r>
          </a:p>
          <a:p>
            <a:pPr marL="285750" indent="-285750">
              <a:buFont typeface="Arial" panose="020B0604020202020204" pitchFamily="34" charset="0"/>
              <a:buChar char="•"/>
            </a:pPr>
            <a:r>
              <a:rPr lang="en-US" sz="1700" b="1" dirty="0">
                <a:latin typeface="Arial" panose="020B0604020202020204" pitchFamily="34" charset="0"/>
              </a:rPr>
              <a:t>Medication </a:t>
            </a:r>
            <a:r>
              <a:rPr lang="en-US" sz="1700" dirty="0">
                <a:latin typeface="Arial" panose="020B0604020202020204" pitchFamily="34" charset="0"/>
              </a:rPr>
              <a:t>should be administered without delay when student is experiencing symptoms of adrenal crisis</a:t>
            </a:r>
          </a:p>
          <a:p>
            <a:pPr marL="285750" indent="-285750">
              <a:buFont typeface="Arial" panose="020B0604020202020204" pitchFamily="34" charset="0"/>
              <a:buChar char="•"/>
            </a:pPr>
            <a:endParaRPr lang="en-US" sz="1700" dirty="0">
              <a:latin typeface="Arial" panose="020B0604020202020204" pitchFamily="34" charset="0"/>
            </a:endParaRPr>
          </a:p>
          <a:p>
            <a:pPr marL="285750" indent="-285750">
              <a:buFont typeface="Arial" panose="020B0604020202020204" pitchFamily="34" charset="0"/>
              <a:buChar char="•"/>
            </a:pPr>
            <a:r>
              <a:rPr lang="en-US" sz="1700" b="1" dirty="0">
                <a:latin typeface="Arial" panose="020B0604020202020204" pitchFamily="34" charset="0"/>
              </a:rPr>
              <a:t>A.C.A §6-18-718</a:t>
            </a:r>
            <a:r>
              <a:rPr lang="en-US" sz="1700" dirty="0">
                <a:latin typeface="Arial" panose="020B0604020202020204" pitchFamily="34" charset="0"/>
              </a:rPr>
              <a:t> states that a student experiencing an adrenal crisis may self-administer a stress dose </a:t>
            </a:r>
          </a:p>
          <a:p>
            <a:endParaRPr lang="en-US" sz="1700" dirty="0">
              <a:latin typeface="Arial" panose="020B0604020202020204" pitchFamily="34" charset="0"/>
            </a:endParaRPr>
          </a:p>
          <a:p>
            <a:pPr marL="285750" indent="-285750">
              <a:buFont typeface="Arial" panose="020B0604020202020204" pitchFamily="34" charset="0"/>
              <a:buChar char="•"/>
            </a:pPr>
            <a:r>
              <a:rPr lang="en-US" sz="1700" b="1" dirty="0">
                <a:latin typeface="Arial" panose="020B0604020202020204" pitchFamily="34" charset="0"/>
              </a:rPr>
              <a:t>A.C.A. §17-87-103 </a:t>
            </a:r>
            <a:r>
              <a:rPr lang="en-US" sz="1700" dirty="0">
                <a:latin typeface="Arial" panose="020B0604020202020204" pitchFamily="34" charset="0"/>
              </a:rPr>
              <a:t>states that trained school personnel may administer an emergency dose </a:t>
            </a:r>
          </a:p>
          <a:p>
            <a:pPr marL="285750" indent="-285750">
              <a:buFont typeface="Arial" panose="020B0604020202020204" pitchFamily="34" charset="0"/>
              <a:buChar char="•"/>
            </a:pPr>
            <a:endParaRPr lang="en-US" dirty="0">
              <a:latin typeface="Arial" panose="020B0604020202020204" pitchFamily="34" charset="0"/>
            </a:endParaRPr>
          </a:p>
        </p:txBody>
      </p:sp>
      <p:pic>
        <p:nvPicPr>
          <p:cNvPr id="5" name="Picture 4">
            <a:extLst>
              <a:ext uri="{FF2B5EF4-FFF2-40B4-BE49-F238E27FC236}">
                <a16:creationId xmlns:a16="http://schemas.microsoft.com/office/drawing/2014/main" id="{DAF9EF5F-112B-474D-B612-91460A52E6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56546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616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83FE9A-A9E7-46D8-892D-5CAA6C250C4C}"/>
              </a:ext>
            </a:extLst>
          </p:cNvPr>
          <p:cNvSpPr/>
          <p:nvPr/>
        </p:nvSpPr>
        <p:spPr>
          <a:xfrm>
            <a:off x="0" y="-3048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46" name="Title 1">
            <a:extLst>
              <a:ext uri="{FF2B5EF4-FFF2-40B4-BE49-F238E27FC236}">
                <a16:creationId xmlns:a16="http://schemas.microsoft.com/office/drawing/2014/main" id="{321AD7E6-9BE0-4462-BA7B-29BB81BD060A}"/>
              </a:ext>
            </a:extLst>
          </p:cNvPr>
          <p:cNvSpPr>
            <a:spLocks noGrp="1"/>
          </p:cNvSpPr>
          <p:nvPr>
            <p:ph type="title"/>
          </p:nvPr>
        </p:nvSpPr>
        <p:spPr>
          <a:xfrm>
            <a:off x="457200" y="-30480"/>
            <a:ext cx="8229600" cy="716280"/>
          </a:xfrm>
        </p:spPr>
        <p:txBody>
          <a:bodyPr/>
          <a:lstStyle/>
          <a:p>
            <a:pPr eaLnBrk="1" hangingPunct="1"/>
            <a:r>
              <a:rPr lang="en-US" altLang="en-US" b="1" dirty="0">
                <a:solidFill>
                  <a:schemeClr val="bg1"/>
                </a:solidFill>
                <a:latin typeface="Arial" panose="020B0604020202020204" pitchFamily="34" charset="0"/>
                <a:cs typeface="Arial" panose="020B0604020202020204" pitchFamily="34" charset="0"/>
              </a:rPr>
              <a:t>References</a:t>
            </a:r>
          </a:p>
        </p:txBody>
      </p:sp>
      <p:pic>
        <p:nvPicPr>
          <p:cNvPr id="6148" name="Picture 4">
            <a:extLst>
              <a:ext uri="{FF2B5EF4-FFF2-40B4-BE49-F238E27FC236}">
                <a16:creationId xmlns:a16="http://schemas.microsoft.com/office/drawing/2014/main" id="{8D6C29CE-1668-46DE-93C4-944FD9F24F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56546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9381086-A345-457C-8BC5-F6C141B56041}"/>
              </a:ext>
            </a:extLst>
          </p:cNvPr>
          <p:cNvSpPr txBox="1"/>
          <p:nvPr/>
        </p:nvSpPr>
        <p:spPr>
          <a:xfrm>
            <a:off x="252222" y="856357"/>
            <a:ext cx="8639556" cy="6124754"/>
          </a:xfrm>
          <a:prstGeom prst="rect">
            <a:avLst/>
          </a:prstGeom>
          <a:noFill/>
        </p:spPr>
        <p:txBody>
          <a:bodyPr wrap="square" rtlCol="0">
            <a:spAutoFit/>
          </a:bodyPr>
          <a:lstStyle/>
          <a:p>
            <a:r>
              <a:rPr lang="en-US" sz="1400" dirty="0"/>
              <a:t>Children’s Hospital of Philadelphia (CHOP). (n.d.). Adrenal Insufficiency. CHOP.        ​</a:t>
            </a:r>
          </a:p>
          <a:p>
            <a:r>
              <a:rPr lang="en-US" sz="1400" u="sng" dirty="0">
                <a:hlinkClick r:id="rId3"/>
              </a:rPr>
              <a:t>https://www.chop.edu/conditions-</a:t>
            </a:r>
            <a:r>
              <a:rPr lang="en-US" sz="1400" dirty="0"/>
              <a:t> diseases/adrenal-insufficiency ​</a:t>
            </a:r>
          </a:p>
          <a:p>
            <a:r>
              <a:rPr lang="en-US" sz="1400" dirty="0"/>
              <a:t>​</a:t>
            </a:r>
          </a:p>
          <a:p>
            <a:r>
              <a:rPr lang="en-US" sz="1400" dirty="0" err="1"/>
              <a:t>Colletti</a:t>
            </a:r>
            <a:r>
              <a:rPr lang="en-US" sz="1400" dirty="0"/>
              <a:t>, Amanda et al. (2016, February) Adrenal Insufficiency: Recognizing and Managing Adrenal ​</a:t>
            </a:r>
          </a:p>
          <a:p>
            <a:r>
              <a:rPr lang="en-US" sz="1400" dirty="0"/>
              <a:t>Insufficiency in the Adrenal Insufficient Student [</a:t>
            </a:r>
            <a:r>
              <a:rPr lang="en-US" sz="1400" dirty="0" err="1"/>
              <a:t>Powerpoint</a:t>
            </a:r>
            <a:r>
              <a:rPr lang="en-US" sz="1400" dirty="0"/>
              <a:t> Slides]. Adrenal Insufficiency United. </a:t>
            </a:r>
            <a:r>
              <a:rPr lang="en-US" sz="1400" u="sng" dirty="0">
                <a:hlinkClick r:id="rId4"/>
              </a:rPr>
              <a:t>https://www.aiunited.org</a:t>
            </a:r>
            <a:r>
              <a:rPr lang="en-US" sz="1400" dirty="0"/>
              <a:t> ​</a:t>
            </a:r>
          </a:p>
          <a:p>
            <a:r>
              <a:rPr lang="en-US" sz="1400" dirty="0"/>
              <a:t>​</a:t>
            </a:r>
          </a:p>
          <a:p>
            <a:r>
              <a:rPr lang="en-US" sz="1400" dirty="0"/>
              <a:t>Johns Hopkins Medicine. (n.d.). Adrenal Glands. </a:t>
            </a:r>
            <a:r>
              <a:rPr lang="en-US" sz="1400" dirty="0" err="1"/>
              <a:t>HopkinsMedicine</a:t>
            </a:r>
            <a:r>
              <a:rPr lang="en-US" sz="1400" dirty="0"/>
              <a:t>. ​</a:t>
            </a:r>
          </a:p>
          <a:p>
            <a:r>
              <a:rPr lang="en-US" sz="1400" u="sng" dirty="0">
                <a:hlinkClick r:id="rId5"/>
              </a:rPr>
              <a:t>https://www.hopkinsmedicine.org/health/conditions-and-diseases/adrenal-glands</a:t>
            </a:r>
            <a:r>
              <a:rPr lang="en-US" sz="1400" dirty="0"/>
              <a:t> ​</a:t>
            </a:r>
          </a:p>
          <a:p>
            <a:r>
              <a:rPr lang="en-US" sz="1400" dirty="0"/>
              <a:t>​</a:t>
            </a:r>
          </a:p>
          <a:p>
            <a:r>
              <a:rPr lang="en-US" sz="1400" dirty="0" err="1"/>
              <a:t>MediLexicon</a:t>
            </a:r>
            <a:r>
              <a:rPr lang="en-US" sz="1400" dirty="0"/>
              <a:t> International. (2020). </a:t>
            </a:r>
            <a:r>
              <a:rPr lang="en-US" sz="1400" i="1" dirty="0"/>
              <a:t>Adrenal insufficiency: Definition, symptoms, and </a:t>
            </a:r>
            <a:r>
              <a:rPr lang="en-US" sz="1400" dirty="0"/>
              <a:t>​</a:t>
            </a:r>
          </a:p>
          <a:p>
            <a:r>
              <a:rPr lang="en-US" sz="1400" i="1" dirty="0"/>
              <a:t>treatments</a:t>
            </a:r>
            <a:r>
              <a:rPr lang="en-US" sz="1400" dirty="0"/>
              <a:t>. Medical News Today.  </a:t>
            </a:r>
            <a:r>
              <a:rPr lang="en-US" sz="1400" u="sng" dirty="0">
                <a:hlinkClick r:id="rId6"/>
              </a:rPr>
              <a:t>https://www.medicalnewstoday.com/articles/adrenal-insufficiency</a:t>
            </a:r>
            <a:r>
              <a:rPr lang="en-US" sz="1400" dirty="0"/>
              <a:t>​</a:t>
            </a:r>
          </a:p>
          <a:p>
            <a:endParaRPr lang="en-US" sz="1400" dirty="0"/>
          </a:p>
          <a:p>
            <a:r>
              <a:rPr lang="en-US" sz="1400" dirty="0"/>
              <a:t>​Memorial Sloan Kettering Cancer Center. (2022, January 11). </a:t>
            </a:r>
            <a:r>
              <a:rPr lang="en-US" sz="1400" i="1" dirty="0"/>
              <a:t>How to give an emergency injection using Solu-</a:t>
            </a:r>
            <a:r>
              <a:rPr lang="en-US" sz="1400" i="1" dirty="0" err="1"/>
              <a:t>Cortef</a:t>
            </a:r>
            <a:r>
              <a:rPr lang="en-US" sz="1400" i="1" dirty="0"/>
              <a:t>® Act-O-Vial</a:t>
            </a:r>
            <a:r>
              <a:rPr lang="en-US" sz="1400" dirty="0"/>
              <a:t>. Memorial Sloan Kettering Cancer Center. Retrieved May 16, 2022, from </a:t>
            </a:r>
            <a:r>
              <a:rPr lang="en-US" sz="1400" dirty="0">
                <a:hlinkClick r:id="rId7" tooltip="https://www.mskcc.org/cancer-care/patient-education/give-emergency-injection-using-solu-cortef-act-o-vial"/>
              </a:rPr>
              <a:t>https://www.mskcc.org/cancer-care/patient-education/give-emergency-injection-using-solu-cortef-act-o-vial</a:t>
            </a:r>
            <a:endParaRPr lang="en-US" sz="1400" dirty="0"/>
          </a:p>
          <a:p>
            <a:endParaRPr lang="en-US" sz="1400" dirty="0"/>
          </a:p>
          <a:p>
            <a:r>
              <a:rPr lang="en-US" sz="1400" dirty="0"/>
              <a:t>National Institute of Diabetes and Digestive and Kidney Diseases. (2018, September). CRH tells the ​</a:t>
            </a:r>
          </a:p>
          <a:p>
            <a:r>
              <a:rPr lang="en-US" sz="1400" dirty="0"/>
              <a:t>pituitary to make ACTH, which in turn tells the adrenals to make cortisol. [Screenshot]. </a:t>
            </a:r>
            <a:r>
              <a:rPr lang="en-US" sz="1400" u="sng" dirty="0">
                <a:hlinkClick r:id="rId8"/>
              </a:rPr>
              <a:t>https://www.niddk.nih.gov/health-information/endocrine-diseases/adrenal-insufficiency-addisons-</a:t>
            </a:r>
            <a:r>
              <a:rPr lang="en-US" sz="1400" dirty="0"/>
              <a:t>disease/definition-facts ​</a:t>
            </a:r>
          </a:p>
          <a:p>
            <a:r>
              <a:rPr lang="en-US" sz="1400" dirty="0"/>
              <a:t>​</a:t>
            </a:r>
          </a:p>
          <a:p>
            <a:r>
              <a:rPr lang="en-US" sz="1400" dirty="0"/>
              <a:t>WebMD. (2022, January 16). What Is Adrenal Insufficiency? WebMD. ​</a:t>
            </a:r>
          </a:p>
          <a:p>
            <a:r>
              <a:rPr lang="en-US" sz="1400" dirty="0"/>
              <a:t>https://</a:t>
            </a:r>
            <a:r>
              <a:rPr lang="en-US" sz="1400" dirty="0" err="1"/>
              <a:t>www.webmd.com</a:t>
            </a:r>
            <a:r>
              <a:rPr lang="en-US" sz="1400" dirty="0"/>
              <a:t>/cancer/what-is-adrenal-insufficiency ​</a:t>
            </a:r>
          </a:p>
          <a:p>
            <a:r>
              <a:rPr lang="en-US" sz="1400" dirty="0"/>
              <a:t>​</a:t>
            </a:r>
          </a:p>
          <a:p>
            <a:r>
              <a:rPr lang="en-US" sz="1400" dirty="0"/>
              <a:t>Winslow, T. (2013). </a:t>
            </a:r>
            <a:r>
              <a:rPr lang="en-US" sz="1400" i="1" dirty="0"/>
              <a:t>Anatomy of the adrenal gland</a:t>
            </a:r>
            <a:r>
              <a:rPr lang="en-US" sz="1400" dirty="0"/>
              <a:t>. [Online image]. National Cancer Institute. ​</a:t>
            </a:r>
          </a:p>
          <a:p>
            <a:r>
              <a:rPr lang="en-US" sz="1400" u="sng" dirty="0">
                <a:hlinkClick r:id="rId9"/>
              </a:rPr>
              <a:t>https://www.cancer.gov/publications/dictionaries/cancer-terms/def/adrenal-gland</a:t>
            </a:r>
            <a:r>
              <a:rPr lang="en-US" sz="1400" dirty="0"/>
              <a:t>​</a:t>
            </a:r>
          </a:p>
          <a:p>
            <a:r>
              <a:rPr lang="en-US" sz="1400"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286A-DEE8-482F-BDEA-7ED44F9F7D82}"/>
              </a:ext>
            </a:extLst>
          </p:cNvPr>
          <p:cNvSpPr>
            <a:spLocks noGrp="1"/>
          </p:cNvSpPr>
          <p:nvPr>
            <p:ph type="title"/>
          </p:nvPr>
        </p:nvSpPr>
        <p:spPr>
          <a:xfrm>
            <a:off x="324678" y="-195470"/>
            <a:ext cx="8229600" cy="1143000"/>
          </a:xfrm>
        </p:spPr>
        <p:txBody>
          <a:bodyPr/>
          <a:lstStyle/>
          <a:p>
            <a:r>
              <a:rPr lang="en-US" b="1" dirty="0">
                <a:solidFill>
                  <a:schemeClr val="bg1"/>
                </a:solidFill>
                <a:latin typeface="Arial" panose="020B0604020202020204" pitchFamily="34" charset="0"/>
                <a:cs typeface="Arial" panose="020B0604020202020204" pitchFamily="34" charset="0"/>
              </a:rPr>
              <a:t>Learning Objectives</a:t>
            </a:r>
          </a:p>
        </p:txBody>
      </p:sp>
      <p:sp>
        <p:nvSpPr>
          <p:cNvPr id="6" name="TextBox 5">
            <a:extLst>
              <a:ext uri="{FF2B5EF4-FFF2-40B4-BE49-F238E27FC236}">
                <a16:creationId xmlns:a16="http://schemas.microsoft.com/office/drawing/2014/main" id="{9368F34A-1E63-446F-A4C0-FA572511D4A7}"/>
              </a:ext>
            </a:extLst>
          </p:cNvPr>
          <p:cNvSpPr txBox="1"/>
          <p:nvPr/>
        </p:nvSpPr>
        <p:spPr>
          <a:xfrm>
            <a:off x="457200" y="947530"/>
            <a:ext cx="8229600" cy="5770811"/>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dirty="0">
                <a:latin typeface="Arial" panose="020B0604020202020204" pitchFamily="34" charset="0"/>
                <a:hlinkClick r:id="rId3" action="ppaction://hlinksldjump"/>
              </a:rPr>
              <a:t>Updated </a:t>
            </a:r>
            <a:r>
              <a:rPr lang="en-US" dirty="0">
                <a:latin typeface="Arial" panose="020B0604020202020204" pitchFamily="34" charset="0"/>
                <a:hlinkClick r:id="rId4" action="ppaction://hlinksldjump"/>
              </a:rPr>
              <a:t>Arkansas</a:t>
            </a:r>
            <a:r>
              <a:rPr lang="en-US" dirty="0">
                <a:latin typeface="Arial" panose="020B0604020202020204" pitchFamily="34" charset="0"/>
                <a:hlinkClick r:id="rId3" action="ppaction://hlinksldjump"/>
              </a:rPr>
              <a:t> Law</a:t>
            </a:r>
          </a:p>
          <a:p>
            <a:pPr marL="285750" indent="-285750">
              <a:lnSpc>
                <a:spcPct val="150000"/>
              </a:lnSpc>
              <a:buFont typeface="Arial" panose="020B0604020202020204" pitchFamily="34" charset="0"/>
              <a:buChar char="•"/>
            </a:pPr>
            <a:r>
              <a:rPr lang="en-US" dirty="0">
                <a:latin typeface="Arial" panose="020B0604020202020204" pitchFamily="34" charset="0"/>
                <a:hlinkClick r:id="rId3" action="ppaction://hlinksldjump"/>
              </a:rPr>
              <a:t>Understand the Purpose of the </a:t>
            </a:r>
            <a:r>
              <a:rPr lang="en-US" dirty="0">
                <a:latin typeface="Arial" panose="020B0604020202020204" pitchFamily="34" charset="0"/>
                <a:hlinkClick r:id="rId5" action="ppaction://hlinksldjump"/>
              </a:rPr>
              <a:t>Adrenal</a:t>
            </a:r>
            <a:r>
              <a:rPr lang="en-US" dirty="0">
                <a:latin typeface="Arial" panose="020B0604020202020204" pitchFamily="34" charset="0"/>
                <a:hlinkClick r:id="rId3" action="ppaction://hlinksldjump"/>
              </a:rPr>
              <a:t> Glands</a:t>
            </a:r>
            <a:endParaRPr lang="en-US" dirty="0">
              <a:latin typeface="Arial" panose="020B0604020202020204" pitchFamily="34" charset="0"/>
              <a:hlinkClick r:id="rId6" action="ppaction://hlinksldjump"/>
            </a:endParaRPr>
          </a:p>
          <a:p>
            <a:pPr marL="285750" indent="-285750">
              <a:lnSpc>
                <a:spcPct val="150000"/>
              </a:lnSpc>
              <a:buFont typeface="Arial" panose="020B0604020202020204" pitchFamily="34" charset="0"/>
              <a:buChar char="•"/>
            </a:pPr>
            <a:r>
              <a:rPr lang="en-US" dirty="0">
                <a:latin typeface="Arial" panose="020B0604020202020204" pitchFamily="34" charset="0"/>
                <a:hlinkClick r:id="rId6" action="ppaction://hlinksldjump"/>
              </a:rPr>
              <a:t>Understand the Meaning of Adrenal Insufficiency</a:t>
            </a:r>
            <a:endParaRPr lang="en-US" dirty="0">
              <a:latin typeface="Arial" panose="020B0604020202020204" pitchFamily="34" charset="0"/>
            </a:endParaRPr>
          </a:p>
          <a:p>
            <a:pPr marL="285750" indent="-285750">
              <a:lnSpc>
                <a:spcPct val="150000"/>
              </a:lnSpc>
              <a:buFont typeface="Arial" panose="020B0604020202020204" pitchFamily="34" charset="0"/>
              <a:buChar char="•"/>
            </a:pPr>
            <a:r>
              <a:rPr lang="en-US" dirty="0">
                <a:latin typeface="Arial" panose="020B0604020202020204" pitchFamily="34" charset="0"/>
                <a:hlinkClick r:id="rId7" action="ppaction://hlinksldjump"/>
              </a:rPr>
              <a:t>Understand Differences Between Adrenal Insufficiency &amp; Adrenal Crisis</a:t>
            </a:r>
            <a:endParaRPr lang="en-US" dirty="0">
              <a:latin typeface="Arial" panose="020B0604020202020204" pitchFamily="34" charset="0"/>
            </a:endParaRPr>
          </a:p>
          <a:p>
            <a:pPr marL="285750" indent="-285750">
              <a:lnSpc>
                <a:spcPct val="150000"/>
              </a:lnSpc>
              <a:buFont typeface="Arial" panose="020B0604020202020204" pitchFamily="34" charset="0"/>
              <a:buChar char="•"/>
            </a:pPr>
            <a:r>
              <a:rPr lang="en-US" dirty="0">
                <a:latin typeface="Arial" panose="020B0604020202020204" pitchFamily="34" charset="0"/>
                <a:hlinkClick r:id="rId8" action="ppaction://hlinksldjump"/>
              </a:rPr>
              <a:t>Understand Medication Needs</a:t>
            </a:r>
            <a:endParaRPr lang="en-US" dirty="0">
              <a:latin typeface="Arial" panose="020B0604020202020204" pitchFamily="34" charset="0"/>
            </a:endParaRPr>
          </a:p>
          <a:p>
            <a:pPr marL="285750" indent="-285750">
              <a:lnSpc>
                <a:spcPct val="150000"/>
              </a:lnSpc>
              <a:buFont typeface="Arial" panose="020B0604020202020204" pitchFamily="34" charset="0"/>
              <a:buChar char="•"/>
            </a:pPr>
            <a:r>
              <a:rPr lang="en-US" dirty="0">
                <a:latin typeface="Arial" panose="020B0604020202020204" pitchFamily="34" charset="0"/>
                <a:hlinkClick r:id="rId9" action="ppaction://hlinksldjump"/>
              </a:rPr>
              <a:t>Recognize the Signs and Symptoms </a:t>
            </a:r>
            <a:endParaRPr lang="en-US" dirty="0">
              <a:latin typeface="Arial" panose="020B0604020202020204" pitchFamily="34" charset="0"/>
            </a:endParaRPr>
          </a:p>
          <a:p>
            <a:pPr marL="285750" indent="-285750">
              <a:lnSpc>
                <a:spcPct val="150000"/>
              </a:lnSpc>
              <a:buFont typeface="Arial" panose="020B0604020202020204" pitchFamily="34" charset="0"/>
              <a:buChar char="•"/>
            </a:pPr>
            <a:r>
              <a:rPr lang="en-US" dirty="0">
                <a:latin typeface="Arial" panose="020B0604020202020204" pitchFamily="34" charset="0"/>
                <a:hlinkClick r:id="rId10" action="ppaction://hlinksldjump"/>
              </a:rPr>
              <a:t>Recognize When Additional Medication May or May Not Be Needed</a:t>
            </a:r>
            <a:endParaRPr lang="en-US" dirty="0">
              <a:latin typeface="Arial" panose="020B0604020202020204" pitchFamily="34" charset="0"/>
            </a:endParaRPr>
          </a:p>
          <a:p>
            <a:pPr marL="285750" indent="-285750">
              <a:lnSpc>
                <a:spcPct val="150000"/>
              </a:lnSpc>
              <a:buFont typeface="Arial" panose="020B0604020202020204" pitchFamily="34" charset="0"/>
              <a:buChar char="•"/>
            </a:pPr>
            <a:r>
              <a:rPr lang="en-US" dirty="0">
                <a:latin typeface="Arial" panose="020B0604020202020204" pitchFamily="34" charset="0"/>
                <a:hlinkClick r:id="rId11" action="ppaction://hlinksldjump"/>
              </a:rPr>
              <a:t>Important Things to Remember</a:t>
            </a:r>
            <a:endParaRPr lang="en-US" dirty="0">
              <a:latin typeface="Arial" panose="020B0604020202020204" pitchFamily="34" charset="0"/>
            </a:endParaRPr>
          </a:p>
          <a:p>
            <a:pPr marL="285750" indent="-285750">
              <a:lnSpc>
                <a:spcPct val="150000"/>
              </a:lnSpc>
              <a:buFont typeface="Arial" panose="020B0604020202020204" pitchFamily="34" charset="0"/>
              <a:buChar char="•"/>
            </a:pPr>
            <a:r>
              <a:rPr lang="en-US" dirty="0">
                <a:latin typeface="Arial" panose="020B0604020202020204" pitchFamily="34" charset="0"/>
                <a:hlinkClick r:id="rId12" action="ppaction://hlinksldjump"/>
              </a:rPr>
              <a:t>How to Help Prevent a Crisis </a:t>
            </a:r>
            <a:endParaRPr lang="en-US" dirty="0">
              <a:latin typeface="Arial" panose="020B0604020202020204" pitchFamily="34" charset="0"/>
            </a:endParaRPr>
          </a:p>
          <a:p>
            <a:pPr marL="285750" indent="-285750">
              <a:lnSpc>
                <a:spcPct val="150000"/>
              </a:lnSpc>
              <a:buFont typeface="Arial" panose="020B0604020202020204" pitchFamily="34" charset="0"/>
              <a:buChar char="•"/>
            </a:pPr>
            <a:r>
              <a:rPr lang="en-US" dirty="0">
                <a:latin typeface="Arial" panose="020B0604020202020204" pitchFamily="34" charset="0"/>
                <a:hlinkClick r:id="rId13" action="ppaction://hlinksldjump"/>
              </a:rPr>
              <a:t>Treatment - Oral</a:t>
            </a:r>
            <a:endParaRPr lang="en-US" dirty="0">
              <a:latin typeface="Arial" panose="020B0604020202020204" pitchFamily="34" charset="0"/>
            </a:endParaRPr>
          </a:p>
          <a:p>
            <a:pPr marL="285750" indent="-285750">
              <a:lnSpc>
                <a:spcPct val="150000"/>
              </a:lnSpc>
              <a:buFont typeface="Arial" panose="020B0604020202020204" pitchFamily="34" charset="0"/>
              <a:buChar char="•"/>
            </a:pPr>
            <a:r>
              <a:rPr lang="en-US" dirty="0">
                <a:latin typeface="Arial" panose="020B0604020202020204" pitchFamily="34" charset="0"/>
                <a:hlinkClick r:id="rId14" action="ppaction://hlinksldjump"/>
              </a:rPr>
              <a:t>Treatment - Injection</a:t>
            </a:r>
            <a:endParaRPr lang="en-US" dirty="0">
              <a:latin typeface="Arial" panose="020B0604020202020204" pitchFamily="34" charset="0"/>
            </a:endParaRPr>
          </a:p>
          <a:p>
            <a:pPr marL="285750" indent="-285750">
              <a:lnSpc>
                <a:spcPct val="150000"/>
              </a:lnSpc>
              <a:buFont typeface="Arial" panose="020B0604020202020204" pitchFamily="34" charset="0"/>
              <a:buChar char="•"/>
            </a:pPr>
            <a:r>
              <a:rPr lang="en-US" u="sng" dirty="0">
                <a:latin typeface="Arial" panose="020B0604020202020204" pitchFamily="34" charset="0"/>
                <a:hlinkClick r:id="rId15" action="ppaction://hlinksldjump"/>
              </a:rPr>
              <a:t>Summary</a:t>
            </a:r>
            <a:endParaRPr lang="en-US" u="sng" dirty="0">
              <a:latin typeface="Arial" panose="020B0604020202020204" pitchFamily="34" charset="0"/>
            </a:endParaRPr>
          </a:p>
          <a:p>
            <a:pPr marL="285750" indent="-285750">
              <a:lnSpc>
                <a:spcPct val="150000"/>
              </a:lnSpc>
              <a:buFont typeface="Arial" panose="020B0604020202020204" pitchFamily="34" charset="0"/>
              <a:buChar char="•"/>
            </a:pPr>
            <a:r>
              <a:rPr lang="en-US" dirty="0">
                <a:latin typeface="Arial" panose="020B0604020202020204" pitchFamily="34" charset="0"/>
                <a:hlinkClick r:id="rId16" action="ppaction://hlinksldjump"/>
              </a:rPr>
              <a:t>References</a:t>
            </a:r>
            <a:endParaRPr lang="en-US" dirty="0">
              <a:latin typeface="Arial" panose="020B0604020202020204" pitchFamily="34" charset="0"/>
            </a:endParaRPr>
          </a:p>
          <a:p>
            <a:pPr marL="285750" indent="-285750">
              <a:buFont typeface="Arial" panose="020B0604020202020204" pitchFamily="34" charset="0"/>
              <a:buChar char="•"/>
            </a:pPr>
            <a:endParaRPr lang="en-US" dirty="0"/>
          </a:p>
        </p:txBody>
      </p:sp>
      <p:pic>
        <p:nvPicPr>
          <p:cNvPr id="4" name="Picture 4">
            <a:extLst>
              <a:ext uri="{FF2B5EF4-FFF2-40B4-BE49-F238E27FC236}">
                <a16:creationId xmlns:a16="http://schemas.microsoft.com/office/drawing/2014/main" id="{CD77F212-CD55-FC4A-9A0E-81A8DA4120E5}"/>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924800" y="56546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04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44110A2-E137-4333-8366-60230C875359}"/>
              </a:ext>
            </a:extLst>
          </p:cNvPr>
          <p:cNvSpPr>
            <a:spLocks noGrp="1"/>
          </p:cNvSpPr>
          <p:nvPr>
            <p:ph type="title"/>
          </p:nvPr>
        </p:nvSpPr>
        <p:spPr>
          <a:xfrm>
            <a:off x="457200" y="1210056"/>
            <a:ext cx="8302752" cy="4376928"/>
          </a:xfrm>
          <a:ln w="76200">
            <a:solidFill>
              <a:schemeClr val="tx2">
                <a:lumMod val="75000"/>
              </a:schemeClr>
            </a:solidFill>
          </a:ln>
        </p:spPr>
        <p:txBody>
          <a:bodyPr anchor="t"/>
          <a:lstStyle/>
          <a:p>
            <a:pPr algn="l"/>
            <a:br>
              <a:rPr lang="en-US" sz="1200" dirty="0"/>
            </a:br>
            <a:r>
              <a:rPr lang="en-US" sz="1800" dirty="0">
                <a:latin typeface="Arial" panose="020B0604020202020204" pitchFamily="34" charset="0"/>
                <a:cs typeface="Arial" panose="020B0604020202020204" pitchFamily="34" charset="0"/>
              </a:rPr>
              <a:t>A.C.A §6-18-718 (6)(18)(7)(a)(1)</a:t>
            </a:r>
            <a:r>
              <a:rPr lang="en-US" sz="1800" b="1"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Self-administration of a stress dose medication by a public school student with adrenal insufficiency while the student is at his or her public school, on his or her public school grounds, or at an activity related to his or her public school may be permitted with the authorization of the public school student's parent, legal guardian, or person standing in loco parentis and the public school student's treating physician if the public school student's parent, legal guardian, or person standing in loco parentis provides written authorization for the public school student to carry a stress dose medication while he or she is at public school, an on-site school-related activity, or an off-site school-sponsored activity.”</a:t>
            </a:r>
            <a:br>
              <a:rPr lang="en-US" altLang="en-US" sz="1600"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sz="1800" u="sng" dirty="0">
                <a:hlinkClick r:id="rId2"/>
              </a:rPr>
              <a:t>A.C.A. § 6-18-718 (Lexis Advance through all acts of the 2021 Regular Session, First Extraordinary Session, Extended Session, and Second Extraordinary Session, including corrections and edits by the Arkansas Code Revision Commission)</a:t>
            </a:r>
            <a:endParaRPr lang="en-US" altLang="en-US" sz="18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7389F0D-579A-4553-A5A5-4457E9A172C6}"/>
              </a:ext>
            </a:extLst>
          </p:cNvPr>
          <p:cNvSpPr txBox="1"/>
          <p:nvPr/>
        </p:nvSpPr>
        <p:spPr>
          <a:xfrm>
            <a:off x="0" y="-9144"/>
            <a:ext cx="9144000"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rPr>
              <a:t>Updated Arkansas Law</a:t>
            </a:r>
          </a:p>
        </p:txBody>
      </p:sp>
      <p:pic>
        <p:nvPicPr>
          <p:cNvPr id="7" name="Picture 4">
            <a:extLst>
              <a:ext uri="{FF2B5EF4-FFF2-40B4-BE49-F238E27FC236}">
                <a16:creationId xmlns:a16="http://schemas.microsoft.com/office/drawing/2014/main" id="{50012FA6-C7B8-F54B-99BA-114B5A6118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6546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44F5724-9E24-0544-BB1B-AAE800A6495E}"/>
              </a:ext>
            </a:extLst>
          </p:cNvPr>
          <p:cNvSpPr txBox="1"/>
          <p:nvPr/>
        </p:nvSpPr>
        <p:spPr>
          <a:xfrm>
            <a:off x="457200" y="5726410"/>
            <a:ext cx="6851904" cy="923330"/>
          </a:xfrm>
          <a:prstGeom prst="rect">
            <a:avLst/>
          </a:prstGeom>
          <a:solidFill>
            <a:schemeClr val="bg1">
              <a:lumMod val="95000"/>
            </a:schemeClr>
          </a:solidFill>
          <a:ln>
            <a:solidFill>
              <a:schemeClr val="tx1"/>
            </a:solidFill>
          </a:ln>
        </p:spPr>
        <p:txBody>
          <a:bodyPr wrap="square" rtlCol="0">
            <a:spAutoFit/>
          </a:bodyPr>
          <a:lstStyle/>
          <a:p>
            <a:r>
              <a:rPr lang="en-US" dirty="0">
                <a:latin typeface="Arial" panose="020B0604020202020204" pitchFamily="34" charset="0"/>
              </a:rPr>
              <a:t>Note: for the purpose of this training and per A.C.A §6-18-718 (6)(18)(7)(a)(1)</a:t>
            </a:r>
            <a:r>
              <a:rPr lang="en-US" b="1" dirty="0">
                <a:latin typeface="Arial" panose="020B0604020202020204" pitchFamily="34" charset="0"/>
              </a:rPr>
              <a:t> </a:t>
            </a:r>
            <a:r>
              <a:rPr lang="en-US" dirty="0">
                <a:latin typeface="Arial" panose="020B0604020202020204" pitchFamily="34" charset="0"/>
              </a:rPr>
              <a:t>“stress dose medication” means oral hydrocortisone</a:t>
            </a:r>
          </a:p>
        </p:txBody>
      </p:sp>
    </p:spTree>
    <p:extLst>
      <p:ext uri="{BB962C8B-B14F-4D97-AF65-F5344CB8AC3E}">
        <p14:creationId xmlns:p14="http://schemas.microsoft.com/office/powerpoint/2010/main" val="747407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44110A2-E137-4333-8366-60230C875359}"/>
              </a:ext>
            </a:extLst>
          </p:cNvPr>
          <p:cNvSpPr>
            <a:spLocks noGrp="1"/>
          </p:cNvSpPr>
          <p:nvPr>
            <p:ph type="title"/>
          </p:nvPr>
        </p:nvSpPr>
        <p:spPr>
          <a:xfrm>
            <a:off x="420624" y="1645920"/>
            <a:ext cx="8302752" cy="3465576"/>
          </a:xfrm>
          <a:ln w="76200">
            <a:solidFill>
              <a:schemeClr val="tx2">
                <a:lumMod val="75000"/>
              </a:schemeClr>
            </a:solidFill>
          </a:ln>
        </p:spPr>
        <p:txBody>
          <a:bodyPr anchor="t"/>
          <a:lstStyle/>
          <a:p>
            <a:pPr algn="l"/>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A.C.A. §17-87-103 (15)(A) “The administration of an emergency dose medication to a public school student who is diagnosed with an adrenal insufficiency by volunteer public school personnel if the public school personnel are trained to administer an emergency dose medication using the appropriate delivery equipment when a public school nurse is unavailable.”</a:t>
            </a:r>
            <a:br>
              <a:rPr lang="en-US" sz="1800" u="sng" dirty="0">
                <a:solidFill>
                  <a:srgbClr val="004B91"/>
                </a:solidFill>
                <a:latin typeface="times new roman" panose="02020603050405020304" pitchFamily="18" charset="0"/>
                <a:cs typeface="Arial" panose="020B0604020202020204" pitchFamily="34" charset="0"/>
              </a:rPr>
            </a:br>
            <a:br>
              <a:rPr lang="en-US" sz="1800" u="sng" dirty="0">
                <a:solidFill>
                  <a:srgbClr val="004B91"/>
                </a:solidFill>
                <a:latin typeface="times new roman" panose="02020603050405020304" pitchFamily="18" charset="0"/>
                <a:cs typeface="Arial" panose="020B0604020202020204" pitchFamily="34" charset="0"/>
              </a:rPr>
            </a:br>
            <a:r>
              <a:rPr lang="en-US" sz="1800" u="sng" dirty="0">
                <a:hlinkClick r:id="rId2"/>
              </a:rPr>
              <a:t>A.C.A. § 17-87-103 (Lexis Advance through all acts of the 2021 Regular Session, First Extraordinary Session, Extended Session, and Second Extraordinary Session, including corrections and edits by the Arkansas Code Revision Commission)</a:t>
            </a:r>
            <a:br>
              <a:rPr lang="en-US" sz="1800" u="sng" dirty="0">
                <a:solidFill>
                  <a:srgbClr val="004B91"/>
                </a:solidFill>
                <a:latin typeface="times new roman" panose="02020603050405020304" pitchFamily="18" charset="0"/>
                <a:cs typeface="Arial" panose="020B0604020202020204" pitchFamily="34" charset="0"/>
              </a:rPr>
            </a:br>
            <a:endParaRPr lang="en-US" altLang="en-US" sz="18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7389F0D-579A-4553-A5A5-4457E9A172C6}"/>
              </a:ext>
            </a:extLst>
          </p:cNvPr>
          <p:cNvSpPr txBox="1"/>
          <p:nvPr/>
        </p:nvSpPr>
        <p:spPr>
          <a:xfrm>
            <a:off x="0" y="-9144"/>
            <a:ext cx="9144000"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rPr>
              <a:t>Updated Arkansas Law</a:t>
            </a:r>
          </a:p>
        </p:txBody>
      </p:sp>
      <p:pic>
        <p:nvPicPr>
          <p:cNvPr id="7" name="Picture 4">
            <a:extLst>
              <a:ext uri="{FF2B5EF4-FFF2-40B4-BE49-F238E27FC236}">
                <a16:creationId xmlns:a16="http://schemas.microsoft.com/office/drawing/2014/main" id="{50012FA6-C7B8-F54B-99BA-114B5A6118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6546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514D9E4-1A28-E947-8347-80F5447FA51A}"/>
              </a:ext>
            </a:extLst>
          </p:cNvPr>
          <p:cNvSpPr txBox="1"/>
          <p:nvPr/>
        </p:nvSpPr>
        <p:spPr>
          <a:xfrm>
            <a:off x="420624" y="5654675"/>
            <a:ext cx="7370064" cy="923330"/>
          </a:xfrm>
          <a:prstGeom prst="rect">
            <a:avLst/>
          </a:prstGeom>
          <a:solidFill>
            <a:schemeClr val="bg1">
              <a:lumMod val="95000"/>
            </a:schemeClr>
          </a:solidFill>
          <a:ln w="9525">
            <a:solidFill>
              <a:schemeClr val="tx1"/>
            </a:solidFill>
          </a:ln>
        </p:spPr>
        <p:txBody>
          <a:bodyPr wrap="square" rtlCol="0">
            <a:spAutoFit/>
          </a:bodyPr>
          <a:lstStyle/>
          <a:p>
            <a:r>
              <a:rPr lang="en-US" dirty="0">
                <a:latin typeface="Arial" panose="020B0604020202020204" pitchFamily="34" charset="0"/>
              </a:rPr>
              <a:t>Note: for the purpose of this training and per A.C.A. §17-87-103 (15)(A) “emergency dose medication” means intramuscular hydrocortisone sodium succinate</a:t>
            </a:r>
          </a:p>
        </p:txBody>
      </p:sp>
    </p:spTree>
    <p:extLst>
      <p:ext uri="{BB962C8B-B14F-4D97-AF65-F5344CB8AC3E}">
        <p14:creationId xmlns:p14="http://schemas.microsoft.com/office/powerpoint/2010/main" val="3682530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CF8E4E-E7DC-49CD-B27F-4F4CE00EA249}"/>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46" name="Title 1">
            <a:extLst>
              <a:ext uri="{FF2B5EF4-FFF2-40B4-BE49-F238E27FC236}">
                <a16:creationId xmlns:a16="http://schemas.microsoft.com/office/drawing/2014/main" id="{98E93975-C09B-430C-A9AC-95FBC3C89229}"/>
              </a:ext>
            </a:extLst>
          </p:cNvPr>
          <p:cNvSpPr>
            <a:spLocks noGrp="1"/>
          </p:cNvSpPr>
          <p:nvPr>
            <p:ph type="title"/>
          </p:nvPr>
        </p:nvSpPr>
        <p:spPr>
          <a:xfrm>
            <a:off x="457200" y="72604"/>
            <a:ext cx="8229600" cy="1143000"/>
          </a:xfrm>
        </p:spPr>
        <p:txBody>
          <a:bodyPr/>
          <a:lstStyle/>
          <a:p>
            <a:pPr eaLnBrk="1" hangingPunct="1"/>
            <a:r>
              <a:rPr lang="en-US" altLang="en-US" b="1" dirty="0">
                <a:solidFill>
                  <a:schemeClr val="bg1"/>
                </a:solidFill>
                <a:latin typeface="Arial" panose="020B0604020202020204" pitchFamily="34" charset="0"/>
                <a:cs typeface="Arial" panose="020B0604020202020204" pitchFamily="34" charset="0"/>
              </a:rPr>
              <a:t>Adrenal Glands</a:t>
            </a:r>
            <a:br>
              <a:rPr lang="en-US" altLang="en-US" sz="2800" dirty="0">
                <a:latin typeface="Arial" panose="020B0604020202020204" pitchFamily="34" charset="0"/>
                <a:cs typeface="Arial" panose="020B0604020202020204" pitchFamily="34" charset="0"/>
              </a:rPr>
            </a:br>
            <a:endParaRPr lang="en-US" altLang="en-US" sz="2800" dirty="0">
              <a:latin typeface="Arial" panose="020B0604020202020204" pitchFamily="34" charset="0"/>
              <a:cs typeface="Arial" panose="020B0604020202020204" pitchFamily="34" charset="0"/>
            </a:endParaRPr>
          </a:p>
        </p:txBody>
      </p:sp>
      <p:pic>
        <p:nvPicPr>
          <p:cNvPr id="6148" name="Picture 4">
            <a:extLst>
              <a:ext uri="{FF2B5EF4-FFF2-40B4-BE49-F238E27FC236}">
                <a16:creationId xmlns:a16="http://schemas.microsoft.com/office/drawing/2014/main" id="{FD378B31-3283-4D0F-BAF8-105282EF57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6546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
            <a:extLst>
              <a:ext uri="{FF2B5EF4-FFF2-40B4-BE49-F238E27FC236}">
                <a16:creationId xmlns:a16="http://schemas.microsoft.com/office/drawing/2014/main" id="{AF18951D-B85D-4117-8173-A9ED033C3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78" y="1212009"/>
            <a:ext cx="4003505" cy="423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68F1860-B4F2-4CF3-A44B-FE90AFABEA3A}"/>
              </a:ext>
            </a:extLst>
          </p:cNvPr>
          <p:cNvSpPr txBox="1"/>
          <p:nvPr/>
        </p:nvSpPr>
        <p:spPr>
          <a:xfrm>
            <a:off x="4419220" y="1080244"/>
            <a:ext cx="4267579" cy="1631216"/>
          </a:xfrm>
          <a:prstGeom prst="rect">
            <a:avLst/>
          </a:prstGeom>
          <a:noFill/>
          <a:ln w="76200">
            <a:solidFill>
              <a:schemeClr val="tx2">
                <a:lumMod val="75000"/>
              </a:schemeClr>
            </a:solidFill>
          </a:ln>
        </p:spPr>
        <p:txBody>
          <a:bodyPr wrap="square">
            <a:spAutoFit/>
          </a:bodyPr>
          <a:lstStyle/>
          <a:p>
            <a:pPr algn="ctr">
              <a:defRPr/>
            </a:pPr>
            <a:r>
              <a:rPr lang="en-US" sz="2200" b="1" dirty="0">
                <a:solidFill>
                  <a:srgbClr val="201F1E"/>
                </a:solidFill>
                <a:latin typeface="Arial" panose="020B0604020202020204" pitchFamily="34" charset="0"/>
              </a:rPr>
              <a:t>Where are the adrenal glands?</a:t>
            </a:r>
          </a:p>
          <a:p>
            <a:pPr algn="ctr">
              <a:defRPr/>
            </a:pPr>
            <a:r>
              <a:rPr lang="en-US" sz="2000" dirty="0">
                <a:solidFill>
                  <a:srgbClr val="201F1E"/>
                </a:solidFill>
                <a:latin typeface="Arial" panose="020B0604020202020204" pitchFamily="34" charset="0"/>
              </a:rPr>
              <a:t>There are two adrenal glands and</a:t>
            </a:r>
          </a:p>
          <a:p>
            <a:pPr algn="ctr">
              <a:defRPr/>
            </a:pPr>
            <a:r>
              <a:rPr lang="en-US" sz="2000" dirty="0">
                <a:solidFill>
                  <a:srgbClr val="201F1E"/>
                </a:solidFill>
                <a:latin typeface="Arial" panose="020B0604020202020204" pitchFamily="34" charset="0"/>
              </a:rPr>
              <a:t>each is located on top of each kidney</a:t>
            </a:r>
          </a:p>
          <a:p>
            <a:pPr>
              <a:defRPr/>
            </a:pPr>
            <a:endParaRPr lang="en-US" dirty="0">
              <a:solidFill>
                <a:srgbClr val="201F1E"/>
              </a:solidFill>
              <a:latin typeface="Arial" panose="020B0604020202020204" pitchFamily="34" charset="0"/>
            </a:endParaRPr>
          </a:p>
        </p:txBody>
      </p:sp>
      <p:sp>
        <p:nvSpPr>
          <p:cNvPr id="2" name="TextBox 1">
            <a:extLst>
              <a:ext uri="{FF2B5EF4-FFF2-40B4-BE49-F238E27FC236}">
                <a16:creationId xmlns:a16="http://schemas.microsoft.com/office/drawing/2014/main" id="{98F97085-9F11-47FD-8917-97F6C5F8D926}"/>
              </a:ext>
            </a:extLst>
          </p:cNvPr>
          <p:cNvSpPr txBox="1"/>
          <p:nvPr/>
        </p:nvSpPr>
        <p:spPr>
          <a:xfrm>
            <a:off x="4419219" y="2818560"/>
            <a:ext cx="4267579" cy="3477875"/>
          </a:xfrm>
          <a:prstGeom prst="rect">
            <a:avLst/>
          </a:prstGeom>
          <a:noFill/>
        </p:spPr>
        <p:txBody>
          <a:bodyPr wrap="square" rtlCol="0">
            <a:spAutoFit/>
          </a:bodyPr>
          <a:lstStyle/>
          <a:p>
            <a:pPr algn="just">
              <a:defRPr/>
            </a:pPr>
            <a:r>
              <a:rPr lang="en-US" altLang="en-US" sz="2000" b="1" u="sng" dirty="0">
                <a:solidFill>
                  <a:srgbClr val="201F1E"/>
                </a:solidFill>
                <a:latin typeface="Arial" panose="020B0604020202020204" pitchFamily="34" charset="0"/>
              </a:rPr>
              <a:t>Adrenal Gland Responsibilities:</a:t>
            </a:r>
            <a:endParaRPr lang="en-US" altLang="en-US" sz="2000" b="1" dirty="0">
              <a:latin typeface="Arial" panose="020B0604020202020204" pitchFamily="34" charset="0"/>
            </a:endParaRPr>
          </a:p>
          <a:p>
            <a:pPr marL="742950" lvl="1" indent="-285750" algn="just">
              <a:buFont typeface="Arial" panose="020B0604020202020204" pitchFamily="34" charset="0"/>
              <a:buChar char="•"/>
              <a:defRPr/>
            </a:pPr>
            <a:r>
              <a:rPr lang="en-US" altLang="en-US" sz="2000" dirty="0">
                <a:latin typeface="Arial" panose="020B0604020202020204" pitchFamily="34" charset="0"/>
              </a:rPr>
              <a:t>Make adrenaline during times of stress</a:t>
            </a:r>
          </a:p>
          <a:p>
            <a:pPr lvl="1" algn="just">
              <a:defRPr/>
            </a:pPr>
            <a:endParaRPr lang="en-US" altLang="en-US" sz="2000" dirty="0">
              <a:latin typeface="Arial" panose="020B0604020202020204" pitchFamily="34" charset="0"/>
            </a:endParaRPr>
          </a:p>
          <a:p>
            <a:pPr marL="742950" lvl="1" indent="-285750">
              <a:buFont typeface="Arial" panose="020B0604020202020204" pitchFamily="34" charset="0"/>
              <a:buChar char="•"/>
              <a:defRPr/>
            </a:pPr>
            <a:r>
              <a:rPr lang="en-US" altLang="en-US" sz="2000" dirty="0">
                <a:latin typeface="Arial" panose="020B0604020202020204" pitchFamily="34" charset="0"/>
              </a:rPr>
              <a:t>Make the steroid hormones </a:t>
            </a:r>
            <a:r>
              <a:rPr lang="en-US" altLang="en-US" sz="2000" b="1" dirty="0">
                <a:latin typeface="Arial" panose="020B0604020202020204" pitchFamily="34" charset="0"/>
              </a:rPr>
              <a:t>cortisol</a:t>
            </a:r>
            <a:r>
              <a:rPr lang="en-US" altLang="en-US" sz="2000" dirty="0">
                <a:latin typeface="Arial" panose="020B0604020202020204" pitchFamily="34" charset="0"/>
              </a:rPr>
              <a:t> and </a:t>
            </a:r>
            <a:r>
              <a:rPr lang="en-US" altLang="en-US" sz="2000" b="1" dirty="0">
                <a:latin typeface="Arial" panose="020B0604020202020204" pitchFamily="34" charset="0"/>
              </a:rPr>
              <a:t>aldosterone.</a:t>
            </a:r>
          </a:p>
          <a:p>
            <a:pPr marL="1200150" lvl="2" indent="-285750">
              <a:buFont typeface="Arial" panose="020B0604020202020204" pitchFamily="34" charset="0"/>
              <a:buChar char="•"/>
              <a:defRPr/>
            </a:pPr>
            <a:r>
              <a:rPr lang="en-US" altLang="en-US" sz="2000" dirty="0">
                <a:latin typeface="Arial" panose="020B0604020202020204" pitchFamily="34" charset="0"/>
              </a:rPr>
              <a:t>These hormones</a:t>
            </a:r>
            <a:r>
              <a:rPr lang="en-US" sz="2000" dirty="0">
                <a:solidFill>
                  <a:srgbClr val="201F1E"/>
                </a:solidFill>
                <a:latin typeface="Arial" panose="020B0604020202020204" pitchFamily="34" charset="0"/>
                <a:ea typeface="+mj-lt"/>
              </a:rPr>
              <a:t> control your heart rate, blood pressure, help fight infections, and other bodily functions</a:t>
            </a:r>
            <a:endParaRPr lang="en-US" sz="2000" dirty="0">
              <a:solidFill>
                <a:srgbClr val="201F1E"/>
              </a:solidFill>
              <a:latin typeface="Arial" panose="020B0604020202020204" pitchFamily="34" charset="0"/>
            </a:endParaRPr>
          </a:p>
        </p:txBody>
      </p:sp>
      <p:cxnSp>
        <p:nvCxnSpPr>
          <p:cNvPr id="5" name="Straight Arrow Connector 4">
            <a:extLst>
              <a:ext uri="{FF2B5EF4-FFF2-40B4-BE49-F238E27FC236}">
                <a16:creationId xmlns:a16="http://schemas.microsoft.com/office/drawing/2014/main" id="{2A3079F0-09CF-419A-99F7-829FA63C1847}"/>
              </a:ext>
            </a:extLst>
          </p:cNvPr>
          <p:cNvCxnSpPr>
            <a:cxnSpLocks/>
          </p:cNvCxnSpPr>
          <p:nvPr/>
        </p:nvCxnSpPr>
        <p:spPr>
          <a:xfrm flipH="1">
            <a:off x="2489200" y="2283822"/>
            <a:ext cx="1930021" cy="66928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FA31E4B6-1295-4B11-BD6D-D2C133354DFE}"/>
              </a:ext>
            </a:extLst>
          </p:cNvPr>
          <p:cNvCxnSpPr>
            <a:cxnSpLocks/>
          </p:cNvCxnSpPr>
          <p:nvPr/>
        </p:nvCxnSpPr>
        <p:spPr>
          <a:xfrm flipH="1">
            <a:off x="1828800" y="1524708"/>
            <a:ext cx="2590421" cy="142840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DA0409-8056-47D7-AFB5-AAA3691730BC}"/>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2" name="Title 1">
            <a:extLst>
              <a:ext uri="{FF2B5EF4-FFF2-40B4-BE49-F238E27FC236}">
                <a16:creationId xmlns:a16="http://schemas.microsoft.com/office/drawing/2014/main" id="{9FC957B7-9F72-44CC-9226-76D5EF9EEFF0}"/>
              </a:ext>
            </a:extLst>
          </p:cNvPr>
          <p:cNvSpPr>
            <a:spLocks noGrp="1"/>
          </p:cNvSpPr>
          <p:nvPr>
            <p:ph type="title"/>
          </p:nvPr>
        </p:nvSpPr>
        <p:spPr>
          <a:xfrm>
            <a:off x="0" y="136525"/>
            <a:ext cx="9144000" cy="507964"/>
          </a:xfrm>
        </p:spPr>
        <p:txBody>
          <a:bodyPr/>
          <a:lstStyle/>
          <a:p>
            <a:pPr eaLnBrk="1" hangingPunct="1"/>
            <a:r>
              <a:rPr lang="en-US" altLang="en-US" b="1" dirty="0">
                <a:solidFill>
                  <a:schemeClr val="bg1"/>
                </a:solidFill>
                <a:latin typeface="Arial" panose="020B0604020202020204" pitchFamily="34" charset="0"/>
                <a:cs typeface="Arial" panose="020B0604020202020204" pitchFamily="34" charset="0"/>
              </a:rPr>
              <a:t>Adrenal Insufficiency</a:t>
            </a:r>
          </a:p>
        </p:txBody>
      </p:sp>
      <p:pic>
        <p:nvPicPr>
          <p:cNvPr id="5124" name="Picture 4">
            <a:extLst>
              <a:ext uri="{FF2B5EF4-FFF2-40B4-BE49-F238E27FC236}">
                <a16:creationId xmlns:a16="http://schemas.microsoft.com/office/drawing/2014/main" id="{0CFDDCF7-5A9E-4E5B-B3DC-6EE0695B7C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6546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5">
            <a:extLst>
              <a:ext uri="{FF2B5EF4-FFF2-40B4-BE49-F238E27FC236}">
                <a16:creationId xmlns:a16="http://schemas.microsoft.com/office/drawing/2014/main" id="{94266279-4920-4C54-9A07-F04A51544999}"/>
              </a:ext>
            </a:extLst>
          </p:cNvPr>
          <p:cNvSpPr txBox="1">
            <a:spLocks noChangeArrowheads="1"/>
          </p:cNvSpPr>
          <p:nvPr/>
        </p:nvSpPr>
        <p:spPr bwMode="auto">
          <a:xfrm>
            <a:off x="272324" y="1111045"/>
            <a:ext cx="5131338" cy="1985159"/>
          </a:xfrm>
          <a:prstGeom prst="rect">
            <a:avLst/>
          </a:prstGeom>
          <a:noFill/>
          <a:ln w="76200">
            <a:solidFill>
              <a:schemeClr val="tx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a:spcBef>
                <a:spcPct val="0"/>
              </a:spcBef>
              <a:buNone/>
            </a:pPr>
            <a:r>
              <a:rPr lang="en-US" altLang="en-US" sz="2200" b="1" dirty="0">
                <a:latin typeface="Arial" panose="020B0604020202020204" pitchFamily="34" charset="0"/>
              </a:rPr>
              <a:t>What is Adrenal Insufficiency?</a:t>
            </a:r>
          </a:p>
          <a:p>
            <a:pPr marL="0" indent="0">
              <a:spcBef>
                <a:spcPct val="0"/>
              </a:spcBef>
              <a:buNone/>
            </a:pPr>
            <a:endParaRPr lang="en-US" altLang="en-US" sz="2400" b="1" i="1" dirty="0">
              <a:latin typeface="Arial" panose="020B0604020202020204" pitchFamily="34" charset="0"/>
            </a:endParaRPr>
          </a:p>
          <a:p>
            <a:pPr marL="0" indent="0" algn="ctr">
              <a:spcBef>
                <a:spcPct val="0"/>
              </a:spcBef>
              <a:buNone/>
            </a:pPr>
            <a:r>
              <a:rPr lang="en-US" altLang="en-US" sz="2000" dirty="0">
                <a:latin typeface="Arial" panose="020B0604020202020204" pitchFamily="34" charset="0"/>
              </a:rPr>
              <a:t>Medical condition in which the adrenal glands cannot produce enough of the hormone </a:t>
            </a:r>
            <a:r>
              <a:rPr lang="en-US" altLang="en-US" sz="2000" b="1" dirty="0">
                <a:latin typeface="Arial" panose="020B0604020202020204" pitchFamily="34" charset="0"/>
              </a:rPr>
              <a:t>cortisol</a:t>
            </a:r>
            <a:endParaRPr lang="en-US" altLang="en-US" sz="2000" dirty="0">
              <a:latin typeface="Arial" panose="020B0604020202020204" pitchFamily="34" charset="0"/>
            </a:endParaRPr>
          </a:p>
          <a:p>
            <a:pPr marL="457200" lvl="1" indent="0">
              <a:spcBef>
                <a:spcPct val="0"/>
              </a:spcBef>
              <a:buNone/>
            </a:pPr>
            <a:endParaRPr lang="en-US" altLang="en-US" sz="1700" dirty="0"/>
          </a:p>
        </p:txBody>
      </p:sp>
      <p:sp>
        <p:nvSpPr>
          <p:cNvPr id="4" name="TextBox 3">
            <a:extLst>
              <a:ext uri="{FF2B5EF4-FFF2-40B4-BE49-F238E27FC236}">
                <a16:creationId xmlns:a16="http://schemas.microsoft.com/office/drawing/2014/main" id="{F4D589AB-C71F-4B0F-9761-F8ECCC8D5EE0}"/>
              </a:ext>
            </a:extLst>
          </p:cNvPr>
          <p:cNvSpPr txBox="1"/>
          <p:nvPr/>
        </p:nvSpPr>
        <p:spPr>
          <a:xfrm>
            <a:off x="4572001" y="1012424"/>
            <a:ext cx="4299676" cy="3477875"/>
          </a:xfrm>
          <a:prstGeom prst="rect">
            <a:avLst/>
          </a:prstGeom>
          <a:noFill/>
        </p:spPr>
        <p:txBody>
          <a:bodyPr wrap="square" rtlCol="0">
            <a:spAutoFit/>
          </a:bodyPr>
          <a:lstStyle/>
          <a:p>
            <a:pPr lvl="2">
              <a:spcBef>
                <a:spcPct val="0"/>
              </a:spcBef>
            </a:pPr>
            <a:r>
              <a:rPr lang="en-US" altLang="en-US" sz="2000" b="1" u="sng" dirty="0">
                <a:latin typeface="Arial" panose="020B0604020202020204" pitchFamily="34" charset="0"/>
              </a:rPr>
              <a:t>Cortisol</a:t>
            </a:r>
            <a:r>
              <a:rPr lang="en-US" altLang="en-US" sz="2000" u="sng" dirty="0">
                <a:latin typeface="Arial" panose="020B0604020202020204" pitchFamily="34" charset="0"/>
              </a:rPr>
              <a:t> is necessary for:</a:t>
            </a:r>
          </a:p>
          <a:p>
            <a:pPr marL="1200150" lvl="2" indent="-285750">
              <a:buFont typeface="Arial" panose="020B0604020202020204" pitchFamily="34" charset="0"/>
              <a:buChar char="•"/>
            </a:pPr>
            <a:r>
              <a:rPr lang="en-US" altLang="en-US" dirty="0">
                <a:latin typeface="Arial" panose="020B0604020202020204" pitchFamily="34" charset="0"/>
              </a:rPr>
              <a:t>Maintenance of energy supply</a:t>
            </a:r>
          </a:p>
          <a:p>
            <a:pPr lvl="2"/>
            <a:endParaRPr lang="en-US" altLang="en-US" dirty="0">
              <a:latin typeface="Arial" panose="020B0604020202020204" pitchFamily="34" charset="0"/>
            </a:endParaRPr>
          </a:p>
          <a:p>
            <a:pPr marL="1200150" lvl="2" indent="-285750">
              <a:buFont typeface="Arial" panose="020B0604020202020204" pitchFamily="34" charset="0"/>
              <a:buChar char="•"/>
            </a:pPr>
            <a:r>
              <a:rPr lang="en-US" altLang="en-US" sz="1800" dirty="0">
                <a:latin typeface="Arial" panose="020B0604020202020204" pitchFamily="34" charset="0"/>
              </a:rPr>
              <a:t>Fluid and electrolyte balance</a:t>
            </a:r>
          </a:p>
          <a:p>
            <a:pPr marL="1200150" lvl="2" indent="-285750">
              <a:buFont typeface="Arial" panose="020B0604020202020204" pitchFamily="34" charset="0"/>
              <a:buChar char="•"/>
            </a:pPr>
            <a:endParaRPr lang="en-US" altLang="en-US" dirty="0">
              <a:latin typeface="Arial" panose="020B0604020202020204" pitchFamily="34" charset="0"/>
            </a:endParaRPr>
          </a:p>
          <a:p>
            <a:pPr marL="1200150" lvl="2" indent="-285750">
              <a:buFont typeface="Arial" panose="020B0604020202020204" pitchFamily="34" charset="0"/>
              <a:buChar char="•"/>
            </a:pPr>
            <a:r>
              <a:rPr lang="en-US" altLang="en-US" sz="1800" dirty="0">
                <a:latin typeface="Arial" panose="020B0604020202020204" pitchFamily="34" charset="0"/>
              </a:rPr>
              <a:t>Control of blood pressure and blood sugar levels</a:t>
            </a:r>
          </a:p>
          <a:p>
            <a:pPr marL="1200150" lvl="2" indent="-285750">
              <a:buFont typeface="Arial" panose="020B0604020202020204" pitchFamily="34" charset="0"/>
              <a:buChar char="•"/>
            </a:pPr>
            <a:endParaRPr lang="en-US" altLang="en-US" dirty="0">
              <a:latin typeface="Arial" panose="020B0604020202020204" pitchFamily="34" charset="0"/>
            </a:endParaRPr>
          </a:p>
          <a:p>
            <a:pPr marL="1200150" lvl="2" indent="-285750">
              <a:buFont typeface="Arial" panose="020B0604020202020204" pitchFamily="34" charset="0"/>
              <a:buChar char="•"/>
            </a:pPr>
            <a:r>
              <a:rPr lang="en-US" altLang="en-US" sz="1800" dirty="0">
                <a:latin typeface="Arial" panose="020B0604020202020204" pitchFamily="34" charset="0"/>
              </a:rPr>
              <a:t>Control of the body’s reaction to illness and injury</a:t>
            </a:r>
          </a:p>
          <a:p>
            <a:pPr marL="457200" lvl="1" indent="0">
              <a:spcBef>
                <a:spcPct val="0"/>
              </a:spcBef>
              <a:buNone/>
            </a:pPr>
            <a:endParaRPr lang="en-US" altLang="en-US" sz="2000" dirty="0">
              <a:latin typeface="Arial" panose="020B0604020202020204" pitchFamily="34" charset="0"/>
            </a:endParaRPr>
          </a:p>
        </p:txBody>
      </p:sp>
      <p:sp>
        <p:nvSpPr>
          <p:cNvPr id="5" name="TextBox 4">
            <a:extLst>
              <a:ext uri="{FF2B5EF4-FFF2-40B4-BE49-F238E27FC236}">
                <a16:creationId xmlns:a16="http://schemas.microsoft.com/office/drawing/2014/main" id="{2DCA20DC-7007-4813-B9F4-E152D055FFD8}"/>
              </a:ext>
            </a:extLst>
          </p:cNvPr>
          <p:cNvSpPr txBox="1"/>
          <p:nvPr/>
        </p:nvSpPr>
        <p:spPr>
          <a:xfrm>
            <a:off x="4040727" y="4264846"/>
            <a:ext cx="4950873" cy="1200329"/>
          </a:xfrm>
          <a:prstGeom prst="rect">
            <a:avLst/>
          </a:prstGeom>
          <a:solidFill>
            <a:schemeClr val="bg1">
              <a:lumMod val="95000"/>
            </a:schemeClr>
          </a:solidFill>
          <a:ln>
            <a:solidFill>
              <a:schemeClr val="tx2">
                <a:lumMod val="75000"/>
              </a:schemeClr>
            </a:solidFill>
          </a:ln>
        </p:spPr>
        <p:txBody>
          <a:bodyPr wrap="square" rtlCol="0">
            <a:spAutoFit/>
          </a:bodyPr>
          <a:lstStyle/>
          <a:p>
            <a:pPr lvl="1">
              <a:spcBef>
                <a:spcPct val="0"/>
              </a:spcBef>
            </a:pPr>
            <a:r>
              <a:rPr lang="en-US" altLang="en-US" sz="1800" dirty="0">
                <a:latin typeface="Arial" panose="020B0604020202020204" pitchFamily="34" charset="0"/>
              </a:rPr>
              <a:t>Note: Some individuals may also lack the hormone </a:t>
            </a:r>
            <a:r>
              <a:rPr lang="en-US" altLang="en-US" sz="1800" b="1" dirty="0">
                <a:latin typeface="Arial" panose="020B0604020202020204" pitchFamily="34" charset="0"/>
              </a:rPr>
              <a:t>aldosterone</a:t>
            </a:r>
            <a:r>
              <a:rPr lang="en-US" altLang="en-US" sz="1800" dirty="0">
                <a:latin typeface="Arial" panose="020B0604020202020204" pitchFamily="34" charset="0"/>
              </a:rPr>
              <a:t>, the hormone needed to </a:t>
            </a:r>
            <a:r>
              <a:rPr lang="en-US" altLang="en-US" dirty="0">
                <a:latin typeface="Arial" panose="020B0604020202020204" pitchFamily="34" charset="0"/>
              </a:rPr>
              <a:t>balance the levels of sodium and potassium</a:t>
            </a:r>
            <a:r>
              <a:rPr lang="en-US" altLang="en-US" sz="1800" dirty="0">
                <a:latin typeface="Arial" panose="020B0604020202020204" pitchFamily="34" charset="0"/>
              </a:rPr>
              <a:t> in the body</a:t>
            </a:r>
            <a:r>
              <a:rPr lang="en-US" altLang="en-US" dirty="0">
                <a:latin typeface="Arial" panose="020B0604020202020204" pitchFamily="34" charset="0"/>
              </a:rPr>
              <a:t>.</a:t>
            </a:r>
            <a:endParaRPr lang="en-US" altLang="en-US" sz="1800" dirty="0">
              <a:latin typeface="Arial" panose="020B0604020202020204" pitchFamily="34" charset="0"/>
            </a:endParaRPr>
          </a:p>
        </p:txBody>
      </p:sp>
      <p:pic>
        <p:nvPicPr>
          <p:cNvPr id="10" name="Picture 7" descr="Adrenal Insufficiency &amp;amp;amp; Addison&amp;amp;#39;s Disease | NIDDK">
            <a:extLst>
              <a:ext uri="{FF2B5EF4-FFF2-40B4-BE49-F238E27FC236}">
                <a16:creationId xmlns:a16="http://schemas.microsoft.com/office/drawing/2014/main" id="{77558AF4-9D30-45CC-B9E0-A21FAE17BA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42" y="3429000"/>
            <a:ext cx="3714462" cy="316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95585F-F8BC-4FF7-B4F0-78D5A15E2D65}"/>
              </a:ext>
            </a:extLst>
          </p:cNvPr>
          <p:cNvSpPr/>
          <p:nvPr/>
        </p:nvSpPr>
        <p:spPr>
          <a:xfrm>
            <a:off x="0" y="-3048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2" name="Title 1">
            <a:extLst>
              <a:ext uri="{FF2B5EF4-FFF2-40B4-BE49-F238E27FC236}">
                <a16:creationId xmlns:a16="http://schemas.microsoft.com/office/drawing/2014/main" id="{0912D7B0-E101-44A7-98C4-B7337C24040A}"/>
              </a:ext>
            </a:extLst>
          </p:cNvPr>
          <p:cNvSpPr>
            <a:spLocks noGrp="1"/>
          </p:cNvSpPr>
          <p:nvPr>
            <p:ph type="title"/>
          </p:nvPr>
        </p:nvSpPr>
        <p:spPr>
          <a:xfrm>
            <a:off x="-114300" y="-76098"/>
            <a:ext cx="9372600" cy="853236"/>
          </a:xfrm>
        </p:spPr>
        <p:txBody>
          <a:bodyPr/>
          <a:lstStyle/>
          <a:p>
            <a:pPr eaLnBrk="1" hangingPunct="1"/>
            <a:r>
              <a:rPr lang="en-US" altLang="en-US" sz="3800" b="1" dirty="0">
                <a:solidFill>
                  <a:schemeClr val="bg1"/>
                </a:solidFill>
                <a:latin typeface="Arial" panose="020B0604020202020204" pitchFamily="34" charset="0"/>
                <a:cs typeface="Arial" panose="020B0604020202020204" pitchFamily="34" charset="0"/>
              </a:rPr>
              <a:t>Adrenal Insufficiency &amp; Adrenal Crisis</a:t>
            </a:r>
          </a:p>
        </p:txBody>
      </p:sp>
      <p:pic>
        <p:nvPicPr>
          <p:cNvPr id="5124" name="Picture 4">
            <a:extLst>
              <a:ext uri="{FF2B5EF4-FFF2-40B4-BE49-F238E27FC236}">
                <a16:creationId xmlns:a16="http://schemas.microsoft.com/office/drawing/2014/main" id="{B37DAA2D-1B71-4A20-8CDA-5D158BB34E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56546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A5C81F92-2FCB-4749-A301-5FF742C19226}"/>
              </a:ext>
            </a:extLst>
          </p:cNvPr>
          <p:cNvGrpSpPr/>
          <p:nvPr/>
        </p:nvGrpSpPr>
        <p:grpSpPr>
          <a:xfrm>
            <a:off x="476529" y="974765"/>
            <a:ext cx="3828420" cy="3343506"/>
            <a:chOff x="657498" y="1143000"/>
            <a:chExt cx="3810000" cy="3207859"/>
          </a:xfrm>
        </p:grpSpPr>
        <p:sp>
          <p:nvSpPr>
            <p:cNvPr id="2" name="TextBox 1">
              <a:extLst>
                <a:ext uri="{FF2B5EF4-FFF2-40B4-BE49-F238E27FC236}">
                  <a16:creationId xmlns:a16="http://schemas.microsoft.com/office/drawing/2014/main" id="{4754DA21-0C95-4C1B-86F3-05FE06E80B0F}"/>
                </a:ext>
              </a:extLst>
            </p:cNvPr>
            <p:cNvSpPr txBox="1"/>
            <p:nvPr/>
          </p:nvSpPr>
          <p:spPr>
            <a:xfrm>
              <a:off x="657498" y="1143000"/>
              <a:ext cx="3810000" cy="413406"/>
            </a:xfrm>
            <a:prstGeom prst="rect">
              <a:avLst/>
            </a:prstGeom>
            <a:solidFill>
              <a:schemeClr val="tx2">
                <a:lumMod val="75000"/>
              </a:schemeClr>
            </a:solidFill>
            <a:ln w="76200">
              <a:solidFill>
                <a:schemeClr val="tx2">
                  <a:lumMod val="75000"/>
                </a:schemeClr>
              </a:solidFill>
            </a:ln>
          </p:spPr>
          <p:txBody>
            <a:bodyPr wrap="square" rtlCol="0">
              <a:spAutoFit/>
            </a:bodyPr>
            <a:lstStyle/>
            <a:p>
              <a:pPr algn="ctr"/>
              <a:r>
                <a:rPr lang="en-US" sz="2200" b="1" dirty="0">
                  <a:solidFill>
                    <a:schemeClr val="bg1"/>
                  </a:solidFill>
                  <a:latin typeface="Arial" panose="020B0604020202020204" pitchFamily="34" charset="0"/>
                </a:rPr>
                <a:t>Adrenal Insufficiency</a:t>
              </a:r>
            </a:p>
          </p:txBody>
        </p:sp>
        <p:sp>
          <p:nvSpPr>
            <p:cNvPr id="4" name="TextBox 3">
              <a:extLst>
                <a:ext uri="{FF2B5EF4-FFF2-40B4-BE49-F238E27FC236}">
                  <a16:creationId xmlns:a16="http://schemas.microsoft.com/office/drawing/2014/main" id="{70CCDCA4-AEAF-4029-96FA-FA5D1A6472B0}"/>
                </a:ext>
              </a:extLst>
            </p:cNvPr>
            <p:cNvSpPr txBox="1"/>
            <p:nvPr/>
          </p:nvSpPr>
          <p:spPr>
            <a:xfrm>
              <a:off x="657498" y="1604663"/>
              <a:ext cx="3810000" cy="2746196"/>
            </a:xfrm>
            <a:prstGeom prst="rect">
              <a:avLst/>
            </a:prstGeom>
            <a:noFill/>
            <a:ln w="76200">
              <a:solidFill>
                <a:schemeClr val="tx2">
                  <a:lumMod val="75000"/>
                </a:schemeClr>
              </a:solidFill>
            </a:ln>
          </p:spPr>
          <p:txBody>
            <a:bodyPr wrap="square" lIns="91440" tIns="45720" rIns="91440" bIns="45720" rtlCol="0" anchor="t">
              <a:spAutoFit/>
            </a:bodyPr>
            <a:lstStyle/>
            <a:p>
              <a:pPr marL="285750" indent="-285750">
                <a:buFont typeface="Arial" panose="020B0604020202020204" pitchFamily="34" charset="0"/>
                <a:buChar char="•"/>
              </a:pPr>
              <a:r>
                <a:rPr lang="en-US" sz="2000" b="1" dirty="0">
                  <a:latin typeface="Arial" panose="020B0604020202020204" pitchFamily="34" charset="0"/>
                </a:rPr>
                <a:t>Chronic</a:t>
              </a:r>
              <a:r>
                <a:rPr lang="en-US" sz="2000" dirty="0">
                  <a:latin typeface="Arial" panose="020B0604020202020204" pitchFamily="34" charset="0"/>
                </a:rPr>
                <a:t> medical condition</a:t>
              </a:r>
            </a:p>
            <a:p>
              <a:pPr marL="285750" indent="-285750">
                <a:buFont typeface="Arial" panose="020B0604020202020204" pitchFamily="34" charset="0"/>
                <a:buChar char="•"/>
              </a:pPr>
              <a:endParaRPr lang="en-US" sz="2000" dirty="0">
                <a:latin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rPr>
                <a:t>May be caused by disease of the adrenal or pituitary glands </a:t>
              </a:r>
            </a:p>
            <a:p>
              <a:pPr marL="285750" indent="-285750">
                <a:buFont typeface="Arial" panose="020B0604020202020204" pitchFamily="34" charset="0"/>
                <a:buChar char="•"/>
              </a:pPr>
              <a:endParaRPr lang="en-US" sz="2000" dirty="0">
                <a:latin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rPr>
                <a:t>May also be caused by long-term steroid use</a:t>
              </a:r>
            </a:p>
            <a:p>
              <a:pPr marL="285750" indent="-285750">
                <a:buFont typeface="Arial" panose="020B0604020202020204" pitchFamily="34" charset="0"/>
                <a:buChar char="•"/>
              </a:pPr>
              <a:endParaRPr lang="en-US" sz="2000" dirty="0">
                <a:latin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rPr>
                <a:t>Requires </a:t>
              </a:r>
              <a:r>
                <a:rPr lang="en-US" sz="2000" b="1" i="1" dirty="0">
                  <a:latin typeface="Arial" panose="020B0604020202020204" pitchFamily="34" charset="0"/>
                </a:rPr>
                <a:t>daily</a:t>
              </a:r>
              <a:r>
                <a:rPr lang="en-US" sz="2000" dirty="0">
                  <a:latin typeface="Arial" panose="020B0604020202020204" pitchFamily="34" charset="0"/>
                </a:rPr>
                <a:t> medication</a:t>
              </a:r>
            </a:p>
          </p:txBody>
        </p:sp>
      </p:grpSp>
      <p:grpSp>
        <p:nvGrpSpPr>
          <p:cNvPr id="7" name="Group 6">
            <a:extLst>
              <a:ext uri="{FF2B5EF4-FFF2-40B4-BE49-F238E27FC236}">
                <a16:creationId xmlns:a16="http://schemas.microsoft.com/office/drawing/2014/main" id="{A3BD5EBE-A2D8-4ED0-8521-29D1BC5913DE}"/>
              </a:ext>
            </a:extLst>
          </p:cNvPr>
          <p:cNvGrpSpPr/>
          <p:nvPr/>
        </p:nvGrpSpPr>
        <p:grpSpPr>
          <a:xfrm>
            <a:off x="5008880" y="970704"/>
            <a:ext cx="3828420" cy="3351631"/>
            <a:chOff x="4898571" y="1143000"/>
            <a:chExt cx="3810000" cy="3162280"/>
          </a:xfrm>
        </p:grpSpPr>
        <p:sp>
          <p:nvSpPr>
            <p:cNvPr id="6" name="TextBox 5">
              <a:extLst>
                <a:ext uri="{FF2B5EF4-FFF2-40B4-BE49-F238E27FC236}">
                  <a16:creationId xmlns:a16="http://schemas.microsoft.com/office/drawing/2014/main" id="{7388B47C-E551-4632-8405-EBABA15E6C00}"/>
                </a:ext>
              </a:extLst>
            </p:cNvPr>
            <p:cNvSpPr txBox="1"/>
            <p:nvPr/>
          </p:nvSpPr>
          <p:spPr>
            <a:xfrm>
              <a:off x="4898571" y="1143000"/>
              <a:ext cx="3810000" cy="406544"/>
            </a:xfrm>
            <a:prstGeom prst="rect">
              <a:avLst/>
            </a:prstGeom>
            <a:solidFill>
              <a:schemeClr val="tx2">
                <a:lumMod val="75000"/>
              </a:schemeClr>
            </a:solidFill>
            <a:ln w="76200">
              <a:solidFill>
                <a:schemeClr val="tx2">
                  <a:lumMod val="75000"/>
                </a:schemeClr>
              </a:solidFill>
            </a:ln>
          </p:spPr>
          <p:txBody>
            <a:bodyPr wrap="square" rtlCol="0">
              <a:spAutoFit/>
            </a:bodyPr>
            <a:lstStyle/>
            <a:p>
              <a:pPr algn="ctr"/>
              <a:r>
                <a:rPr lang="en-US" sz="2200" b="1" dirty="0">
                  <a:solidFill>
                    <a:schemeClr val="bg1"/>
                  </a:solidFill>
                  <a:latin typeface="Arial" panose="020B0604020202020204" pitchFamily="34" charset="0"/>
                </a:rPr>
                <a:t>Adrenal</a:t>
              </a:r>
              <a:r>
                <a:rPr lang="en-US" sz="2200" b="1" dirty="0">
                  <a:latin typeface="Arial" panose="020B0604020202020204" pitchFamily="34" charset="0"/>
                </a:rPr>
                <a:t> </a:t>
              </a:r>
              <a:r>
                <a:rPr lang="en-US" sz="2200" b="1" dirty="0">
                  <a:solidFill>
                    <a:schemeClr val="bg1"/>
                  </a:solidFill>
                  <a:latin typeface="Arial" panose="020B0604020202020204" pitchFamily="34" charset="0"/>
                </a:rPr>
                <a:t>Crisis</a:t>
              </a:r>
            </a:p>
          </p:txBody>
        </p:sp>
        <p:sp>
          <p:nvSpPr>
            <p:cNvPr id="9" name="TextBox 8">
              <a:extLst>
                <a:ext uri="{FF2B5EF4-FFF2-40B4-BE49-F238E27FC236}">
                  <a16:creationId xmlns:a16="http://schemas.microsoft.com/office/drawing/2014/main" id="{7B204902-E2B3-4179-871D-C90CB426AD96}"/>
                </a:ext>
              </a:extLst>
            </p:cNvPr>
            <p:cNvSpPr txBox="1"/>
            <p:nvPr/>
          </p:nvSpPr>
          <p:spPr>
            <a:xfrm>
              <a:off x="4898571" y="1604665"/>
              <a:ext cx="3810000" cy="2700615"/>
            </a:xfrm>
            <a:prstGeom prst="rect">
              <a:avLst/>
            </a:prstGeom>
            <a:noFill/>
            <a:ln w="76200">
              <a:solidFill>
                <a:schemeClr val="tx2">
                  <a:lumMod val="75000"/>
                </a:schemeClr>
              </a:solidFill>
            </a:ln>
          </p:spPr>
          <p:txBody>
            <a:bodyPr wrap="square" rtlCol="0">
              <a:spAutoFit/>
            </a:bodyPr>
            <a:lstStyle/>
            <a:p>
              <a:pPr marL="285750" indent="-285750">
                <a:buFont typeface="Arial" panose="020B0604020202020204" pitchFamily="34" charset="0"/>
                <a:buChar char="•"/>
              </a:pPr>
              <a:r>
                <a:rPr lang="en-US" sz="2000" b="1" dirty="0">
                  <a:latin typeface="Arial" panose="020B0604020202020204" pitchFamily="34" charset="0"/>
                </a:rPr>
                <a:t>Acute </a:t>
              </a:r>
              <a:r>
                <a:rPr lang="en-US" sz="2000" dirty="0">
                  <a:latin typeface="Arial" panose="020B0604020202020204" pitchFamily="34" charset="0"/>
                </a:rPr>
                <a:t>medical condition</a:t>
              </a:r>
            </a:p>
            <a:p>
              <a:pPr marL="285750" indent="-285750">
                <a:buFont typeface="Arial" panose="020B0604020202020204" pitchFamily="34" charset="0"/>
                <a:buChar char="•"/>
              </a:pPr>
              <a:endParaRPr lang="en-US" sz="2000" dirty="0">
                <a:latin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rPr>
                <a:t>May be caused by illness, physical injury, stress, or stopping steroid medications</a:t>
              </a:r>
            </a:p>
            <a:p>
              <a:pPr marL="285750" indent="-285750">
                <a:buFont typeface="Arial" panose="020B0604020202020204" pitchFamily="34" charset="0"/>
                <a:buChar char="•"/>
              </a:pPr>
              <a:endParaRPr lang="en-US" sz="2000" dirty="0">
                <a:latin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rPr>
                <a:t>Requires </a:t>
              </a:r>
              <a:r>
                <a:rPr lang="en-US" sz="2000" b="1" i="1" dirty="0">
                  <a:latin typeface="Arial" panose="020B0604020202020204" pitchFamily="34" charset="0"/>
                </a:rPr>
                <a:t>immediate</a:t>
              </a:r>
              <a:r>
                <a:rPr lang="en-US" sz="2000" dirty="0">
                  <a:latin typeface="Arial" panose="020B0604020202020204" pitchFamily="34" charset="0"/>
                </a:rPr>
                <a:t> treatment with additional </a:t>
              </a:r>
              <a:r>
                <a:rPr lang="en-US" sz="2000" b="1" dirty="0">
                  <a:latin typeface="Arial" panose="020B0604020202020204" pitchFamily="34" charset="0"/>
                </a:rPr>
                <a:t>oral</a:t>
              </a:r>
              <a:r>
                <a:rPr lang="en-US" sz="2000" dirty="0">
                  <a:latin typeface="Arial" panose="020B0604020202020204" pitchFamily="34" charset="0"/>
                </a:rPr>
                <a:t> or </a:t>
              </a:r>
              <a:r>
                <a:rPr lang="en-US" sz="2000" b="1" dirty="0">
                  <a:latin typeface="Arial" panose="020B0604020202020204" pitchFamily="34" charset="0"/>
                </a:rPr>
                <a:t>injectable</a:t>
              </a:r>
              <a:r>
                <a:rPr lang="en-US" sz="2000" dirty="0">
                  <a:latin typeface="Arial" panose="020B0604020202020204" pitchFamily="34" charset="0"/>
                </a:rPr>
                <a:t> medication</a:t>
              </a:r>
            </a:p>
          </p:txBody>
        </p:sp>
      </p:grpSp>
      <p:sp>
        <p:nvSpPr>
          <p:cNvPr id="5" name="TextBox 4">
            <a:extLst>
              <a:ext uri="{FF2B5EF4-FFF2-40B4-BE49-F238E27FC236}">
                <a16:creationId xmlns:a16="http://schemas.microsoft.com/office/drawing/2014/main" id="{CB5264F0-C4FE-4E6D-AE57-C773A6CC6B59}"/>
              </a:ext>
            </a:extLst>
          </p:cNvPr>
          <p:cNvSpPr txBox="1"/>
          <p:nvPr/>
        </p:nvSpPr>
        <p:spPr>
          <a:xfrm>
            <a:off x="4335430" y="2431076"/>
            <a:ext cx="642969" cy="523220"/>
          </a:xfrm>
          <a:prstGeom prst="rect">
            <a:avLst/>
          </a:prstGeom>
          <a:noFill/>
        </p:spPr>
        <p:txBody>
          <a:bodyPr wrap="square" rtlCol="0">
            <a:spAutoFit/>
          </a:bodyPr>
          <a:lstStyle/>
          <a:p>
            <a:r>
              <a:rPr lang="en-US" sz="2800" b="1" i="1">
                <a:latin typeface="Arial" panose="020B0604020202020204" pitchFamily="34" charset="0"/>
              </a:rPr>
              <a:t>vs</a:t>
            </a:r>
            <a:r>
              <a:rPr lang="en-US"/>
              <a:t>.</a:t>
            </a:r>
          </a:p>
        </p:txBody>
      </p:sp>
      <p:sp>
        <p:nvSpPr>
          <p:cNvPr id="10" name="TextBox 9">
            <a:extLst>
              <a:ext uri="{FF2B5EF4-FFF2-40B4-BE49-F238E27FC236}">
                <a16:creationId xmlns:a16="http://schemas.microsoft.com/office/drawing/2014/main" id="{C5C7CE6F-3EB6-47DD-A226-6A339453B08F}"/>
              </a:ext>
            </a:extLst>
          </p:cNvPr>
          <p:cNvSpPr txBox="1"/>
          <p:nvPr/>
        </p:nvSpPr>
        <p:spPr>
          <a:xfrm>
            <a:off x="476529" y="4494881"/>
            <a:ext cx="7093084" cy="1477328"/>
          </a:xfrm>
          <a:prstGeom prst="rect">
            <a:avLst/>
          </a:prstGeom>
          <a:solidFill>
            <a:schemeClr val="bg1">
              <a:lumMod val="95000"/>
            </a:schemeClr>
          </a:solidFill>
          <a:ln>
            <a:solidFill>
              <a:schemeClr val="tx1"/>
            </a:solidFill>
          </a:ln>
        </p:spPr>
        <p:txBody>
          <a:bodyPr wrap="square" rtlCol="0">
            <a:spAutoFit/>
          </a:bodyPr>
          <a:lstStyle/>
          <a:p>
            <a:pPr algn="just"/>
            <a:r>
              <a:rPr lang="en-US" b="1" dirty="0">
                <a:latin typeface="Arial" panose="020B0604020202020204" pitchFamily="34" charset="0"/>
              </a:rPr>
              <a:t>Note: </a:t>
            </a:r>
            <a:r>
              <a:rPr lang="en-US" dirty="0">
                <a:latin typeface="Arial" panose="020B0604020202020204" pitchFamily="34" charset="0"/>
              </a:rPr>
              <a:t>Schools should have phone numbers for parents and physicians of students with adrenal insufficiency. If your student is unconscious, or hard to keep awake, assume they are having an adrenal crisis. Persistent vomiting or a serious injury such as broken bones puts one at risk for a crisis. </a:t>
            </a:r>
          </a:p>
        </p:txBody>
      </p:sp>
    </p:spTree>
    <p:extLst>
      <p:ext uri="{BB962C8B-B14F-4D97-AF65-F5344CB8AC3E}">
        <p14:creationId xmlns:p14="http://schemas.microsoft.com/office/powerpoint/2010/main" val="549163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C482C6-305F-4BD3-A65B-7A491F425981}"/>
              </a:ext>
            </a:extLst>
          </p:cNvPr>
          <p:cNvSpPr txBox="1"/>
          <p:nvPr/>
        </p:nvSpPr>
        <p:spPr>
          <a:xfrm>
            <a:off x="786167" y="0"/>
            <a:ext cx="7732450" cy="769441"/>
          </a:xfrm>
          <a:prstGeom prst="rect">
            <a:avLst/>
          </a:prstGeom>
          <a:noFill/>
        </p:spPr>
        <p:txBody>
          <a:bodyPr wrap="square">
            <a:spAutoFit/>
          </a:bodyPr>
          <a:lstStyle/>
          <a:p>
            <a:pPr algn="ctr"/>
            <a:r>
              <a:rPr lang="en-US" sz="4400" b="1" dirty="0">
                <a:solidFill>
                  <a:schemeClr val="bg1"/>
                </a:solidFill>
                <a:latin typeface="Arial" panose="020B0604020202020204" pitchFamily="34" charset="0"/>
              </a:rPr>
              <a:t>Medication Needs</a:t>
            </a:r>
          </a:p>
        </p:txBody>
      </p:sp>
      <p:sp>
        <p:nvSpPr>
          <p:cNvPr id="3" name="TextBox 2">
            <a:extLst>
              <a:ext uri="{FF2B5EF4-FFF2-40B4-BE49-F238E27FC236}">
                <a16:creationId xmlns:a16="http://schemas.microsoft.com/office/drawing/2014/main" id="{D548952E-439B-4CB4-879D-199421CE4BF3}"/>
              </a:ext>
            </a:extLst>
          </p:cNvPr>
          <p:cNvSpPr txBox="1"/>
          <p:nvPr/>
        </p:nvSpPr>
        <p:spPr>
          <a:xfrm>
            <a:off x="198120" y="1085270"/>
            <a:ext cx="8784336" cy="5324535"/>
          </a:xfrm>
          <a:prstGeom prst="rect">
            <a:avLst/>
          </a:prstGeom>
          <a:noFill/>
          <a:ln w="76200">
            <a:solidFill>
              <a:schemeClr val="tx2">
                <a:lumMod val="75000"/>
              </a:schemeClr>
            </a:solidFill>
          </a:ln>
        </p:spPr>
        <p:txBody>
          <a:bodyPr wrap="square" rtlCol="0">
            <a:spAutoFit/>
          </a:bodyPr>
          <a:lstStyle/>
          <a:p>
            <a:r>
              <a:rPr lang="en-US" altLang="en-US" sz="2000" dirty="0">
                <a:latin typeface="Arial" panose="020B0604020202020204" pitchFamily="34" charset="0"/>
              </a:rPr>
              <a:t>Children who suffer from adrenal insufficiency are unable to produce the necessary amount of </a:t>
            </a:r>
            <a:r>
              <a:rPr lang="en-US" altLang="en-US" sz="2000" b="1" dirty="0">
                <a:latin typeface="Arial" panose="020B0604020202020204" pitchFamily="34" charset="0"/>
              </a:rPr>
              <a:t>cortisol </a:t>
            </a:r>
            <a:r>
              <a:rPr lang="en-US" altLang="en-US" sz="2000" dirty="0">
                <a:latin typeface="Arial" panose="020B0604020202020204" pitchFamily="34" charset="0"/>
              </a:rPr>
              <a:t>to help maintain essential bodily functions or respond to distress. As a result students will need on-going daily medication as well as additional medication during times of illness or injury. </a:t>
            </a:r>
          </a:p>
          <a:p>
            <a:pPr>
              <a:tabLst>
                <a:tab pos="3876675" algn="l"/>
              </a:tabLst>
            </a:pPr>
            <a:endParaRPr lang="en-US" altLang="en-US" sz="2000" dirty="0">
              <a:latin typeface="Arial" panose="020B0604020202020204" pitchFamily="34" charset="0"/>
            </a:endParaRPr>
          </a:p>
          <a:p>
            <a:pPr>
              <a:tabLst>
                <a:tab pos="3876675" algn="l"/>
              </a:tabLst>
            </a:pPr>
            <a:r>
              <a:rPr lang="en-US" altLang="en-US" sz="2000" dirty="0">
                <a:latin typeface="Arial" panose="020B0604020202020204" pitchFamily="34" charset="0"/>
              </a:rPr>
              <a:t>Daily medication examples:</a:t>
            </a:r>
          </a:p>
          <a:p>
            <a:pPr marL="3086100" lvl="6" indent="-342900">
              <a:buFont typeface="Arial" panose="020B0604020202020204" pitchFamily="34" charset="0"/>
              <a:buChar char="•"/>
              <a:tabLst>
                <a:tab pos="3876675" algn="l"/>
              </a:tabLst>
            </a:pPr>
            <a:r>
              <a:rPr lang="en-US" altLang="en-US" sz="2000" dirty="0">
                <a:latin typeface="Arial" panose="020B0604020202020204" pitchFamily="34" charset="0"/>
              </a:rPr>
              <a:t>Hydrocortisone</a:t>
            </a:r>
          </a:p>
          <a:p>
            <a:pPr marL="3086100" lvl="6" indent="-342900">
              <a:buFont typeface="Arial" panose="020B0604020202020204" pitchFamily="34" charset="0"/>
              <a:buChar char="•"/>
              <a:tabLst>
                <a:tab pos="3876675" algn="l"/>
              </a:tabLst>
            </a:pPr>
            <a:r>
              <a:rPr lang="en-US" altLang="en-US" sz="2000" dirty="0">
                <a:latin typeface="Arial" panose="020B0604020202020204" pitchFamily="34" charset="0"/>
              </a:rPr>
              <a:t>Prednisolone</a:t>
            </a:r>
          </a:p>
          <a:p>
            <a:pPr marL="3086100" lvl="6" indent="-342900">
              <a:buFont typeface="Arial" panose="020B0604020202020204" pitchFamily="34" charset="0"/>
              <a:buChar char="•"/>
              <a:tabLst>
                <a:tab pos="3876675" algn="l"/>
              </a:tabLst>
            </a:pPr>
            <a:r>
              <a:rPr lang="en-US" altLang="en-US" sz="2000" dirty="0">
                <a:latin typeface="Arial" panose="020B0604020202020204" pitchFamily="34" charset="0"/>
              </a:rPr>
              <a:t>Dexamethasone </a:t>
            </a:r>
          </a:p>
          <a:p>
            <a:pPr marL="3086100" lvl="6" indent="-342900">
              <a:buFont typeface="Arial" panose="020B0604020202020204" pitchFamily="34" charset="0"/>
              <a:buChar char="•"/>
              <a:tabLst>
                <a:tab pos="3876675" algn="l"/>
              </a:tabLst>
            </a:pPr>
            <a:r>
              <a:rPr lang="en-US" altLang="en-US" sz="2000" dirty="0">
                <a:latin typeface="Arial" panose="020B0604020202020204" pitchFamily="34" charset="0"/>
              </a:rPr>
              <a:t>These medications are taken orally</a:t>
            </a:r>
          </a:p>
          <a:p>
            <a:pPr algn="just"/>
            <a:endParaRPr lang="en-US" altLang="en-US" sz="2000" dirty="0">
              <a:latin typeface="Arial" panose="020B0604020202020204" pitchFamily="34" charset="0"/>
            </a:endParaRPr>
          </a:p>
          <a:p>
            <a:r>
              <a:rPr lang="en-US" altLang="en-US" sz="2000" dirty="0">
                <a:latin typeface="Arial" panose="020B0604020202020204" pitchFamily="34" charset="0"/>
              </a:rPr>
              <a:t>Medication examples for illness/injury:</a:t>
            </a:r>
          </a:p>
          <a:p>
            <a:pPr marL="3086100" lvl="6" indent="-342900">
              <a:buFont typeface="Arial" panose="020B0604020202020204" pitchFamily="34" charset="0"/>
              <a:buChar char="•"/>
            </a:pPr>
            <a:r>
              <a:rPr lang="en-US" altLang="en-US" sz="2000" dirty="0">
                <a:latin typeface="Arial" panose="020B0604020202020204" pitchFamily="34" charset="0"/>
              </a:rPr>
              <a:t>Increased/additional doses of the student’s oral daily medication</a:t>
            </a:r>
          </a:p>
          <a:p>
            <a:pPr marL="3086100" lvl="6" indent="-342900">
              <a:buFont typeface="Arial" panose="020B0604020202020204" pitchFamily="34" charset="0"/>
              <a:buChar char="•"/>
            </a:pPr>
            <a:r>
              <a:rPr lang="en-US" altLang="en-US" sz="2000" dirty="0">
                <a:latin typeface="Arial" panose="020B0604020202020204" pitchFamily="34" charset="0"/>
              </a:rPr>
              <a:t>Intramuscular injections of hydrocortisone </a:t>
            </a:r>
          </a:p>
          <a:p>
            <a:pPr lvl="6"/>
            <a:r>
              <a:rPr lang="en-US" altLang="en-US" sz="2000" dirty="0">
                <a:latin typeface="Arial" panose="020B0604020202020204" pitchFamily="34" charset="0"/>
              </a:rPr>
              <a:t>     (Solu-</a:t>
            </a:r>
            <a:r>
              <a:rPr lang="en-US" altLang="en-US" sz="2000" dirty="0" err="1">
                <a:latin typeface="Arial" panose="020B0604020202020204" pitchFamily="34" charset="0"/>
              </a:rPr>
              <a:t>Cortef</a:t>
            </a:r>
            <a:r>
              <a:rPr lang="en-US" altLang="en-US" sz="2000" dirty="0">
                <a:latin typeface="Arial" panose="020B0604020202020204" pitchFamily="34" charset="0"/>
              </a:rPr>
              <a:t>®)</a:t>
            </a:r>
          </a:p>
          <a:p>
            <a:pPr algn="just"/>
            <a:endParaRPr lang="en-US" altLang="en-US" sz="2000" dirty="0">
              <a:latin typeface="Arial" panose="020B0604020202020204" pitchFamily="34" charset="0"/>
            </a:endParaRPr>
          </a:p>
        </p:txBody>
      </p:sp>
      <p:pic>
        <p:nvPicPr>
          <p:cNvPr id="7" name="Picture 4">
            <a:extLst>
              <a:ext uri="{FF2B5EF4-FFF2-40B4-BE49-F238E27FC236}">
                <a16:creationId xmlns:a16="http://schemas.microsoft.com/office/drawing/2014/main" id="{8C877270-437D-BC45-A37E-51E85B9D31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6546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C482C6-305F-4BD3-A65B-7A491F425981}"/>
              </a:ext>
            </a:extLst>
          </p:cNvPr>
          <p:cNvSpPr txBox="1"/>
          <p:nvPr/>
        </p:nvSpPr>
        <p:spPr>
          <a:xfrm>
            <a:off x="786167" y="0"/>
            <a:ext cx="7732450" cy="769441"/>
          </a:xfrm>
          <a:prstGeom prst="rect">
            <a:avLst/>
          </a:prstGeom>
          <a:noFill/>
        </p:spPr>
        <p:txBody>
          <a:bodyPr wrap="square">
            <a:spAutoFit/>
          </a:bodyPr>
          <a:lstStyle/>
          <a:p>
            <a:pPr algn="ctr"/>
            <a:r>
              <a:rPr lang="en-US" sz="4400" b="1" dirty="0">
                <a:solidFill>
                  <a:schemeClr val="bg1"/>
                </a:solidFill>
                <a:latin typeface="Arial" panose="020B0604020202020204" pitchFamily="34" charset="0"/>
              </a:rPr>
              <a:t>Medication Needs</a:t>
            </a:r>
          </a:p>
        </p:txBody>
      </p:sp>
      <p:sp>
        <p:nvSpPr>
          <p:cNvPr id="2" name="TextBox 1">
            <a:extLst>
              <a:ext uri="{FF2B5EF4-FFF2-40B4-BE49-F238E27FC236}">
                <a16:creationId xmlns:a16="http://schemas.microsoft.com/office/drawing/2014/main" id="{70055974-B0B8-49A5-9D35-D29FF4D47C82}"/>
              </a:ext>
            </a:extLst>
          </p:cNvPr>
          <p:cNvSpPr txBox="1"/>
          <p:nvPr/>
        </p:nvSpPr>
        <p:spPr>
          <a:xfrm>
            <a:off x="289017" y="1202095"/>
            <a:ext cx="8229600" cy="4985980"/>
          </a:xfrm>
          <a:prstGeom prst="rect">
            <a:avLst/>
          </a:prstGeom>
          <a:solidFill>
            <a:schemeClr val="bg1"/>
          </a:solidFill>
          <a:ln w="76200">
            <a:solidFill>
              <a:schemeClr val="tx2"/>
            </a:solidFill>
          </a:ln>
        </p:spPr>
        <p:txBody>
          <a:bodyPr wrap="square" rtlCol="0">
            <a:spAutoFit/>
          </a:bodyPr>
          <a:lstStyle/>
          <a:p>
            <a:pPr algn="just"/>
            <a:endParaRPr lang="en-US" altLang="en-US" sz="2000" b="1" i="1" dirty="0">
              <a:latin typeface="Arial" panose="020B0604020202020204" pitchFamily="34" charset="0"/>
            </a:endParaRPr>
          </a:p>
          <a:p>
            <a:pPr algn="just"/>
            <a:r>
              <a:rPr lang="en-US" altLang="en-US" sz="2000" dirty="0">
                <a:latin typeface="Arial" panose="020B0604020202020204" pitchFamily="34" charset="0"/>
              </a:rPr>
              <a:t>Refer to your student’s </a:t>
            </a:r>
            <a:r>
              <a:rPr lang="en-US" altLang="en-US" sz="2000" b="1" dirty="0">
                <a:latin typeface="Arial" panose="020B0604020202020204" pitchFamily="34" charset="0"/>
              </a:rPr>
              <a:t>Health Plan </a:t>
            </a:r>
            <a:r>
              <a:rPr lang="en-US" altLang="en-US" sz="2000" dirty="0">
                <a:latin typeface="Arial" panose="020B0604020202020204" pitchFamily="34" charset="0"/>
              </a:rPr>
              <a:t>for instructions regarding their prescribed medication and dosage as it contains important information for oral or injectable dosing for mild, moderate, or severe illness and/or injury. Depending upon the severity of the event the medication may be given orally or via injection.</a:t>
            </a:r>
          </a:p>
          <a:p>
            <a:pPr algn="just"/>
            <a:endParaRPr lang="en-US" altLang="en-US" sz="2000" dirty="0">
              <a:latin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rPr>
              <a:t>In many cases of adrenal crisis, an </a:t>
            </a:r>
            <a:r>
              <a:rPr lang="en-US" sz="2000" b="1" dirty="0">
                <a:latin typeface="Arial" panose="020B0604020202020204" pitchFamily="34" charset="0"/>
              </a:rPr>
              <a:t>oral</a:t>
            </a:r>
            <a:r>
              <a:rPr lang="en-US" sz="2000" dirty="0">
                <a:latin typeface="Arial" panose="020B0604020202020204" pitchFamily="34" charset="0"/>
              </a:rPr>
              <a:t> </a:t>
            </a:r>
            <a:r>
              <a:rPr lang="en-US" sz="2000" b="1" dirty="0">
                <a:latin typeface="Arial" panose="020B0604020202020204" pitchFamily="34" charset="0"/>
              </a:rPr>
              <a:t>stress dose </a:t>
            </a:r>
            <a:r>
              <a:rPr lang="en-US" sz="2000" dirty="0">
                <a:latin typeface="Arial" panose="020B0604020202020204" pitchFamily="34" charset="0"/>
              </a:rPr>
              <a:t>of medication (e.g. hydrocortisone)</a:t>
            </a:r>
            <a:r>
              <a:rPr lang="en-US" sz="2000" b="1" dirty="0">
                <a:latin typeface="Arial" panose="020B0604020202020204" pitchFamily="34" charset="0"/>
              </a:rPr>
              <a:t> </a:t>
            </a:r>
            <a:r>
              <a:rPr lang="en-US" sz="2000" dirty="0">
                <a:latin typeface="Arial" panose="020B0604020202020204" pitchFamily="34" charset="0"/>
              </a:rPr>
              <a:t>is given, followed by a phone call to a parent/guardian to pick them up from school</a:t>
            </a:r>
          </a:p>
          <a:p>
            <a:pPr marL="342900" indent="-342900" algn="just">
              <a:buFont typeface="Arial" panose="020B0604020202020204" pitchFamily="34" charset="0"/>
              <a:buChar char="•"/>
            </a:pPr>
            <a:endParaRPr lang="en-US" altLang="en-US" sz="2000" dirty="0">
              <a:latin typeface="Arial" panose="020B0604020202020204" pitchFamily="34" charset="0"/>
            </a:endParaRPr>
          </a:p>
          <a:p>
            <a:pPr marL="342900" indent="-342900">
              <a:buFont typeface="Arial" panose="020B0604020202020204" pitchFamily="34" charset="0"/>
              <a:buChar char="•"/>
            </a:pPr>
            <a:r>
              <a:rPr lang="en-US" altLang="en-US" sz="2000" dirty="0">
                <a:latin typeface="Arial" panose="020B0604020202020204" pitchFamily="34" charset="0"/>
              </a:rPr>
              <a:t>In cases of serious illness or injury an </a:t>
            </a:r>
            <a:r>
              <a:rPr lang="en-US" altLang="en-US" sz="2000" b="1" dirty="0">
                <a:latin typeface="Arial" panose="020B0604020202020204" pitchFamily="34" charset="0"/>
              </a:rPr>
              <a:t>emergency dose </a:t>
            </a:r>
            <a:r>
              <a:rPr lang="en-US" altLang="en-US" sz="2000" dirty="0">
                <a:latin typeface="Arial" panose="020B0604020202020204" pitchFamily="34" charset="0"/>
              </a:rPr>
              <a:t>of medication (e.g. Solu-</a:t>
            </a:r>
            <a:r>
              <a:rPr lang="en-US" altLang="en-US" sz="2000" dirty="0" err="1">
                <a:latin typeface="Arial" panose="020B0604020202020204" pitchFamily="34" charset="0"/>
              </a:rPr>
              <a:t>Cortef</a:t>
            </a:r>
            <a:r>
              <a:rPr lang="en-US" altLang="en-US" sz="2000" dirty="0">
                <a:latin typeface="Arial" panose="020B0604020202020204" pitchFamily="34" charset="0"/>
              </a:rPr>
              <a:t>®) given via IM injection may be necessary</a:t>
            </a:r>
            <a:br>
              <a:rPr lang="en-US" altLang="en-US" sz="2000" dirty="0">
                <a:latin typeface="Arial" panose="020B0604020202020204" pitchFamily="34" charset="0"/>
              </a:rPr>
            </a:br>
            <a:endParaRPr lang="en-US" altLang="en-US" dirty="0">
              <a:latin typeface="Arial" panose="020B0604020202020204" pitchFamily="34" charset="0"/>
            </a:endParaRPr>
          </a:p>
          <a:p>
            <a:pPr algn="just"/>
            <a:endParaRPr lang="en-US" sz="2000" dirty="0">
              <a:latin typeface="Arial" panose="020B0604020202020204" pitchFamily="34" charset="0"/>
            </a:endParaRPr>
          </a:p>
        </p:txBody>
      </p:sp>
      <p:pic>
        <p:nvPicPr>
          <p:cNvPr id="7" name="Picture 4">
            <a:extLst>
              <a:ext uri="{FF2B5EF4-FFF2-40B4-BE49-F238E27FC236}">
                <a16:creationId xmlns:a16="http://schemas.microsoft.com/office/drawing/2014/main" id="{8C877270-437D-BC45-A37E-51E85B9D31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6546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062017"/>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2BD27981-FCA6-485F-AD9B-D980B469541C}" vid="{8F6236BF-171A-4F0C-B431-EA15B9742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1BEDCCBAB44E4AA04FAC894C930E7F" ma:contentTypeVersion="10" ma:contentTypeDescription="Create a new document." ma:contentTypeScope="" ma:versionID="b764e0e6bba12acc662fb0132c3608a3">
  <xsd:schema xmlns:xsd="http://www.w3.org/2001/XMLSchema" xmlns:xs="http://www.w3.org/2001/XMLSchema" xmlns:p="http://schemas.microsoft.com/office/2006/metadata/properties" xmlns:ns3="31b62044-d74d-4beb-aa12-d3eb9d5d69f3" targetNamespace="http://schemas.microsoft.com/office/2006/metadata/properties" ma:root="true" ma:fieldsID="91199b9a71653473ebdb02b409f4e476" ns3:_="">
    <xsd:import namespace="31b62044-d74d-4beb-aa12-d3eb9d5d69f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62044-d74d-4beb-aa12-d3eb9d5d6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51E338-9843-4267-A406-B4CC9F9920DB}">
  <ds:schemaRefs>
    <ds:schemaRef ds:uri="31b62044-d74d-4beb-aa12-d3eb9d5d69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64680CB-21C9-4D4A-94DE-5A35A29D22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19931</TotalTime>
  <Words>2166</Words>
  <Application>Microsoft Macintosh PowerPoint</Application>
  <PresentationFormat>On-screen Show (4:3)</PresentationFormat>
  <Paragraphs>218</Paragraphs>
  <Slides>19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Courier New</vt:lpstr>
      <vt:lpstr>times new roman</vt:lpstr>
      <vt:lpstr>Theme1</vt:lpstr>
      <vt:lpstr>PowerPoint Presentation</vt:lpstr>
      <vt:lpstr>Learning Objectives</vt:lpstr>
      <vt:lpstr> A.C.A §6-18-718 (6)(18)(7)(a)(1) “Self-administration of a stress dose medication by a public school student with adrenal insufficiency while the student is at his or her public school, on his or her public school grounds, or at an activity related to his or her public school may be permitted with the authorization of the public school student's parent, legal guardian, or person standing in loco parentis and the public school student's treating physician if the public school student's parent, legal guardian, or person standing in loco parentis provides written authorization for the public school student to carry a stress dose medication while he or she is at public school, an on-site school-related activity, or an off-site school-sponsored activity.”  A.C.A. § 6-18-718 (Lexis Advance through all acts of the 2021 Regular Session, First Extraordinary Session, Extended Session, and Second Extraordinary Session, including corrections and edits by the Arkansas Code Revision Commission)</vt:lpstr>
      <vt:lpstr>  A.C.A. §17-87-103 (15)(A) “The administration of an emergency dose medication to a public school student who is diagnosed with an adrenal insufficiency by volunteer public school personnel if the public school personnel are trained to administer an emergency dose medication using the appropriate delivery equipment when a public school nurse is unavailable.”  A.C.A. § 17-87-103 (Lexis Advance through all acts of the 2021 Regular Session, First Extraordinary Session, Extended Session, and Second Extraordinary Session, including corrections and edits by the Arkansas Code Revision Commission) </vt:lpstr>
      <vt:lpstr>Adrenal Glands </vt:lpstr>
      <vt:lpstr>Adrenal Insufficiency</vt:lpstr>
      <vt:lpstr>Adrenal Insufficiency &amp; Adrenal Crisis</vt:lpstr>
      <vt:lpstr>PowerPoint Presentation</vt:lpstr>
      <vt:lpstr>PowerPoint Presentation</vt:lpstr>
      <vt:lpstr>How Will I Know If My Student Needs a Dose of Medication?</vt:lpstr>
      <vt:lpstr>PowerPoint Presentation</vt:lpstr>
      <vt:lpstr>Note: If your student’s illness or injury is mild you may need to consult with the school nurse or parents to discuss whether a stress dose is needed or not. Remember that physician’s orders should always be followed when administering medication.</vt:lpstr>
      <vt:lpstr>Note: An emergency identification bracelet can be a life saving tool</vt:lpstr>
      <vt:lpstr>PowerPoint Presentation</vt:lpstr>
      <vt:lpstr>Treatment: Oral Medication</vt:lpstr>
      <vt:lpstr>     1. Wash hands  2. Assemble needed equipment 3. Mix medication in vial by pushing on top of vial to release the cork 4. Shake the vial to ensure medication is mixed (solution should be clear)         5. Use alcohol swab to clean the rubber stopper on vial 6. Remove cap from syringe needle. Insert needle into the vial. 7. Draw medication up to dose prescribed by physician (see Student’s Health Plan)           8. Replace needle cap  9. Select injection site (Outer portion of thigh, middle third section)   </vt:lpstr>
      <vt:lpstr>  1. Clean injection site on skin with alcohol swab           2. Remove the cap from the needle, hold the syringe like a dart  3. Spread skin of injection site while pushing down lightly  5. Quickly insert the needle into the thigh injection site, going in at a 90-      degree angle            4. Hold syringe in place and fully depress plunger to inject medication  5.  After injecting the medication, remove syringe, cover with injection site with gauze and apply pressure for a few seconds             6. Place syringe and needle in sharps container or unbreakable container     before disposing of it              7. Ensure that 911 and parent have been called. Student may need additional medical attention.  </vt:lpstr>
      <vt:lpstr>Summary</vt:lpstr>
      <vt:lpstr>References</vt:lpstr>
    </vt:vector>
  </TitlesOfParts>
  <Company>Arkansas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gmorris</dc:creator>
  <cp:lastModifiedBy>Amy Davidson</cp:lastModifiedBy>
  <cp:revision>93</cp:revision>
  <dcterms:created xsi:type="dcterms:W3CDTF">2014-02-26T15:04:03Z</dcterms:created>
  <dcterms:modified xsi:type="dcterms:W3CDTF">2022-05-17T20:44:41Z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0x0101007E1BEDCCBAB44E4AA04FAC894C930E7F</vt:lpwstr>
  </property>
</Properties>
</file>