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Muli Extra Light" panose="020B0604020202020204" charset="0"/>
      <p:regular r:id="rId14"/>
    </p:embeddedFont>
    <p:embeddedFont>
      <p:font typeface="Muli Bold" panose="020B0604020202020204" charset="0"/>
      <p:regular r:id="rId15"/>
    </p:embeddedFont>
    <p:embeddedFont>
      <p:font typeface="Muli Regular" panose="020B0604020202020204" charset="0"/>
      <p:regular r:id="rId16"/>
    </p:embeddedFont>
    <p:embeddedFont>
      <p:font typeface="Calibri" panose="020F0502020204030204" pitchFamily="34" charset="0"/>
      <p:regular r:id="rId17"/>
      <p:bold r:id="rId18"/>
      <p:italic r:id="rId19"/>
      <p:boldItalic r:id="rId20"/>
    </p:embeddedFont>
    <p:embeddedFont>
      <p:font typeface="Century Gothic 2" panose="020B0604020202020204" charset="0"/>
      <p:regular r:id="rId21"/>
    </p:embeddedFont>
    <p:embeddedFont>
      <p:font typeface="Muli Bold Bold" panose="020B0604020202020204" charset="0"/>
      <p:regular r:id="rId22"/>
    </p:embeddedFont>
    <p:embeddedFont>
      <p:font typeface="Muli Regular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7915" autoAdjust="0"/>
  </p:normalViewPr>
  <p:slideViewPr>
    <p:cSldViewPr>
      <p:cViewPr varScale="1">
        <p:scale>
          <a:sx n="40" d="100"/>
          <a:sy n="40" d="100"/>
        </p:scale>
        <p:origin x="1125"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100" d="100"/>
          <a:sy n="100" d="100"/>
        </p:scale>
        <p:origin x="2400"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F6065-0C09-436F-B8F6-72209655D5B6}" type="datetimeFigureOut">
              <a:rPr lang="en-US" smtClean="0"/>
              <a:t>6/21/2021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74EF4-D90A-4D3E-9E07-46284AD2999B}" type="slidenum">
              <a:rPr lang="en-US" smtClean="0"/>
              <a:t>‹#›</a:t>
            </a:fld>
            <a:endParaRPr lang="en-US"/>
          </a:p>
        </p:txBody>
      </p:sp>
    </p:spTree>
    <p:extLst>
      <p:ext uri="{BB962C8B-B14F-4D97-AF65-F5344CB8AC3E}">
        <p14:creationId xmlns:p14="http://schemas.microsoft.com/office/powerpoint/2010/main" val="39013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ewellarkansas.or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mailto:adh.tpcp@arkansas.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ewellarkansas.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highlight>
                  <a:srgbClr val="FFFF00"/>
                </a:highlight>
              </a:rPr>
              <a:t>Note to presenters---this presentation is designed for any healthcare employee(s) who may encounter patients that use tobacco.  It should be performed for an audience that will engage with tobacco users and that will benefit from knowing how to refer patients to cessation such as Be Well Arkansas.  This presentation comes with an Ask Advise Refer one-pager that MUST be handed out to the audience.  Do not perform this presentation unless you are prepared to provide the hand out.</a:t>
            </a:r>
          </a:p>
          <a:p>
            <a:endParaRPr lang="en-US" dirty="0"/>
          </a:p>
          <a:p>
            <a:endParaRPr lang="en-US" dirty="0"/>
          </a:p>
          <a:p>
            <a:r>
              <a:rPr lang="en-US" dirty="0"/>
              <a:t>Today we’re going to briefly to cover how to ask, advise, and refer patients to tobacco cessation.  The steps are very simple, but can have a big impact on smokers, especially when done in a safe and non-judgmental way.</a:t>
            </a:r>
          </a:p>
        </p:txBody>
      </p:sp>
      <p:sp>
        <p:nvSpPr>
          <p:cNvPr id="4" name="Slide Number Placeholder 3"/>
          <p:cNvSpPr>
            <a:spLocks noGrp="1"/>
          </p:cNvSpPr>
          <p:nvPr>
            <p:ph type="sldNum" sz="quarter" idx="5"/>
          </p:nvPr>
        </p:nvSpPr>
        <p:spPr/>
        <p:txBody>
          <a:bodyPr/>
          <a:lstStyle/>
          <a:p>
            <a:fld id="{E9674EF4-D90A-4D3E-9E07-46284AD2999B}" type="slidenum">
              <a:rPr lang="en-US" smtClean="0"/>
              <a:t>1</a:t>
            </a:fld>
            <a:endParaRPr lang="en-US"/>
          </a:p>
        </p:txBody>
      </p:sp>
    </p:spTree>
    <p:extLst>
      <p:ext uri="{BB962C8B-B14F-4D97-AF65-F5344CB8AC3E}">
        <p14:creationId xmlns:p14="http://schemas.microsoft.com/office/powerpoint/2010/main" val="1480387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review the three steps one more time:</a:t>
            </a:r>
          </a:p>
          <a:p>
            <a:endParaRPr lang="en-US" dirty="0"/>
          </a:p>
          <a:p>
            <a:r>
              <a:rPr lang="en-US" dirty="0"/>
              <a:t>*Ask the question and find out about tobacco/nicotine use</a:t>
            </a:r>
          </a:p>
          <a:p>
            <a:endParaRPr lang="en-US" dirty="0"/>
          </a:p>
          <a:p>
            <a:r>
              <a:rPr lang="en-US" dirty="0"/>
              <a:t>*Advise them on all the ways quitting will benefit their health</a:t>
            </a:r>
          </a:p>
          <a:p>
            <a:endParaRPr lang="en-US" dirty="0"/>
          </a:p>
          <a:p>
            <a:r>
              <a:rPr lang="en-US" dirty="0"/>
              <a:t>*Refer them to treatment, whether it is in your facility or using Be Well Arkansas</a:t>
            </a:r>
          </a:p>
        </p:txBody>
      </p:sp>
      <p:sp>
        <p:nvSpPr>
          <p:cNvPr id="4" name="Slide Number Placeholder 3"/>
          <p:cNvSpPr>
            <a:spLocks noGrp="1"/>
          </p:cNvSpPr>
          <p:nvPr>
            <p:ph type="sldNum" sz="quarter" idx="5"/>
          </p:nvPr>
        </p:nvSpPr>
        <p:spPr/>
        <p:txBody>
          <a:bodyPr/>
          <a:lstStyle/>
          <a:p>
            <a:fld id="{E9674EF4-D90A-4D3E-9E07-46284AD2999B}" type="slidenum">
              <a:rPr lang="en-US" smtClean="0"/>
              <a:t>10</a:t>
            </a:fld>
            <a:endParaRPr lang="en-US"/>
          </a:p>
        </p:txBody>
      </p:sp>
    </p:spTree>
    <p:extLst>
      <p:ext uri="{BB962C8B-B14F-4D97-AF65-F5344CB8AC3E}">
        <p14:creationId xmlns:p14="http://schemas.microsoft.com/office/powerpoint/2010/main" val="1695182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a minute to look over this slide, and acquaint yourself with this information.   For resources to hand out to your patients, you can visit </a:t>
            </a:r>
            <a:r>
              <a:rPr lang="en-US" dirty="0">
                <a:hlinkClick r:id="rId3"/>
              </a:rPr>
              <a:t>bewellarkansas.org</a:t>
            </a:r>
            <a:r>
              <a:rPr lang="en-US" dirty="0"/>
              <a:t> for cards to hand out to patients so they can call or visit the website when they’re ready to quit.</a:t>
            </a:r>
          </a:p>
          <a:p>
            <a:endParaRPr lang="en-US" dirty="0"/>
          </a:p>
          <a:p>
            <a:r>
              <a:rPr lang="en-US" dirty="0"/>
              <a:t>For help on creating tobacco cessation in your facility, email the ADH Tobacco Prevention and Cessation Program at </a:t>
            </a:r>
            <a:r>
              <a:rPr lang="en-US" dirty="0">
                <a:hlinkClick r:id="rId4"/>
              </a:rPr>
              <a:t>adh.tpcp@arkansas.gov</a:t>
            </a:r>
            <a:r>
              <a:rPr lang="en-US" dirty="0"/>
              <a:t> for more information.</a:t>
            </a:r>
          </a:p>
        </p:txBody>
      </p:sp>
      <p:sp>
        <p:nvSpPr>
          <p:cNvPr id="4" name="Slide Number Placeholder 3"/>
          <p:cNvSpPr>
            <a:spLocks noGrp="1"/>
          </p:cNvSpPr>
          <p:nvPr>
            <p:ph type="sldNum" sz="quarter" idx="5"/>
          </p:nvPr>
        </p:nvSpPr>
        <p:spPr/>
        <p:txBody>
          <a:bodyPr/>
          <a:lstStyle/>
          <a:p>
            <a:fld id="{E9674EF4-D90A-4D3E-9E07-46284AD2999B}" type="slidenum">
              <a:rPr lang="en-US" smtClean="0"/>
              <a:t>11</a:t>
            </a:fld>
            <a:endParaRPr lang="en-US"/>
          </a:p>
        </p:txBody>
      </p:sp>
    </p:spTree>
    <p:extLst>
      <p:ext uri="{BB962C8B-B14F-4D97-AF65-F5344CB8AC3E}">
        <p14:creationId xmlns:p14="http://schemas.microsoft.com/office/powerpoint/2010/main" val="187253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outline of our agenda today.  We’re going to just very briefly tell you what this process is, why it is so vital to your patients, and cover the three easy steps to help your patients quit tobacco.</a:t>
            </a:r>
          </a:p>
        </p:txBody>
      </p:sp>
      <p:sp>
        <p:nvSpPr>
          <p:cNvPr id="4" name="Slide Number Placeholder 3"/>
          <p:cNvSpPr>
            <a:spLocks noGrp="1"/>
          </p:cNvSpPr>
          <p:nvPr>
            <p:ph type="sldNum" sz="quarter" idx="5"/>
          </p:nvPr>
        </p:nvSpPr>
        <p:spPr/>
        <p:txBody>
          <a:bodyPr/>
          <a:lstStyle/>
          <a:p>
            <a:fld id="{E9674EF4-D90A-4D3E-9E07-46284AD2999B}" type="slidenum">
              <a:rPr lang="en-US" smtClean="0"/>
              <a:t>2</a:t>
            </a:fld>
            <a:endParaRPr lang="en-US"/>
          </a:p>
        </p:txBody>
      </p:sp>
    </p:spTree>
    <p:extLst>
      <p:ext uri="{BB962C8B-B14F-4D97-AF65-F5344CB8AC3E}">
        <p14:creationId xmlns:p14="http://schemas.microsoft.com/office/powerpoint/2010/main" val="251453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exactly IS the ask, advise, refer method?  Well it is exactly what sounds like.  It’s just a simple way to engage patients by gathering information on their tobacco use, encouraging them to quit for all the amazing health benefits, and guiding them towards some real help.</a:t>
            </a:r>
          </a:p>
        </p:txBody>
      </p:sp>
      <p:sp>
        <p:nvSpPr>
          <p:cNvPr id="4" name="Slide Number Placeholder 3"/>
          <p:cNvSpPr>
            <a:spLocks noGrp="1"/>
          </p:cNvSpPr>
          <p:nvPr>
            <p:ph type="sldNum" sz="quarter" idx="5"/>
          </p:nvPr>
        </p:nvSpPr>
        <p:spPr/>
        <p:txBody>
          <a:bodyPr/>
          <a:lstStyle/>
          <a:p>
            <a:fld id="{E9674EF4-D90A-4D3E-9E07-46284AD2999B}" type="slidenum">
              <a:rPr lang="en-US" smtClean="0"/>
              <a:t>3</a:t>
            </a:fld>
            <a:endParaRPr lang="en-US"/>
          </a:p>
        </p:txBody>
      </p:sp>
    </p:spTree>
    <p:extLst>
      <p:ext uri="{BB962C8B-B14F-4D97-AF65-F5344CB8AC3E}">
        <p14:creationId xmlns:p14="http://schemas.microsoft.com/office/powerpoint/2010/main" val="298643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imperative that clinicians and healthcare providers be involved in helping their patients quit using tobacco products.  Even if the interaction is very brief and only involves the steps of ask, advise, and refer, it GREATLY increases the patient’s chance of quitting tobacco.  </a:t>
            </a:r>
          </a:p>
          <a:p>
            <a:endParaRPr lang="en-US" dirty="0"/>
          </a:p>
          <a:p>
            <a:r>
              <a:rPr lang="en-US" dirty="0"/>
              <a:t>According to the National Institute of Health, patients who discuss quitting with a clinician are 6 times more likely to try quitting and 1.6 times more likely to actually quit tobacco products.  Encouragement and guidance from a medical professional can be very impactful and create long-lasting change for patients’ health outcomes.</a:t>
            </a:r>
          </a:p>
        </p:txBody>
      </p:sp>
      <p:sp>
        <p:nvSpPr>
          <p:cNvPr id="4" name="Slide Number Placeholder 3"/>
          <p:cNvSpPr>
            <a:spLocks noGrp="1"/>
          </p:cNvSpPr>
          <p:nvPr>
            <p:ph type="sldNum" sz="quarter" idx="5"/>
          </p:nvPr>
        </p:nvSpPr>
        <p:spPr/>
        <p:txBody>
          <a:bodyPr/>
          <a:lstStyle/>
          <a:p>
            <a:fld id="{E9674EF4-D90A-4D3E-9E07-46284AD2999B}" type="slidenum">
              <a:rPr lang="en-US" smtClean="0"/>
              <a:t>4</a:t>
            </a:fld>
            <a:endParaRPr lang="en-US"/>
          </a:p>
        </p:txBody>
      </p:sp>
    </p:spTree>
    <p:extLst>
      <p:ext uri="{BB962C8B-B14F-4D97-AF65-F5344CB8AC3E}">
        <p14:creationId xmlns:p14="http://schemas.microsoft.com/office/powerpoint/2010/main" val="397557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we are at the first step.  And it is simply to ASK the question.  Do you use any tobacco or nicotine products?-----this is a good way to encompass all the products on the market.  But, if there is time, don’t be afraid to get specific and ask if they use smokeless (dip, snuff, chewing tobacco) or if they vape (e-cigarettes, JUUL, </a:t>
            </a:r>
            <a:r>
              <a:rPr lang="en-US" dirty="0" err="1"/>
              <a:t>etc</a:t>
            </a:r>
            <a:r>
              <a:rPr lang="en-US" dirty="0"/>
              <a:t>). Currently in Arkansas, traditional cigarettes will be the most frequently used products among adults, and  e-cigarettes will be more commonly used among youth and very young adults.</a:t>
            </a:r>
          </a:p>
          <a:p>
            <a:endParaRPr lang="en-US" dirty="0"/>
          </a:p>
          <a:p>
            <a:endParaRPr lang="en-US" dirty="0"/>
          </a:p>
          <a:p>
            <a:r>
              <a:rPr lang="en-US" dirty="0"/>
              <a:t>It’s ok to say “do you smoke?” if that is all you have time for, but that may cause some people to NOT communicate that they </a:t>
            </a:r>
            <a:r>
              <a:rPr lang="en-US" b="1" u="sng" dirty="0"/>
              <a:t>do</a:t>
            </a:r>
            <a:r>
              <a:rPr lang="en-US" dirty="0"/>
              <a:t> vape, or dip.  They may think as long as they aren’t smoking traditional cigarettes that they are in no danger at all.  If you have the time, and if your facility allows, do name a few different nicotine products to make sure they aren’t using any.  Remember to remain non-judgmental about their usage.  If a patient feels judged, they may shut down any attempt to be helped.</a:t>
            </a:r>
          </a:p>
          <a:p>
            <a:endParaRPr lang="en-US" dirty="0"/>
          </a:p>
        </p:txBody>
      </p:sp>
      <p:sp>
        <p:nvSpPr>
          <p:cNvPr id="4" name="Slide Number Placeholder 3"/>
          <p:cNvSpPr>
            <a:spLocks noGrp="1"/>
          </p:cNvSpPr>
          <p:nvPr>
            <p:ph type="sldNum" sz="quarter" idx="5"/>
          </p:nvPr>
        </p:nvSpPr>
        <p:spPr/>
        <p:txBody>
          <a:bodyPr/>
          <a:lstStyle/>
          <a:p>
            <a:fld id="{E9674EF4-D90A-4D3E-9E07-46284AD2999B}" type="slidenum">
              <a:rPr lang="en-US" smtClean="0"/>
              <a:t>5</a:t>
            </a:fld>
            <a:endParaRPr lang="en-US"/>
          </a:p>
        </p:txBody>
      </p:sp>
    </p:spTree>
    <p:extLst>
      <p:ext uri="{BB962C8B-B14F-4D97-AF65-F5344CB8AC3E}">
        <p14:creationId xmlns:p14="http://schemas.microsoft.com/office/powerpoint/2010/main" val="1868187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your patient has told you they are using tobacco/nicotine products, it is time to advise them on why they need to make a change.  </a:t>
            </a:r>
          </a:p>
          <a:p>
            <a:endParaRPr lang="en-US" dirty="0"/>
          </a:p>
          <a:p>
            <a:r>
              <a:rPr lang="en-US" dirty="0"/>
              <a:t>If the person has any medical condition that can be made worse by using tobacco, make sure that they are aware of the risks of continued smoking/vaping.  Heart disease, diabetes, hypertension, and COPD are just a few conditions that are made far worse by tobacco usage.  Remember, use non-judgmental language.  Inform them of the ways tobacco can worsen their condition in a manner that lets them know you are concerned and only want their health to improve.  Do not make them feel inferior or lacking in intelligence for this behavior.  Remain positive and understanding.</a:t>
            </a:r>
          </a:p>
          <a:p>
            <a:endParaRPr lang="en-US" dirty="0"/>
          </a:p>
          <a:p>
            <a:r>
              <a:rPr lang="en-US" dirty="0"/>
              <a:t>Lastly, focus on the positive aspects of quitting such as overall health, increased lifespan, and greater ability to enjoy life.  Any activity your patient enjoys can be made better by being healthy and stopping tobacco.  Not only will it increase their health, but it can help their loved ones and even their pets be healthier by cutting down their exposure to secondhand smoke.  </a:t>
            </a:r>
          </a:p>
        </p:txBody>
      </p:sp>
      <p:sp>
        <p:nvSpPr>
          <p:cNvPr id="4" name="Slide Number Placeholder 3"/>
          <p:cNvSpPr>
            <a:spLocks noGrp="1"/>
          </p:cNvSpPr>
          <p:nvPr>
            <p:ph type="sldNum" sz="quarter" idx="5"/>
          </p:nvPr>
        </p:nvSpPr>
        <p:spPr/>
        <p:txBody>
          <a:bodyPr/>
          <a:lstStyle/>
          <a:p>
            <a:fld id="{E9674EF4-D90A-4D3E-9E07-46284AD2999B}" type="slidenum">
              <a:rPr lang="en-US" smtClean="0"/>
              <a:t>6</a:t>
            </a:fld>
            <a:endParaRPr lang="en-US"/>
          </a:p>
        </p:txBody>
      </p:sp>
    </p:spTree>
    <p:extLst>
      <p:ext uri="{BB962C8B-B14F-4D97-AF65-F5344CB8AC3E}">
        <p14:creationId xmlns:p14="http://schemas.microsoft.com/office/powerpoint/2010/main" val="1528752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comes the referral.   Firstly, ask the patient if they would like some information on how they can quit.  If they say they are ready to try, or willing to listen to someone that can help, now is the time to direct them to that help.</a:t>
            </a:r>
          </a:p>
          <a:p>
            <a:endParaRPr lang="en-US" dirty="0"/>
          </a:p>
          <a:p>
            <a:r>
              <a:rPr lang="en-US" dirty="0"/>
              <a:t>If your facility has in-house cessation services already embedded in your processes, use them.  This may include tobacco treatment specialists or wellness counselors that are on staff to assist these patients quickly and help them to develop a quit plan.</a:t>
            </a:r>
          </a:p>
          <a:p>
            <a:endParaRPr lang="en-US" dirty="0"/>
          </a:p>
          <a:p>
            <a:r>
              <a:rPr lang="en-US" dirty="0"/>
              <a:t>If your facility does NOT have in-house cessation and you want more information on how to work towards establishing it, email ADH at the email address provided on the last slide of this presentation and on the hand you have been given for this presentation.  The Arkansas Department of Health can help guide your facility towards embedding cessation into your practice.</a:t>
            </a:r>
          </a:p>
        </p:txBody>
      </p:sp>
      <p:sp>
        <p:nvSpPr>
          <p:cNvPr id="4" name="Slide Number Placeholder 3"/>
          <p:cNvSpPr>
            <a:spLocks noGrp="1"/>
          </p:cNvSpPr>
          <p:nvPr>
            <p:ph type="sldNum" sz="quarter" idx="5"/>
          </p:nvPr>
        </p:nvSpPr>
        <p:spPr/>
        <p:txBody>
          <a:bodyPr/>
          <a:lstStyle/>
          <a:p>
            <a:fld id="{E9674EF4-D90A-4D3E-9E07-46284AD2999B}" type="slidenum">
              <a:rPr lang="en-US" smtClean="0"/>
              <a:t>7</a:t>
            </a:fld>
            <a:endParaRPr lang="en-US"/>
          </a:p>
        </p:txBody>
      </p:sp>
    </p:spTree>
    <p:extLst>
      <p:ext uri="{BB962C8B-B14F-4D97-AF65-F5344CB8AC3E}">
        <p14:creationId xmlns:p14="http://schemas.microsoft.com/office/powerpoint/2010/main" val="1705377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that do not have in-house services, you can make a quick and easy referral to Be Well Arkansas.  Be Well is a free service provided to Arkansans ages 13 and up that help them to stop using tobacco or nicotine products.  </a:t>
            </a:r>
          </a:p>
        </p:txBody>
      </p:sp>
      <p:sp>
        <p:nvSpPr>
          <p:cNvPr id="4" name="Slide Number Placeholder 3"/>
          <p:cNvSpPr>
            <a:spLocks noGrp="1"/>
          </p:cNvSpPr>
          <p:nvPr>
            <p:ph type="sldNum" sz="quarter" idx="5"/>
          </p:nvPr>
        </p:nvSpPr>
        <p:spPr/>
        <p:txBody>
          <a:bodyPr/>
          <a:lstStyle/>
          <a:p>
            <a:fld id="{E9674EF4-D90A-4D3E-9E07-46284AD2999B}" type="slidenum">
              <a:rPr lang="en-US" smtClean="0"/>
              <a:t>8</a:t>
            </a:fld>
            <a:endParaRPr lang="en-US"/>
          </a:p>
        </p:txBody>
      </p:sp>
    </p:spTree>
    <p:extLst>
      <p:ext uri="{BB962C8B-B14F-4D97-AF65-F5344CB8AC3E}">
        <p14:creationId xmlns:p14="http://schemas.microsoft.com/office/powerpoint/2010/main" val="249293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can call 1-833-283-WELL or they can visit </a:t>
            </a:r>
            <a:r>
              <a:rPr lang="en-US" dirty="0">
                <a:hlinkClick r:id="rId3"/>
              </a:rPr>
              <a:t>bewellarkansas.org</a:t>
            </a:r>
            <a:r>
              <a:rPr lang="en-US" dirty="0"/>
              <a:t> and enroll in counseling right on the website.  Anyone who clicks “start today” on the website will guided to enrollment.</a:t>
            </a:r>
          </a:p>
          <a:p>
            <a:endParaRPr lang="en-US" dirty="0"/>
          </a:p>
          <a:p>
            <a:r>
              <a:rPr lang="en-US" dirty="0"/>
              <a:t>Free cards, posters, magnets, and lanyards are available to hand out to your patients are also available on the website, simply click the tab marked “healthcare providers” and then click “free resources”</a:t>
            </a:r>
          </a:p>
          <a:p>
            <a:endParaRPr lang="en-US" dirty="0"/>
          </a:p>
          <a:p>
            <a:endParaRPr lang="en-US" dirty="0"/>
          </a:p>
          <a:p>
            <a:r>
              <a:rPr lang="en-US" dirty="0"/>
              <a:t>If time allows, and you want to assist with the referral of your patient, you can visit </a:t>
            </a:r>
            <a:r>
              <a:rPr lang="en-US" dirty="0">
                <a:hlinkClick r:id="rId3"/>
              </a:rPr>
              <a:t>bewellarkansas.org</a:t>
            </a:r>
            <a:r>
              <a:rPr lang="en-US" dirty="0"/>
              <a:t> with them in your office, and click the “start today” button and help them with the online referral during their appointment.  This can be a good way to engage with them and show that you have a vested interest in their well-being.</a:t>
            </a:r>
          </a:p>
          <a:p>
            <a:endParaRPr lang="en-US" dirty="0"/>
          </a:p>
          <a:p>
            <a:r>
              <a:rPr lang="en-US" dirty="0"/>
              <a:t>But remember, if you only have time to give them the phone number or website, that’s a start, and it will still make an impact on that patient.</a:t>
            </a:r>
          </a:p>
          <a:p>
            <a:endParaRPr lang="en-US" dirty="0"/>
          </a:p>
          <a:p>
            <a:endParaRPr lang="en-US" dirty="0"/>
          </a:p>
        </p:txBody>
      </p:sp>
      <p:sp>
        <p:nvSpPr>
          <p:cNvPr id="4" name="Slide Number Placeholder 3"/>
          <p:cNvSpPr>
            <a:spLocks noGrp="1"/>
          </p:cNvSpPr>
          <p:nvPr>
            <p:ph type="sldNum" sz="quarter" idx="5"/>
          </p:nvPr>
        </p:nvSpPr>
        <p:spPr/>
        <p:txBody>
          <a:bodyPr/>
          <a:lstStyle/>
          <a:p>
            <a:fld id="{E9674EF4-D90A-4D3E-9E07-46284AD2999B}" type="slidenum">
              <a:rPr lang="en-US" smtClean="0"/>
              <a:t>9</a:t>
            </a:fld>
            <a:endParaRPr lang="en-US"/>
          </a:p>
        </p:txBody>
      </p:sp>
    </p:spTree>
    <p:extLst>
      <p:ext uri="{BB962C8B-B14F-4D97-AF65-F5344CB8AC3E}">
        <p14:creationId xmlns:p14="http://schemas.microsoft.com/office/powerpoint/2010/main" val="139556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76B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96880" y="-1715983"/>
            <a:ext cx="10371943" cy="13718966"/>
            <a:chOff x="0" y="0"/>
            <a:chExt cx="2354580" cy="3114402"/>
          </a:xfrm>
        </p:grpSpPr>
        <p:sp>
          <p:nvSpPr>
            <p:cNvPr id="3" name="Freeform 3"/>
            <p:cNvSpPr/>
            <p:nvPr/>
          </p:nvSpPr>
          <p:spPr>
            <a:xfrm>
              <a:off x="0" y="0"/>
              <a:ext cx="2353310" cy="3114403"/>
            </a:xfrm>
            <a:custGeom>
              <a:avLst/>
              <a:gdLst/>
              <a:ahLst/>
              <a:cxnLst/>
              <a:rect l="l" t="t" r="r" b="b"/>
              <a:pathLst>
                <a:path w="2353310" h="3114403">
                  <a:moveTo>
                    <a:pt x="784860" y="3047092"/>
                  </a:moveTo>
                  <a:cubicBezTo>
                    <a:pt x="905510" y="3087733"/>
                    <a:pt x="1042670" y="3114403"/>
                    <a:pt x="1177290" y="3114403"/>
                  </a:cubicBezTo>
                  <a:cubicBezTo>
                    <a:pt x="1311910" y="3114403"/>
                    <a:pt x="1441450" y="3091542"/>
                    <a:pt x="1560830" y="3050903"/>
                  </a:cubicBezTo>
                  <a:cubicBezTo>
                    <a:pt x="1563370" y="3049633"/>
                    <a:pt x="1565910" y="3049633"/>
                    <a:pt x="1568450" y="3048363"/>
                  </a:cubicBezTo>
                  <a:cubicBezTo>
                    <a:pt x="2016760" y="2885803"/>
                    <a:pt x="2346960" y="2456543"/>
                    <a:pt x="2353310" y="1954137"/>
                  </a:cubicBezTo>
                  <a:lnTo>
                    <a:pt x="2353310" y="0"/>
                  </a:lnTo>
                  <a:lnTo>
                    <a:pt x="0" y="0"/>
                  </a:lnTo>
                  <a:lnTo>
                    <a:pt x="0" y="1952678"/>
                  </a:lnTo>
                  <a:cubicBezTo>
                    <a:pt x="6350" y="2459082"/>
                    <a:pt x="331470" y="2888342"/>
                    <a:pt x="784860" y="3047092"/>
                  </a:cubicBezTo>
                  <a:close/>
                </a:path>
              </a:pathLst>
            </a:custGeom>
            <a:solidFill>
              <a:srgbClr val="FFFFFF"/>
            </a:solidFill>
          </p:spPr>
        </p:sp>
      </p:grpSp>
      <p:sp>
        <p:nvSpPr>
          <p:cNvPr id="4" name="TextBox 4"/>
          <p:cNvSpPr txBox="1"/>
          <p:nvPr/>
        </p:nvSpPr>
        <p:spPr>
          <a:xfrm>
            <a:off x="1028700" y="3489597"/>
            <a:ext cx="9455506" cy="3386085"/>
          </a:xfrm>
          <a:prstGeom prst="rect">
            <a:avLst/>
          </a:prstGeom>
        </p:spPr>
        <p:txBody>
          <a:bodyPr lIns="0" tIns="0" rIns="0" bIns="0" rtlCol="0" anchor="t">
            <a:spAutoFit/>
          </a:bodyPr>
          <a:lstStyle/>
          <a:p>
            <a:pPr>
              <a:lnSpc>
                <a:spcPts val="13200"/>
              </a:lnSpc>
            </a:pPr>
            <a:r>
              <a:rPr lang="en-US" sz="11999">
                <a:solidFill>
                  <a:srgbClr val="23344D"/>
                </a:solidFill>
                <a:latin typeface="Century Gothic 1 Bold"/>
              </a:rPr>
              <a:t>Ask, Advise, Refer.</a:t>
            </a:r>
          </a:p>
        </p:txBody>
      </p:sp>
      <p:grpSp>
        <p:nvGrpSpPr>
          <p:cNvPr id="5" name="Group 5"/>
          <p:cNvGrpSpPr/>
          <p:nvPr/>
        </p:nvGrpSpPr>
        <p:grpSpPr>
          <a:xfrm>
            <a:off x="13858222" y="2342450"/>
            <a:ext cx="4429778" cy="442977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11E43"/>
            </a:solidFill>
          </p:spPr>
        </p:sp>
      </p:grpSp>
      <p:grpSp>
        <p:nvGrpSpPr>
          <p:cNvPr id="7" name="Group 7"/>
          <p:cNvGrpSpPr/>
          <p:nvPr/>
        </p:nvGrpSpPr>
        <p:grpSpPr>
          <a:xfrm>
            <a:off x="14020800" y="6134100"/>
            <a:ext cx="2156785" cy="215678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DEF8"/>
            </a:solidFill>
          </p:spPr>
        </p:sp>
      </p:grpSp>
      <p:sp>
        <p:nvSpPr>
          <p:cNvPr id="9" name="TextBox 9"/>
          <p:cNvSpPr txBox="1"/>
          <p:nvPr/>
        </p:nvSpPr>
        <p:spPr>
          <a:xfrm>
            <a:off x="653951" y="9220200"/>
            <a:ext cx="7175622" cy="839839"/>
          </a:xfrm>
          <a:prstGeom prst="rect">
            <a:avLst/>
          </a:prstGeom>
        </p:spPr>
        <p:txBody>
          <a:bodyPr lIns="0" tIns="0" rIns="0" bIns="0" rtlCol="0" anchor="t">
            <a:spAutoFit/>
          </a:bodyPr>
          <a:lstStyle/>
          <a:p>
            <a:pPr algn="ctr">
              <a:lnSpc>
                <a:spcPts val="3399"/>
              </a:lnSpc>
            </a:pPr>
            <a:r>
              <a:rPr lang="en-US" sz="2428">
                <a:solidFill>
                  <a:srgbClr val="000000"/>
                </a:solidFill>
                <a:latin typeface="Century Gothic 2"/>
              </a:rPr>
              <a:t>Arkansas Department of Health</a:t>
            </a:r>
          </a:p>
          <a:p>
            <a:pPr algn="ctr">
              <a:lnSpc>
                <a:spcPts val="3399"/>
              </a:lnSpc>
            </a:pPr>
            <a:r>
              <a:rPr lang="en-US" sz="2428">
                <a:solidFill>
                  <a:srgbClr val="000000"/>
                </a:solidFill>
                <a:latin typeface="Century Gothic 2"/>
              </a:rPr>
              <a:t>Tobacco Prevention and Cessation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278399" y="2694287"/>
            <a:ext cx="3271492" cy="3546717"/>
            <a:chOff x="0" y="0"/>
            <a:chExt cx="5857240" cy="6350000"/>
          </a:xfrm>
        </p:grpSpPr>
        <p:sp>
          <p:nvSpPr>
            <p:cNvPr id="3" name="Freeform 3"/>
            <p:cNvSpPr/>
            <p:nvPr/>
          </p:nvSpPr>
          <p:spPr>
            <a:xfrm>
              <a:off x="0" y="0"/>
              <a:ext cx="5857240" cy="6350000"/>
            </a:xfrm>
            <a:custGeom>
              <a:avLst/>
              <a:gdLst/>
              <a:ahLst/>
              <a:cxnLst/>
              <a:rect l="l" t="t" r="r" b="b"/>
              <a:pathLst>
                <a:path w="5857240" h="6350000">
                  <a:moveTo>
                    <a:pt x="2928620" y="0"/>
                  </a:moveTo>
                  <a:lnTo>
                    <a:pt x="2928620" y="0"/>
                  </a:lnTo>
                  <a:cubicBezTo>
                    <a:pt x="4546600" y="0"/>
                    <a:pt x="5857240" y="1310640"/>
                    <a:pt x="5857240" y="2928620"/>
                  </a:cubicBezTo>
                  <a:lnTo>
                    <a:pt x="5857240" y="6350000"/>
                  </a:lnTo>
                  <a:lnTo>
                    <a:pt x="5857240" y="6350000"/>
                  </a:lnTo>
                  <a:lnTo>
                    <a:pt x="0" y="6350000"/>
                  </a:lnTo>
                  <a:lnTo>
                    <a:pt x="0" y="6350000"/>
                  </a:lnTo>
                  <a:lnTo>
                    <a:pt x="0" y="2928620"/>
                  </a:lnTo>
                  <a:cubicBezTo>
                    <a:pt x="0" y="1310640"/>
                    <a:pt x="1310640" y="0"/>
                    <a:pt x="2928620" y="0"/>
                  </a:cubicBezTo>
                  <a:close/>
                </a:path>
              </a:pathLst>
            </a:custGeom>
            <a:blipFill>
              <a:blip r:embed="rId3"/>
              <a:stretch>
                <a:fillRect l="-31208" r="-31208"/>
              </a:stretch>
            </a:blipFill>
          </p:spPr>
        </p:sp>
      </p:grpSp>
      <p:grpSp>
        <p:nvGrpSpPr>
          <p:cNvPr id="4" name="Group 4"/>
          <p:cNvGrpSpPr>
            <a:grpSpLocks noChangeAspect="1"/>
          </p:cNvGrpSpPr>
          <p:nvPr/>
        </p:nvGrpSpPr>
        <p:grpSpPr>
          <a:xfrm>
            <a:off x="7508254" y="2694287"/>
            <a:ext cx="3271492" cy="3546717"/>
            <a:chOff x="0" y="0"/>
            <a:chExt cx="5857240" cy="6350000"/>
          </a:xfrm>
        </p:grpSpPr>
        <p:sp>
          <p:nvSpPr>
            <p:cNvPr id="5" name="Freeform 5"/>
            <p:cNvSpPr/>
            <p:nvPr/>
          </p:nvSpPr>
          <p:spPr>
            <a:xfrm>
              <a:off x="0" y="0"/>
              <a:ext cx="5857240" cy="6350000"/>
            </a:xfrm>
            <a:custGeom>
              <a:avLst/>
              <a:gdLst/>
              <a:ahLst/>
              <a:cxnLst/>
              <a:rect l="l" t="t" r="r" b="b"/>
              <a:pathLst>
                <a:path w="5857240" h="6350000">
                  <a:moveTo>
                    <a:pt x="2928620" y="0"/>
                  </a:moveTo>
                  <a:lnTo>
                    <a:pt x="2928620" y="0"/>
                  </a:lnTo>
                  <a:cubicBezTo>
                    <a:pt x="4546600" y="0"/>
                    <a:pt x="5857240" y="1310640"/>
                    <a:pt x="5857240" y="2928620"/>
                  </a:cubicBezTo>
                  <a:lnTo>
                    <a:pt x="5857240" y="6350000"/>
                  </a:lnTo>
                  <a:lnTo>
                    <a:pt x="5857240" y="6350000"/>
                  </a:lnTo>
                  <a:lnTo>
                    <a:pt x="0" y="6350000"/>
                  </a:lnTo>
                  <a:lnTo>
                    <a:pt x="0" y="6350000"/>
                  </a:lnTo>
                  <a:lnTo>
                    <a:pt x="0" y="2928620"/>
                  </a:lnTo>
                  <a:cubicBezTo>
                    <a:pt x="0" y="1310640"/>
                    <a:pt x="1310640" y="0"/>
                    <a:pt x="2928620" y="0"/>
                  </a:cubicBezTo>
                  <a:close/>
                </a:path>
              </a:pathLst>
            </a:custGeom>
            <a:blipFill>
              <a:blip r:embed="rId4"/>
              <a:stretch>
                <a:fillRect t="-19158" b="-19158"/>
              </a:stretch>
            </a:blipFill>
          </p:spPr>
        </p:sp>
      </p:grpSp>
      <p:grpSp>
        <p:nvGrpSpPr>
          <p:cNvPr id="6" name="Group 6"/>
          <p:cNvGrpSpPr>
            <a:grpSpLocks noChangeAspect="1"/>
          </p:cNvGrpSpPr>
          <p:nvPr/>
        </p:nvGrpSpPr>
        <p:grpSpPr>
          <a:xfrm>
            <a:off x="12738109" y="2694287"/>
            <a:ext cx="3271492" cy="3546717"/>
            <a:chOff x="0" y="0"/>
            <a:chExt cx="5857240" cy="6350000"/>
          </a:xfrm>
        </p:grpSpPr>
        <p:sp>
          <p:nvSpPr>
            <p:cNvPr id="7" name="Freeform 7"/>
            <p:cNvSpPr/>
            <p:nvPr/>
          </p:nvSpPr>
          <p:spPr>
            <a:xfrm>
              <a:off x="0" y="0"/>
              <a:ext cx="5857240" cy="6350000"/>
            </a:xfrm>
            <a:custGeom>
              <a:avLst/>
              <a:gdLst/>
              <a:ahLst/>
              <a:cxnLst/>
              <a:rect l="l" t="t" r="r" b="b"/>
              <a:pathLst>
                <a:path w="5857240" h="6350000">
                  <a:moveTo>
                    <a:pt x="2928620" y="0"/>
                  </a:moveTo>
                  <a:lnTo>
                    <a:pt x="2928620" y="0"/>
                  </a:lnTo>
                  <a:cubicBezTo>
                    <a:pt x="4546600" y="0"/>
                    <a:pt x="5857240" y="1310640"/>
                    <a:pt x="5857240" y="2928620"/>
                  </a:cubicBezTo>
                  <a:lnTo>
                    <a:pt x="5857240" y="6350000"/>
                  </a:lnTo>
                  <a:lnTo>
                    <a:pt x="5857240" y="6350000"/>
                  </a:lnTo>
                  <a:lnTo>
                    <a:pt x="0" y="6350000"/>
                  </a:lnTo>
                  <a:lnTo>
                    <a:pt x="0" y="6350000"/>
                  </a:lnTo>
                  <a:lnTo>
                    <a:pt x="0" y="2928620"/>
                  </a:lnTo>
                  <a:cubicBezTo>
                    <a:pt x="0" y="1310640"/>
                    <a:pt x="1310640" y="0"/>
                    <a:pt x="2928620" y="0"/>
                  </a:cubicBezTo>
                  <a:close/>
                </a:path>
              </a:pathLst>
            </a:custGeom>
            <a:blipFill>
              <a:blip r:embed="rId5"/>
              <a:stretch>
                <a:fillRect l="-31309" r="-31309"/>
              </a:stretch>
            </a:blipFill>
          </p:spPr>
        </p:sp>
      </p:grpSp>
      <p:grpSp>
        <p:nvGrpSpPr>
          <p:cNvPr id="8" name="Group 8"/>
          <p:cNvGrpSpPr/>
          <p:nvPr/>
        </p:nvGrpSpPr>
        <p:grpSpPr>
          <a:xfrm>
            <a:off x="12957219" y="9122038"/>
            <a:ext cx="5330781" cy="1164962"/>
            <a:chOff x="0" y="0"/>
            <a:chExt cx="4306593" cy="941141"/>
          </a:xfrm>
        </p:grpSpPr>
        <p:sp>
          <p:nvSpPr>
            <p:cNvPr id="9" name="Freeform 9"/>
            <p:cNvSpPr/>
            <p:nvPr/>
          </p:nvSpPr>
          <p:spPr>
            <a:xfrm>
              <a:off x="0" y="0"/>
              <a:ext cx="4306593" cy="941141"/>
            </a:xfrm>
            <a:custGeom>
              <a:avLst/>
              <a:gdLst/>
              <a:ahLst/>
              <a:cxnLst/>
              <a:rect l="l" t="t" r="r" b="b"/>
              <a:pathLst>
                <a:path w="4306593" h="941141">
                  <a:moveTo>
                    <a:pt x="0" y="0"/>
                  </a:moveTo>
                  <a:lnTo>
                    <a:pt x="4306593" y="0"/>
                  </a:lnTo>
                  <a:lnTo>
                    <a:pt x="4306593" y="941141"/>
                  </a:lnTo>
                  <a:lnTo>
                    <a:pt x="0" y="941141"/>
                  </a:lnTo>
                  <a:close/>
                </a:path>
              </a:pathLst>
            </a:custGeom>
            <a:solidFill>
              <a:srgbClr val="0B76B7"/>
            </a:solidFill>
          </p:spPr>
        </p:sp>
      </p:grpSp>
      <p:grpSp>
        <p:nvGrpSpPr>
          <p:cNvPr id="10" name="Group 10"/>
          <p:cNvGrpSpPr/>
          <p:nvPr/>
        </p:nvGrpSpPr>
        <p:grpSpPr>
          <a:xfrm>
            <a:off x="0" y="9122038"/>
            <a:ext cx="4546858" cy="1164962"/>
            <a:chOff x="0" y="0"/>
            <a:chExt cx="3673283" cy="941141"/>
          </a:xfrm>
        </p:grpSpPr>
        <p:sp>
          <p:nvSpPr>
            <p:cNvPr id="11" name="Freeform 11"/>
            <p:cNvSpPr/>
            <p:nvPr/>
          </p:nvSpPr>
          <p:spPr>
            <a:xfrm>
              <a:off x="0" y="0"/>
              <a:ext cx="3673283" cy="941141"/>
            </a:xfrm>
            <a:custGeom>
              <a:avLst/>
              <a:gdLst/>
              <a:ahLst/>
              <a:cxnLst/>
              <a:rect l="l" t="t" r="r" b="b"/>
              <a:pathLst>
                <a:path w="3673283" h="941141">
                  <a:moveTo>
                    <a:pt x="0" y="0"/>
                  </a:moveTo>
                  <a:lnTo>
                    <a:pt x="3673283" y="0"/>
                  </a:lnTo>
                  <a:lnTo>
                    <a:pt x="3673283" y="941141"/>
                  </a:lnTo>
                  <a:lnTo>
                    <a:pt x="0" y="941141"/>
                  </a:lnTo>
                  <a:close/>
                </a:path>
              </a:pathLst>
            </a:custGeom>
            <a:solidFill>
              <a:srgbClr val="C11E43"/>
            </a:solidFill>
          </p:spPr>
        </p:sp>
      </p:grpSp>
      <p:grpSp>
        <p:nvGrpSpPr>
          <p:cNvPr id="12" name="Group 12"/>
          <p:cNvGrpSpPr/>
          <p:nvPr/>
        </p:nvGrpSpPr>
        <p:grpSpPr>
          <a:xfrm>
            <a:off x="3971189" y="9122038"/>
            <a:ext cx="8986030" cy="1164962"/>
            <a:chOff x="0" y="0"/>
            <a:chExt cx="7259570" cy="941141"/>
          </a:xfrm>
        </p:grpSpPr>
        <p:sp>
          <p:nvSpPr>
            <p:cNvPr id="13" name="Freeform 13"/>
            <p:cNvSpPr/>
            <p:nvPr/>
          </p:nvSpPr>
          <p:spPr>
            <a:xfrm>
              <a:off x="0" y="0"/>
              <a:ext cx="7259569" cy="941141"/>
            </a:xfrm>
            <a:custGeom>
              <a:avLst/>
              <a:gdLst/>
              <a:ahLst/>
              <a:cxnLst/>
              <a:rect l="l" t="t" r="r" b="b"/>
              <a:pathLst>
                <a:path w="7259569" h="941141">
                  <a:moveTo>
                    <a:pt x="0" y="0"/>
                  </a:moveTo>
                  <a:lnTo>
                    <a:pt x="7259569" y="0"/>
                  </a:lnTo>
                  <a:lnTo>
                    <a:pt x="7259569" y="941141"/>
                  </a:lnTo>
                  <a:lnTo>
                    <a:pt x="0" y="941141"/>
                  </a:lnTo>
                  <a:close/>
                </a:path>
              </a:pathLst>
            </a:custGeom>
            <a:solidFill>
              <a:srgbClr val="C0DEF8"/>
            </a:solidFill>
          </p:spPr>
        </p:sp>
      </p:gr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939318" y="9413279"/>
            <a:ext cx="1164962" cy="582481"/>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3101456" y="9413279"/>
            <a:ext cx="1164962" cy="582481"/>
          </a:xfrm>
          <a:prstGeom prst="rect">
            <a:avLst/>
          </a:prstGeom>
        </p:spPr>
      </p:pic>
      <p:grpSp>
        <p:nvGrpSpPr>
          <p:cNvPr id="16" name="Group 16"/>
          <p:cNvGrpSpPr/>
          <p:nvPr/>
        </p:nvGrpSpPr>
        <p:grpSpPr>
          <a:xfrm>
            <a:off x="2803515" y="9122038"/>
            <a:ext cx="579657" cy="1164962"/>
            <a:chOff x="0" y="0"/>
            <a:chExt cx="468289" cy="941141"/>
          </a:xfrm>
        </p:grpSpPr>
        <p:sp>
          <p:nvSpPr>
            <p:cNvPr id="17" name="Freeform 17"/>
            <p:cNvSpPr/>
            <p:nvPr/>
          </p:nvSpPr>
          <p:spPr>
            <a:xfrm>
              <a:off x="0" y="0"/>
              <a:ext cx="468289" cy="941141"/>
            </a:xfrm>
            <a:custGeom>
              <a:avLst/>
              <a:gdLst/>
              <a:ahLst/>
              <a:cxnLst/>
              <a:rect l="l" t="t" r="r" b="b"/>
              <a:pathLst>
                <a:path w="468289" h="941141">
                  <a:moveTo>
                    <a:pt x="0" y="0"/>
                  </a:moveTo>
                  <a:lnTo>
                    <a:pt x="468289" y="0"/>
                  </a:lnTo>
                  <a:lnTo>
                    <a:pt x="468289" y="941141"/>
                  </a:lnTo>
                  <a:lnTo>
                    <a:pt x="0" y="941141"/>
                  </a:lnTo>
                  <a:close/>
                </a:path>
              </a:pathLst>
            </a:custGeom>
            <a:solidFill>
              <a:srgbClr val="C0DEF8"/>
            </a:solidFill>
          </p:spPr>
        </p:sp>
      </p:grpSp>
      <p:sp>
        <p:nvSpPr>
          <p:cNvPr id="18" name="TextBox 18"/>
          <p:cNvSpPr txBox="1"/>
          <p:nvPr/>
        </p:nvSpPr>
        <p:spPr>
          <a:xfrm>
            <a:off x="1484558" y="1155202"/>
            <a:ext cx="15586141" cy="718334"/>
          </a:xfrm>
          <a:prstGeom prst="rect">
            <a:avLst/>
          </a:prstGeom>
        </p:spPr>
        <p:txBody>
          <a:bodyPr lIns="0" tIns="0" rIns="0" bIns="0" rtlCol="0" anchor="t">
            <a:spAutoFit/>
          </a:bodyPr>
          <a:lstStyle/>
          <a:p>
            <a:pPr algn="ctr">
              <a:lnSpc>
                <a:spcPts val="5759"/>
              </a:lnSpc>
            </a:pPr>
            <a:r>
              <a:rPr lang="en-US" sz="4800">
                <a:solidFill>
                  <a:srgbClr val="23344D"/>
                </a:solidFill>
                <a:latin typeface="Muli Black Bold"/>
              </a:rPr>
              <a:t>Review</a:t>
            </a:r>
          </a:p>
        </p:txBody>
      </p:sp>
      <p:grpSp>
        <p:nvGrpSpPr>
          <p:cNvPr id="19" name="Group 19"/>
          <p:cNvGrpSpPr/>
          <p:nvPr/>
        </p:nvGrpSpPr>
        <p:grpSpPr>
          <a:xfrm>
            <a:off x="1716993" y="6833363"/>
            <a:ext cx="4394304" cy="868068"/>
            <a:chOff x="0" y="0"/>
            <a:chExt cx="5859072" cy="1157424"/>
          </a:xfrm>
        </p:grpSpPr>
        <p:sp>
          <p:nvSpPr>
            <p:cNvPr id="20" name="TextBox 20"/>
            <p:cNvSpPr txBox="1"/>
            <p:nvPr/>
          </p:nvSpPr>
          <p:spPr>
            <a:xfrm>
              <a:off x="0" y="-9525"/>
              <a:ext cx="5859072" cy="576106"/>
            </a:xfrm>
            <a:prstGeom prst="rect">
              <a:avLst/>
            </a:prstGeom>
          </p:spPr>
          <p:txBody>
            <a:bodyPr lIns="0" tIns="0" rIns="0" bIns="0" rtlCol="0" anchor="t">
              <a:spAutoFit/>
            </a:bodyPr>
            <a:lstStyle/>
            <a:p>
              <a:pPr algn="ctr">
                <a:lnSpc>
                  <a:spcPts val="3584"/>
                </a:lnSpc>
              </a:pPr>
              <a:r>
                <a:rPr lang="en-US" sz="2800">
                  <a:solidFill>
                    <a:srgbClr val="0B76B7"/>
                  </a:solidFill>
                  <a:latin typeface="Muli Bold"/>
                </a:rPr>
                <a:t>Ask</a:t>
              </a:r>
            </a:p>
          </p:txBody>
        </p:sp>
        <p:sp>
          <p:nvSpPr>
            <p:cNvPr id="21" name="TextBox 21"/>
            <p:cNvSpPr txBox="1"/>
            <p:nvPr/>
          </p:nvSpPr>
          <p:spPr>
            <a:xfrm>
              <a:off x="428862" y="772238"/>
              <a:ext cx="5001348" cy="385185"/>
            </a:xfrm>
            <a:prstGeom prst="rect">
              <a:avLst/>
            </a:prstGeom>
          </p:spPr>
          <p:txBody>
            <a:bodyPr lIns="0" tIns="0" rIns="0" bIns="0" rtlCol="0" anchor="t">
              <a:spAutoFit/>
            </a:bodyPr>
            <a:lstStyle/>
            <a:p>
              <a:pPr algn="ctr">
                <a:lnSpc>
                  <a:spcPts val="2574"/>
                </a:lnSpc>
              </a:pPr>
              <a:r>
                <a:rPr lang="en-US" sz="1800">
                  <a:solidFill>
                    <a:srgbClr val="23344D"/>
                  </a:solidFill>
                  <a:latin typeface="Muli Regular"/>
                </a:rPr>
                <a:t>Are you a smoker?</a:t>
              </a:r>
            </a:p>
          </p:txBody>
        </p:sp>
      </p:grpSp>
      <p:grpSp>
        <p:nvGrpSpPr>
          <p:cNvPr id="22" name="Group 22"/>
          <p:cNvGrpSpPr/>
          <p:nvPr/>
        </p:nvGrpSpPr>
        <p:grpSpPr>
          <a:xfrm>
            <a:off x="6865650" y="6833363"/>
            <a:ext cx="4556700" cy="1188103"/>
            <a:chOff x="0" y="0"/>
            <a:chExt cx="6075600" cy="1584138"/>
          </a:xfrm>
        </p:grpSpPr>
        <p:sp>
          <p:nvSpPr>
            <p:cNvPr id="23" name="TextBox 23"/>
            <p:cNvSpPr txBox="1"/>
            <p:nvPr/>
          </p:nvSpPr>
          <p:spPr>
            <a:xfrm>
              <a:off x="0" y="-9525"/>
              <a:ext cx="6075600" cy="576106"/>
            </a:xfrm>
            <a:prstGeom prst="rect">
              <a:avLst/>
            </a:prstGeom>
          </p:spPr>
          <p:txBody>
            <a:bodyPr lIns="0" tIns="0" rIns="0" bIns="0" rtlCol="0" anchor="t">
              <a:spAutoFit/>
            </a:bodyPr>
            <a:lstStyle/>
            <a:p>
              <a:pPr marL="0" lvl="0" indent="0" algn="ctr">
                <a:lnSpc>
                  <a:spcPts val="3584"/>
                </a:lnSpc>
                <a:spcBef>
                  <a:spcPct val="0"/>
                </a:spcBef>
              </a:pPr>
              <a:r>
                <a:rPr lang="en-US" sz="2800">
                  <a:solidFill>
                    <a:srgbClr val="0B76B7"/>
                  </a:solidFill>
                  <a:latin typeface="Muli Bold"/>
                </a:rPr>
                <a:t>Advise</a:t>
              </a:r>
            </a:p>
          </p:txBody>
        </p:sp>
        <p:sp>
          <p:nvSpPr>
            <p:cNvPr id="24" name="TextBox 24"/>
            <p:cNvSpPr txBox="1"/>
            <p:nvPr/>
          </p:nvSpPr>
          <p:spPr>
            <a:xfrm>
              <a:off x="420230" y="772238"/>
              <a:ext cx="4900685" cy="811900"/>
            </a:xfrm>
            <a:prstGeom prst="rect">
              <a:avLst/>
            </a:prstGeom>
          </p:spPr>
          <p:txBody>
            <a:bodyPr lIns="0" tIns="0" rIns="0" bIns="0" rtlCol="0" anchor="t">
              <a:spAutoFit/>
            </a:bodyPr>
            <a:lstStyle/>
            <a:p>
              <a:pPr algn="ctr">
                <a:lnSpc>
                  <a:spcPts val="2574"/>
                </a:lnSpc>
              </a:pPr>
              <a:r>
                <a:rPr lang="en-US" sz="1800">
                  <a:solidFill>
                    <a:srgbClr val="23344D"/>
                  </a:solidFill>
                  <a:latin typeface="Muli Regular"/>
                </a:rPr>
                <a:t>Quitting can really improve your quality of life.</a:t>
              </a:r>
            </a:p>
          </p:txBody>
        </p:sp>
      </p:grpSp>
      <p:grpSp>
        <p:nvGrpSpPr>
          <p:cNvPr id="25" name="Group 25"/>
          <p:cNvGrpSpPr/>
          <p:nvPr/>
        </p:nvGrpSpPr>
        <p:grpSpPr>
          <a:xfrm>
            <a:off x="12145125" y="6833363"/>
            <a:ext cx="4457461" cy="1188103"/>
            <a:chOff x="0" y="0"/>
            <a:chExt cx="5943281" cy="1584138"/>
          </a:xfrm>
        </p:grpSpPr>
        <p:sp>
          <p:nvSpPr>
            <p:cNvPr id="26" name="TextBox 26"/>
            <p:cNvSpPr txBox="1"/>
            <p:nvPr/>
          </p:nvSpPr>
          <p:spPr>
            <a:xfrm>
              <a:off x="0" y="-9525"/>
              <a:ext cx="5943281" cy="576106"/>
            </a:xfrm>
            <a:prstGeom prst="rect">
              <a:avLst/>
            </a:prstGeom>
          </p:spPr>
          <p:txBody>
            <a:bodyPr lIns="0" tIns="0" rIns="0" bIns="0" rtlCol="0" anchor="t">
              <a:spAutoFit/>
            </a:bodyPr>
            <a:lstStyle/>
            <a:p>
              <a:pPr marL="0" lvl="0" indent="0" algn="ctr">
                <a:lnSpc>
                  <a:spcPts val="3584"/>
                </a:lnSpc>
                <a:spcBef>
                  <a:spcPct val="0"/>
                </a:spcBef>
              </a:pPr>
              <a:r>
                <a:rPr lang="en-US" sz="2800">
                  <a:solidFill>
                    <a:srgbClr val="0B76B7"/>
                  </a:solidFill>
                  <a:latin typeface="Muli Bold"/>
                </a:rPr>
                <a:t>Refer</a:t>
              </a:r>
            </a:p>
          </p:txBody>
        </p:sp>
        <p:sp>
          <p:nvSpPr>
            <p:cNvPr id="27" name="TextBox 27"/>
            <p:cNvSpPr txBox="1"/>
            <p:nvPr/>
          </p:nvSpPr>
          <p:spPr>
            <a:xfrm>
              <a:off x="0" y="772238"/>
              <a:ext cx="5943281" cy="811900"/>
            </a:xfrm>
            <a:prstGeom prst="rect">
              <a:avLst/>
            </a:prstGeom>
          </p:spPr>
          <p:txBody>
            <a:bodyPr lIns="0" tIns="0" rIns="0" bIns="0" rtlCol="0" anchor="t">
              <a:spAutoFit/>
            </a:bodyPr>
            <a:lstStyle/>
            <a:p>
              <a:pPr algn="ctr">
                <a:lnSpc>
                  <a:spcPts val="2574"/>
                </a:lnSpc>
              </a:pPr>
              <a:r>
                <a:rPr lang="en-US" sz="1800">
                  <a:solidFill>
                    <a:srgbClr val="23344D"/>
                  </a:solidFill>
                  <a:latin typeface="Muli Regular"/>
                </a:rPr>
                <a:t>If you're ready for help, let's get you a referral.</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76B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360019" y="396440"/>
            <a:ext cx="10361839" cy="9494122"/>
            <a:chOff x="0" y="0"/>
            <a:chExt cx="2354580" cy="4700941"/>
          </a:xfrm>
        </p:grpSpPr>
        <p:sp>
          <p:nvSpPr>
            <p:cNvPr id="3" name="Freeform 3"/>
            <p:cNvSpPr/>
            <p:nvPr/>
          </p:nvSpPr>
          <p:spPr>
            <a:xfrm>
              <a:off x="0" y="0"/>
              <a:ext cx="2353310" cy="4700941"/>
            </a:xfrm>
            <a:custGeom>
              <a:avLst/>
              <a:gdLst/>
              <a:ahLst/>
              <a:cxnLst/>
              <a:rect l="l" t="t" r="r" b="b"/>
              <a:pathLst>
                <a:path w="2353310" h="4700941">
                  <a:moveTo>
                    <a:pt x="784860" y="4633631"/>
                  </a:moveTo>
                  <a:cubicBezTo>
                    <a:pt x="905510" y="4674271"/>
                    <a:pt x="1042670" y="4700941"/>
                    <a:pt x="1177290" y="4700941"/>
                  </a:cubicBezTo>
                  <a:cubicBezTo>
                    <a:pt x="1311910" y="4700941"/>
                    <a:pt x="1441450" y="4678081"/>
                    <a:pt x="1560830" y="4637441"/>
                  </a:cubicBezTo>
                  <a:cubicBezTo>
                    <a:pt x="1563370" y="4636171"/>
                    <a:pt x="1565910" y="4636171"/>
                    <a:pt x="1568450" y="4634901"/>
                  </a:cubicBezTo>
                  <a:cubicBezTo>
                    <a:pt x="2016760" y="4472341"/>
                    <a:pt x="2346960" y="4043081"/>
                    <a:pt x="2353310" y="3535794"/>
                  </a:cubicBezTo>
                  <a:lnTo>
                    <a:pt x="2353310" y="0"/>
                  </a:lnTo>
                  <a:lnTo>
                    <a:pt x="0" y="0"/>
                  </a:lnTo>
                  <a:lnTo>
                    <a:pt x="0" y="3533114"/>
                  </a:lnTo>
                  <a:cubicBezTo>
                    <a:pt x="6350" y="4045621"/>
                    <a:pt x="331470" y="4474880"/>
                    <a:pt x="784860" y="4633630"/>
                  </a:cubicBezTo>
                  <a:close/>
                </a:path>
              </a:pathLst>
            </a:custGeom>
            <a:solidFill>
              <a:srgbClr val="FFFFFF"/>
            </a:solidFill>
          </p:spPr>
        </p:sp>
      </p:grpSp>
      <p:grpSp>
        <p:nvGrpSpPr>
          <p:cNvPr id="4" name="Group 4"/>
          <p:cNvGrpSpPr/>
          <p:nvPr/>
        </p:nvGrpSpPr>
        <p:grpSpPr>
          <a:xfrm rot="-10800000">
            <a:off x="8365982" y="843776"/>
            <a:ext cx="2766822" cy="2766822"/>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11E43"/>
            </a:solidFill>
          </p:spPr>
        </p:sp>
      </p:grpSp>
      <p:grpSp>
        <p:nvGrpSpPr>
          <p:cNvPr id="6" name="Group 6"/>
          <p:cNvGrpSpPr/>
          <p:nvPr/>
        </p:nvGrpSpPr>
        <p:grpSpPr>
          <a:xfrm>
            <a:off x="10939211" y="2941443"/>
            <a:ext cx="6320089" cy="4406321"/>
            <a:chOff x="0" y="0"/>
            <a:chExt cx="8426785" cy="5875095"/>
          </a:xfrm>
        </p:grpSpPr>
        <p:sp>
          <p:nvSpPr>
            <p:cNvPr id="7" name="TextBox 7"/>
            <p:cNvSpPr txBox="1"/>
            <p:nvPr/>
          </p:nvSpPr>
          <p:spPr>
            <a:xfrm>
              <a:off x="0" y="-47625"/>
              <a:ext cx="8426785" cy="5044762"/>
            </a:xfrm>
            <a:prstGeom prst="rect">
              <a:avLst/>
            </a:prstGeom>
          </p:spPr>
          <p:txBody>
            <a:bodyPr lIns="0" tIns="0" rIns="0" bIns="0" rtlCol="0" anchor="t">
              <a:spAutoFit/>
            </a:bodyPr>
            <a:lstStyle/>
            <a:p>
              <a:pPr algn="r">
                <a:lnSpc>
                  <a:spcPts val="10000"/>
                </a:lnSpc>
              </a:pPr>
              <a:r>
                <a:rPr lang="en-US" sz="8000" spc="-80">
                  <a:solidFill>
                    <a:srgbClr val="23344D"/>
                  </a:solidFill>
                  <a:latin typeface="Muli Black Bold"/>
                </a:rPr>
                <a:t>References and Resources</a:t>
              </a:r>
            </a:p>
          </p:txBody>
        </p:sp>
        <p:sp>
          <p:nvSpPr>
            <p:cNvPr id="8" name="TextBox 8"/>
            <p:cNvSpPr txBox="1"/>
            <p:nvPr/>
          </p:nvSpPr>
          <p:spPr>
            <a:xfrm>
              <a:off x="0" y="5312424"/>
              <a:ext cx="8415389" cy="562672"/>
            </a:xfrm>
            <a:prstGeom prst="rect">
              <a:avLst/>
            </a:prstGeom>
          </p:spPr>
          <p:txBody>
            <a:bodyPr lIns="0" tIns="0" rIns="0" bIns="0" rtlCol="0" anchor="t">
              <a:spAutoFit/>
            </a:bodyPr>
            <a:lstStyle/>
            <a:p>
              <a:pPr algn="r">
                <a:lnSpc>
                  <a:spcPts val="3444"/>
                </a:lnSpc>
              </a:pPr>
              <a:endParaRPr/>
            </a:p>
          </p:txBody>
        </p:sp>
      </p:grpSp>
      <p:grpSp>
        <p:nvGrpSpPr>
          <p:cNvPr id="9" name="Group 9"/>
          <p:cNvGrpSpPr/>
          <p:nvPr/>
        </p:nvGrpSpPr>
        <p:grpSpPr>
          <a:xfrm>
            <a:off x="609600" y="789068"/>
            <a:ext cx="7543800" cy="6558696"/>
            <a:chOff x="-558800" y="-19049"/>
            <a:chExt cx="10058401" cy="8744928"/>
          </a:xfrm>
        </p:grpSpPr>
        <p:sp>
          <p:nvSpPr>
            <p:cNvPr id="10" name="TextBox 10"/>
            <p:cNvSpPr txBox="1"/>
            <p:nvPr/>
          </p:nvSpPr>
          <p:spPr>
            <a:xfrm>
              <a:off x="0" y="5719828"/>
              <a:ext cx="9190902" cy="3006051"/>
            </a:xfrm>
            <a:prstGeom prst="rect">
              <a:avLst/>
            </a:prstGeom>
          </p:spPr>
          <p:txBody>
            <a:bodyPr lIns="0" tIns="0" rIns="0" bIns="0" rtlCol="0" anchor="t">
              <a:spAutoFit/>
            </a:bodyPr>
            <a:lstStyle/>
            <a:p>
              <a:pPr algn="ctr">
                <a:lnSpc>
                  <a:spcPts val="4479"/>
                </a:lnSpc>
              </a:pPr>
              <a:r>
                <a:rPr lang="en-US" sz="3499">
                  <a:solidFill>
                    <a:srgbClr val="FFFFFF"/>
                  </a:solidFill>
                  <a:latin typeface="Muli Bold"/>
                </a:rPr>
                <a:t>For more help creating cessation resources at your facility, email adh.tpcp@arkansas.gov </a:t>
              </a:r>
            </a:p>
          </p:txBody>
        </p:sp>
        <p:sp>
          <p:nvSpPr>
            <p:cNvPr id="11" name="TextBox 11"/>
            <p:cNvSpPr txBox="1"/>
            <p:nvPr/>
          </p:nvSpPr>
          <p:spPr>
            <a:xfrm>
              <a:off x="-558800" y="-19049"/>
              <a:ext cx="10058401" cy="3764655"/>
            </a:xfrm>
            <a:prstGeom prst="rect">
              <a:avLst/>
            </a:prstGeom>
          </p:spPr>
          <p:txBody>
            <a:bodyPr wrap="square" lIns="0" tIns="0" rIns="0" bIns="0" rtlCol="0" anchor="t">
              <a:spAutoFit/>
            </a:bodyPr>
            <a:lstStyle/>
            <a:p>
              <a:pPr algn="ctr">
                <a:lnSpc>
                  <a:spcPts val="4479"/>
                </a:lnSpc>
              </a:pPr>
              <a:r>
                <a:rPr lang="en-US" sz="3499" dirty="0">
                  <a:solidFill>
                    <a:srgbClr val="FFFFFF"/>
                  </a:solidFill>
                  <a:latin typeface="Muli Bold"/>
                </a:rPr>
                <a:t>For online referrals, or materials such as cards and posters, visit bewellarkansas.org and click the “ healthcare provider" tab.  Free resources are waiting.</a:t>
              </a:r>
            </a:p>
          </p:txBody>
        </p:sp>
      </p:grpSp>
      <p:sp>
        <p:nvSpPr>
          <p:cNvPr id="12" name="TextBox 12"/>
          <p:cNvSpPr txBox="1"/>
          <p:nvPr/>
        </p:nvSpPr>
        <p:spPr>
          <a:xfrm>
            <a:off x="1028700" y="8526780"/>
            <a:ext cx="6893176" cy="731520"/>
          </a:xfrm>
          <a:prstGeom prst="rect">
            <a:avLst/>
          </a:prstGeom>
        </p:spPr>
        <p:txBody>
          <a:bodyPr lIns="0" tIns="0" rIns="0" bIns="0" rtlCol="0" anchor="t">
            <a:spAutoFit/>
          </a:bodyPr>
          <a:lstStyle/>
          <a:p>
            <a:pPr algn="ctr">
              <a:lnSpc>
                <a:spcPts val="2940"/>
              </a:lnSpc>
            </a:pPr>
            <a:r>
              <a:rPr lang="en-US" sz="2100">
                <a:solidFill>
                  <a:srgbClr val="FFFFFF"/>
                </a:solidFill>
                <a:latin typeface="Century Gothic 2"/>
              </a:rPr>
              <a:t>https://www.ncbi.nlm.nih.gov/pmc/articles/PMC3858085/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364391" cy="10287000"/>
            <a:chOff x="0" y="0"/>
            <a:chExt cx="2491164" cy="3479800"/>
          </a:xfrm>
        </p:grpSpPr>
        <p:sp>
          <p:nvSpPr>
            <p:cNvPr id="3" name="Freeform 3"/>
            <p:cNvSpPr/>
            <p:nvPr/>
          </p:nvSpPr>
          <p:spPr>
            <a:xfrm>
              <a:off x="0" y="0"/>
              <a:ext cx="2491164" cy="3479800"/>
            </a:xfrm>
            <a:custGeom>
              <a:avLst/>
              <a:gdLst/>
              <a:ahLst/>
              <a:cxnLst/>
              <a:rect l="l" t="t" r="r" b="b"/>
              <a:pathLst>
                <a:path w="2491164" h="3479800">
                  <a:moveTo>
                    <a:pt x="0" y="0"/>
                  </a:moveTo>
                  <a:lnTo>
                    <a:pt x="2491164" y="0"/>
                  </a:lnTo>
                  <a:lnTo>
                    <a:pt x="2491164" y="3479800"/>
                  </a:lnTo>
                  <a:lnTo>
                    <a:pt x="0" y="3479800"/>
                  </a:lnTo>
                  <a:close/>
                </a:path>
              </a:pathLst>
            </a:custGeom>
            <a:solidFill>
              <a:srgbClr val="C0DEF8"/>
            </a:solidFill>
          </p:spPr>
        </p:sp>
      </p:grpSp>
      <p:grpSp>
        <p:nvGrpSpPr>
          <p:cNvPr id="4" name="Group 4"/>
          <p:cNvGrpSpPr/>
          <p:nvPr/>
        </p:nvGrpSpPr>
        <p:grpSpPr>
          <a:xfrm>
            <a:off x="0" y="2922609"/>
            <a:ext cx="7364391" cy="736439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11E43"/>
            </a:solidFill>
          </p:spPr>
        </p:sp>
      </p:grpSp>
      <p:grpSp>
        <p:nvGrpSpPr>
          <p:cNvPr id="6" name="Group 6"/>
          <p:cNvGrpSpPr/>
          <p:nvPr/>
        </p:nvGrpSpPr>
        <p:grpSpPr>
          <a:xfrm>
            <a:off x="1467306" y="0"/>
            <a:ext cx="4429778" cy="442977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B76B7"/>
            </a:solidFill>
          </p:spPr>
        </p:sp>
      </p:grpSp>
      <p:grpSp>
        <p:nvGrpSpPr>
          <p:cNvPr id="8" name="Group 8"/>
          <p:cNvGrpSpPr/>
          <p:nvPr/>
        </p:nvGrpSpPr>
        <p:grpSpPr>
          <a:xfrm>
            <a:off x="9158293" y="1503379"/>
            <a:ext cx="8101007" cy="3465734"/>
            <a:chOff x="0" y="0"/>
            <a:chExt cx="10801343" cy="4620979"/>
          </a:xfrm>
        </p:grpSpPr>
        <p:sp>
          <p:nvSpPr>
            <p:cNvPr id="9" name="TextBox 9"/>
            <p:cNvSpPr txBox="1"/>
            <p:nvPr/>
          </p:nvSpPr>
          <p:spPr>
            <a:xfrm>
              <a:off x="0" y="9525"/>
              <a:ext cx="10801343" cy="3530337"/>
            </a:xfrm>
            <a:prstGeom prst="rect">
              <a:avLst/>
            </a:prstGeom>
          </p:spPr>
          <p:txBody>
            <a:bodyPr lIns="0" tIns="0" rIns="0" bIns="0" rtlCol="0" anchor="t">
              <a:spAutoFit/>
            </a:bodyPr>
            <a:lstStyle/>
            <a:p>
              <a:pPr>
                <a:lnSpc>
                  <a:spcPts val="10559"/>
                </a:lnSpc>
              </a:pPr>
              <a:r>
                <a:rPr lang="en-US" sz="8799">
                  <a:solidFill>
                    <a:srgbClr val="23344D"/>
                  </a:solidFill>
                  <a:latin typeface="Muli Black Bold"/>
                </a:rPr>
                <a:t>Today's Discussion</a:t>
              </a:r>
            </a:p>
          </p:txBody>
        </p:sp>
        <p:sp>
          <p:nvSpPr>
            <p:cNvPr id="10" name="TextBox 10"/>
            <p:cNvSpPr txBox="1"/>
            <p:nvPr/>
          </p:nvSpPr>
          <p:spPr>
            <a:xfrm>
              <a:off x="0" y="3769965"/>
              <a:ext cx="10801343" cy="851014"/>
            </a:xfrm>
            <a:prstGeom prst="rect">
              <a:avLst/>
            </a:prstGeom>
          </p:spPr>
          <p:txBody>
            <a:bodyPr lIns="0" tIns="0" rIns="0" bIns="0" rtlCol="0" anchor="t">
              <a:spAutoFit/>
            </a:bodyPr>
            <a:lstStyle/>
            <a:p>
              <a:pPr>
                <a:lnSpc>
                  <a:spcPts val="5166"/>
                </a:lnSpc>
              </a:pPr>
              <a:r>
                <a:rPr lang="en-US" sz="4200">
                  <a:solidFill>
                    <a:srgbClr val="0B76B7"/>
                  </a:solidFill>
                  <a:latin typeface="Muli Bold Bold"/>
                </a:rPr>
                <a:t>Outline of Topics</a:t>
              </a:r>
            </a:p>
          </p:txBody>
        </p:sp>
      </p:grpSp>
      <p:grpSp>
        <p:nvGrpSpPr>
          <p:cNvPr id="11" name="Group 11"/>
          <p:cNvGrpSpPr/>
          <p:nvPr/>
        </p:nvGrpSpPr>
        <p:grpSpPr>
          <a:xfrm>
            <a:off x="9158293" y="5926638"/>
            <a:ext cx="7734181" cy="409513"/>
            <a:chOff x="0" y="0"/>
            <a:chExt cx="10312241" cy="546017"/>
          </a:xfrm>
        </p:grpSpPr>
        <p:sp>
          <p:nvSpPr>
            <p:cNvPr id="12" name="TextBox 12"/>
            <p:cNvSpPr txBox="1"/>
            <p:nvPr/>
          </p:nvSpPr>
          <p:spPr>
            <a:xfrm>
              <a:off x="1125980" y="-180975"/>
              <a:ext cx="9186261" cy="726992"/>
            </a:xfrm>
            <a:prstGeom prst="rect">
              <a:avLst/>
            </a:prstGeom>
          </p:spPr>
          <p:txBody>
            <a:bodyPr lIns="0" tIns="0" rIns="0" bIns="0" rtlCol="0" anchor="t">
              <a:spAutoFit/>
            </a:bodyPr>
            <a:lstStyle/>
            <a:p>
              <a:pPr>
                <a:lnSpc>
                  <a:spcPts val="5179"/>
                </a:lnSpc>
              </a:pPr>
              <a:r>
                <a:rPr lang="en-US" sz="2740">
                  <a:solidFill>
                    <a:srgbClr val="23344D"/>
                  </a:solidFill>
                  <a:latin typeface="Muli Bold"/>
                </a:rPr>
                <a:t>What is Ask, Advise, Refer?</a:t>
              </a:r>
            </a:p>
          </p:txBody>
        </p:sp>
        <p:sp>
          <p:nvSpPr>
            <p:cNvPr id="13" name="TextBox 13"/>
            <p:cNvSpPr txBox="1"/>
            <p:nvPr/>
          </p:nvSpPr>
          <p:spPr>
            <a:xfrm>
              <a:off x="0" y="-180975"/>
              <a:ext cx="956586" cy="723608"/>
            </a:xfrm>
            <a:prstGeom prst="rect">
              <a:avLst/>
            </a:prstGeom>
          </p:spPr>
          <p:txBody>
            <a:bodyPr lIns="0" tIns="0" rIns="0" bIns="0" rtlCol="0" anchor="t">
              <a:spAutoFit/>
            </a:bodyPr>
            <a:lstStyle/>
            <a:p>
              <a:pPr>
                <a:lnSpc>
                  <a:spcPts val="5179"/>
                </a:lnSpc>
              </a:pPr>
              <a:r>
                <a:rPr lang="en-US" sz="2740">
                  <a:solidFill>
                    <a:srgbClr val="23344D"/>
                  </a:solidFill>
                  <a:latin typeface="Muli Extra Light"/>
                </a:rPr>
                <a:t>01</a:t>
              </a:r>
            </a:p>
          </p:txBody>
        </p:sp>
      </p:grpSp>
      <p:grpSp>
        <p:nvGrpSpPr>
          <p:cNvPr id="14" name="Group 14"/>
          <p:cNvGrpSpPr/>
          <p:nvPr/>
        </p:nvGrpSpPr>
        <p:grpSpPr>
          <a:xfrm>
            <a:off x="9158293" y="7559977"/>
            <a:ext cx="7734181" cy="409513"/>
            <a:chOff x="0" y="0"/>
            <a:chExt cx="10312241" cy="546017"/>
          </a:xfrm>
        </p:grpSpPr>
        <p:sp>
          <p:nvSpPr>
            <p:cNvPr id="15" name="TextBox 15"/>
            <p:cNvSpPr txBox="1"/>
            <p:nvPr/>
          </p:nvSpPr>
          <p:spPr>
            <a:xfrm>
              <a:off x="1105796" y="-180975"/>
              <a:ext cx="9206445" cy="726992"/>
            </a:xfrm>
            <a:prstGeom prst="rect">
              <a:avLst/>
            </a:prstGeom>
          </p:spPr>
          <p:txBody>
            <a:bodyPr lIns="0" tIns="0" rIns="0" bIns="0" rtlCol="0" anchor="t">
              <a:spAutoFit/>
            </a:bodyPr>
            <a:lstStyle/>
            <a:p>
              <a:pPr>
                <a:lnSpc>
                  <a:spcPts val="5179"/>
                </a:lnSpc>
              </a:pPr>
              <a:r>
                <a:rPr lang="en-US" sz="2740">
                  <a:solidFill>
                    <a:srgbClr val="23344D"/>
                  </a:solidFill>
                  <a:latin typeface="Muli Bold"/>
                </a:rPr>
                <a:t>All three steps.</a:t>
              </a:r>
            </a:p>
          </p:txBody>
        </p:sp>
        <p:sp>
          <p:nvSpPr>
            <p:cNvPr id="16" name="TextBox 16"/>
            <p:cNvSpPr txBox="1"/>
            <p:nvPr/>
          </p:nvSpPr>
          <p:spPr>
            <a:xfrm>
              <a:off x="0" y="-180975"/>
              <a:ext cx="956586" cy="723608"/>
            </a:xfrm>
            <a:prstGeom prst="rect">
              <a:avLst/>
            </a:prstGeom>
          </p:spPr>
          <p:txBody>
            <a:bodyPr lIns="0" tIns="0" rIns="0" bIns="0" rtlCol="0" anchor="t">
              <a:spAutoFit/>
            </a:bodyPr>
            <a:lstStyle/>
            <a:p>
              <a:pPr>
                <a:lnSpc>
                  <a:spcPts val="5179"/>
                </a:lnSpc>
              </a:pPr>
              <a:r>
                <a:rPr lang="en-US" sz="2740">
                  <a:solidFill>
                    <a:srgbClr val="23344D"/>
                  </a:solidFill>
                  <a:latin typeface="Muli Extra Light"/>
                </a:rPr>
                <a:t>03</a:t>
              </a:r>
            </a:p>
          </p:txBody>
        </p:sp>
      </p:grpSp>
      <p:grpSp>
        <p:nvGrpSpPr>
          <p:cNvPr id="17" name="Group 17"/>
          <p:cNvGrpSpPr/>
          <p:nvPr/>
        </p:nvGrpSpPr>
        <p:grpSpPr>
          <a:xfrm>
            <a:off x="9158293" y="8376646"/>
            <a:ext cx="7734181" cy="409513"/>
            <a:chOff x="0" y="0"/>
            <a:chExt cx="10312241" cy="546017"/>
          </a:xfrm>
        </p:grpSpPr>
        <p:sp>
          <p:nvSpPr>
            <p:cNvPr id="18" name="TextBox 18"/>
            <p:cNvSpPr txBox="1"/>
            <p:nvPr/>
          </p:nvSpPr>
          <p:spPr>
            <a:xfrm>
              <a:off x="1105796" y="-180975"/>
              <a:ext cx="9206445" cy="726992"/>
            </a:xfrm>
            <a:prstGeom prst="rect">
              <a:avLst/>
            </a:prstGeom>
          </p:spPr>
          <p:txBody>
            <a:bodyPr lIns="0" tIns="0" rIns="0" bIns="0" rtlCol="0" anchor="t">
              <a:spAutoFit/>
            </a:bodyPr>
            <a:lstStyle/>
            <a:p>
              <a:pPr>
                <a:lnSpc>
                  <a:spcPts val="5179"/>
                </a:lnSpc>
              </a:pPr>
              <a:r>
                <a:rPr lang="en-US" sz="2740">
                  <a:solidFill>
                    <a:srgbClr val="23344D"/>
                  </a:solidFill>
                  <a:latin typeface="Muli Bold"/>
                </a:rPr>
                <a:t>Resources.</a:t>
              </a:r>
            </a:p>
          </p:txBody>
        </p:sp>
        <p:sp>
          <p:nvSpPr>
            <p:cNvPr id="19" name="TextBox 19"/>
            <p:cNvSpPr txBox="1"/>
            <p:nvPr/>
          </p:nvSpPr>
          <p:spPr>
            <a:xfrm>
              <a:off x="0" y="-180975"/>
              <a:ext cx="956586" cy="723608"/>
            </a:xfrm>
            <a:prstGeom prst="rect">
              <a:avLst/>
            </a:prstGeom>
          </p:spPr>
          <p:txBody>
            <a:bodyPr lIns="0" tIns="0" rIns="0" bIns="0" rtlCol="0" anchor="t">
              <a:spAutoFit/>
            </a:bodyPr>
            <a:lstStyle/>
            <a:p>
              <a:pPr>
                <a:lnSpc>
                  <a:spcPts val="5179"/>
                </a:lnSpc>
              </a:pPr>
              <a:r>
                <a:rPr lang="en-US" sz="2740">
                  <a:solidFill>
                    <a:srgbClr val="23344D"/>
                  </a:solidFill>
                  <a:latin typeface="Muli Extra Light"/>
                </a:rPr>
                <a:t>04</a:t>
              </a:r>
            </a:p>
          </p:txBody>
        </p:sp>
      </p:grpSp>
      <p:grpSp>
        <p:nvGrpSpPr>
          <p:cNvPr id="20" name="Group 20"/>
          <p:cNvGrpSpPr/>
          <p:nvPr/>
        </p:nvGrpSpPr>
        <p:grpSpPr>
          <a:xfrm>
            <a:off x="9158293" y="6743307"/>
            <a:ext cx="7734181" cy="409513"/>
            <a:chOff x="0" y="0"/>
            <a:chExt cx="10312241" cy="546017"/>
          </a:xfrm>
        </p:grpSpPr>
        <p:sp>
          <p:nvSpPr>
            <p:cNvPr id="21" name="TextBox 21"/>
            <p:cNvSpPr txBox="1"/>
            <p:nvPr/>
          </p:nvSpPr>
          <p:spPr>
            <a:xfrm>
              <a:off x="0" y="-180975"/>
              <a:ext cx="956586" cy="723608"/>
            </a:xfrm>
            <a:prstGeom prst="rect">
              <a:avLst/>
            </a:prstGeom>
          </p:spPr>
          <p:txBody>
            <a:bodyPr lIns="0" tIns="0" rIns="0" bIns="0" rtlCol="0" anchor="t">
              <a:spAutoFit/>
            </a:bodyPr>
            <a:lstStyle/>
            <a:p>
              <a:pPr>
                <a:lnSpc>
                  <a:spcPts val="5179"/>
                </a:lnSpc>
              </a:pPr>
              <a:r>
                <a:rPr lang="en-US" sz="2740">
                  <a:solidFill>
                    <a:srgbClr val="23344D"/>
                  </a:solidFill>
                  <a:latin typeface="Muli Extra Light"/>
                </a:rPr>
                <a:t>02</a:t>
              </a:r>
            </a:p>
          </p:txBody>
        </p:sp>
        <p:sp>
          <p:nvSpPr>
            <p:cNvPr id="22" name="TextBox 22"/>
            <p:cNvSpPr txBox="1"/>
            <p:nvPr/>
          </p:nvSpPr>
          <p:spPr>
            <a:xfrm>
              <a:off x="1105796" y="-180975"/>
              <a:ext cx="9206445" cy="726992"/>
            </a:xfrm>
            <a:prstGeom prst="rect">
              <a:avLst/>
            </a:prstGeom>
          </p:spPr>
          <p:txBody>
            <a:bodyPr lIns="0" tIns="0" rIns="0" bIns="0" rtlCol="0" anchor="t">
              <a:spAutoFit/>
            </a:bodyPr>
            <a:lstStyle/>
            <a:p>
              <a:pPr>
                <a:lnSpc>
                  <a:spcPts val="5179"/>
                </a:lnSpc>
              </a:pPr>
              <a:r>
                <a:rPr lang="en-US" sz="2740">
                  <a:solidFill>
                    <a:srgbClr val="23344D"/>
                  </a:solidFill>
                  <a:latin typeface="Muli Bold"/>
                </a:rPr>
                <a:t>Why is it important?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5237348" y="8448403"/>
            <a:ext cx="7813304" cy="4041510"/>
            <a:chOff x="0" y="0"/>
            <a:chExt cx="2354580" cy="1217930"/>
          </a:xfrm>
        </p:grpSpPr>
        <p:sp>
          <p:nvSpPr>
            <p:cNvPr id="3" name="Freeform 3"/>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C11E43"/>
            </a:solidFill>
          </p:spPr>
        </p:sp>
      </p:grpSp>
      <p:grpSp>
        <p:nvGrpSpPr>
          <p:cNvPr id="4" name="Group 4"/>
          <p:cNvGrpSpPr/>
          <p:nvPr/>
        </p:nvGrpSpPr>
        <p:grpSpPr>
          <a:xfrm>
            <a:off x="232479" y="2568582"/>
            <a:ext cx="17898683" cy="5149837"/>
            <a:chOff x="0" y="0"/>
            <a:chExt cx="23864910" cy="6866449"/>
          </a:xfrm>
        </p:grpSpPr>
        <p:sp>
          <p:nvSpPr>
            <p:cNvPr id="5" name="TextBox 5"/>
            <p:cNvSpPr txBox="1"/>
            <p:nvPr/>
          </p:nvSpPr>
          <p:spPr>
            <a:xfrm>
              <a:off x="0" y="1750995"/>
              <a:ext cx="23864910" cy="3663426"/>
            </a:xfrm>
            <a:prstGeom prst="rect">
              <a:avLst/>
            </a:prstGeom>
          </p:spPr>
          <p:txBody>
            <a:bodyPr lIns="0" tIns="0" rIns="0" bIns="0" rtlCol="0" anchor="t">
              <a:spAutoFit/>
            </a:bodyPr>
            <a:lstStyle/>
            <a:p>
              <a:pPr algn="ctr">
                <a:lnSpc>
                  <a:spcPts val="7128"/>
                </a:lnSpc>
              </a:pPr>
              <a:r>
                <a:rPr lang="en-US" sz="7200">
                  <a:solidFill>
                    <a:srgbClr val="23344D"/>
                  </a:solidFill>
                  <a:latin typeface="Muli Regular"/>
                </a:rPr>
                <a:t>It is a simple system for identifying smokers and referring them to quit resources.</a:t>
              </a:r>
            </a:p>
          </p:txBody>
        </p:sp>
        <p:sp>
          <p:nvSpPr>
            <p:cNvPr id="6" name="TextBox 6"/>
            <p:cNvSpPr txBox="1"/>
            <p:nvPr/>
          </p:nvSpPr>
          <p:spPr>
            <a:xfrm>
              <a:off x="0" y="-9525"/>
              <a:ext cx="23864910" cy="872049"/>
            </a:xfrm>
            <a:prstGeom prst="rect">
              <a:avLst/>
            </a:prstGeom>
          </p:spPr>
          <p:txBody>
            <a:bodyPr lIns="0" tIns="0" rIns="0" bIns="0" rtlCol="0" anchor="t">
              <a:spAutoFit/>
            </a:bodyPr>
            <a:lstStyle/>
            <a:p>
              <a:pPr algn="ctr">
                <a:lnSpc>
                  <a:spcPts val="5275"/>
                </a:lnSpc>
              </a:pPr>
              <a:r>
                <a:rPr lang="en-US" sz="4288">
                  <a:solidFill>
                    <a:srgbClr val="C11E43"/>
                  </a:solidFill>
                  <a:latin typeface="Muli Bold Bold"/>
                </a:rPr>
                <a:t>What is Ask, Advise, Refer?</a:t>
              </a:r>
            </a:p>
          </p:txBody>
        </p:sp>
        <p:sp>
          <p:nvSpPr>
            <p:cNvPr id="7" name="TextBox 7"/>
            <p:cNvSpPr txBox="1"/>
            <p:nvPr/>
          </p:nvSpPr>
          <p:spPr>
            <a:xfrm>
              <a:off x="0" y="6136208"/>
              <a:ext cx="23864910" cy="730241"/>
            </a:xfrm>
            <a:prstGeom prst="rect">
              <a:avLst/>
            </a:prstGeom>
          </p:spPr>
          <p:txBody>
            <a:bodyPr lIns="0" tIns="0" rIns="0" bIns="0" rtlCol="0" anchor="t">
              <a:spAutoFit/>
            </a:bodyPr>
            <a:lstStyle/>
            <a:p>
              <a:pPr algn="ctr">
                <a:lnSpc>
                  <a:spcPts val="4479"/>
                </a:lnSpc>
              </a:pPr>
              <a:endParaRPr/>
            </a:p>
          </p:txBody>
        </p:sp>
      </p:grpSp>
      <p:grpSp>
        <p:nvGrpSpPr>
          <p:cNvPr id="8" name="Group 8"/>
          <p:cNvGrpSpPr>
            <a:grpSpLocks noChangeAspect="1"/>
          </p:cNvGrpSpPr>
          <p:nvPr/>
        </p:nvGrpSpPr>
        <p:grpSpPr>
          <a:xfrm>
            <a:off x="7322004" y="-1968288"/>
            <a:ext cx="3719631" cy="3719631"/>
            <a:chOff x="0" y="0"/>
            <a:chExt cx="1708150" cy="1708150"/>
          </a:xfrm>
        </p:grpSpPr>
        <p:sp>
          <p:nvSpPr>
            <p:cNvPr id="9" name="Freeform 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0B76B7"/>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5334000" y="8266245"/>
            <a:ext cx="7813304" cy="4041510"/>
            <a:chOff x="0" y="0"/>
            <a:chExt cx="2354580" cy="1217930"/>
          </a:xfrm>
        </p:grpSpPr>
        <p:sp>
          <p:nvSpPr>
            <p:cNvPr id="3" name="Freeform 3"/>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C11E43"/>
            </a:solidFill>
          </p:spPr>
        </p:sp>
      </p:grpSp>
      <p:grpSp>
        <p:nvGrpSpPr>
          <p:cNvPr id="4" name="Group 4"/>
          <p:cNvGrpSpPr/>
          <p:nvPr/>
        </p:nvGrpSpPr>
        <p:grpSpPr>
          <a:xfrm>
            <a:off x="207265" y="2123607"/>
            <a:ext cx="17873469" cy="6039785"/>
            <a:chOff x="0" y="0"/>
            <a:chExt cx="23831292" cy="8053047"/>
          </a:xfrm>
        </p:grpSpPr>
        <p:sp>
          <p:nvSpPr>
            <p:cNvPr id="5" name="TextBox 5"/>
            <p:cNvSpPr txBox="1"/>
            <p:nvPr/>
          </p:nvSpPr>
          <p:spPr>
            <a:xfrm>
              <a:off x="0" y="1750995"/>
              <a:ext cx="23831292" cy="4850024"/>
            </a:xfrm>
            <a:prstGeom prst="rect">
              <a:avLst/>
            </a:prstGeom>
          </p:spPr>
          <p:txBody>
            <a:bodyPr lIns="0" tIns="0" rIns="0" bIns="0" rtlCol="0" anchor="t">
              <a:spAutoFit/>
            </a:bodyPr>
            <a:lstStyle/>
            <a:p>
              <a:pPr algn="ctr">
                <a:lnSpc>
                  <a:spcPts val="7128"/>
                </a:lnSpc>
              </a:pPr>
              <a:r>
                <a:rPr lang="en-US" sz="7200">
                  <a:solidFill>
                    <a:srgbClr val="23344D"/>
                  </a:solidFill>
                  <a:latin typeface="Muli Regular"/>
                </a:rPr>
                <a:t>Tobacco users who are advised by a clinician are </a:t>
              </a:r>
              <a:r>
                <a:rPr lang="en-US" sz="7200">
                  <a:solidFill>
                    <a:srgbClr val="23344D"/>
                  </a:solidFill>
                  <a:latin typeface="Muli Regular Bold"/>
                </a:rPr>
                <a:t>6</a:t>
              </a:r>
              <a:r>
                <a:rPr lang="en-US" sz="7200">
                  <a:solidFill>
                    <a:srgbClr val="23344D"/>
                  </a:solidFill>
                  <a:latin typeface="Muli Regular"/>
                </a:rPr>
                <a:t> times more likely to </a:t>
              </a:r>
              <a:r>
                <a:rPr lang="en-US" sz="7200">
                  <a:solidFill>
                    <a:srgbClr val="C11E43"/>
                  </a:solidFill>
                  <a:latin typeface="Muli Regular Bold"/>
                </a:rPr>
                <a:t>TRY</a:t>
              </a:r>
              <a:r>
                <a:rPr lang="en-US" sz="7200">
                  <a:solidFill>
                    <a:srgbClr val="23344D"/>
                  </a:solidFill>
                  <a:latin typeface="Muli Regular"/>
                </a:rPr>
                <a:t> quitting, and </a:t>
              </a:r>
              <a:r>
                <a:rPr lang="en-US" sz="7200">
                  <a:solidFill>
                    <a:srgbClr val="23344D"/>
                  </a:solidFill>
                  <a:latin typeface="Muli Regular Bold"/>
                </a:rPr>
                <a:t>1.6</a:t>
              </a:r>
              <a:r>
                <a:rPr lang="en-US" sz="7200">
                  <a:solidFill>
                    <a:srgbClr val="23344D"/>
                  </a:solidFill>
                  <a:latin typeface="Muli Regular"/>
                </a:rPr>
                <a:t> times more likely to </a:t>
              </a:r>
              <a:r>
                <a:rPr lang="en-US" sz="7200">
                  <a:solidFill>
                    <a:srgbClr val="C11E43"/>
                  </a:solidFill>
                  <a:latin typeface="Muli Regular Bold"/>
                </a:rPr>
                <a:t>SUCESSFULLY</a:t>
              </a:r>
              <a:r>
                <a:rPr lang="en-US" sz="7200">
                  <a:solidFill>
                    <a:srgbClr val="23344D"/>
                  </a:solidFill>
                  <a:latin typeface="Muli Regular"/>
                </a:rPr>
                <a:t> quit.</a:t>
              </a:r>
            </a:p>
          </p:txBody>
        </p:sp>
        <p:sp>
          <p:nvSpPr>
            <p:cNvPr id="6" name="TextBox 6"/>
            <p:cNvSpPr txBox="1"/>
            <p:nvPr/>
          </p:nvSpPr>
          <p:spPr>
            <a:xfrm>
              <a:off x="0" y="-9525"/>
              <a:ext cx="23831292" cy="872049"/>
            </a:xfrm>
            <a:prstGeom prst="rect">
              <a:avLst/>
            </a:prstGeom>
          </p:spPr>
          <p:txBody>
            <a:bodyPr lIns="0" tIns="0" rIns="0" bIns="0" rtlCol="0" anchor="t">
              <a:spAutoFit/>
            </a:bodyPr>
            <a:lstStyle/>
            <a:p>
              <a:pPr algn="ctr">
                <a:lnSpc>
                  <a:spcPts val="5275"/>
                </a:lnSpc>
              </a:pPr>
              <a:r>
                <a:rPr lang="en-US" sz="4288">
                  <a:solidFill>
                    <a:srgbClr val="C11E43"/>
                  </a:solidFill>
                  <a:latin typeface="Muli Bold Bold"/>
                </a:rPr>
                <a:t>Why is it important?</a:t>
              </a:r>
            </a:p>
          </p:txBody>
        </p:sp>
        <p:sp>
          <p:nvSpPr>
            <p:cNvPr id="7" name="TextBox 7"/>
            <p:cNvSpPr txBox="1"/>
            <p:nvPr/>
          </p:nvSpPr>
          <p:spPr>
            <a:xfrm>
              <a:off x="0" y="7322806"/>
              <a:ext cx="23831292" cy="730241"/>
            </a:xfrm>
            <a:prstGeom prst="rect">
              <a:avLst/>
            </a:prstGeom>
          </p:spPr>
          <p:txBody>
            <a:bodyPr lIns="0" tIns="0" rIns="0" bIns="0" rtlCol="0" anchor="t">
              <a:spAutoFit/>
            </a:bodyPr>
            <a:lstStyle/>
            <a:p>
              <a:pPr algn="ctr">
                <a:lnSpc>
                  <a:spcPts val="4479"/>
                </a:lnSpc>
              </a:pPr>
              <a:endParaRPr/>
            </a:p>
          </p:txBody>
        </p:sp>
      </p:grpSp>
      <p:grpSp>
        <p:nvGrpSpPr>
          <p:cNvPr id="8" name="Group 8"/>
          <p:cNvGrpSpPr>
            <a:grpSpLocks noChangeAspect="1"/>
          </p:cNvGrpSpPr>
          <p:nvPr/>
        </p:nvGrpSpPr>
        <p:grpSpPr>
          <a:xfrm>
            <a:off x="7284184" y="-2127258"/>
            <a:ext cx="3719631" cy="3719631"/>
            <a:chOff x="0" y="0"/>
            <a:chExt cx="1708150" cy="1708150"/>
          </a:xfrm>
        </p:grpSpPr>
        <p:sp>
          <p:nvSpPr>
            <p:cNvPr id="9" name="Freeform 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0B76B7"/>
            </a:solidFill>
          </p:spPr>
        </p:sp>
      </p:grpSp>
      <p:sp>
        <p:nvSpPr>
          <p:cNvPr id="10" name="TextBox 10"/>
          <p:cNvSpPr txBox="1"/>
          <p:nvPr/>
        </p:nvSpPr>
        <p:spPr>
          <a:xfrm>
            <a:off x="12757313" y="9612346"/>
            <a:ext cx="5323422" cy="481416"/>
          </a:xfrm>
          <a:prstGeom prst="rect">
            <a:avLst/>
          </a:prstGeom>
        </p:spPr>
        <p:txBody>
          <a:bodyPr lIns="0" tIns="0" rIns="0" bIns="0" rtlCol="0" anchor="t">
            <a:spAutoFit/>
          </a:bodyPr>
          <a:lstStyle/>
          <a:p>
            <a:pPr algn="ctr">
              <a:lnSpc>
                <a:spcPts val="1920"/>
              </a:lnSpc>
            </a:pPr>
            <a:r>
              <a:rPr lang="en-US" sz="1371">
                <a:solidFill>
                  <a:srgbClr val="000000"/>
                </a:solidFill>
                <a:latin typeface="Century Gothic 2"/>
              </a:rPr>
              <a:t>Source: https://www.ncbi.nlm.nih.gov/pmc/articles/PMC3858085/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984722" y="1638086"/>
            <a:ext cx="7609491" cy="7609491"/>
            <a:chOff x="0" y="0"/>
            <a:chExt cx="3331210" cy="3331210"/>
          </a:xfrm>
        </p:grpSpPr>
        <p:sp>
          <p:nvSpPr>
            <p:cNvPr id="3" name="Freeform 3"/>
            <p:cNvSpPr/>
            <p:nvPr/>
          </p:nvSpPr>
          <p:spPr>
            <a:xfrm>
              <a:off x="0" y="0"/>
              <a:ext cx="3331210" cy="3331210"/>
            </a:xfrm>
            <a:custGeom>
              <a:avLst/>
              <a:gdLst/>
              <a:ahLst/>
              <a:cxnLst/>
              <a:rect l="l" t="t" r="r" b="b"/>
              <a:pathLst>
                <a:path w="3331210" h="3331210">
                  <a:moveTo>
                    <a:pt x="3331210" y="3331210"/>
                  </a:moveTo>
                  <a:lnTo>
                    <a:pt x="0" y="3331210"/>
                  </a:lnTo>
                  <a:cubicBezTo>
                    <a:pt x="0" y="1490980"/>
                    <a:pt x="1490980" y="0"/>
                    <a:pt x="3331210" y="0"/>
                  </a:cubicBezTo>
                  <a:lnTo>
                    <a:pt x="3331210" y="3331210"/>
                  </a:lnTo>
                  <a:close/>
                </a:path>
              </a:pathLst>
            </a:custGeom>
            <a:blipFill>
              <a:blip r:embed="rId3"/>
              <a:stretch>
                <a:fillRect l="-20159" r="-30075"/>
              </a:stretch>
            </a:blipFill>
          </p:spPr>
        </p:sp>
      </p:grpSp>
      <p:grpSp>
        <p:nvGrpSpPr>
          <p:cNvPr id="4" name="Group 4"/>
          <p:cNvGrpSpPr/>
          <p:nvPr/>
        </p:nvGrpSpPr>
        <p:grpSpPr>
          <a:xfrm>
            <a:off x="10913496" y="2523171"/>
            <a:ext cx="1887646" cy="1887646"/>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B76B7"/>
            </a:solidFill>
          </p:spPr>
        </p:sp>
      </p:grpSp>
      <p:grpSp>
        <p:nvGrpSpPr>
          <p:cNvPr id="6" name="Group 6"/>
          <p:cNvGrpSpPr/>
          <p:nvPr/>
        </p:nvGrpSpPr>
        <p:grpSpPr>
          <a:xfrm>
            <a:off x="13789468" y="8566158"/>
            <a:ext cx="3190222" cy="3190222"/>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DEF8"/>
            </a:solidFill>
          </p:spPr>
        </p:sp>
      </p:grpSp>
      <p:sp>
        <p:nvSpPr>
          <p:cNvPr id="8" name="TextBox 8"/>
          <p:cNvSpPr txBox="1"/>
          <p:nvPr/>
        </p:nvSpPr>
        <p:spPr>
          <a:xfrm>
            <a:off x="1224780" y="5076825"/>
            <a:ext cx="8260938" cy="2226249"/>
          </a:xfrm>
          <a:prstGeom prst="rect">
            <a:avLst/>
          </a:prstGeom>
        </p:spPr>
        <p:txBody>
          <a:bodyPr lIns="0" tIns="0" rIns="0" bIns="0" rtlCol="0" anchor="t">
            <a:spAutoFit/>
          </a:bodyPr>
          <a:lstStyle/>
          <a:p>
            <a:pPr>
              <a:lnSpc>
                <a:spcPts val="4432"/>
              </a:lnSpc>
            </a:pPr>
            <a:r>
              <a:rPr lang="en-US" sz="3165" dirty="0">
                <a:solidFill>
                  <a:srgbClr val="23344D"/>
                </a:solidFill>
                <a:latin typeface="Muli Regular"/>
              </a:rPr>
              <a:t>In this first step, you're going to gather information on their tobacco-use status in a non-judgmental way.  Make sure to follow your workplace guidelines for asking.</a:t>
            </a:r>
          </a:p>
        </p:txBody>
      </p:sp>
      <p:sp>
        <p:nvSpPr>
          <p:cNvPr id="9" name="TextBox 9"/>
          <p:cNvSpPr txBox="1"/>
          <p:nvPr/>
        </p:nvSpPr>
        <p:spPr>
          <a:xfrm>
            <a:off x="1395639" y="1875997"/>
            <a:ext cx="7919220" cy="1590997"/>
          </a:xfrm>
          <a:prstGeom prst="rect">
            <a:avLst/>
          </a:prstGeom>
        </p:spPr>
        <p:txBody>
          <a:bodyPr lIns="0" tIns="0" rIns="0" bIns="0" rtlCol="0" anchor="t">
            <a:spAutoFit/>
          </a:bodyPr>
          <a:lstStyle/>
          <a:p>
            <a:pPr>
              <a:lnSpc>
                <a:spcPts val="12686"/>
              </a:lnSpc>
            </a:pPr>
            <a:r>
              <a:rPr lang="en-US" sz="10149" spc="-101">
                <a:solidFill>
                  <a:srgbClr val="23344D"/>
                </a:solidFill>
                <a:latin typeface="Muli Black Bold"/>
              </a:rPr>
              <a:t>ASK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B9B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350352" y="636866"/>
            <a:ext cx="8311380" cy="8311380"/>
            <a:chOff x="0" y="0"/>
            <a:chExt cx="3331210" cy="3331210"/>
          </a:xfrm>
        </p:grpSpPr>
        <p:sp>
          <p:nvSpPr>
            <p:cNvPr id="3" name="Freeform 3"/>
            <p:cNvSpPr/>
            <p:nvPr/>
          </p:nvSpPr>
          <p:spPr>
            <a:xfrm>
              <a:off x="0" y="0"/>
              <a:ext cx="3331210" cy="3331210"/>
            </a:xfrm>
            <a:custGeom>
              <a:avLst/>
              <a:gdLst/>
              <a:ahLst/>
              <a:cxnLst/>
              <a:rect l="l" t="t" r="r" b="b"/>
              <a:pathLst>
                <a:path w="3331210" h="3331210">
                  <a:moveTo>
                    <a:pt x="3331210" y="3331210"/>
                  </a:moveTo>
                  <a:lnTo>
                    <a:pt x="0" y="3331210"/>
                  </a:lnTo>
                  <a:cubicBezTo>
                    <a:pt x="0" y="1490980"/>
                    <a:pt x="1490980" y="0"/>
                    <a:pt x="3331210" y="0"/>
                  </a:cubicBezTo>
                  <a:lnTo>
                    <a:pt x="3331210" y="3331210"/>
                  </a:lnTo>
                  <a:close/>
                </a:path>
              </a:pathLst>
            </a:custGeom>
            <a:blipFill>
              <a:blip r:embed="rId3"/>
              <a:stretch>
                <a:fillRect r="-50000"/>
              </a:stretch>
            </a:blipFill>
          </p:spPr>
        </p:sp>
      </p:grpSp>
      <p:grpSp>
        <p:nvGrpSpPr>
          <p:cNvPr id="4" name="Group 4"/>
          <p:cNvGrpSpPr/>
          <p:nvPr/>
        </p:nvGrpSpPr>
        <p:grpSpPr>
          <a:xfrm>
            <a:off x="11265624" y="863140"/>
            <a:ext cx="1887646" cy="1887646"/>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11E43"/>
            </a:solidFill>
          </p:spPr>
        </p:sp>
      </p:grpSp>
      <p:grpSp>
        <p:nvGrpSpPr>
          <p:cNvPr id="6" name="Group 6"/>
          <p:cNvGrpSpPr/>
          <p:nvPr/>
        </p:nvGrpSpPr>
        <p:grpSpPr>
          <a:xfrm>
            <a:off x="14820699" y="8691889"/>
            <a:ext cx="3190222" cy="3190222"/>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B76B7"/>
            </a:solidFill>
          </p:spPr>
        </p:sp>
      </p:grpSp>
      <p:sp>
        <p:nvSpPr>
          <p:cNvPr id="8" name="TextBox 8"/>
          <p:cNvSpPr txBox="1"/>
          <p:nvPr/>
        </p:nvSpPr>
        <p:spPr>
          <a:xfrm>
            <a:off x="1224780" y="1759338"/>
            <a:ext cx="7919220" cy="1590997"/>
          </a:xfrm>
          <a:prstGeom prst="rect">
            <a:avLst/>
          </a:prstGeom>
        </p:spPr>
        <p:txBody>
          <a:bodyPr lIns="0" tIns="0" rIns="0" bIns="0" rtlCol="0" anchor="t">
            <a:spAutoFit/>
          </a:bodyPr>
          <a:lstStyle/>
          <a:p>
            <a:pPr>
              <a:lnSpc>
                <a:spcPts val="12686"/>
              </a:lnSpc>
            </a:pPr>
            <a:r>
              <a:rPr lang="en-US" sz="10149" spc="-101">
                <a:solidFill>
                  <a:srgbClr val="23344D"/>
                </a:solidFill>
                <a:latin typeface="Muli Black Bold"/>
              </a:rPr>
              <a:t>Advise</a:t>
            </a:r>
          </a:p>
        </p:txBody>
      </p:sp>
      <p:sp>
        <p:nvSpPr>
          <p:cNvPr id="9" name="TextBox 9"/>
          <p:cNvSpPr txBox="1"/>
          <p:nvPr/>
        </p:nvSpPr>
        <p:spPr>
          <a:xfrm>
            <a:off x="1028700" y="5417822"/>
            <a:ext cx="7306557" cy="2647950"/>
          </a:xfrm>
          <a:prstGeom prst="rect">
            <a:avLst/>
          </a:prstGeom>
        </p:spPr>
        <p:txBody>
          <a:bodyPr lIns="0" tIns="0" rIns="0" bIns="0" rtlCol="0" anchor="t">
            <a:spAutoFit/>
          </a:bodyPr>
          <a:lstStyle/>
          <a:p>
            <a:pPr>
              <a:lnSpc>
                <a:spcPts val="4200"/>
              </a:lnSpc>
            </a:pPr>
            <a:r>
              <a:rPr lang="en-US" sz="3000">
                <a:solidFill>
                  <a:srgbClr val="23344D"/>
                </a:solidFill>
                <a:latin typeface="Muli Regular"/>
              </a:rPr>
              <a:t>In this step, you're going to discuss the health impacts of their tobacco use.  Make sure to also emphasize what they CAN do if they quit.  And again, remain non-judgmental.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DE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38756" y="1482951"/>
            <a:ext cx="8049244" cy="8049244"/>
            <a:chOff x="0" y="0"/>
            <a:chExt cx="6350000" cy="6350000"/>
          </a:xfrm>
        </p:grpSpPr>
        <p:sp>
          <p:nvSpPr>
            <p:cNvPr id="3" name="Freeform 3"/>
            <p:cNvSpPr/>
            <p:nvPr/>
          </p:nvSpPr>
          <p:spPr>
            <a:xfrm>
              <a:off x="0" y="0"/>
              <a:ext cx="6350000" cy="6350000"/>
            </a:xfrm>
            <a:custGeom>
              <a:avLst/>
              <a:gdLst/>
              <a:ahLst/>
              <a:cxnLst/>
              <a:rect l="l" t="t" r="r" b="b"/>
              <a:pathLst>
                <a:path w="6350000" h="6350000">
                  <a:moveTo>
                    <a:pt x="0" y="6350000"/>
                  </a:moveTo>
                  <a:lnTo>
                    <a:pt x="6350000" y="6350000"/>
                  </a:lnTo>
                  <a:lnTo>
                    <a:pt x="6350000" y="0"/>
                  </a:lnTo>
                  <a:cubicBezTo>
                    <a:pt x="2843530" y="0"/>
                    <a:pt x="0" y="2843530"/>
                    <a:pt x="0" y="6350000"/>
                  </a:cubicBezTo>
                  <a:close/>
                </a:path>
              </a:pathLst>
            </a:custGeom>
            <a:blipFill>
              <a:blip r:embed="rId3"/>
              <a:stretch>
                <a:fillRect l="-16592" r="-16592"/>
              </a:stretch>
            </a:blipFill>
          </p:spPr>
        </p:sp>
      </p:grpSp>
      <p:sp>
        <p:nvSpPr>
          <p:cNvPr id="4" name="TextBox 4"/>
          <p:cNvSpPr txBox="1"/>
          <p:nvPr/>
        </p:nvSpPr>
        <p:spPr>
          <a:xfrm>
            <a:off x="779889" y="1682976"/>
            <a:ext cx="9795032" cy="1336675"/>
          </a:xfrm>
          <a:prstGeom prst="rect">
            <a:avLst/>
          </a:prstGeom>
        </p:spPr>
        <p:txBody>
          <a:bodyPr lIns="0" tIns="0" rIns="0" bIns="0" rtlCol="0" anchor="t">
            <a:spAutoFit/>
          </a:bodyPr>
          <a:lstStyle/>
          <a:p>
            <a:pPr>
              <a:lnSpc>
                <a:spcPts val="10099"/>
              </a:lnSpc>
            </a:pPr>
            <a:r>
              <a:rPr lang="en-US" sz="10099">
                <a:solidFill>
                  <a:srgbClr val="23344D"/>
                </a:solidFill>
                <a:latin typeface="Muli Black Bold"/>
              </a:rPr>
              <a:t>Refer-Option A</a:t>
            </a:r>
          </a:p>
        </p:txBody>
      </p:sp>
      <p:sp>
        <p:nvSpPr>
          <p:cNvPr id="5" name="TextBox 5"/>
          <p:cNvSpPr txBox="1"/>
          <p:nvPr/>
        </p:nvSpPr>
        <p:spPr>
          <a:xfrm>
            <a:off x="779889" y="4557815"/>
            <a:ext cx="8097290" cy="3490236"/>
          </a:xfrm>
          <a:prstGeom prst="rect">
            <a:avLst/>
          </a:prstGeom>
        </p:spPr>
        <p:txBody>
          <a:bodyPr lIns="0" tIns="0" rIns="0" bIns="0" rtlCol="0" anchor="t">
            <a:spAutoFit/>
          </a:bodyPr>
          <a:lstStyle/>
          <a:p>
            <a:pPr>
              <a:lnSpc>
                <a:spcPts val="4608"/>
              </a:lnSpc>
            </a:pPr>
            <a:r>
              <a:rPr lang="en-US" sz="3600" dirty="0">
                <a:solidFill>
                  <a:srgbClr val="23344D"/>
                </a:solidFill>
                <a:latin typeface="Muli Regular"/>
              </a:rPr>
              <a:t>Does your facility have </a:t>
            </a:r>
            <a:r>
              <a:rPr lang="en-US" sz="3600" dirty="0">
                <a:solidFill>
                  <a:srgbClr val="23344D"/>
                </a:solidFill>
                <a:latin typeface="Muli Regular Bold"/>
              </a:rPr>
              <a:t>in-house</a:t>
            </a:r>
            <a:r>
              <a:rPr lang="en-US" sz="3600" dirty="0">
                <a:solidFill>
                  <a:srgbClr val="23344D"/>
                </a:solidFill>
                <a:latin typeface="Muli Regular"/>
              </a:rPr>
              <a:t> tobacco cessation?  If so, make the referral to that service.  If you want more information on how to set up these services, use the contacts on our resource slide and hand out.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DE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38756" y="1482951"/>
            <a:ext cx="8049244" cy="8049244"/>
            <a:chOff x="0" y="0"/>
            <a:chExt cx="6350000" cy="6350000"/>
          </a:xfrm>
        </p:grpSpPr>
        <p:sp>
          <p:nvSpPr>
            <p:cNvPr id="3" name="Freeform 3"/>
            <p:cNvSpPr/>
            <p:nvPr/>
          </p:nvSpPr>
          <p:spPr>
            <a:xfrm>
              <a:off x="0" y="0"/>
              <a:ext cx="6350000" cy="6350000"/>
            </a:xfrm>
            <a:custGeom>
              <a:avLst/>
              <a:gdLst/>
              <a:ahLst/>
              <a:cxnLst/>
              <a:rect l="l" t="t" r="r" b="b"/>
              <a:pathLst>
                <a:path w="6350000" h="6350000">
                  <a:moveTo>
                    <a:pt x="0" y="6350000"/>
                  </a:moveTo>
                  <a:lnTo>
                    <a:pt x="6350000" y="6350000"/>
                  </a:lnTo>
                  <a:lnTo>
                    <a:pt x="6350000" y="0"/>
                  </a:lnTo>
                  <a:cubicBezTo>
                    <a:pt x="2843530" y="0"/>
                    <a:pt x="0" y="2843530"/>
                    <a:pt x="0" y="6350000"/>
                  </a:cubicBezTo>
                  <a:close/>
                </a:path>
              </a:pathLst>
            </a:custGeom>
            <a:blipFill>
              <a:blip r:embed="rId3"/>
              <a:stretch>
                <a:fillRect l="-16592" r="-16592"/>
              </a:stretch>
            </a:blipFill>
          </p:spPr>
        </p:sp>
      </p:grpSp>
      <p:sp>
        <p:nvSpPr>
          <p:cNvPr id="4" name="TextBox 4"/>
          <p:cNvSpPr txBox="1"/>
          <p:nvPr/>
        </p:nvSpPr>
        <p:spPr>
          <a:xfrm>
            <a:off x="574857" y="1919178"/>
            <a:ext cx="10618643" cy="1336675"/>
          </a:xfrm>
          <a:prstGeom prst="rect">
            <a:avLst/>
          </a:prstGeom>
        </p:spPr>
        <p:txBody>
          <a:bodyPr lIns="0" tIns="0" rIns="0" bIns="0" rtlCol="0" anchor="t">
            <a:spAutoFit/>
          </a:bodyPr>
          <a:lstStyle/>
          <a:p>
            <a:pPr>
              <a:lnSpc>
                <a:spcPts val="10099"/>
              </a:lnSpc>
            </a:pPr>
            <a:r>
              <a:rPr lang="en-US" sz="10099">
                <a:solidFill>
                  <a:srgbClr val="23344D"/>
                </a:solidFill>
                <a:latin typeface="Muli Black Bold"/>
              </a:rPr>
              <a:t>Refer-Option B</a:t>
            </a:r>
          </a:p>
        </p:txBody>
      </p:sp>
      <p:sp>
        <p:nvSpPr>
          <p:cNvPr id="5" name="TextBox 5"/>
          <p:cNvSpPr txBox="1"/>
          <p:nvPr/>
        </p:nvSpPr>
        <p:spPr>
          <a:xfrm>
            <a:off x="574857" y="4514052"/>
            <a:ext cx="8097290" cy="2320982"/>
          </a:xfrm>
          <a:prstGeom prst="rect">
            <a:avLst/>
          </a:prstGeom>
        </p:spPr>
        <p:txBody>
          <a:bodyPr lIns="0" tIns="0" rIns="0" bIns="0" rtlCol="0" anchor="t">
            <a:spAutoFit/>
          </a:bodyPr>
          <a:lstStyle/>
          <a:p>
            <a:pPr>
              <a:lnSpc>
                <a:spcPts val="4608"/>
              </a:lnSpc>
            </a:pPr>
            <a:r>
              <a:rPr lang="en-US" sz="3600">
                <a:solidFill>
                  <a:srgbClr val="23344D"/>
                </a:solidFill>
                <a:latin typeface="Muli Regular"/>
              </a:rPr>
              <a:t>Refer your patient to Be Well Arkansas.  It's free for Arkansans and provides nicotine replacement therapy and counseling.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DE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887" t="259" r="1270"/>
          <a:stretch>
            <a:fillRect/>
          </a:stretch>
        </p:blipFill>
        <p:spPr>
          <a:xfrm>
            <a:off x="5775473" y="363697"/>
            <a:ext cx="12052065" cy="95596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98948">
            <a:off x="1472482" y="1147968"/>
            <a:ext cx="2513843" cy="7811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7163</TotalTime>
  <Words>1575</Words>
  <Application>Microsoft Office PowerPoint</Application>
  <PresentationFormat>Custom</PresentationFormat>
  <Paragraphs>90</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Muli Black Bold</vt:lpstr>
      <vt:lpstr>Muli Extra Light</vt:lpstr>
      <vt:lpstr>Muli Bold</vt:lpstr>
      <vt:lpstr>Muli Regular</vt:lpstr>
      <vt:lpstr>Calibri</vt:lpstr>
      <vt:lpstr>Century Gothic 2</vt:lpstr>
      <vt:lpstr>Muli Bold Bold</vt:lpstr>
      <vt:lpstr>Arial</vt:lpstr>
      <vt:lpstr>Century Gothic 1 Bold</vt:lpstr>
      <vt:lpstr>Muli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 Advise, Refer</dc:title>
  <dc:creator>Joy Gray</dc:creator>
  <cp:lastModifiedBy>Julie Harlan</cp:lastModifiedBy>
  <cp:revision>32</cp:revision>
  <dcterms:created xsi:type="dcterms:W3CDTF">2006-08-16T00:00:00Z</dcterms:created>
  <dcterms:modified xsi:type="dcterms:W3CDTF">2021-06-21T15:57:29Z</dcterms:modified>
  <dc:identifier>DAEfs--mKF8</dc:identifier>
</cp:coreProperties>
</file>