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0" r:id="rId1"/>
  </p:sldMasterIdLst>
  <p:notesMasterIdLst>
    <p:notesMasterId r:id="rId48"/>
  </p:notesMasterIdLst>
  <p:sldIdLst>
    <p:sldId id="256" r:id="rId2"/>
    <p:sldId id="257" r:id="rId3"/>
    <p:sldId id="334" r:id="rId4"/>
    <p:sldId id="335" r:id="rId5"/>
    <p:sldId id="336" r:id="rId6"/>
    <p:sldId id="265" r:id="rId7"/>
    <p:sldId id="272" r:id="rId8"/>
    <p:sldId id="275" r:id="rId9"/>
    <p:sldId id="333" r:id="rId10"/>
    <p:sldId id="344" r:id="rId11"/>
    <p:sldId id="286" r:id="rId12"/>
    <p:sldId id="337" r:id="rId13"/>
    <p:sldId id="338" r:id="rId14"/>
    <p:sldId id="339" r:id="rId15"/>
    <p:sldId id="340" r:id="rId16"/>
    <p:sldId id="299" r:id="rId17"/>
    <p:sldId id="341" r:id="rId18"/>
    <p:sldId id="301" r:id="rId19"/>
    <p:sldId id="342" r:id="rId20"/>
    <p:sldId id="343" r:id="rId21"/>
    <p:sldId id="345" r:id="rId22"/>
    <p:sldId id="308" r:id="rId23"/>
    <p:sldId id="346" r:id="rId24"/>
    <p:sldId id="306" r:id="rId25"/>
    <p:sldId id="347" r:id="rId26"/>
    <p:sldId id="307" r:id="rId27"/>
    <p:sldId id="310" r:id="rId28"/>
    <p:sldId id="348" r:id="rId29"/>
    <p:sldId id="349" r:id="rId30"/>
    <p:sldId id="313" r:id="rId31"/>
    <p:sldId id="316" r:id="rId32"/>
    <p:sldId id="314" r:id="rId33"/>
    <p:sldId id="317" r:id="rId34"/>
    <p:sldId id="318" r:id="rId35"/>
    <p:sldId id="319" r:id="rId36"/>
    <p:sldId id="320" r:id="rId37"/>
    <p:sldId id="322" r:id="rId38"/>
    <p:sldId id="350" r:id="rId39"/>
    <p:sldId id="325" r:id="rId40"/>
    <p:sldId id="326" r:id="rId41"/>
    <p:sldId id="327" r:id="rId42"/>
    <p:sldId id="328" r:id="rId43"/>
    <p:sldId id="329" r:id="rId44"/>
    <p:sldId id="351" r:id="rId45"/>
    <p:sldId id="331" r:id="rId46"/>
    <p:sldId id="352" r:id="rId47"/>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Gill Sans MT" panose="020B0502020104020203" pitchFamily="34"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ioKTImzm+1pSMsStZjZ1q9wskF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F1D28F-F349-4C5E-826F-70CF35578AAA}">
  <a:tblStyle styleId="{54F1D28F-F349-4C5E-826F-70CF35578AA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2" autoAdjust="0"/>
  </p:normalViewPr>
  <p:slideViewPr>
    <p:cSldViewPr snapToGrid="0">
      <p:cViewPr varScale="1">
        <p:scale>
          <a:sx n="60" d="100"/>
          <a:sy n="60" d="100"/>
        </p:scale>
        <p:origin x="1339" y="5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89" Type="http://schemas.openxmlformats.org/officeDocument/2006/relationships/presProps" Target="presProps.xml"/><Relationship Id="rId7" Type="http://schemas.openxmlformats.org/officeDocument/2006/relationships/slide" Target="slides/slide6.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hyperlink" Target="http://www.chs-support.weebly.com/" TargetMode="External"/><Relationship Id="rId2" Type="http://schemas.openxmlformats.org/officeDocument/2006/relationships/hyperlink" Target="http://www.healthy.arkansas.gov/" TargetMode="External"/><Relationship Id="rId1" Type="http://schemas.openxmlformats.org/officeDocument/2006/relationships/hyperlink" Target="http://www.achi.net/"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www.chs-support.weebly.com/" TargetMode="External"/><Relationship Id="rId2" Type="http://schemas.openxmlformats.org/officeDocument/2006/relationships/hyperlink" Target="http://www.healthy.arkansas.gov/" TargetMode="External"/><Relationship Id="rId1" Type="http://schemas.openxmlformats.org/officeDocument/2006/relationships/hyperlink" Target="http://www.achi.net/"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5CB9-B975-4B3B-9A0D-6AB38492EFBD}"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n-US"/>
        </a:p>
      </dgm:t>
    </dgm:pt>
    <dgm:pt modelId="{E76C9DE6-5B56-4F41-9BE8-DF1C658F82D7}">
      <dgm:prSet/>
      <dgm:spPr/>
      <dgm:t>
        <a:bodyPr/>
        <a:lstStyle/>
        <a:p>
          <a:r>
            <a:rPr lang="en-US" b="1"/>
            <a:t>Participants are required to:</a:t>
          </a:r>
          <a:endParaRPr lang="en-US"/>
        </a:p>
      </dgm:t>
    </dgm:pt>
    <dgm:pt modelId="{483C4FF8-899F-4EAC-A46E-9F0365F352E2}" type="parTrans" cxnId="{67E915A4-ABB6-4E36-9F11-98520DEB19D0}">
      <dgm:prSet/>
      <dgm:spPr/>
      <dgm:t>
        <a:bodyPr/>
        <a:lstStyle/>
        <a:p>
          <a:endParaRPr lang="en-US"/>
        </a:p>
      </dgm:t>
    </dgm:pt>
    <dgm:pt modelId="{69811804-D118-4CA4-A8DC-26BBF4374C6E}" type="sibTrans" cxnId="{67E915A4-ABB6-4E36-9F11-98520DEB19D0}">
      <dgm:prSet/>
      <dgm:spPr/>
      <dgm:t>
        <a:bodyPr/>
        <a:lstStyle/>
        <a:p>
          <a:endParaRPr lang="en-US"/>
        </a:p>
      </dgm:t>
    </dgm:pt>
    <dgm:pt modelId="{54B4653F-B947-4A07-9BDF-6947A20A333B}">
      <dgm:prSet/>
      <dgm:spPr/>
      <dgm:t>
        <a:bodyPr/>
        <a:lstStyle/>
        <a:p>
          <a:r>
            <a:rPr lang="en-US"/>
            <a:t>Attend in person training</a:t>
          </a:r>
        </a:p>
      </dgm:t>
    </dgm:pt>
    <dgm:pt modelId="{5D449336-2041-4FA5-A6E1-7C3EB3B05993}" type="parTrans" cxnId="{AD7BFD96-189D-438B-BC4F-5723C83766CB}">
      <dgm:prSet/>
      <dgm:spPr/>
      <dgm:t>
        <a:bodyPr/>
        <a:lstStyle/>
        <a:p>
          <a:endParaRPr lang="en-US"/>
        </a:p>
      </dgm:t>
    </dgm:pt>
    <dgm:pt modelId="{AADEF516-F7CC-4C5B-B81E-B8243FD76A90}" type="sibTrans" cxnId="{AD7BFD96-189D-438B-BC4F-5723C83766CB}">
      <dgm:prSet/>
      <dgm:spPr/>
      <dgm:t>
        <a:bodyPr/>
        <a:lstStyle/>
        <a:p>
          <a:endParaRPr lang="en-US"/>
        </a:p>
      </dgm:t>
    </dgm:pt>
    <dgm:pt modelId="{E8E28A33-55C6-4040-8F3C-B779FE487B1E}">
      <dgm:prSet/>
      <dgm:spPr/>
      <dgm:t>
        <a:bodyPr/>
        <a:lstStyle/>
        <a:p>
          <a:r>
            <a:rPr lang="en-US" dirty="0"/>
            <a:t>Pass the Knowledge Check with an 80% or better</a:t>
          </a:r>
        </a:p>
      </dgm:t>
    </dgm:pt>
    <dgm:pt modelId="{E9B2166B-A7A9-443F-B6CD-7FB2B07BEF8D}" type="parTrans" cxnId="{A9D67C14-170E-444E-AB4F-E3035375DE9C}">
      <dgm:prSet/>
      <dgm:spPr/>
      <dgm:t>
        <a:bodyPr/>
        <a:lstStyle/>
        <a:p>
          <a:endParaRPr lang="en-US"/>
        </a:p>
      </dgm:t>
    </dgm:pt>
    <dgm:pt modelId="{5B7A217C-83C1-4B14-87C3-E51FFFD58D5D}" type="sibTrans" cxnId="{A9D67C14-170E-444E-AB4F-E3035375DE9C}">
      <dgm:prSet/>
      <dgm:spPr/>
      <dgm:t>
        <a:bodyPr/>
        <a:lstStyle/>
        <a:p>
          <a:endParaRPr lang="en-US"/>
        </a:p>
      </dgm:t>
    </dgm:pt>
    <dgm:pt modelId="{71ED50E4-6136-4BE5-90CF-14C35A94AB7C}" type="pres">
      <dgm:prSet presAssocID="{BD2E5CB9-B975-4B3B-9A0D-6AB38492EFBD}" presName="diagram" presStyleCnt="0">
        <dgm:presLayoutVars>
          <dgm:dir/>
          <dgm:resizeHandles val="exact"/>
        </dgm:presLayoutVars>
      </dgm:prSet>
      <dgm:spPr/>
    </dgm:pt>
    <dgm:pt modelId="{779FF08C-047C-4746-A53E-10DB9F568EE6}" type="pres">
      <dgm:prSet presAssocID="{E76C9DE6-5B56-4F41-9BE8-DF1C658F82D7}" presName="node" presStyleLbl="node1" presStyleIdx="0" presStyleCnt="1">
        <dgm:presLayoutVars>
          <dgm:bulletEnabled val="1"/>
        </dgm:presLayoutVars>
      </dgm:prSet>
      <dgm:spPr/>
    </dgm:pt>
  </dgm:ptLst>
  <dgm:cxnLst>
    <dgm:cxn modelId="{A9D67C14-170E-444E-AB4F-E3035375DE9C}" srcId="{E76C9DE6-5B56-4F41-9BE8-DF1C658F82D7}" destId="{E8E28A33-55C6-4040-8F3C-B779FE487B1E}" srcOrd="1" destOrd="0" parTransId="{E9B2166B-A7A9-443F-B6CD-7FB2B07BEF8D}" sibTransId="{5B7A217C-83C1-4B14-87C3-E51FFFD58D5D}"/>
    <dgm:cxn modelId="{267B3F5C-8A95-49FB-960D-E5E4AC206DBD}" type="presOf" srcId="{E8E28A33-55C6-4040-8F3C-B779FE487B1E}" destId="{779FF08C-047C-4746-A53E-10DB9F568EE6}" srcOrd="0" destOrd="2" presId="urn:microsoft.com/office/officeart/2005/8/layout/process5"/>
    <dgm:cxn modelId="{5ABA584B-2BD4-41A5-9035-392479CC73F5}" type="presOf" srcId="{BD2E5CB9-B975-4B3B-9A0D-6AB38492EFBD}" destId="{71ED50E4-6136-4BE5-90CF-14C35A94AB7C}" srcOrd="0" destOrd="0" presId="urn:microsoft.com/office/officeart/2005/8/layout/process5"/>
    <dgm:cxn modelId="{2BF7C48E-E85D-4BB3-845E-1F4F372F40D7}" type="presOf" srcId="{E76C9DE6-5B56-4F41-9BE8-DF1C658F82D7}" destId="{779FF08C-047C-4746-A53E-10DB9F568EE6}" srcOrd="0" destOrd="0" presId="urn:microsoft.com/office/officeart/2005/8/layout/process5"/>
    <dgm:cxn modelId="{AD7BFD96-189D-438B-BC4F-5723C83766CB}" srcId="{E76C9DE6-5B56-4F41-9BE8-DF1C658F82D7}" destId="{54B4653F-B947-4A07-9BDF-6947A20A333B}" srcOrd="0" destOrd="0" parTransId="{5D449336-2041-4FA5-A6E1-7C3EB3B05993}" sibTransId="{AADEF516-F7CC-4C5B-B81E-B8243FD76A90}"/>
    <dgm:cxn modelId="{67E915A4-ABB6-4E36-9F11-98520DEB19D0}" srcId="{BD2E5CB9-B975-4B3B-9A0D-6AB38492EFBD}" destId="{E76C9DE6-5B56-4F41-9BE8-DF1C658F82D7}" srcOrd="0" destOrd="0" parTransId="{483C4FF8-899F-4EAC-A46E-9F0365F352E2}" sibTransId="{69811804-D118-4CA4-A8DC-26BBF4374C6E}"/>
    <dgm:cxn modelId="{91D061EA-6592-425C-965D-83E843DA7EA4}" type="presOf" srcId="{54B4653F-B947-4A07-9BDF-6947A20A333B}" destId="{779FF08C-047C-4746-A53E-10DB9F568EE6}" srcOrd="0" destOrd="1" presId="urn:microsoft.com/office/officeart/2005/8/layout/process5"/>
    <dgm:cxn modelId="{C6D3D393-6405-4356-B013-CBA4529E0F1E}" type="presParOf" srcId="{71ED50E4-6136-4BE5-90CF-14C35A94AB7C}" destId="{779FF08C-047C-4746-A53E-10DB9F568EE6}" srcOrd="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93C0F7-2AB6-4540-975D-D3953701ACA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AAF1ED0-4032-4304-965D-FABDD107D58D}">
      <dgm:prSet/>
      <dgm:spPr/>
      <dgm:t>
        <a:bodyPr/>
        <a:lstStyle/>
        <a:p>
          <a:r>
            <a:rPr lang="en-US" i="0"/>
            <a:t>ACHI</a:t>
          </a:r>
          <a:endParaRPr lang="en-US"/>
        </a:p>
      </dgm:t>
    </dgm:pt>
    <dgm:pt modelId="{E4FC18EB-6516-4118-8DEB-09AFCEC68C88}" type="parTrans" cxnId="{15049E05-BB66-4299-8EFC-AF55098367FE}">
      <dgm:prSet/>
      <dgm:spPr/>
      <dgm:t>
        <a:bodyPr/>
        <a:lstStyle/>
        <a:p>
          <a:endParaRPr lang="en-US"/>
        </a:p>
      </dgm:t>
    </dgm:pt>
    <dgm:pt modelId="{7814B5A3-1A92-4BC5-B001-0F067BB488B8}" type="sibTrans" cxnId="{15049E05-BB66-4299-8EFC-AF55098367FE}">
      <dgm:prSet/>
      <dgm:spPr/>
      <dgm:t>
        <a:bodyPr/>
        <a:lstStyle/>
        <a:p>
          <a:endParaRPr lang="en-US"/>
        </a:p>
      </dgm:t>
    </dgm:pt>
    <dgm:pt modelId="{7FFF2160-5069-466C-8314-BD84A5272DB6}">
      <dgm:prSet/>
      <dgm:spPr/>
      <dgm:t>
        <a:bodyPr/>
        <a:lstStyle/>
        <a:p>
          <a:r>
            <a:rPr lang="en-US" i="0" u="sng">
              <a:hlinkClick xmlns:r="http://schemas.openxmlformats.org/officeDocument/2006/relationships" r:id="rId1"/>
            </a:rPr>
            <a:t>www.achi.net</a:t>
          </a:r>
          <a:endParaRPr lang="en-US"/>
        </a:p>
      </dgm:t>
    </dgm:pt>
    <dgm:pt modelId="{1F9B4CF5-562E-42AC-9EFF-89C9863BC738}" type="parTrans" cxnId="{1E6BC91C-B935-4971-861F-D9ABAD635A8F}">
      <dgm:prSet/>
      <dgm:spPr/>
      <dgm:t>
        <a:bodyPr/>
        <a:lstStyle/>
        <a:p>
          <a:endParaRPr lang="en-US"/>
        </a:p>
      </dgm:t>
    </dgm:pt>
    <dgm:pt modelId="{10E8A57C-D5BB-484E-894E-ECCA7F6D5B8A}" type="sibTrans" cxnId="{1E6BC91C-B935-4971-861F-D9ABAD635A8F}">
      <dgm:prSet/>
      <dgm:spPr/>
      <dgm:t>
        <a:bodyPr/>
        <a:lstStyle/>
        <a:p>
          <a:endParaRPr lang="en-US"/>
        </a:p>
      </dgm:t>
    </dgm:pt>
    <dgm:pt modelId="{BEA1420E-934E-45EE-9FE1-56C04B72EF29}">
      <dgm:prSet/>
      <dgm:spPr/>
      <dgm:t>
        <a:bodyPr/>
        <a:lstStyle/>
        <a:p>
          <a:r>
            <a:rPr lang="en-US" i="0"/>
            <a:t>Arkansas Dept of Health</a:t>
          </a:r>
          <a:endParaRPr lang="en-US"/>
        </a:p>
      </dgm:t>
    </dgm:pt>
    <dgm:pt modelId="{F74C7733-D761-4EAF-A71A-B2EE2A2C7192}" type="parTrans" cxnId="{170B5EF9-D7B7-41A5-B4E9-579ACF434ADC}">
      <dgm:prSet/>
      <dgm:spPr/>
      <dgm:t>
        <a:bodyPr/>
        <a:lstStyle/>
        <a:p>
          <a:endParaRPr lang="en-US"/>
        </a:p>
      </dgm:t>
    </dgm:pt>
    <dgm:pt modelId="{F838860A-8A5B-4F4E-9D9D-2A1928B81AEE}" type="sibTrans" cxnId="{170B5EF9-D7B7-41A5-B4E9-579ACF434ADC}">
      <dgm:prSet/>
      <dgm:spPr/>
      <dgm:t>
        <a:bodyPr/>
        <a:lstStyle/>
        <a:p>
          <a:endParaRPr lang="en-US"/>
        </a:p>
      </dgm:t>
    </dgm:pt>
    <dgm:pt modelId="{4CA1CAF4-F9BB-4703-ADC0-DE8D9B768B46}">
      <dgm:prSet/>
      <dgm:spPr/>
      <dgm:t>
        <a:bodyPr/>
        <a:lstStyle/>
        <a:p>
          <a:r>
            <a:rPr lang="en-US" i="0" u="sng">
              <a:hlinkClick xmlns:r="http://schemas.openxmlformats.org/officeDocument/2006/relationships" r:id="rId2"/>
            </a:rPr>
            <a:t>www.healthy.arkansas.gov</a:t>
          </a:r>
          <a:endParaRPr lang="en-US"/>
        </a:p>
      </dgm:t>
    </dgm:pt>
    <dgm:pt modelId="{6BE138FD-391C-4AC5-88B0-BD70B7A91A5E}" type="parTrans" cxnId="{D455F97E-8A6C-49BE-BA13-36F21670421A}">
      <dgm:prSet/>
      <dgm:spPr/>
      <dgm:t>
        <a:bodyPr/>
        <a:lstStyle/>
        <a:p>
          <a:endParaRPr lang="en-US"/>
        </a:p>
      </dgm:t>
    </dgm:pt>
    <dgm:pt modelId="{91E0512D-36DE-4C77-937A-C2277DD502D9}" type="sibTrans" cxnId="{D455F97E-8A6C-49BE-BA13-36F21670421A}">
      <dgm:prSet/>
      <dgm:spPr/>
      <dgm:t>
        <a:bodyPr/>
        <a:lstStyle/>
        <a:p>
          <a:endParaRPr lang="en-US"/>
        </a:p>
      </dgm:t>
    </dgm:pt>
    <dgm:pt modelId="{EFFB1C8C-7D3B-4E59-B2F8-350445C70A63}">
      <dgm:prSet/>
      <dgm:spPr/>
      <dgm:t>
        <a:bodyPr/>
        <a:lstStyle/>
        <a:p>
          <a:r>
            <a:rPr lang="en-US"/>
            <a:t>Community Health Specialist</a:t>
          </a:r>
        </a:p>
      </dgm:t>
    </dgm:pt>
    <dgm:pt modelId="{EC70330C-511D-473B-9640-191D846C353E}" type="parTrans" cxnId="{BE0146D6-5ECD-4C91-929B-FAEC6C999593}">
      <dgm:prSet/>
      <dgm:spPr/>
      <dgm:t>
        <a:bodyPr/>
        <a:lstStyle/>
        <a:p>
          <a:endParaRPr lang="en-US"/>
        </a:p>
      </dgm:t>
    </dgm:pt>
    <dgm:pt modelId="{2CB0D3A2-03BC-4D8A-9202-184EB605190F}" type="sibTrans" cxnId="{BE0146D6-5ECD-4C91-929B-FAEC6C999593}">
      <dgm:prSet/>
      <dgm:spPr/>
      <dgm:t>
        <a:bodyPr/>
        <a:lstStyle/>
        <a:p>
          <a:endParaRPr lang="en-US"/>
        </a:p>
      </dgm:t>
    </dgm:pt>
    <dgm:pt modelId="{D3DAB4A5-7527-4292-9D55-70E85AA41686}">
      <dgm:prSet/>
      <dgm:spPr/>
      <dgm:t>
        <a:bodyPr/>
        <a:lstStyle/>
        <a:p>
          <a:r>
            <a:rPr lang="en-US" u="sng" dirty="0">
              <a:hlinkClick xmlns:r="http://schemas.openxmlformats.org/officeDocument/2006/relationships" r:id="rId3"/>
            </a:rPr>
            <a:t>www.chs-support.weebly.</a:t>
          </a:r>
          <a:r>
            <a:rPr lang="en-US" u="sng" dirty="0">
              <a:solidFill>
                <a:schemeClr val="accent2"/>
              </a:solidFill>
            </a:rPr>
            <a:t>com </a:t>
          </a:r>
          <a:endParaRPr lang="en-US" dirty="0">
            <a:solidFill>
              <a:schemeClr val="accent2"/>
            </a:solidFill>
          </a:endParaRPr>
        </a:p>
      </dgm:t>
    </dgm:pt>
    <dgm:pt modelId="{C3CAA95F-4491-4D56-8C29-8F2D61F9C4E3}" type="parTrans" cxnId="{B0E3FFD7-5B17-4397-9534-9FF4612C92A8}">
      <dgm:prSet/>
      <dgm:spPr/>
      <dgm:t>
        <a:bodyPr/>
        <a:lstStyle/>
        <a:p>
          <a:endParaRPr lang="en-US"/>
        </a:p>
      </dgm:t>
    </dgm:pt>
    <dgm:pt modelId="{EE2D3C08-A37F-43C3-89BE-E93E82583EE2}" type="sibTrans" cxnId="{B0E3FFD7-5B17-4397-9534-9FF4612C92A8}">
      <dgm:prSet/>
      <dgm:spPr/>
      <dgm:t>
        <a:bodyPr/>
        <a:lstStyle/>
        <a:p>
          <a:endParaRPr lang="en-US"/>
        </a:p>
      </dgm:t>
    </dgm:pt>
    <dgm:pt modelId="{1626C85B-FC2C-43B2-8C73-17B1475016FD}" type="pres">
      <dgm:prSet presAssocID="{4393C0F7-2AB6-4540-975D-D3953701ACA5}" presName="Name0" presStyleCnt="0">
        <dgm:presLayoutVars>
          <dgm:dir/>
          <dgm:animLvl val="lvl"/>
          <dgm:resizeHandles val="exact"/>
        </dgm:presLayoutVars>
      </dgm:prSet>
      <dgm:spPr/>
    </dgm:pt>
    <dgm:pt modelId="{4785BD56-82DB-4ADB-AB40-300AB4BD56A1}" type="pres">
      <dgm:prSet presAssocID="{BAAF1ED0-4032-4304-965D-FABDD107D58D}" presName="linNode" presStyleCnt="0"/>
      <dgm:spPr/>
    </dgm:pt>
    <dgm:pt modelId="{0A5086E1-AA27-4C3B-8A22-11C9EADC0018}" type="pres">
      <dgm:prSet presAssocID="{BAAF1ED0-4032-4304-965D-FABDD107D58D}" presName="parentText" presStyleLbl="node1" presStyleIdx="0" presStyleCnt="3">
        <dgm:presLayoutVars>
          <dgm:chMax val="1"/>
          <dgm:bulletEnabled val="1"/>
        </dgm:presLayoutVars>
      </dgm:prSet>
      <dgm:spPr/>
    </dgm:pt>
    <dgm:pt modelId="{0010E6FA-1036-4E9C-8E4F-A87C7E13C0DA}" type="pres">
      <dgm:prSet presAssocID="{BAAF1ED0-4032-4304-965D-FABDD107D58D}" presName="descendantText" presStyleLbl="alignAccFollowNode1" presStyleIdx="0" presStyleCnt="3">
        <dgm:presLayoutVars>
          <dgm:bulletEnabled val="1"/>
        </dgm:presLayoutVars>
      </dgm:prSet>
      <dgm:spPr/>
    </dgm:pt>
    <dgm:pt modelId="{49C3EAC1-5F74-49D4-9690-A104EF4C8D10}" type="pres">
      <dgm:prSet presAssocID="{7814B5A3-1A92-4BC5-B001-0F067BB488B8}" presName="sp" presStyleCnt="0"/>
      <dgm:spPr/>
    </dgm:pt>
    <dgm:pt modelId="{BB50E655-B853-4BC2-A7BD-B66FBB8FEC5E}" type="pres">
      <dgm:prSet presAssocID="{BEA1420E-934E-45EE-9FE1-56C04B72EF29}" presName="linNode" presStyleCnt="0"/>
      <dgm:spPr/>
    </dgm:pt>
    <dgm:pt modelId="{820730E2-BD99-48B3-B6F1-294DE5417B75}" type="pres">
      <dgm:prSet presAssocID="{BEA1420E-934E-45EE-9FE1-56C04B72EF29}" presName="parentText" presStyleLbl="node1" presStyleIdx="1" presStyleCnt="3">
        <dgm:presLayoutVars>
          <dgm:chMax val="1"/>
          <dgm:bulletEnabled val="1"/>
        </dgm:presLayoutVars>
      </dgm:prSet>
      <dgm:spPr/>
    </dgm:pt>
    <dgm:pt modelId="{FA71D577-3EE5-4DB5-9383-CC37421F4F24}" type="pres">
      <dgm:prSet presAssocID="{BEA1420E-934E-45EE-9FE1-56C04B72EF29}" presName="descendantText" presStyleLbl="alignAccFollowNode1" presStyleIdx="1" presStyleCnt="3">
        <dgm:presLayoutVars>
          <dgm:bulletEnabled val="1"/>
        </dgm:presLayoutVars>
      </dgm:prSet>
      <dgm:spPr/>
    </dgm:pt>
    <dgm:pt modelId="{7BFD09F9-D134-4A81-BAAE-BAC52223E376}" type="pres">
      <dgm:prSet presAssocID="{F838860A-8A5B-4F4E-9D9D-2A1928B81AEE}" presName="sp" presStyleCnt="0"/>
      <dgm:spPr/>
    </dgm:pt>
    <dgm:pt modelId="{FC54B7C8-F4D8-47CC-85DC-4A315B8B2806}" type="pres">
      <dgm:prSet presAssocID="{EFFB1C8C-7D3B-4E59-B2F8-350445C70A63}" presName="linNode" presStyleCnt="0"/>
      <dgm:spPr/>
    </dgm:pt>
    <dgm:pt modelId="{53A81DDF-C929-4154-9971-619A1E7E19D0}" type="pres">
      <dgm:prSet presAssocID="{EFFB1C8C-7D3B-4E59-B2F8-350445C70A63}" presName="parentText" presStyleLbl="node1" presStyleIdx="2" presStyleCnt="3">
        <dgm:presLayoutVars>
          <dgm:chMax val="1"/>
          <dgm:bulletEnabled val="1"/>
        </dgm:presLayoutVars>
      </dgm:prSet>
      <dgm:spPr/>
    </dgm:pt>
    <dgm:pt modelId="{11AB7F09-F999-4AEF-AFB9-6218DA846CA5}" type="pres">
      <dgm:prSet presAssocID="{EFFB1C8C-7D3B-4E59-B2F8-350445C70A63}" presName="descendantText" presStyleLbl="alignAccFollowNode1" presStyleIdx="2" presStyleCnt="3">
        <dgm:presLayoutVars>
          <dgm:bulletEnabled val="1"/>
        </dgm:presLayoutVars>
      </dgm:prSet>
      <dgm:spPr/>
    </dgm:pt>
  </dgm:ptLst>
  <dgm:cxnLst>
    <dgm:cxn modelId="{15049E05-BB66-4299-8EFC-AF55098367FE}" srcId="{4393C0F7-2AB6-4540-975D-D3953701ACA5}" destId="{BAAF1ED0-4032-4304-965D-FABDD107D58D}" srcOrd="0" destOrd="0" parTransId="{E4FC18EB-6516-4118-8DEB-09AFCEC68C88}" sibTransId="{7814B5A3-1A92-4BC5-B001-0F067BB488B8}"/>
    <dgm:cxn modelId="{1E6BC91C-B935-4971-861F-D9ABAD635A8F}" srcId="{BAAF1ED0-4032-4304-965D-FABDD107D58D}" destId="{7FFF2160-5069-466C-8314-BD84A5272DB6}" srcOrd="0" destOrd="0" parTransId="{1F9B4CF5-562E-42AC-9EFF-89C9863BC738}" sibTransId="{10E8A57C-D5BB-484E-894E-ECCA7F6D5B8A}"/>
    <dgm:cxn modelId="{6B51C91D-470A-424E-87EE-2A8CFB823499}" type="presOf" srcId="{4CA1CAF4-F9BB-4703-ADC0-DE8D9B768B46}" destId="{FA71D577-3EE5-4DB5-9383-CC37421F4F24}" srcOrd="0" destOrd="0" presId="urn:microsoft.com/office/officeart/2005/8/layout/vList5"/>
    <dgm:cxn modelId="{3AB9D236-3A2A-478E-BD4B-CAB69B9A1570}" type="presOf" srcId="{D3DAB4A5-7527-4292-9D55-70E85AA41686}" destId="{11AB7F09-F999-4AEF-AFB9-6218DA846CA5}" srcOrd="0" destOrd="0" presId="urn:microsoft.com/office/officeart/2005/8/layout/vList5"/>
    <dgm:cxn modelId="{D9FB1937-DE2D-49BF-8474-2158FC83AD74}" type="presOf" srcId="{BAAF1ED0-4032-4304-965D-FABDD107D58D}" destId="{0A5086E1-AA27-4C3B-8A22-11C9EADC0018}" srcOrd="0" destOrd="0" presId="urn:microsoft.com/office/officeart/2005/8/layout/vList5"/>
    <dgm:cxn modelId="{E8F2EF43-BE5E-4CAD-A270-44DB6402F26B}" type="presOf" srcId="{7FFF2160-5069-466C-8314-BD84A5272DB6}" destId="{0010E6FA-1036-4E9C-8E4F-A87C7E13C0DA}" srcOrd="0" destOrd="0" presId="urn:microsoft.com/office/officeart/2005/8/layout/vList5"/>
    <dgm:cxn modelId="{D455F97E-8A6C-49BE-BA13-36F21670421A}" srcId="{BEA1420E-934E-45EE-9FE1-56C04B72EF29}" destId="{4CA1CAF4-F9BB-4703-ADC0-DE8D9B768B46}" srcOrd="0" destOrd="0" parTransId="{6BE138FD-391C-4AC5-88B0-BD70B7A91A5E}" sibTransId="{91E0512D-36DE-4C77-937A-C2277DD502D9}"/>
    <dgm:cxn modelId="{115AFCC1-F6F7-40F2-AA1A-6B7B279303C7}" type="presOf" srcId="{4393C0F7-2AB6-4540-975D-D3953701ACA5}" destId="{1626C85B-FC2C-43B2-8C73-17B1475016FD}" srcOrd="0" destOrd="0" presId="urn:microsoft.com/office/officeart/2005/8/layout/vList5"/>
    <dgm:cxn modelId="{BE0146D6-5ECD-4C91-929B-FAEC6C999593}" srcId="{4393C0F7-2AB6-4540-975D-D3953701ACA5}" destId="{EFFB1C8C-7D3B-4E59-B2F8-350445C70A63}" srcOrd="2" destOrd="0" parTransId="{EC70330C-511D-473B-9640-191D846C353E}" sibTransId="{2CB0D3A2-03BC-4D8A-9202-184EB605190F}"/>
    <dgm:cxn modelId="{B0E3FFD7-5B17-4397-9534-9FF4612C92A8}" srcId="{EFFB1C8C-7D3B-4E59-B2F8-350445C70A63}" destId="{D3DAB4A5-7527-4292-9D55-70E85AA41686}" srcOrd="0" destOrd="0" parTransId="{C3CAA95F-4491-4D56-8C29-8F2D61F9C4E3}" sibTransId="{EE2D3C08-A37F-43C3-89BE-E93E82583EE2}"/>
    <dgm:cxn modelId="{630C5CDC-C990-4D91-827E-C2647FCF7CD8}" type="presOf" srcId="{BEA1420E-934E-45EE-9FE1-56C04B72EF29}" destId="{820730E2-BD99-48B3-B6F1-294DE5417B75}" srcOrd="0" destOrd="0" presId="urn:microsoft.com/office/officeart/2005/8/layout/vList5"/>
    <dgm:cxn modelId="{170B5EF9-D7B7-41A5-B4E9-579ACF434ADC}" srcId="{4393C0F7-2AB6-4540-975D-D3953701ACA5}" destId="{BEA1420E-934E-45EE-9FE1-56C04B72EF29}" srcOrd="1" destOrd="0" parTransId="{F74C7733-D761-4EAF-A71A-B2EE2A2C7192}" sibTransId="{F838860A-8A5B-4F4E-9D9D-2A1928B81AEE}"/>
    <dgm:cxn modelId="{876E26FF-C927-42AF-89AA-A6EDDCF46498}" type="presOf" srcId="{EFFB1C8C-7D3B-4E59-B2F8-350445C70A63}" destId="{53A81DDF-C929-4154-9971-619A1E7E19D0}" srcOrd="0" destOrd="0" presId="urn:microsoft.com/office/officeart/2005/8/layout/vList5"/>
    <dgm:cxn modelId="{2F3A384C-B20E-4608-9025-AD0CEC0F3088}" type="presParOf" srcId="{1626C85B-FC2C-43B2-8C73-17B1475016FD}" destId="{4785BD56-82DB-4ADB-AB40-300AB4BD56A1}" srcOrd="0" destOrd="0" presId="urn:microsoft.com/office/officeart/2005/8/layout/vList5"/>
    <dgm:cxn modelId="{01ACD0DC-778A-4A14-817A-EED85330EDC5}" type="presParOf" srcId="{4785BD56-82DB-4ADB-AB40-300AB4BD56A1}" destId="{0A5086E1-AA27-4C3B-8A22-11C9EADC0018}" srcOrd="0" destOrd="0" presId="urn:microsoft.com/office/officeart/2005/8/layout/vList5"/>
    <dgm:cxn modelId="{B74A379C-B53F-4339-A500-4DE5866395DF}" type="presParOf" srcId="{4785BD56-82DB-4ADB-AB40-300AB4BD56A1}" destId="{0010E6FA-1036-4E9C-8E4F-A87C7E13C0DA}" srcOrd="1" destOrd="0" presId="urn:microsoft.com/office/officeart/2005/8/layout/vList5"/>
    <dgm:cxn modelId="{98B3A968-A6BA-486B-83A2-FB135965FC6C}" type="presParOf" srcId="{1626C85B-FC2C-43B2-8C73-17B1475016FD}" destId="{49C3EAC1-5F74-49D4-9690-A104EF4C8D10}" srcOrd="1" destOrd="0" presId="urn:microsoft.com/office/officeart/2005/8/layout/vList5"/>
    <dgm:cxn modelId="{194D4349-1E6E-4DC7-BA18-C12036035374}" type="presParOf" srcId="{1626C85B-FC2C-43B2-8C73-17B1475016FD}" destId="{BB50E655-B853-4BC2-A7BD-B66FBB8FEC5E}" srcOrd="2" destOrd="0" presId="urn:microsoft.com/office/officeart/2005/8/layout/vList5"/>
    <dgm:cxn modelId="{F053F41E-6175-4754-9A15-6126D2C8A889}" type="presParOf" srcId="{BB50E655-B853-4BC2-A7BD-B66FBB8FEC5E}" destId="{820730E2-BD99-48B3-B6F1-294DE5417B75}" srcOrd="0" destOrd="0" presId="urn:microsoft.com/office/officeart/2005/8/layout/vList5"/>
    <dgm:cxn modelId="{EC102246-7A11-4AE8-A067-CF2765E342D5}" type="presParOf" srcId="{BB50E655-B853-4BC2-A7BD-B66FBB8FEC5E}" destId="{FA71D577-3EE5-4DB5-9383-CC37421F4F24}" srcOrd="1" destOrd="0" presId="urn:microsoft.com/office/officeart/2005/8/layout/vList5"/>
    <dgm:cxn modelId="{9D161C8F-57ED-46E2-B573-B5E12992B5F4}" type="presParOf" srcId="{1626C85B-FC2C-43B2-8C73-17B1475016FD}" destId="{7BFD09F9-D134-4A81-BAAE-BAC52223E376}" srcOrd="3" destOrd="0" presId="urn:microsoft.com/office/officeart/2005/8/layout/vList5"/>
    <dgm:cxn modelId="{332A1741-D718-47F7-9784-1F57EA662CEA}" type="presParOf" srcId="{1626C85B-FC2C-43B2-8C73-17B1475016FD}" destId="{FC54B7C8-F4D8-47CC-85DC-4A315B8B2806}" srcOrd="4" destOrd="0" presId="urn:microsoft.com/office/officeart/2005/8/layout/vList5"/>
    <dgm:cxn modelId="{214C74BA-F170-412A-9BBF-45B08A125433}" type="presParOf" srcId="{FC54B7C8-F4D8-47CC-85DC-4A315B8B2806}" destId="{53A81DDF-C929-4154-9971-619A1E7E19D0}" srcOrd="0" destOrd="0" presId="urn:microsoft.com/office/officeart/2005/8/layout/vList5"/>
    <dgm:cxn modelId="{D92B8DBA-1580-498D-A020-493F6FB4B71E}" type="presParOf" srcId="{FC54B7C8-F4D8-47CC-85DC-4A315B8B2806}" destId="{11AB7F09-F999-4AEF-AFB9-6218DA846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75011-20B0-4CCC-A940-706E4636AA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766D069-FF8C-42BA-9FCE-818B28F811D1}">
      <dgm:prSet/>
      <dgm:spPr/>
      <dgm:t>
        <a:bodyPr/>
        <a:lstStyle/>
        <a:p>
          <a:r>
            <a:rPr lang="en-US" dirty="0"/>
            <a:t>Participants will demonstrate an increase in knowledge of obesity prevention and chronic diseases directly related to obesity by making at least an 80% on the post assessment.</a:t>
          </a:r>
        </a:p>
      </dgm:t>
    </dgm:pt>
    <dgm:pt modelId="{584E3E35-7D39-4531-A7DA-A29DAF3A3B5E}" type="parTrans" cxnId="{A8682B83-2F35-4D99-9175-BB0E5DB23EC4}">
      <dgm:prSet/>
      <dgm:spPr/>
      <dgm:t>
        <a:bodyPr/>
        <a:lstStyle/>
        <a:p>
          <a:endParaRPr lang="en-US"/>
        </a:p>
      </dgm:t>
    </dgm:pt>
    <dgm:pt modelId="{DA8C1AA3-5A69-468C-9E14-8E1F0E6631EF}" type="sibTrans" cxnId="{A8682B83-2F35-4D99-9175-BB0E5DB23EC4}">
      <dgm:prSet/>
      <dgm:spPr/>
      <dgm:t>
        <a:bodyPr/>
        <a:lstStyle/>
        <a:p>
          <a:endParaRPr lang="en-US"/>
        </a:p>
      </dgm:t>
    </dgm:pt>
    <dgm:pt modelId="{1767DAE0-FAA3-48E6-B0A1-C29718B53A14}">
      <dgm:prSet/>
      <dgm:spPr/>
      <dgm:t>
        <a:bodyPr/>
        <a:lstStyle/>
        <a:p>
          <a:r>
            <a:rPr lang="en-US"/>
            <a:t>Participants will demonstrate correct height and weight measurement for data collection and documentation.</a:t>
          </a:r>
        </a:p>
      </dgm:t>
    </dgm:pt>
    <dgm:pt modelId="{58546885-76C4-459C-A026-89755FF0D152}" type="parTrans" cxnId="{7F122238-E4BB-40A8-8A8D-16845E8973C7}">
      <dgm:prSet/>
      <dgm:spPr/>
      <dgm:t>
        <a:bodyPr/>
        <a:lstStyle/>
        <a:p>
          <a:endParaRPr lang="en-US"/>
        </a:p>
      </dgm:t>
    </dgm:pt>
    <dgm:pt modelId="{85DF2105-C007-498C-9398-DFFFD44904B1}" type="sibTrans" cxnId="{7F122238-E4BB-40A8-8A8D-16845E8973C7}">
      <dgm:prSet/>
      <dgm:spPr/>
      <dgm:t>
        <a:bodyPr/>
        <a:lstStyle/>
        <a:p>
          <a:endParaRPr lang="en-US"/>
        </a:p>
      </dgm:t>
    </dgm:pt>
    <dgm:pt modelId="{C87C45AF-B801-4A6B-8E58-D8FED894ECE4}" type="pres">
      <dgm:prSet presAssocID="{87275011-20B0-4CCC-A940-706E4636AA3F}" presName="linear" presStyleCnt="0">
        <dgm:presLayoutVars>
          <dgm:animLvl val="lvl"/>
          <dgm:resizeHandles val="exact"/>
        </dgm:presLayoutVars>
      </dgm:prSet>
      <dgm:spPr/>
    </dgm:pt>
    <dgm:pt modelId="{E0BBDF57-FDAF-4AC5-94A5-B2B992488485}" type="pres">
      <dgm:prSet presAssocID="{9766D069-FF8C-42BA-9FCE-818B28F811D1}" presName="parentText" presStyleLbl="node1" presStyleIdx="0" presStyleCnt="2">
        <dgm:presLayoutVars>
          <dgm:chMax val="0"/>
          <dgm:bulletEnabled val="1"/>
        </dgm:presLayoutVars>
      </dgm:prSet>
      <dgm:spPr/>
    </dgm:pt>
    <dgm:pt modelId="{F02209DA-337F-4815-8F46-CC0B48AEC27A}" type="pres">
      <dgm:prSet presAssocID="{DA8C1AA3-5A69-468C-9E14-8E1F0E6631EF}" presName="spacer" presStyleCnt="0"/>
      <dgm:spPr/>
    </dgm:pt>
    <dgm:pt modelId="{E71BAA03-EA72-4575-8230-0D0B589E8FD9}" type="pres">
      <dgm:prSet presAssocID="{1767DAE0-FAA3-48E6-B0A1-C29718B53A14}" presName="parentText" presStyleLbl="node1" presStyleIdx="1" presStyleCnt="2">
        <dgm:presLayoutVars>
          <dgm:chMax val="0"/>
          <dgm:bulletEnabled val="1"/>
        </dgm:presLayoutVars>
      </dgm:prSet>
      <dgm:spPr/>
    </dgm:pt>
  </dgm:ptLst>
  <dgm:cxnLst>
    <dgm:cxn modelId="{7F122238-E4BB-40A8-8A8D-16845E8973C7}" srcId="{87275011-20B0-4CCC-A940-706E4636AA3F}" destId="{1767DAE0-FAA3-48E6-B0A1-C29718B53A14}" srcOrd="1" destOrd="0" parTransId="{58546885-76C4-459C-A026-89755FF0D152}" sibTransId="{85DF2105-C007-498C-9398-DFFFD44904B1}"/>
    <dgm:cxn modelId="{E412D838-3228-4C6E-B9DE-1F74C536D5C6}" type="presOf" srcId="{9766D069-FF8C-42BA-9FCE-818B28F811D1}" destId="{E0BBDF57-FDAF-4AC5-94A5-B2B992488485}" srcOrd="0" destOrd="0" presId="urn:microsoft.com/office/officeart/2005/8/layout/vList2"/>
    <dgm:cxn modelId="{A8682B83-2F35-4D99-9175-BB0E5DB23EC4}" srcId="{87275011-20B0-4CCC-A940-706E4636AA3F}" destId="{9766D069-FF8C-42BA-9FCE-818B28F811D1}" srcOrd="0" destOrd="0" parTransId="{584E3E35-7D39-4531-A7DA-A29DAF3A3B5E}" sibTransId="{DA8C1AA3-5A69-468C-9E14-8E1F0E6631EF}"/>
    <dgm:cxn modelId="{6E778E8B-B593-4B28-A717-56CAD38B1A79}" type="presOf" srcId="{1767DAE0-FAA3-48E6-B0A1-C29718B53A14}" destId="{E71BAA03-EA72-4575-8230-0D0B589E8FD9}" srcOrd="0" destOrd="0" presId="urn:microsoft.com/office/officeart/2005/8/layout/vList2"/>
    <dgm:cxn modelId="{1FE90BDA-DF35-47D7-B75C-FBE98A47B910}" type="presOf" srcId="{87275011-20B0-4CCC-A940-706E4636AA3F}" destId="{C87C45AF-B801-4A6B-8E58-D8FED894ECE4}" srcOrd="0" destOrd="0" presId="urn:microsoft.com/office/officeart/2005/8/layout/vList2"/>
    <dgm:cxn modelId="{1C9304B2-C1BC-437A-9AAE-2D19EAAB27AC}" type="presParOf" srcId="{C87C45AF-B801-4A6B-8E58-D8FED894ECE4}" destId="{E0BBDF57-FDAF-4AC5-94A5-B2B992488485}" srcOrd="0" destOrd="0" presId="urn:microsoft.com/office/officeart/2005/8/layout/vList2"/>
    <dgm:cxn modelId="{2A2423E2-3864-4F29-BBDA-0EFAD2131FEB}" type="presParOf" srcId="{C87C45AF-B801-4A6B-8E58-D8FED894ECE4}" destId="{F02209DA-337F-4815-8F46-CC0B48AEC27A}" srcOrd="1" destOrd="0" presId="urn:microsoft.com/office/officeart/2005/8/layout/vList2"/>
    <dgm:cxn modelId="{1180337F-4221-4C5C-A801-C5D584A3AA9D}" type="presParOf" srcId="{C87C45AF-B801-4A6B-8E58-D8FED894ECE4}" destId="{E71BAA03-EA72-4575-8230-0D0B589E8FD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6952EC-B254-4782-A1B8-2B8949779B06}"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83CC1957-4DDC-4F6B-8946-70004C19B666}">
      <dgm:prSet/>
      <dgm:spPr/>
      <dgm:t>
        <a:bodyPr/>
        <a:lstStyle/>
        <a:p>
          <a:r>
            <a:rPr lang="en-US" b="1" i="0" u="sng"/>
            <a:t>≈ 80%</a:t>
          </a:r>
          <a:r>
            <a:rPr lang="en-US" i="0"/>
            <a:t> </a:t>
          </a:r>
          <a:br>
            <a:rPr lang="en-US" i="0"/>
          </a:br>
          <a:r>
            <a:rPr lang="en-US" b="1" i="0"/>
            <a:t>of children with two overweight parents will become overweight</a:t>
          </a:r>
          <a:endParaRPr lang="en-US"/>
        </a:p>
      </dgm:t>
    </dgm:pt>
    <dgm:pt modelId="{7E269288-EF9A-4940-9BC1-9332D2D89072}" type="parTrans" cxnId="{3B9E9BDA-B744-4CCF-9769-ADFBA08C06CD}">
      <dgm:prSet/>
      <dgm:spPr/>
      <dgm:t>
        <a:bodyPr/>
        <a:lstStyle/>
        <a:p>
          <a:endParaRPr lang="en-US"/>
        </a:p>
      </dgm:t>
    </dgm:pt>
    <dgm:pt modelId="{06D11212-0F5F-4055-8F1F-4CA7378358C4}" type="sibTrans" cxnId="{3B9E9BDA-B744-4CCF-9769-ADFBA08C06CD}">
      <dgm:prSet/>
      <dgm:spPr/>
      <dgm:t>
        <a:bodyPr/>
        <a:lstStyle/>
        <a:p>
          <a:endParaRPr lang="en-US"/>
        </a:p>
      </dgm:t>
    </dgm:pt>
    <dgm:pt modelId="{564E2E36-FCBD-41A1-99E9-B2A3C211F9C2}">
      <dgm:prSet/>
      <dgm:spPr/>
      <dgm:t>
        <a:bodyPr/>
        <a:lstStyle/>
        <a:p>
          <a:r>
            <a:rPr lang="en-US" b="1" i="0" u="sng"/>
            <a:t>≈ 40%</a:t>
          </a:r>
          <a:r>
            <a:rPr lang="en-US" b="1" i="0"/>
            <a:t> </a:t>
          </a:r>
          <a:br>
            <a:rPr lang="en-US" b="1" i="0"/>
          </a:br>
          <a:r>
            <a:rPr lang="en-US" b="1" i="0"/>
            <a:t>of children with one overweight parent will become overweight</a:t>
          </a:r>
          <a:endParaRPr lang="en-US"/>
        </a:p>
      </dgm:t>
    </dgm:pt>
    <dgm:pt modelId="{DFE68B86-6450-4923-87B7-98D2C8746567}" type="parTrans" cxnId="{4A7AE39E-1E7E-46C8-BF78-61D66E47A533}">
      <dgm:prSet/>
      <dgm:spPr/>
      <dgm:t>
        <a:bodyPr/>
        <a:lstStyle/>
        <a:p>
          <a:endParaRPr lang="en-US"/>
        </a:p>
      </dgm:t>
    </dgm:pt>
    <dgm:pt modelId="{A032B56D-D799-499D-955F-C1271158EBB9}" type="sibTrans" cxnId="{4A7AE39E-1E7E-46C8-BF78-61D66E47A533}">
      <dgm:prSet/>
      <dgm:spPr/>
      <dgm:t>
        <a:bodyPr/>
        <a:lstStyle/>
        <a:p>
          <a:endParaRPr lang="en-US"/>
        </a:p>
      </dgm:t>
    </dgm:pt>
    <dgm:pt modelId="{AA67300C-C3F4-4984-AED9-7A1652F24E1D}">
      <dgm:prSet/>
      <dgm:spPr/>
      <dgm:t>
        <a:bodyPr/>
        <a:lstStyle/>
        <a:p>
          <a:r>
            <a:rPr lang="en-US" b="1" i="0" u="sng"/>
            <a:t>≈ 7–9%</a:t>
          </a:r>
          <a:r>
            <a:rPr lang="en-US" b="1" i="0"/>
            <a:t> </a:t>
          </a:r>
          <a:br>
            <a:rPr lang="en-US" b="1" i="0"/>
          </a:br>
          <a:r>
            <a:rPr lang="en-US" b="1" i="0"/>
            <a:t>of children with no overweight parents will become overweight </a:t>
          </a:r>
          <a:endParaRPr lang="en-US"/>
        </a:p>
      </dgm:t>
    </dgm:pt>
    <dgm:pt modelId="{A2273F3C-6A1A-4467-BC38-9C80D144D62F}" type="parTrans" cxnId="{D49E40EE-4951-4AA9-9213-FEBBE8D6FFFC}">
      <dgm:prSet/>
      <dgm:spPr/>
      <dgm:t>
        <a:bodyPr/>
        <a:lstStyle/>
        <a:p>
          <a:endParaRPr lang="en-US"/>
        </a:p>
      </dgm:t>
    </dgm:pt>
    <dgm:pt modelId="{4CC32475-B8ED-4C47-B53A-A350C9888388}" type="sibTrans" cxnId="{D49E40EE-4951-4AA9-9213-FEBBE8D6FFFC}">
      <dgm:prSet/>
      <dgm:spPr/>
      <dgm:t>
        <a:bodyPr/>
        <a:lstStyle/>
        <a:p>
          <a:endParaRPr lang="en-US"/>
        </a:p>
      </dgm:t>
    </dgm:pt>
    <dgm:pt modelId="{0F23ED94-791A-46B3-AAC0-98C4FDCD354E}" type="pres">
      <dgm:prSet presAssocID="{BA6952EC-B254-4782-A1B8-2B8949779B06}" presName="outerComposite" presStyleCnt="0">
        <dgm:presLayoutVars>
          <dgm:chMax val="5"/>
          <dgm:dir/>
          <dgm:resizeHandles val="exact"/>
        </dgm:presLayoutVars>
      </dgm:prSet>
      <dgm:spPr/>
    </dgm:pt>
    <dgm:pt modelId="{C204C092-D41B-474D-9AEC-4A9764F23D8A}" type="pres">
      <dgm:prSet presAssocID="{BA6952EC-B254-4782-A1B8-2B8949779B06}" presName="dummyMaxCanvas" presStyleCnt="0">
        <dgm:presLayoutVars/>
      </dgm:prSet>
      <dgm:spPr/>
    </dgm:pt>
    <dgm:pt modelId="{AAD5B367-319D-4055-8BB7-512D228D6191}" type="pres">
      <dgm:prSet presAssocID="{BA6952EC-B254-4782-A1B8-2B8949779B06}" presName="ThreeNodes_1" presStyleLbl="node1" presStyleIdx="0" presStyleCnt="3">
        <dgm:presLayoutVars>
          <dgm:bulletEnabled val="1"/>
        </dgm:presLayoutVars>
      </dgm:prSet>
      <dgm:spPr/>
    </dgm:pt>
    <dgm:pt modelId="{21F1387A-2289-479D-B20F-3FFF056FCDB1}" type="pres">
      <dgm:prSet presAssocID="{BA6952EC-B254-4782-A1B8-2B8949779B06}" presName="ThreeNodes_2" presStyleLbl="node1" presStyleIdx="1" presStyleCnt="3">
        <dgm:presLayoutVars>
          <dgm:bulletEnabled val="1"/>
        </dgm:presLayoutVars>
      </dgm:prSet>
      <dgm:spPr/>
    </dgm:pt>
    <dgm:pt modelId="{BA572AE4-635D-4170-AD6E-741E9DF4D7A1}" type="pres">
      <dgm:prSet presAssocID="{BA6952EC-B254-4782-A1B8-2B8949779B06}" presName="ThreeNodes_3" presStyleLbl="node1" presStyleIdx="2" presStyleCnt="3">
        <dgm:presLayoutVars>
          <dgm:bulletEnabled val="1"/>
        </dgm:presLayoutVars>
      </dgm:prSet>
      <dgm:spPr/>
    </dgm:pt>
    <dgm:pt modelId="{53341355-2844-4825-A861-260A7E85DDF8}" type="pres">
      <dgm:prSet presAssocID="{BA6952EC-B254-4782-A1B8-2B8949779B06}" presName="ThreeConn_1-2" presStyleLbl="fgAccFollowNode1" presStyleIdx="0" presStyleCnt="2">
        <dgm:presLayoutVars>
          <dgm:bulletEnabled val="1"/>
        </dgm:presLayoutVars>
      </dgm:prSet>
      <dgm:spPr/>
    </dgm:pt>
    <dgm:pt modelId="{AE63D60C-4100-404A-942E-A42508C794EA}" type="pres">
      <dgm:prSet presAssocID="{BA6952EC-B254-4782-A1B8-2B8949779B06}" presName="ThreeConn_2-3" presStyleLbl="fgAccFollowNode1" presStyleIdx="1" presStyleCnt="2">
        <dgm:presLayoutVars>
          <dgm:bulletEnabled val="1"/>
        </dgm:presLayoutVars>
      </dgm:prSet>
      <dgm:spPr/>
    </dgm:pt>
    <dgm:pt modelId="{37090B7C-6C42-4896-9036-D36ACC7DA844}" type="pres">
      <dgm:prSet presAssocID="{BA6952EC-B254-4782-A1B8-2B8949779B06}" presName="ThreeNodes_1_text" presStyleLbl="node1" presStyleIdx="2" presStyleCnt="3">
        <dgm:presLayoutVars>
          <dgm:bulletEnabled val="1"/>
        </dgm:presLayoutVars>
      </dgm:prSet>
      <dgm:spPr/>
    </dgm:pt>
    <dgm:pt modelId="{51D35B74-2717-4BB7-ABA6-64B5551199F4}" type="pres">
      <dgm:prSet presAssocID="{BA6952EC-B254-4782-A1B8-2B8949779B06}" presName="ThreeNodes_2_text" presStyleLbl="node1" presStyleIdx="2" presStyleCnt="3">
        <dgm:presLayoutVars>
          <dgm:bulletEnabled val="1"/>
        </dgm:presLayoutVars>
      </dgm:prSet>
      <dgm:spPr/>
    </dgm:pt>
    <dgm:pt modelId="{D2DAE8E7-C2C2-4ABE-B03C-D1D2B637E905}" type="pres">
      <dgm:prSet presAssocID="{BA6952EC-B254-4782-A1B8-2B8949779B06}" presName="ThreeNodes_3_text" presStyleLbl="node1" presStyleIdx="2" presStyleCnt="3">
        <dgm:presLayoutVars>
          <dgm:bulletEnabled val="1"/>
        </dgm:presLayoutVars>
      </dgm:prSet>
      <dgm:spPr/>
    </dgm:pt>
  </dgm:ptLst>
  <dgm:cxnLst>
    <dgm:cxn modelId="{2396D130-4104-4B75-A36C-2B7D2D428A60}" type="presOf" srcId="{06D11212-0F5F-4055-8F1F-4CA7378358C4}" destId="{53341355-2844-4825-A861-260A7E85DDF8}" srcOrd="0" destOrd="0" presId="urn:microsoft.com/office/officeart/2005/8/layout/vProcess5"/>
    <dgm:cxn modelId="{752DE230-2CB1-410F-9D23-F86EF46A2323}" type="presOf" srcId="{AA67300C-C3F4-4984-AED9-7A1652F24E1D}" destId="{BA572AE4-635D-4170-AD6E-741E9DF4D7A1}" srcOrd="0" destOrd="0" presId="urn:microsoft.com/office/officeart/2005/8/layout/vProcess5"/>
    <dgm:cxn modelId="{4A7AE39E-1E7E-46C8-BF78-61D66E47A533}" srcId="{BA6952EC-B254-4782-A1B8-2B8949779B06}" destId="{564E2E36-FCBD-41A1-99E9-B2A3C211F9C2}" srcOrd="1" destOrd="0" parTransId="{DFE68B86-6450-4923-87B7-98D2C8746567}" sibTransId="{A032B56D-D799-499D-955F-C1271158EBB9}"/>
    <dgm:cxn modelId="{BEDE059F-AFD3-4080-AFAC-AC14D0867697}" type="presOf" srcId="{83CC1957-4DDC-4F6B-8946-70004C19B666}" destId="{AAD5B367-319D-4055-8BB7-512D228D6191}" srcOrd="0" destOrd="0" presId="urn:microsoft.com/office/officeart/2005/8/layout/vProcess5"/>
    <dgm:cxn modelId="{136030A0-F568-46E4-9788-2D3D1BEFC111}" type="presOf" srcId="{564E2E36-FCBD-41A1-99E9-B2A3C211F9C2}" destId="{21F1387A-2289-479D-B20F-3FFF056FCDB1}" srcOrd="0" destOrd="0" presId="urn:microsoft.com/office/officeart/2005/8/layout/vProcess5"/>
    <dgm:cxn modelId="{D14824AB-374F-42A8-B83C-62ED0DB6DF5F}" type="presOf" srcId="{564E2E36-FCBD-41A1-99E9-B2A3C211F9C2}" destId="{51D35B74-2717-4BB7-ABA6-64B5551199F4}" srcOrd="1" destOrd="0" presId="urn:microsoft.com/office/officeart/2005/8/layout/vProcess5"/>
    <dgm:cxn modelId="{1AA987B5-A283-40E8-BB40-39191EA8314F}" type="presOf" srcId="{83CC1957-4DDC-4F6B-8946-70004C19B666}" destId="{37090B7C-6C42-4896-9036-D36ACC7DA844}" srcOrd="1" destOrd="0" presId="urn:microsoft.com/office/officeart/2005/8/layout/vProcess5"/>
    <dgm:cxn modelId="{DAAF6FD9-5CD8-4A14-A6D0-05CF9E7630B8}" type="presOf" srcId="{AA67300C-C3F4-4984-AED9-7A1652F24E1D}" destId="{D2DAE8E7-C2C2-4ABE-B03C-D1D2B637E905}" srcOrd="1" destOrd="0" presId="urn:microsoft.com/office/officeart/2005/8/layout/vProcess5"/>
    <dgm:cxn modelId="{3B9E9BDA-B744-4CCF-9769-ADFBA08C06CD}" srcId="{BA6952EC-B254-4782-A1B8-2B8949779B06}" destId="{83CC1957-4DDC-4F6B-8946-70004C19B666}" srcOrd="0" destOrd="0" parTransId="{7E269288-EF9A-4940-9BC1-9332D2D89072}" sibTransId="{06D11212-0F5F-4055-8F1F-4CA7378358C4}"/>
    <dgm:cxn modelId="{060556E7-F0E6-4B4E-B851-586D23DDDB93}" type="presOf" srcId="{A032B56D-D799-499D-955F-C1271158EBB9}" destId="{AE63D60C-4100-404A-942E-A42508C794EA}" srcOrd="0" destOrd="0" presId="urn:microsoft.com/office/officeart/2005/8/layout/vProcess5"/>
    <dgm:cxn modelId="{D49E40EE-4951-4AA9-9213-FEBBE8D6FFFC}" srcId="{BA6952EC-B254-4782-A1B8-2B8949779B06}" destId="{AA67300C-C3F4-4984-AED9-7A1652F24E1D}" srcOrd="2" destOrd="0" parTransId="{A2273F3C-6A1A-4467-BC38-9C80D144D62F}" sibTransId="{4CC32475-B8ED-4C47-B53A-A350C9888388}"/>
    <dgm:cxn modelId="{E43D96F6-D2B4-4738-A15B-2E962B3C4EE3}" type="presOf" srcId="{BA6952EC-B254-4782-A1B8-2B8949779B06}" destId="{0F23ED94-791A-46B3-AAC0-98C4FDCD354E}" srcOrd="0" destOrd="0" presId="urn:microsoft.com/office/officeart/2005/8/layout/vProcess5"/>
    <dgm:cxn modelId="{5EBCBF31-D6A9-4913-8764-0C36D8D0F105}" type="presParOf" srcId="{0F23ED94-791A-46B3-AAC0-98C4FDCD354E}" destId="{C204C092-D41B-474D-9AEC-4A9764F23D8A}" srcOrd="0" destOrd="0" presId="urn:microsoft.com/office/officeart/2005/8/layout/vProcess5"/>
    <dgm:cxn modelId="{0EB255E9-8DF7-47E0-87B6-D213AC195035}" type="presParOf" srcId="{0F23ED94-791A-46B3-AAC0-98C4FDCD354E}" destId="{AAD5B367-319D-4055-8BB7-512D228D6191}" srcOrd="1" destOrd="0" presId="urn:microsoft.com/office/officeart/2005/8/layout/vProcess5"/>
    <dgm:cxn modelId="{51FDAC38-9E9B-4255-B6D4-62C00F496054}" type="presParOf" srcId="{0F23ED94-791A-46B3-AAC0-98C4FDCD354E}" destId="{21F1387A-2289-479D-B20F-3FFF056FCDB1}" srcOrd="2" destOrd="0" presId="urn:microsoft.com/office/officeart/2005/8/layout/vProcess5"/>
    <dgm:cxn modelId="{813EE16A-285F-429F-A277-5B315214E3FC}" type="presParOf" srcId="{0F23ED94-791A-46B3-AAC0-98C4FDCD354E}" destId="{BA572AE4-635D-4170-AD6E-741E9DF4D7A1}" srcOrd="3" destOrd="0" presId="urn:microsoft.com/office/officeart/2005/8/layout/vProcess5"/>
    <dgm:cxn modelId="{ADAA2636-0395-4CDC-8344-9E07F57B3CB6}" type="presParOf" srcId="{0F23ED94-791A-46B3-AAC0-98C4FDCD354E}" destId="{53341355-2844-4825-A861-260A7E85DDF8}" srcOrd="4" destOrd="0" presId="urn:microsoft.com/office/officeart/2005/8/layout/vProcess5"/>
    <dgm:cxn modelId="{A29907B9-F419-4163-8600-E8EFA1FCABF0}" type="presParOf" srcId="{0F23ED94-791A-46B3-AAC0-98C4FDCD354E}" destId="{AE63D60C-4100-404A-942E-A42508C794EA}" srcOrd="5" destOrd="0" presId="urn:microsoft.com/office/officeart/2005/8/layout/vProcess5"/>
    <dgm:cxn modelId="{1DD79CFA-2BFB-403C-9DF0-75AF32C6929B}" type="presParOf" srcId="{0F23ED94-791A-46B3-AAC0-98C4FDCD354E}" destId="{37090B7C-6C42-4896-9036-D36ACC7DA844}" srcOrd="6" destOrd="0" presId="urn:microsoft.com/office/officeart/2005/8/layout/vProcess5"/>
    <dgm:cxn modelId="{241B3B9D-8842-4CA0-82E5-49F4691DCC4D}" type="presParOf" srcId="{0F23ED94-791A-46B3-AAC0-98C4FDCD354E}" destId="{51D35B74-2717-4BB7-ABA6-64B5551199F4}" srcOrd="7" destOrd="0" presId="urn:microsoft.com/office/officeart/2005/8/layout/vProcess5"/>
    <dgm:cxn modelId="{E3494C02-BC7B-40A2-B4DD-3E4B81CEBB1D}" type="presParOf" srcId="{0F23ED94-791A-46B3-AAC0-98C4FDCD354E}" destId="{D2DAE8E7-C2C2-4ABE-B03C-D1D2B637E905}"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146BE-306E-4EE4-A369-36A52749E82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1D6E5CD-6ECE-4AFF-853E-C06B476FF10A}">
      <dgm:prSet/>
      <dgm:spPr/>
      <dgm:t>
        <a:bodyPr/>
        <a:lstStyle/>
        <a:p>
          <a:r>
            <a:rPr lang="en-US" i="0"/>
            <a:t>Creates an </a:t>
          </a:r>
          <a:r>
            <a:rPr lang="en-US" i="1"/>
            <a:t>Arkansas Child Health Advisory Committee</a:t>
          </a:r>
          <a:r>
            <a:rPr lang="en-US" i="0"/>
            <a:t> </a:t>
          </a:r>
          <a:endParaRPr lang="en-US"/>
        </a:p>
      </dgm:t>
    </dgm:pt>
    <dgm:pt modelId="{795DBF04-5045-49F6-B2B7-33A6B9AC8C59}" type="parTrans" cxnId="{AC5FCBCD-D2BC-4811-9E84-1BE1117E4689}">
      <dgm:prSet/>
      <dgm:spPr/>
      <dgm:t>
        <a:bodyPr/>
        <a:lstStyle/>
        <a:p>
          <a:endParaRPr lang="en-US"/>
        </a:p>
      </dgm:t>
    </dgm:pt>
    <dgm:pt modelId="{6DC9DAD5-A044-4732-A431-6E25637E7AD1}" type="sibTrans" cxnId="{AC5FCBCD-D2BC-4811-9E84-1BE1117E4689}">
      <dgm:prSet/>
      <dgm:spPr/>
      <dgm:t>
        <a:bodyPr/>
        <a:lstStyle/>
        <a:p>
          <a:endParaRPr lang="en-US"/>
        </a:p>
      </dgm:t>
    </dgm:pt>
    <dgm:pt modelId="{A36F972B-B0ED-4306-8254-9AB4A71A37DA}">
      <dgm:prSet/>
      <dgm:spPr/>
      <dgm:t>
        <a:bodyPr/>
        <a:lstStyle/>
        <a:p>
          <a:r>
            <a:rPr lang="en-US" i="0"/>
            <a:t>Limits access to food/beverage vending machines </a:t>
          </a:r>
          <a:endParaRPr lang="en-US"/>
        </a:p>
      </dgm:t>
    </dgm:pt>
    <dgm:pt modelId="{B46ADE35-E803-429C-83AE-9DE3BEA06818}" type="parTrans" cxnId="{B42D30A6-36B3-42FB-9F58-D4A15B4E5387}">
      <dgm:prSet/>
      <dgm:spPr/>
      <dgm:t>
        <a:bodyPr/>
        <a:lstStyle/>
        <a:p>
          <a:endParaRPr lang="en-US"/>
        </a:p>
      </dgm:t>
    </dgm:pt>
    <dgm:pt modelId="{0331EF62-6CFF-4157-98C1-406D1789FC21}" type="sibTrans" cxnId="{B42D30A6-36B3-42FB-9F58-D4A15B4E5387}">
      <dgm:prSet/>
      <dgm:spPr/>
      <dgm:t>
        <a:bodyPr/>
        <a:lstStyle/>
        <a:p>
          <a:endParaRPr lang="en-US"/>
        </a:p>
      </dgm:t>
    </dgm:pt>
    <dgm:pt modelId="{6A180C92-CF7A-4D4C-9626-05771F8415DD}">
      <dgm:prSet/>
      <dgm:spPr/>
      <dgm:t>
        <a:bodyPr/>
        <a:lstStyle/>
        <a:p>
          <a:r>
            <a:rPr lang="en-US" i="0"/>
            <a:t>Reports </a:t>
          </a:r>
          <a:r>
            <a:rPr lang="en-US" b="1" i="0"/>
            <a:t>ALL</a:t>
          </a:r>
          <a:r>
            <a:rPr lang="en-US" i="0"/>
            <a:t> money received from food and beverage contracts.</a:t>
          </a:r>
          <a:endParaRPr lang="en-US"/>
        </a:p>
      </dgm:t>
    </dgm:pt>
    <dgm:pt modelId="{5845EC79-6ADE-4C3D-9489-769381974AE6}" type="parTrans" cxnId="{B026EA12-A804-4F9E-932C-894B5BB53321}">
      <dgm:prSet/>
      <dgm:spPr/>
      <dgm:t>
        <a:bodyPr/>
        <a:lstStyle/>
        <a:p>
          <a:endParaRPr lang="en-US"/>
        </a:p>
      </dgm:t>
    </dgm:pt>
    <dgm:pt modelId="{E3B597C2-42CD-47E0-BFCB-2B6EDA35E72D}" type="sibTrans" cxnId="{B026EA12-A804-4F9E-932C-894B5BB53321}">
      <dgm:prSet/>
      <dgm:spPr/>
      <dgm:t>
        <a:bodyPr/>
        <a:lstStyle/>
        <a:p>
          <a:endParaRPr lang="en-US"/>
        </a:p>
      </dgm:t>
    </dgm:pt>
    <dgm:pt modelId="{E4914714-53C9-4341-BC68-D6846C8C26DE}">
      <dgm:prSet/>
      <dgm:spPr/>
      <dgm:t>
        <a:bodyPr/>
        <a:lstStyle/>
        <a:p>
          <a:r>
            <a:rPr lang="en-US" i="0"/>
            <a:t>Convenes an advisory committee in each school district</a:t>
          </a:r>
          <a:endParaRPr lang="en-US"/>
        </a:p>
      </dgm:t>
    </dgm:pt>
    <dgm:pt modelId="{04B74A05-396E-4BAB-A243-A4176579D916}" type="parTrans" cxnId="{A2F9BA4F-BD61-4BD9-B88A-72A5EC31B158}">
      <dgm:prSet/>
      <dgm:spPr/>
      <dgm:t>
        <a:bodyPr/>
        <a:lstStyle/>
        <a:p>
          <a:endParaRPr lang="en-US"/>
        </a:p>
      </dgm:t>
    </dgm:pt>
    <dgm:pt modelId="{554DF50A-9B2F-4F6C-84DF-4D3CCDB9379E}" type="sibTrans" cxnId="{A2F9BA4F-BD61-4BD9-B88A-72A5EC31B158}">
      <dgm:prSet/>
      <dgm:spPr/>
      <dgm:t>
        <a:bodyPr/>
        <a:lstStyle/>
        <a:p>
          <a:endParaRPr lang="en-US"/>
        </a:p>
      </dgm:t>
    </dgm:pt>
    <dgm:pt modelId="{CF6F6432-22CF-4EF6-BF01-ACBD5432E58C}">
      <dgm:prSet/>
      <dgm:spPr/>
      <dgm:t>
        <a:bodyPr/>
        <a:lstStyle/>
        <a:p>
          <a:r>
            <a:rPr lang="en-US" i="0"/>
            <a:t>Incorporates nutrition/physical activity goals into annual plans</a:t>
          </a:r>
          <a:endParaRPr lang="en-US"/>
        </a:p>
      </dgm:t>
    </dgm:pt>
    <dgm:pt modelId="{CD0436A8-735A-4092-AF7B-3C53D7D16E7B}" type="parTrans" cxnId="{F4B8349A-76DC-4024-8991-FFC78197A05D}">
      <dgm:prSet/>
      <dgm:spPr/>
      <dgm:t>
        <a:bodyPr/>
        <a:lstStyle/>
        <a:p>
          <a:endParaRPr lang="en-US"/>
        </a:p>
      </dgm:t>
    </dgm:pt>
    <dgm:pt modelId="{74BD8B36-12AD-475C-8DAB-F9B5C032681C}" type="sibTrans" cxnId="{F4B8349A-76DC-4024-8991-FFC78197A05D}">
      <dgm:prSet/>
      <dgm:spPr/>
      <dgm:t>
        <a:bodyPr/>
        <a:lstStyle/>
        <a:p>
          <a:endParaRPr lang="en-US"/>
        </a:p>
      </dgm:t>
    </dgm:pt>
    <dgm:pt modelId="{10CE56D0-B152-4820-9447-BB50956C4258}" type="pres">
      <dgm:prSet presAssocID="{5D0146BE-306E-4EE4-A369-36A52749E82D}" presName="diagram" presStyleCnt="0">
        <dgm:presLayoutVars>
          <dgm:dir/>
          <dgm:resizeHandles val="exact"/>
        </dgm:presLayoutVars>
      </dgm:prSet>
      <dgm:spPr/>
    </dgm:pt>
    <dgm:pt modelId="{F031A877-5245-4E0B-A05E-D178B06D1FAF}" type="pres">
      <dgm:prSet presAssocID="{D1D6E5CD-6ECE-4AFF-853E-C06B476FF10A}" presName="node" presStyleLbl="node1" presStyleIdx="0" presStyleCnt="5">
        <dgm:presLayoutVars>
          <dgm:bulletEnabled val="1"/>
        </dgm:presLayoutVars>
      </dgm:prSet>
      <dgm:spPr/>
    </dgm:pt>
    <dgm:pt modelId="{F92F277C-6B9B-4021-BDEC-D20F3E222CB4}" type="pres">
      <dgm:prSet presAssocID="{6DC9DAD5-A044-4732-A431-6E25637E7AD1}" presName="sibTrans" presStyleCnt="0"/>
      <dgm:spPr/>
    </dgm:pt>
    <dgm:pt modelId="{CC21361A-8C33-47BB-B1D8-290FD6CBD62B}" type="pres">
      <dgm:prSet presAssocID="{A36F972B-B0ED-4306-8254-9AB4A71A37DA}" presName="node" presStyleLbl="node1" presStyleIdx="1" presStyleCnt="5">
        <dgm:presLayoutVars>
          <dgm:bulletEnabled val="1"/>
        </dgm:presLayoutVars>
      </dgm:prSet>
      <dgm:spPr/>
    </dgm:pt>
    <dgm:pt modelId="{049149A2-A47F-4C17-8AE9-B5B17880E720}" type="pres">
      <dgm:prSet presAssocID="{0331EF62-6CFF-4157-98C1-406D1789FC21}" presName="sibTrans" presStyleCnt="0"/>
      <dgm:spPr/>
    </dgm:pt>
    <dgm:pt modelId="{EA66FEE3-179A-4776-98F5-5142E8FEA259}" type="pres">
      <dgm:prSet presAssocID="{6A180C92-CF7A-4D4C-9626-05771F8415DD}" presName="node" presStyleLbl="node1" presStyleIdx="2" presStyleCnt="5">
        <dgm:presLayoutVars>
          <dgm:bulletEnabled val="1"/>
        </dgm:presLayoutVars>
      </dgm:prSet>
      <dgm:spPr/>
    </dgm:pt>
    <dgm:pt modelId="{D0B72828-A3F5-4528-8A5A-23788C0CC78A}" type="pres">
      <dgm:prSet presAssocID="{E3B597C2-42CD-47E0-BFCB-2B6EDA35E72D}" presName="sibTrans" presStyleCnt="0"/>
      <dgm:spPr/>
    </dgm:pt>
    <dgm:pt modelId="{ED1EE270-DCA5-4ECF-8507-2B180B2FD3DE}" type="pres">
      <dgm:prSet presAssocID="{E4914714-53C9-4341-BC68-D6846C8C26DE}" presName="node" presStyleLbl="node1" presStyleIdx="3" presStyleCnt="5">
        <dgm:presLayoutVars>
          <dgm:bulletEnabled val="1"/>
        </dgm:presLayoutVars>
      </dgm:prSet>
      <dgm:spPr/>
    </dgm:pt>
    <dgm:pt modelId="{B5158256-EE71-4CD1-8C5B-66A2D50344A3}" type="pres">
      <dgm:prSet presAssocID="{554DF50A-9B2F-4F6C-84DF-4D3CCDB9379E}" presName="sibTrans" presStyleCnt="0"/>
      <dgm:spPr/>
    </dgm:pt>
    <dgm:pt modelId="{7B7AE2C3-C48A-4BA7-A081-2EE4C894D162}" type="pres">
      <dgm:prSet presAssocID="{CF6F6432-22CF-4EF6-BF01-ACBD5432E58C}" presName="node" presStyleLbl="node1" presStyleIdx="4" presStyleCnt="5">
        <dgm:presLayoutVars>
          <dgm:bulletEnabled val="1"/>
        </dgm:presLayoutVars>
      </dgm:prSet>
      <dgm:spPr/>
    </dgm:pt>
  </dgm:ptLst>
  <dgm:cxnLst>
    <dgm:cxn modelId="{B026EA12-A804-4F9E-932C-894B5BB53321}" srcId="{5D0146BE-306E-4EE4-A369-36A52749E82D}" destId="{6A180C92-CF7A-4D4C-9626-05771F8415DD}" srcOrd="2" destOrd="0" parTransId="{5845EC79-6ADE-4C3D-9489-769381974AE6}" sibTransId="{E3B597C2-42CD-47E0-BFCB-2B6EDA35E72D}"/>
    <dgm:cxn modelId="{49A1631E-08C0-4CBE-A50E-AB2597287343}" type="presOf" srcId="{E4914714-53C9-4341-BC68-D6846C8C26DE}" destId="{ED1EE270-DCA5-4ECF-8507-2B180B2FD3DE}" srcOrd="0" destOrd="0" presId="urn:microsoft.com/office/officeart/2005/8/layout/default"/>
    <dgm:cxn modelId="{C62AA943-CE0D-4634-81A4-BF4A60484D27}" type="presOf" srcId="{CF6F6432-22CF-4EF6-BF01-ACBD5432E58C}" destId="{7B7AE2C3-C48A-4BA7-A081-2EE4C894D162}" srcOrd="0" destOrd="0" presId="urn:microsoft.com/office/officeart/2005/8/layout/default"/>
    <dgm:cxn modelId="{A2F9BA4F-BD61-4BD9-B88A-72A5EC31B158}" srcId="{5D0146BE-306E-4EE4-A369-36A52749E82D}" destId="{E4914714-53C9-4341-BC68-D6846C8C26DE}" srcOrd="3" destOrd="0" parTransId="{04B74A05-396E-4BAB-A243-A4176579D916}" sibTransId="{554DF50A-9B2F-4F6C-84DF-4D3CCDB9379E}"/>
    <dgm:cxn modelId="{AF31C78B-CEA5-40A9-AF7B-7C4004F6CBC5}" type="presOf" srcId="{5D0146BE-306E-4EE4-A369-36A52749E82D}" destId="{10CE56D0-B152-4820-9447-BB50956C4258}" srcOrd="0" destOrd="0" presId="urn:microsoft.com/office/officeart/2005/8/layout/default"/>
    <dgm:cxn modelId="{F4B8349A-76DC-4024-8991-FFC78197A05D}" srcId="{5D0146BE-306E-4EE4-A369-36A52749E82D}" destId="{CF6F6432-22CF-4EF6-BF01-ACBD5432E58C}" srcOrd="4" destOrd="0" parTransId="{CD0436A8-735A-4092-AF7B-3C53D7D16E7B}" sibTransId="{74BD8B36-12AD-475C-8DAB-F9B5C032681C}"/>
    <dgm:cxn modelId="{E396EB9E-B401-4752-8F0C-6BFE6C210E4C}" type="presOf" srcId="{6A180C92-CF7A-4D4C-9626-05771F8415DD}" destId="{EA66FEE3-179A-4776-98F5-5142E8FEA259}" srcOrd="0" destOrd="0" presId="urn:microsoft.com/office/officeart/2005/8/layout/default"/>
    <dgm:cxn modelId="{E35496A1-90BB-4252-A728-291443EE6404}" type="presOf" srcId="{D1D6E5CD-6ECE-4AFF-853E-C06B476FF10A}" destId="{F031A877-5245-4E0B-A05E-D178B06D1FAF}" srcOrd="0" destOrd="0" presId="urn:microsoft.com/office/officeart/2005/8/layout/default"/>
    <dgm:cxn modelId="{B42D30A6-36B3-42FB-9F58-D4A15B4E5387}" srcId="{5D0146BE-306E-4EE4-A369-36A52749E82D}" destId="{A36F972B-B0ED-4306-8254-9AB4A71A37DA}" srcOrd="1" destOrd="0" parTransId="{B46ADE35-E803-429C-83AE-9DE3BEA06818}" sibTransId="{0331EF62-6CFF-4157-98C1-406D1789FC21}"/>
    <dgm:cxn modelId="{AC5FCBCD-D2BC-4811-9E84-1BE1117E4689}" srcId="{5D0146BE-306E-4EE4-A369-36A52749E82D}" destId="{D1D6E5CD-6ECE-4AFF-853E-C06B476FF10A}" srcOrd="0" destOrd="0" parTransId="{795DBF04-5045-49F6-B2B7-33A6B9AC8C59}" sibTransId="{6DC9DAD5-A044-4732-A431-6E25637E7AD1}"/>
    <dgm:cxn modelId="{D17F51FC-DD7A-4FE5-A503-CE3FE14698A6}" type="presOf" srcId="{A36F972B-B0ED-4306-8254-9AB4A71A37DA}" destId="{CC21361A-8C33-47BB-B1D8-290FD6CBD62B}" srcOrd="0" destOrd="0" presId="urn:microsoft.com/office/officeart/2005/8/layout/default"/>
    <dgm:cxn modelId="{707E30BA-3180-4201-8B0A-863E77677230}" type="presParOf" srcId="{10CE56D0-B152-4820-9447-BB50956C4258}" destId="{F031A877-5245-4E0B-A05E-D178B06D1FAF}" srcOrd="0" destOrd="0" presId="urn:microsoft.com/office/officeart/2005/8/layout/default"/>
    <dgm:cxn modelId="{FCD4878A-BBBF-4510-8877-1697BAF72A7B}" type="presParOf" srcId="{10CE56D0-B152-4820-9447-BB50956C4258}" destId="{F92F277C-6B9B-4021-BDEC-D20F3E222CB4}" srcOrd="1" destOrd="0" presId="urn:microsoft.com/office/officeart/2005/8/layout/default"/>
    <dgm:cxn modelId="{EBF5EA71-C710-46B1-BCA4-CC205373CA80}" type="presParOf" srcId="{10CE56D0-B152-4820-9447-BB50956C4258}" destId="{CC21361A-8C33-47BB-B1D8-290FD6CBD62B}" srcOrd="2" destOrd="0" presId="urn:microsoft.com/office/officeart/2005/8/layout/default"/>
    <dgm:cxn modelId="{567D9558-EED2-4B5E-AF82-9711D7D0C169}" type="presParOf" srcId="{10CE56D0-B152-4820-9447-BB50956C4258}" destId="{049149A2-A47F-4C17-8AE9-B5B17880E720}" srcOrd="3" destOrd="0" presId="urn:microsoft.com/office/officeart/2005/8/layout/default"/>
    <dgm:cxn modelId="{B2C23E86-AD11-4782-918A-7D791C73EF6E}" type="presParOf" srcId="{10CE56D0-B152-4820-9447-BB50956C4258}" destId="{EA66FEE3-179A-4776-98F5-5142E8FEA259}" srcOrd="4" destOrd="0" presId="urn:microsoft.com/office/officeart/2005/8/layout/default"/>
    <dgm:cxn modelId="{0586CB09-5912-4B06-B75D-27C08CDB5221}" type="presParOf" srcId="{10CE56D0-B152-4820-9447-BB50956C4258}" destId="{D0B72828-A3F5-4528-8A5A-23788C0CC78A}" srcOrd="5" destOrd="0" presId="urn:microsoft.com/office/officeart/2005/8/layout/default"/>
    <dgm:cxn modelId="{3AD574E3-3597-442F-BA5B-1EFE358C88FF}" type="presParOf" srcId="{10CE56D0-B152-4820-9447-BB50956C4258}" destId="{ED1EE270-DCA5-4ECF-8507-2B180B2FD3DE}" srcOrd="6" destOrd="0" presId="urn:microsoft.com/office/officeart/2005/8/layout/default"/>
    <dgm:cxn modelId="{CE386C3D-47A6-49BE-8F5F-ED48FBC0595B}" type="presParOf" srcId="{10CE56D0-B152-4820-9447-BB50956C4258}" destId="{B5158256-EE71-4CD1-8C5B-66A2D50344A3}" srcOrd="7" destOrd="0" presId="urn:microsoft.com/office/officeart/2005/8/layout/default"/>
    <dgm:cxn modelId="{477B75E9-8F1F-4FDF-9E4E-311B2B897B7A}" type="presParOf" srcId="{10CE56D0-B152-4820-9447-BB50956C4258}" destId="{7B7AE2C3-C48A-4BA7-A081-2EE4C894D1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21C712-8789-44DA-95EB-673CC559E7F4}"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DA687F11-62BB-4960-B6B3-AB5C890702D7}">
      <dgm:prSet/>
      <dgm:spPr/>
      <dgm:t>
        <a:bodyPr/>
        <a:lstStyle/>
        <a:p>
          <a:r>
            <a:rPr lang="en-US"/>
            <a:t>S</a:t>
          </a:r>
          <a:r>
            <a:rPr lang="en-US" i="0"/>
            <a:t>tudents will participate in BMI assessments in  K, 2, 4, 6, 8, and 10.</a:t>
          </a:r>
          <a:endParaRPr lang="en-US"/>
        </a:p>
      </dgm:t>
    </dgm:pt>
    <dgm:pt modelId="{B495E004-01D7-4E88-9A0C-D26F8FD4234D}" type="parTrans" cxnId="{06F5BEF7-2670-4C81-B281-29173E63381F}">
      <dgm:prSet/>
      <dgm:spPr/>
      <dgm:t>
        <a:bodyPr/>
        <a:lstStyle/>
        <a:p>
          <a:endParaRPr lang="en-US"/>
        </a:p>
      </dgm:t>
    </dgm:pt>
    <dgm:pt modelId="{DE9972F9-4ECC-446C-8AA8-69937BFD1A32}" type="sibTrans" cxnId="{06F5BEF7-2670-4C81-B281-29173E63381F}">
      <dgm:prSet/>
      <dgm:spPr/>
      <dgm:t>
        <a:bodyPr/>
        <a:lstStyle/>
        <a:p>
          <a:endParaRPr lang="en-US"/>
        </a:p>
      </dgm:t>
    </dgm:pt>
    <dgm:pt modelId="{31562BC1-535A-41C3-8D27-C2EBDEBA0A32}">
      <dgm:prSet/>
      <dgm:spPr/>
      <dgm:t>
        <a:bodyPr/>
        <a:lstStyle/>
        <a:p>
          <a:r>
            <a:rPr lang="en-US" i="0"/>
            <a:t>BMI measurements </a:t>
          </a:r>
          <a:r>
            <a:rPr lang="en-US"/>
            <a:t>not required </a:t>
          </a:r>
          <a:r>
            <a:rPr lang="en-US" i="0"/>
            <a:t>for students in grades 11 and 12.</a:t>
          </a:r>
          <a:endParaRPr lang="en-US"/>
        </a:p>
      </dgm:t>
    </dgm:pt>
    <dgm:pt modelId="{9C7A59DE-A0D1-4C1A-9EF7-3E1728788968}" type="parTrans" cxnId="{039BE856-9FD7-45D5-801F-5F9738D99654}">
      <dgm:prSet/>
      <dgm:spPr/>
      <dgm:t>
        <a:bodyPr/>
        <a:lstStyle/>
        <a:p>
          <a:endParaRPr lang="en-US"/>
        </a:p>
      </dgm:t>
    </dgm:pt>
    <dgm:pt modelId="{897EC6AC-D6AE-4A3C-A4C2-E29B867E10F6}" type="sibTrans" cxnId="{039BE856-9FD7-45D5-801F-5F9738D99654}">
      <dgm:prSet/>
      <dgm:spPr/>
      <dgm:t>
        <a:bodyPr/>
        <a:lstStyle/>
        <a:p>
          <a:endParaRPr lang="en-US"/>
        </a:p>
      </dgm:t>
    </dgm:pt>
    <dgm:pt modelId="{DF410715-C2AF-4C4B-B2E7-275F4BFB2C16}">
      <dgm:prSet/>
      <dgm:spPr/>
      <dgm:t>
        <a:bodyPr/>
        <a:lstStyle/>
        <a:p>
          <a:r>
            <a:rPr lang="en-US" i="0"/>
            <a:t>Parents can provide written notice to the school if they choose to exclude their children from BMI assessments.</a:t>
          </a:r>
          <a:endParaRPr lang="en-US"/>
        </a:p>
      </dgm:t>
    </dgm:pt>
    <dgm:pt modelId="{7A572827-D6E8-412E-8E2C-060C77F4C4D7}" type="parTrans" cxnId="{9980B75B-6F90-4749-8EBC-232FB4878D36}">
      <dgm:prSet/>
      <dgm:spPr/>
      <dgm:t>
        <a:bodyPr/>
        <a:lstStyle/>
        <a:p>
          <a:endParaRPr lang="en-US"/>
        </a:p>
      </dgm:t>
    </dgm:pt>
    <dgm:pt modelId="{B183C86B-AC8D-4141-8A02-F4BB16B66FCD}" type="sibTrans" cxnId="{9980B75B-6F90-4749-8EBC-232FB4878D36}">
      <dgm:prSet/>
      <dgm:spPr/>
      <dgm:t>
        <a:bodyPr/>
        <a:lstStyle/>
        <a:p>
          <a:endParaRPr lang="en-US"/>
        </a:p>
      </dgm:t>
    </dgm:pt>
    <dgm:pt modelId="{E6103DA9-7D1A-4141-821B-96FC4F36C928}">
      <dgm:prSet/>
      <dgm:spPr/>
      <dgm:t>
        <a:bodyPr/>
        <a:lstStyle/>
        <a:p>
          <a:r>
            <a:rPr lang="en-US" i="0"/>
            <a:t>Community Health Nurses will work with schools to assure that proper protocol is followed during the BMI assessments.</a:t>
          </a:r>
          <a:endParaRPr lang="en-US"/>
        </a:p>
      </dgm:t>
    </dgm:pt>
    <dgm:pt modelId="{2FD529D3-5A8A-4150-9DC7-A0CBB914BB24}" type="parTrans" cxnId="{ACFC7F0F-7C02-4F87-ADBA-7887EB3DA206}">
      <dgm:prSet/>
      <dgm:spPr/>
      <dgm:t>
        <a:bodyPr/>
        <a:lstStyle/>
        <a:p>
          <a:endParaRPr lang="en-US"/>
        </a:p>
      </dgm:t>
    </dgm:pt>
    <dgm:pt modelId="{729B405D-81BC-4143-986A-6CB57CC32F2E}" type="sibTrans" cxnId="{ACFC7F0F-7C02-4F87-ADBA-7887EB3DA206}">
      <dgm:prSet/>
      <dgm:spPr/>
      <dgm:t>
        <a:bodyPr/>
        <a:lstStyle/>
        <a:p>
          <a:endParaRPr lang="en-US"/>
        </a:p>
      </dgm:t>
    </dgm:pt>
    <dgm:pt modelId="{3DE8FA6A-2CA3-477F-A89E-A814158D193C}" type="pres">
      <dgm:prSet presAssocID="{6321C712-8789-44DA-95EB-673CC559E7F4}" presName="vert0" presStyleCnt="0">
        <dgm:presLayoutVars>
          <dgm:dir/>
          <dgm:animOne val="branch"/>
          <dgm:animLvl val="lvl"/>
        </dgm:presLayoutVars>
      </dgm:prSet>
      <dgm:spPr/>
    </dgm:pt>
    <dgm:pt modelId="{AEA3F48D-180E-46CA-8441-16ECCDC9A850}" type="pres">
      <dgm:prSet presAssocID="{DA687F11-62BB-4960-B6B3-AB5C890702D7}" presName="thickLine" presStyleLbl="alignNode1" presStyleIdx="0" presStyleCnt="4"/>
      <dgm:spPr/>
    </dgm:pt>
    <dgm:pt modelId="{3E44CA6C-AB2D-4BA3-BDE8-9C86089CC012}" type="pres">
      <dgm:prSet presAssocID="{DA687F11-62BB-4960-B6B3-AB5C890702D7}" presName="horz1" presStyleCnt="0"/>
      <dgm:spPr/>
    </dgm:pt>
    <dgm:pt modelId="{301E34BF-0309-49C8-AA7D-E3FBD303F64A}" type="pres">
      <dgm:prSet presAssocID="{DA687F11-62BB-4960-B6B3-AB5C890702D7}" presName="tx1" presStyleLbl="revTx" presStyleIdx="0" presStyleCnt="4"/>
      <dgm:spPr/>
    </dgm:pt>
    <dgm:pt modelId="{62461C51-64A3-48CE-A1E4-60BC9A66F0AD}" type="pres">
      <dgm:prSet presAssocID="{DA687F11-62BB-4960-B6B3-AB5C890702D7}" presName="vert1" presStyleCnt="0"/>
      <dgm:spPr/>
    </dgm:pt>
    <dgm:pt modelId="{7925C751-2572-46AB-BCE0-1EF40282041C}" type="pres">
      <dgm:prSet presAssocID="{31562BC1-535A-41C3-8D27-C2EBDEBA0A32}" presName="thickLine" presStyleLbl="alignNode1" presStyleIdx="1" presStyleCnt="4"/>
      <dgm:spPr/>
    </dgm:pt>
    <dgm:pt modelId="{0CB5BED7-E68B-4B8E-B87F-C2DE08031DA9}" type="pres">
      <dgm:prSet presAssocID="{31562BC1-535A-41C3-8D27-C2EBDEBA0A32}" presName="horz1" presStyleCnt="0"/>
      <dgm:spPr/>
    </dgm:pt>
    <dgm:pt modelId="{E6A7BE10-9F06-4C42-8CF1-77F8690FFAC1}" type="pres">
      <dgm:prSet presAssocID="{31562BC1-535A-41C3-8D27-C2EBDEBA0A32}" presName="tx1" presStyleLbl="revTx" presStyleIdx="1" presStyleCnt="4"/>
      <dgm:spPr/>
    </dgm:pt>
    <dgm:pt modelId="{7A971762-1D0D-4778-9DC4-D647761EBF91}" type="pres">
      <dgm:prSet presAssocID="{31562BC1-535A-41C3-8D27-C2EBDEBA0A32}" presName="vert1" presStyleCnt="0"/>
      <dgm:spPr/>
    </dgm:pt>
    <dgm:pt modelId="{4E6E0695-6010-4D5D-BE54-542101AEFB5A}" type="pres">
      <dgm:prSet presAssocID="{DF410715-C2AF-4C4B-B2E7-275F4BFB2C16}" presName="thickLine" presStyleLbl="alignNode1" presStyleIdx="2" presStyleCnt="4"/>
      <dgm:spPr/>
    </dgm:pt>
    <dgm:pt modelId="{29F72823-EDE4-4837-A158-C71C076B565F}" type="pres">
      <dgm:prSet presAssocID="{DF410715-C2AF-4C4B-B2E7-275F4BFB2C16}" presName="horz1" presStyleCnt="0"/>
      <dgm:spPr/>
    </dgm:pt>
    <dgm:pt modelId="{9BB504B5-8220-4E79-87BA-F9B7629D3E84}" type="pres">
      <dgm:prSet presAssocID="{DF410715-C2AF-4C4B-B2E7-275F4BFB2C16}" presName="tx1" presStyleLbl="revTx" presStyleIdx="2" presStyleCnt="4"/>
      <dgm:spPr/>
    </dgm:pt>
    <dgm:pt modelId="{F20C6851-974B-4085-8E01-011993798F67}" type="pres">
      <dgm:prSet presAssocID="{DF410715-C2AF-4C4B-B2E7-275F4BFB2C16}" presName="vert1" presStyleCnt="0"/>
      <dgm:spPr/>
    </dgm:pt>
    <dgm:pt modelId="{F1BF4980-2580-47FB-A470-FA0BD55FE04F}" type="pres">
      <dgm:prSet presAssocID="{E6103DA9-7D1A-4141-821B-96FC4F36C928}" presName="thickLine" presStyleLbl="alignNode1" presStyleIdx="3" presStyleCnt="4"/>
      <dgm:spPr/>
    </dgm:pt>
    <dgm:pt modelId="{CE6F84A8-3C3B-4224-94B1-24C781D8822F}" type="pres">
      <dgm:prSet presAssocID="{E6103DA9-7D1A-4141-821B-96FC4F36C928}" presName="horz1" presStyleCnt="0"/>
      <dgm:spPr/>
    </dgm:pt>
    <dgm:pt modelId="{B6CBC8F3-2B73-4D44-A3CF-B740F633A001}" type="pres">
      <dgm:prSet presAssocID="{E6103DA9-7D1A-4141-821B-96FC4F36C928}" presName="tx1" presStyleLbl="revTx" presStyleIdx="3" presStyleCnt="4"/>
      <dgm:spPr/>
    </dgm:pt>
    <dgm:pt modelId="{E3513A25-4D53-4E30-92FE-E55D7294D000}" type="pres">
      <dgm:prSet presAssocID="{E6103DA9-7D1A-4141-821B-96FC4F36C928}" presName="vert1" presStyleCnt="0"/>
      <dgm:spPr/>
    </dgm:pt>
  </dgm:ptLst>
  <dgm:cxnLst>
    <dgm:cxn modelId="{ACFC7F0F-7C02-4F87-ADBA-7887EB3DA206}" srcId="{6321C712-8789-44DA-95EB-673CC559E7F4}" destId="{E6103DA9-7D1A-4141-821B-96FC4F36C928}" srcOrd="3" destOrd="0" parTransId="{2FD529D3-5A8A-4150-9DC7-A0CBB914BB24}" sibTransId="{729B405D-81BC-4143-986A-6CB57CC32F2E}"/>
    <dgm:cxn modelId="{E6023714-0F1B-49EB-BCA9-E38DB1E394E1}" type="presOf" srcId="{31562BC1-535A-41C3-8D27-C2EBDEBA0A32}" destId="{E6A7BE10-9F06-4C42-8CF1-77F8690FFAC1}" srcOrd="0" destOrd="0" presId="urn:microsoft.com/office/officeart/2008/layout/LinedList"/>
    <dgm:cxn modelId="{394E9015-6319-4B3C-A8D4-619235DAF249}" type="presOf" srcId="{E6103DA9-7D1A-4141-821B-96FC4F36C928}" destId="{B6CBC8F3-2B73-4D44-A3CF-B740F633A001}" srcOrd="0" destOrd="0" presId="urn:microsoft.com/office/officeart/2008/layout/LinedList"/>
    <dgm:cxn modelId="{A78BB01A-A433-4417-8EDA-4C3F695BF241}" type="presOf" srcId="{DA687F11-62BB-4960-B6B3-AB5C890702D7}" destId="{301E34BF-0309-49C8-AA7D-E3FBD303F64A}" srcOrd="0" destOrd="0" presId="urn:microsoft.com/office/officeart/2008/layout/LinedList"/>
    <dgm:cxn modelId="{9980B75B-6F90-4749-8EBC-232FB4878D36}" srcId="{6321C712-8789-44DA-95EB-673CC559E7F4}" destId="{DF410715-C2AF-4C4B-B2E7-275F4BFB2C16}" srcOrd="2" destOrd="0" parTransId="{7A572827-D6E8-412E-8E2C-060C77F4C4D7}" sibTransId="{B183C86B-AC8D-4141-8A02-F4BB16B66FCD}"/>
    <dgm:cxn modelId="{0D768173-4DB7-4DC7-8B22-61328C2711FD}" type="presOf" srcId="{DF410715-C2AF-4C4B-B2E7-275F4BFB2C16}" destId="{9BB504B5-8220-4E79-87BA-F9B7629D3E84}" srcOrd="0" destOrd="0" presId="urn:microsoft.com/office/officeart/2008/layout/LinedList"/>
    <dgm:cxn modelId="{B968FA73-9C73-44F4-A954-CDC50EE53911}" type="presOf" srcId="{6321C712-8789-44DA-95EB-673CC559E7F4}" destId="{3DE8FA6A-2CA3-477F-A89E-A814158D193C}" srcOrd="0" destOrd="0" presId="urn:microsoft.com/office/officeart/2008/layout/LinedList"/>
    <dgm:cxn modelId="{039BE856-9FD7-45D5-801F-5F9738D99654}" srcId="{6321C712-8789-44DA-95EB-673CC559E7F4}" destId="{31562BC1-535A-41C3-8D27-C2EBDEBA0A32}" srcOrd="1" destOrd="0" parTransId="{9C7A59DE-A0D1-4C1A-9EF7-3E1728788968}" sibTransId="{897EC6AC-D6AE-4A3C-A4C2-E29B867E10F6}"/>
    <dgm:cxn modelId="{06F5BEF7-2670-4C81-B281-29173E63381F}" srcId="{6321C712-8789-44DA-95EB-673CC559E7F4}" destId="{DA687F11-62BB-4960-B6B3-AB5C890702D7}" srcOrd="0" destOrd="0" parTransId="{B495E004-01D7-4E88-9A0C-D26F8FD4234D}" sibTransId="{DE9972F9-4ECC-446C-8AA8-69937BFD1A32}"/>
    <dgm:cxn modelId="{1C356298-87FA-46AD-9E41-553FE3B0F8F1}" type="presParOf" srcId="{3DE8FA6A-2CA3-477F-A89E-A814158D193C}" destId="{AEA3F48D-180E-46CA-8441-16ECCDC9A850}" srcOrd="0" destOrd="0" presId="urn:microsoft.com/office/officeart/2008/layout/LinedList"/>
    <dgm:cxn modelId="{CA7CCD28-F6F9-4349-9FF2-E6C0789E27E6}" type="presParOf" srcId="{3DE8FA6A-2CA3-477F-A89E-A814158D193C}" destId="{3E44CA6C-AB2D-4BA3-BDE8-9C86089CC012}" srcOrd="1" destOrd="0" presId="urn:microsoft.com/office/officeart/2008/layout/LinedList"/>
    <dgm:cxn modelId="{63D8E5E3-4ACA-4C4F-9C26-E825C6A45AF9}" type="presParOf" srcId="{3E44CA6C-AB2D-4BA3-BDE8-9C86089CC012}" destId="{301E34BF-0309-49C8-AA7D-E3FBD303F64A}" srcOrd="0" destOrd="0" presId="urn:microsoft.com/office/officeart/2008/layout/LinedList"/>
    <dgm:cxn modelId="{E789DCF1-A957-440C-AC70-AAECB66AB807}" type="presParOf" srcId="{3E44CA6C-AB2D-4BA3-BDE8-9C86089CC012}" destId="{62461C51-64A3-48CE-A1E4-60BC9A66F0AD}" srcOrd="1" destOrd="0" presId="urn:microsoft.com/office/officeart/2008/layout/LinedList"/>
    <dgm:cxn modelId="{6E666648-8886-40F0-84DD-F5AE21FD4850}" type="presParOf" srcId="{3DE8FA6A-2CA3-477F-A89E-A814158D193C}" destId="{7925C751-2572-46AB-BCE0-1EF40282041C}" srcOrd="2" destOrd="0" presId="urn:microsoft.com/office/officeart/2008/layout/LinedList"/>
    <dgm:cxn modelId="{DB9AB4B0-17F4-409F-9156-AD89ED1992CB}" type="presParOf" srcId="{3DE8FA6A-2CA3-477F-A89E-A814158D193C}" destId="{0CB5BED7-E68B-4B8E-B87F-C2DE08031DA9}" srcOrd="3" destOrd="0" presId="urn:microsoft.com/office/officeart/2008/layout/LinedList"/>
    <dgm:cxn modelId="{59C309A9-0993-456E-9FF4-37A2184EC46C}" type="presParOf" srcId="{0CB5BED7-E68B-4B8E-B87F-C2DE08031DA9}" destId="{E6A7BE10-9F06-4C42-8CF1-77F8690FFAC1}" srcOrd="0" destOrd="0" presId="urn:microsoft.com/office/officeart/2008/layout/LinedList"/>
    <dgm:cxn modelId="{7F1D6917-4ABD-4B43-B49B-8C028BCF686F}" type="presParOf" srcId="{0CB5BED7-E68B-4B8E-B87F-C2DE08031DA9}" destId="{7A971762-1D0D-4778-9DC4-D647761EBF91}" srcOrd="1" destOrd="0" presId="urn:microsoft.com/office/officeart/2008/layout/LinedList"/>
    <dgm:cxn modelId="{692EE438-7E12-4B9A-A625-81D7BE104837}" type="presParOf" srcId="{3DE8FA6A-2CA3-477F-A89E-A814158D193C}" destId="{4E6E0695-6010-4D5D-BE54-542101AEFB5A}" srcOrd="4" destOrd="0" presId="urn:microsoft.com/office/officeart/2008/layout/LinedList"/>
    <dgm:cxn modelId="{072707D2-CE0D-4754-87A6-39CFF4F267CA}" type="presParOf" srcId="{3DE8FA6A-2CA3-477F-A89E-A814158D193C}" destId="{29F72823-EDE4-4837-A158-C71C076B565F}" srcOrd="5" destOrd="0" presId="urn:microsoft.com/office/officeart/2008/layout/LinedList"/>
    <dgm:cxn modelId="{D70DAD0D-D35B-4857-8119-32EB96B5D837}" type="presParOf" srcId="{29F72823-EDE4-4837-A158-C71C076B565F}" destId="{9BB504B5-8220-4E79-87BA-F9B7629D3E84}" srcOrd="0" destOrd="0" presId="urn:microsoft.com/office/officeart/2008/layout/LinedList"/>
    <dgm:cxn modelId="{1571B34A-1E94-4454-8643-2203AB23EDD9}" type="presParOf" srcId="{29F72823-EDE4-4837-A158-C71C076B565F}" destId="{F20C6851-974B-4085-8E01-011993798F67}" srcOrd="1" destOrd="0" presId="urn:microsoft.com/office/officeart/2008/layout/LinedList"/>
    <dgm:cxn modelId="{A6CAEDA9-12F7-4BD5-AE42-FC226D0D4E33}" type="presParOf" srcId="{3DE8FA6A-2CA3-477F-A89E-A814158D193C}" destId="{F1BF4980-2580-47FB-A470-FA0BD55FE04F}" srcOrd="6" destOrd="0" presId="urn:microsoft.com/office/officeart/2008/layout/LinedList"/>
    <dgm:cxn modelId="{D02A2077-C5F3-4495-862A-CBBB34854833}" type="presParOf" srcId="{3DE8FA6A-2CA3-477F-A89E-A814158D193C}" destId="{CE6F84A8-3C3B-4224-94B1-24C781D8822F}" srcOrd="7" destOrd="0" presId="urn:microsoft.com/office/officeart/2008/layout/LinedList"/>
    <dgm:cxn modelId="{E943454B-21F4-4093-8E00-9C93C7E7ABF4}" type="presParOf" srcId="{CE6F84A8-3C3B-4224-94B1-24C781D8822F}" destId="{B6CBC8F3-2B73-4D44-A3CF-B740F633A001}" srcOrd="0" destOrd="0" presId="urn:microsoft.com/office/officeart/2008/layout/LinedList"/>
    <dgm:cxn modelId="{B862C1CE-5B11-4CB3-9332-6F4CE30BD78E}" type="presParOf" srcId="{CE6F84A8-3C3B-4224-94B1-24C781D8822F}" destId="{E3513A25-4D53-4E30-92FE-E55D7294D0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BA7AA9-140B-455A-A1C9-B797B368D23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C8767C2-0341-481A-8A30-69BF40ADE458}">
      <dgm:prSet/>
      <dgm:spPr/>
      <dgm:t>
        <a:bodyPr/>
        <a:lstStyle/>
        <a:p>
          <a:r>
            <a:rPr lang="en-US" b="0" i="0"/>
            <a:t>Identify referrals and resources for children and parents</a:t>
          </a:r>
          <a:endParaRPr lang="en-US"/>
        </a:p>
      </dgm:t>
    </dgm:pt>
    <dgm:pt modelId="{FBAD2C5E-30F0-44C8-9A86-00F38CE00AEF}" type="parTrans" cxnId="{ABB3DEC0-1E51-49BC-81F0-F5FB7FEA486B}">
      <dgm:prSet/>
      <dgm:spPr/>
      <dgm:t>
        <a:bodyPr/>
        <a:lstStyle/>
        <a:p>
          <a:endParaRPr lang="en-US"/>
        </a:p>
      </dgm:t>
    </dgm:pt>
    <dgm:pt modelId="{1D48D92C-EB62-4E30-9AD9-481F66D0B5DE}" type="sibTrans" cxnId="{ABB3DEC0-1E51-49BC-81F0-F5FB7FEA486B}">
      <dgm:prSet/>
      <dgm:spPr/>
      <dgm:t>
        <a:bodyPr/>
        <a:lstStyle/>
        <a:p>
          <a:endParaRPr lang="en-US"/>
        </a:p>
      </dgm:t>
    </dgm:pt>
    <dgm:pt modelId="{C7B378DA-EDE2-4BF6-B1B7-E10BA47D60F3}">
      <dgm:prSet/>
      <dgm:spPr/>
      <dgm:t>
        <a:bodyPr/>
        <a:lstStyle/>
        <a:p>
          <a:r>
            <a:rPr lang="en-US" b="0" i="0" dirty="0"/>
            <a:t>Promote policies that increases access to healthful foods and daily physical activity</a:t>
          </a:r>
          <a:endParaRPr lang="en-US" dirty="0"/>
        </a:p>
      </dgm:t>
    </dgm:pt>
    <dgm:pt modelId="{8D2F8EB0-7FBD-49FF-8C30-03ACC5FC9AE9}" type="parTrans" cxnId="{F0131EDC-9AFB-4FA3-8152-D50F7D552DFD}">
      <dgm:prSet/>
      <dgm:spPr/>
      <dgm:t>
        <a:bodyPr/>
        <a:lstStyle/>
        <a:p>
          <a:endParaRPr lang="en-US"/>
        </a:p>
      </dgm:t>
    </dgm:pt>
    <dgm:pt modelId="{666341FF-D90D-4E2A-8BCD-F7FB1689C39B}" type="sibTrans" cxnId="{F0131EDC-9AFB-4FA3-8152-D50F7D552DFD}">
      <dgm:prSet/>
      <dgm:spPr/>
      <dgm:t>
        <a:bodyPr/>
        <a:lstStyle/>
        <a:p>
          <a:endParaRPr lang="en-US"/>
        </a:p>
      </dgm:t>
    </dgm:pt>
    <dgm:pt modelId="{46BC0D1D-78E7-47AD-A92B-F4A33BA7174C}" type="pres">
      <dgm:prSet presAssocID="{9FBA7AA9-140B-455A-A1C9-B797B368D235}" presName="outerComposite" presStyleCnt="0">
        <dgm:presLayoutVars>
          <dgm:chMax val="5"/>
          <dgm:dir/>
          <dgm:resizeHandles val="exact"/>
        </dgm:presLayoutVars>
      </dgm:prSet>
      <dgm:spPr/>
    </dgm:pt>
    <dgm:pt modelId="{58AC071A-38A1-4CD9-A89C-AE074EE12BEA}" type="pres">
      <dgm:prSet presAssocID="{9FBA7AA9-140B-455A-A1C9-B797B368D235}" presName="dummyMaxCanvas" presStyleCnt="0">
        <dgm:presLayoutVars/>
      </dgm:prSet>
      <dgm:spPr/>
    </dgm:pt>
    <dgm:pt modelId="{BB3B9F54-9485-4890-9B80-2EE06AB0D91B}" type="pres">
      <dgm:prSet presAssocID="{9FBA7AA9-140B-455A-A1C9-B797B368D235}" presName="TwoNodes_1" presStyleLbl="node1" presStyleIdx="0" presStyleCnt="2">
        <dgm:presLayoutVars>
          <dgm:bulletEnabled val="1"/>
        </dgm:presLayoutVars>
      </dgm:prSet>
      <dgm:spPr/>
    </dgm:pt>
    <dgm:pt modelId="{9ED5FD5C-CCDC-474C-A34C-F03683A933DB}" type="pres">
      <dgm:prSet presAssocID="{9FBA7AA9-140B-455A-A1C9-B797B368D235}" presName="TwoNodes_2" presStyleLbl="node1" presStyleIdx="1" presStyleCnt="2">
        <dgm:presLayoutVars>
          <dgm:bulletEnabled val="1"/>
        </dgm:presLayoutVars>
      </dgm:prSet>
      <dgm:spPr/>
    </dgm:pt>
    <dgm:pt modelId="{3195E248-0F4F-4D2D-9B3C-12D92BF1316B}" type="pres">
      <dgm:prSet presAssocID="{9FBA7AA9-140B-455A-A1C9-B797B368D235}" presName="TwoConn_1-2" presStyleLbl="fgAccFollowNode1" presStyleIdx="0" presStyleCnt="1">
        <dgm:presLayoutVars>
          <dgm:bulletEnabled val="1"/>
        </dgm:presLayoutVars>
      </dgm:prSet>
      <dgm:spPr/>
    </dgm:pt>
    <dgm:pt modelId="{562E2D36-FDBD-4A7E-9150-349441792D3F}" type="pres">
      <dgm:prSet presAssocID="{9FBA7AA9-140B-455A-A1C9-B797B368D235}" presName="TwoNodes_1_text" presStyleLbl="node1" presStyleIdx="1" presStyleCnt="2">
        <dgm:presLayoutVars>
          <dgm:bulletEnabled val="1"/>
        </dgm:presLayoutVars>
      </dgm:prSet>
      <dgm:spPr/>
    </dgm:pt>
    <dgm:pt modelId="{9C262E0B-164B-4884-B1CB-DB1412289E1D}" type="pres">
      <dgm:prSet presAssocID="{9FBA7AA9-140B-455A-A1C9-B797B368D235}" presName="TwoNodes_2_text" presStyleLbl="node1" presStyleIdx="1" presStyleCnt="2">
        <dgm:presLayoutVars>
          <dgm:bulletEnabled val="1"/>
        </dgm:presLayoutVars>
      </dgm:prSet>
      <dgm:spPr/>
    </dgm:pt>
  </dgm:ptLst>
  <dgm:cxnLst>
    <dgm:cxn modelId="{EDFFD604-B138-4762-8624-A00AFE81CC4C}" type="presOf" srcId="{1D48D92C-EB62-4E30-9AD9-481F66D0B5DE}" destId="{3195E248-0F4F-4D2D-9B3C-12D92BF1316B}" srcOrd="0" destOrd="0" presId="urn:microsoft.com/office/officeart/2005/8/layout/vProcess5"/>
    <dgm:cxn modelId="{21BFDF67-345B-493F-B55B-E79AC04ECD55}" type="presOf" srcId="{C7B378DA-EDE2-4BF6-B1B7-E10BA47D60F3}" destId="{9C262E0B-164B-4884-B1CB-DB1412289E1D}" srcOrd="1" destOrd="0" presId="urn:microsoft.com/office/officeart/2005/8/layout/vProcess5"/>
    <dgm:cxn modelId="{ABB3DEC0-1E51-49BC-81F0-F5FB7FEA486B}" srcId="{9FBA7AA9-140B-455A-A1C9-B797B368D235}" destId="{3C8767C2-0341-481A-8A30-69BF40ADE458}" srcOrd="0" destOrd="0" parTransId="{FBAD2C5E-30F0-44C8-9A86-00F38CE00AEF}" sibTransId="{1D48D92C-EB62-4E30-9AD9-481F66D0B5DE}"/>
    <dgm:cxn modelId="{20A049CA-DB15-4D09-99A8-FF4C738F6E7A}" type="presOf" srcId="{3C8767C2-0341-481A-8A30-69BF40ADE458}" destId="{562E2D36-FDBD-4A7E-9150-349441792D3F}" srcOrd="1" destOrd="0" presId="urn:microsoft.com/office/officeart/2005/8/layout/vProcess5"/>
    <dgm:cxn modelId="{84A431CF-9281-4135-9854-EABC0360DAE4}" type="presOf" srcId="{9FBA7AA9-140B-455A-A1C9-B797B368D235}" destId="{46BC0D1D-78E7-47AD-A92B-F4A33BA7174C}" srcOrd="0" destOrd="0" presId="urn:microsoft.com/office/officeart/2005/8/layout/vProcess5"/>
    <dgm:cxn modelId="{F0131EDC-9AFB-4FA3-8152-D50F7D552DFD}" srcId="{9FBA7AA9-140B-455A-A1C9-B797B368D235}" destId="{C7B378DA-EDE2-4BF6-B1B7-E10BA47D60F3}" srcOrd="1" destOrd="0" parTransId="{8D2F8EB0-7FBD-49FF-8C30-03ACC5FC9AE9}" sibTransId="{666341FF-D90D-4E2A-8BCD-F7FB1689C39B}"/>
    <dgm:cxn modelId="{D199F0F4-633A-4353-AF53-6C6C97CF5ACB}" type="presOf" srcId="{3C8767C2-0341-481A-8A30-69BF40ADE458}" destId="{BB3B9F54-9485-4890-9B80-2EE06AB0D91B}" srcOrd="0" destOrd="0" presId="urn:microsoft.com/office/officeart/2005/8/layout/vProcess5"/>
    <dgm:cxn modelId="{BF1EC1FC-8869-415F-BC61-6B92506F946A}" type="presOf" srcId="{C7B378DA-EDE2-4BF6-B1B7-E10BA47D60F3}" destId="{9ED5FD5C-CCDC-474C-A34C-F03683A933DB}" srcOrd="0" destOrd="0" presId="urn:microsoft.com/office/officeart/2005/8/layout/vProcess5"/>
    <dgm:cxn modelId="{58105375-409C-431C-9299-686C1744126D}" type="presParOf" srcId="{46BC0D1D-78E7-47AD-A92B-F4A33BA7174C}" destId="{58AC071A-38A1-4CD9-A89C-AE074EE12BEA}" srcOrd="0" destOrd="0" presId="urn:microsoft.com/office/officeart/2005/8/layout/vProcess5"/>
    <dgm:cxn modelId="{9904699C-1729-4196-B2CF-7AFB23745932}" type="presParOf" srcId="{46BC0D1D-78E7-47AD-A92B-F4A33BA7174C}" destId="{BB3B9F54-9485-4890-9B80-2EE06AB0D91B}" srcOrd="1" destOrd="0" presId="urn:microsoft.com/office/officeart/2005/8/layout/vProcess5"/>
    <dgm:cxn modelId="{F071DBF6-4C81-4E45-9FD3-AB66CBC4ACFE}" type="presParOf" srcId="{46BC0D1D-78E7-47AD-A92B-F4A33BA7174C}" destId="{9ED5FD5C-CCDC-474C-A34C-F03683A933DB}" srcOrd="2" destOrd="0" presId="urn:microsoft.com/office/officeart/2005/8/layout/vProcess5"/>
    <dgm:cxn modelId="{FCC68B6B-90A8-413D-B193-7D37A50AF37A}" type="presParOf" srcId="{46BC0D1D-78E7-47AD-A92B-F4A33BA7174C}" destId="{3195E248-0F4F-4D2D-9B3C-12D92BF1316B}" srcOrd="3" destOrd="0" presId="urn:microsoft.com/office/officeart/2005/8/layout/vProcess5"/>
    <dgm:cxn modelId="{7DE192D5-E7DA-404C-86CA-97D7A1833C6E}" type="presParOf" srcId="{46BC0D1D-78E7-47AD-A92B-F4A33BA7174C}" destId="{562E2D36-FDBD-4A7E-9150-349441792D3F}" srcOrd="4" destOrd="0" presId="urn:microsoft.com/office/officeart/2005/8/layout/vProcess5"/>
    <dgm:cxn modelId="{8384A7F7-1670-4EB6-A09D-D3D4A6D08AE9}" type="presParOf" srcId="{46BC0D1D-78E7-47AD-A92B-F4A33BA7174C}" destId="{9C262E0B-164B-4884-B1CB-DB1412289E1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9315EF-D28D-4B53-A58A-BF212E1E0FE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5FB6729-DF62-4B33-89C0-F3DD8461FEC5}">
      <dgm:prSet/>
      <dgm:spPr/>
      <dgm:t>
        <a:bodyPr/>
        <a:lstStyle/>
        <a:p>
          <a:r>
            <a:rPr lang="en-US" i="0"/>
            <a:t>Measure's height</a:t>
          </a:r>
          <a:endParaRPr lang="en-US"/>
        </a:p>
      </dgm:t>
    </dgm:pt>
    <dgm:pt modelId="{1E339C23-C6F6-484A-8F11-07B61E360F71}" type="parTrans" cxnId="{7985E4F9-6BDA-4167-BCBE-6A9327A64327}">
      <dgm:prSet/>
      <dgm:spPr/>
      <dgm:t>
        <a:bodyPr/>
        <a:lstStyle/>
        <a:p>
          <a:endParaRPr lang="en-US"/>
        </a:p>
      </dgm:t>
    </dgm:pt>
    <dgm:pt modelId="{68FC24EA-F630-4C80-AAC2-DA2FC4D55675}" type="sibTrans" cxnId="{7985E4F9-6BDA-4167-BCBE-6A9327A64327}">
      <dgm:prSet/>
      <dgm:spPr/>
      <dgm:t>
        <a:bodyPr/>
        <a:lstStyle/>
        <a:p>
          <a:endParaRPr lang="en-US"/>
        </a:p>
      </dgm:t>
    </dgm:pt>
    <dgm:pt modelId="{7B972620-3ECE-4E67-9CC3-39EF802D3E77}">
      <dgm:prSet/>
      <dgm:spPr/>
      <dgm:t>
        <a:bodyPr/>
        <a:lstStyle/>
        <a:p>
          <a:r>
            <a:rPr lang="en-US" i="0"/>
            <a:t>Portable or permanently affixed to wall</a:t>
          </a:r>
          <a:endParaRPr lang="en-US"/>
        </a:p>
      </dgm:t>
    </dgm:pt>
    <dgm:pt modelId="{B0321C3D-F139-4A56-B8AE-A422CA2843C9}" type="parTrans" cxnId="{4EE701CC-173A-4204-B2D8-B2B6FBEF53DC}">
      <dgm:prSet/>
      <dgm:spPr/>
      <dgm:t>
        <a:bodyPr/>
        <a:lstStyle/>
        <a:p>
          <a:endParaRPr lang="en-US"/>
        </a:p>
      </dgm:t>
    </dgm:pt>
    <dgm:pt modelId="{8E2F5FAE-4C1D-4CCC-9DF4-C08AD78887E2}" type="sibTrans" cxnId="{4EE701CC-173A-4204-B2D8-B2B6FBEF53DC}">
      <dgm:prSet/>
      <dgm:spPr/>
      <dgm:t>
        <a:bodyPr/>
        <a:lstStyle/>
        <a:p>
          <a:endParaRPr lang="en-US"/>
        </a:p>
      </dgm:t>
    </dgm:pt>
    <dgm:pt modelId="{56C4A9AD-9BE1-40C5-800F-AC7135024483}">
      <dgm:prSet/>
      <dgm:spPr/>
      <dgm:t>
        <a:bodyPr/>
        <a:lstStyle/>
        <a:p>
          <a:pPr>
            <a:buNone/>
          </a:pPr>
          <a:r>
            <a:rPr lang="en-US" i="0"/>
            <a:t>Provided by ACHI</a:t>
          </a:r>
          <a:endParaRPr lang="en-US"/>
        </a:p>
      </dgm:t>
    </dgm:pt>
    <dgm:pt modelId="{03391C06-6DDA-48E0-B761-13C625451BBA}" type="parTrans" cxnId="{921D74F1-0078-4661-AC09-8028C572D2CA}">
      <dgm:prSet/>
      <dgm:spPr/>
      <dgm:t>
        <a:bodyPr/>
        <a:lstStyle/>
        <a:p>
          <a:endParaRPr lang="en-US"/>
        </a:p>
      </dgm:t>
    </dgm:pt>
    <dgm:pt modelId="{618A7BCE-E0B8-45D2-8A3C-B3F62FE0EE17}" type="sibTrans" cxnId="{921D74F1-0078-4661-AC09-8028C572D2CA}">
      <dgm:prSet/>
      <dgm:spPr/>
      <dgm:t>
        <a:bodyPr/>
        <a:lstStyle/>
        <a:p>
          <a:endParaRPr lang="en-US"/>
        </a:p>
      </dgm:t>
    </dgm:pt>
    <dgm:pt modelId="{6107F61F-A0E3-412A-95E2-BB8E0AB0D08B}">
      <dgm:prSet/>
      <dgm:spPr/>
      <dgm:t>
        <a:bodyPr/>
        <a:lstStyle/>
        <a:p>
          <a:pPr>
            <a:buNone/>
          </a:pPr>
          <a:r>
            <a:rPr lang="en-US" i="0" dirty="0"/>
            <a:t>Tape wood board to wall for stability</a:t>
          </a:r>
          <a:endParaRPr lang="en-US" dirty="0"/>
        </a:p>
      </dgm:t>
    </dgm:pt>
    <dgm:pt modelId="{1B70FEF2-BECD-4746-A690-50F303BD9A28}" type="parTrans" cxnId="{22FA04BC-0AEA-41A7-A07A-10F8E6E9D41E}">
      <dgm:prSet/>
      <dgm:spPr/>
      <dgm:t>
        <a:bodyPr/>
        <a:lstStyle/>
        <a:p>
          <a:endParaRPr lang="en-US"/>
        </a:p>
      </dgm:t>
    </dgm:pt>
    <dgm:pt modelId="{499E9A6B-AAEA-4379-B6F1-98A307882D8C}" type="sibTrans" cxnId="{22FA04BC-0AEA-41A7-A07A-10F8E6E9D41E}">
      <dgm:prSet/>
      <dgm:spPr/>
      <dgm:t>
        <a:bodyPr/>
        <a:lstStyle/>
        <a:p>
          <a:endParaRPr lang="en-US"/>
        </a:p>
      </dgm:t>
    </dgm:pt>
    <dgm:pt modelId="{BB6E592D-1B73-49EB-8792-B1C956CBDBD4}">
      <dgm:prSet/>
      <dgm:spPr/>
      <dgm:t>
        <a:bodyPr/>
        <a:lstStyle/>
        <a:p>
          <a:pPr>
            <a:buNone/>
          </a:pPr>
          <a:r>
            <a:rPr lang="en-US" i="0" dirty="0"/>
            <a:t>Carpenter’s triangle for headpiece</a:t>
          </a:r>
          <a:endParaRPr lang="en-US" dirty="0"/>
        </a:p>
      </dgm:t>
    </dgm:pt>
    <dgm:pt modelId="{5828037F-B7EC-4D62-A930-E3FDF406C80D}" type="parTrans" cxnId="{4CD60892-FFCF-4C23-81AD-887F13FDB4E8}">
      <dgm:prSet/>
      <dgm:spPr/>
      <dgm:t>
        <a:bodyPr/>
        <a:lstStyle/>
        <a:p>
          <a:endParaRPr lang="en-US"/>
        </a:p>
      </dgm:t>
    </dgm:pt>
    <dgm:pt modelId="{432E7DC8-16AE-4B09-8BCF-C0AB4AFED1DE}" type="sibTrans" cxnId="{4CD60892-FFCF-4C23-81AD-887F13FDB4E8}">
      <dgm:prSet/>
      <dgm:spPr/>
      <dgm:t>
        <a:bodyPr/>
        <a:lstStyle/>
        <a:p>
          <a:endParaRPr lang="en-US"/>
        </a:p>
      </dgm:t>
    </dgm:pt>
    <dgm:pt modelId="{90B10FF4-A034-47CD-8CA1-94E6DEFC8400}" type="pres">
      <dgm:prSet presAssocID="{2D9315EF-D28D-4B53-A58A-BF212E1E0FE6}" presName="diagram" presStyleCnt="0">
        <dgm:presLayoutVars>
          <dgm:dir/>
          <dgm:resizeHandles val="exact"/>
        </dgm:presLayoutVars>
      </dgm:prSet>
      <dgm:spPr/>
    </dgm:pt>
    <dgm:pt modelId="{5A494193-5E55-4A84-9E85-E0092D07372C}" type="pres">
      <dgm:prSet presAssocID="{A5FB6729-DF62-4B33-89C0-F3DD8461FEC5}" presName="node" presStyleLbl="node1" presStyleIdx="0" presStyleCnt="3">
        <dgm:presLayoutVars>
          <dgm:bulletEnabled val="1"/>
        </dgm:presLayoutVars>
      </dgm:prSet>
      <dgm:spPr/>
    </dgm:pt>
    <dgm:pt modelId="{EED79B24-1538-4841-AD5A-6363D55F96F9}" type="pres">
      <dgm:prSet presAssocID="{68FC24EA-F630-4C80-AAC2-DA2FC4D55675}" presName="sibTrans" presStyleCnt="0"/>
      <dgm:spPr/>
    </dgm:pt>
    <dgm:pt modelId="{44F39EF6-077C-44DD-AEC0-900C08534D51}" type="pres">
      <dgm:prSet presAssocID="{7B972620-3ECE-4E67-9CC3-39EF802D3E77}" presName="node" presStyleLbl="node1" presStyleIdx="1" presStyleCnt="3">
        <dgm:presLayoutVars>
          <dgm:bulletEnabled val="1"/>
        </dgm:presLayoutVars>
      </dgm:prSet>
      <dgm:spPr/>
    </dgm:pt>
    <dgm:pt modelId="{CBD2FE53-CD11-4F09-824F-A7B76A1FB050}" type="pres">
      <dgm:prSet presAssocID="{8E2F5FAE-4C1D-4CCC-9DF4-C08AD78887E2}" presName="sibTrans" presStyleCnt="0"/>
      <dgm:spPr/>
    </dgm:pt>
    <dgm:pt modelId="{4A05B014-2E2B-4AAC-A744-AA5B948B2F13}" type="pres">
      <dgm:prSet presAssocID="{56C4A9AD-9BE1-40C5-800F-AC7135024483}" presName="node" presStyleLbl="node1" presStyleIdx="2" presStyleCnt="3">
        <dgm:presLayoutVars>
          <dgm:bulletEnabled val="1"/>
        </dgm:presLayoutVars>
      </dgm:prSet>
      <dgm:spPr/>
    </dgm:pt>
  </dgm:ptLst>
  <dgm:cxnLst>
    <dgm:cxn modelId="{83D76129-74E6-4550-BF9B-2983705705B0}" type="presOf" srcId="{7B972620-3ECE-4E67-9CC3-39EF802D3E77}" destId="{44F39EF6-077C-44DD-AEC0-900C08534D51}" srcOrd="0" destOrd="0" presId="urn:microsoft.com/office/officeart/2005/8/layout/default"/>
    <dgm:cxn modelId="{29919482-EAA3-4101-B2E7-B00DC6C5FBDE}" type="presOf" srcId="{6107F61F-A0E3-412A-95E2-BB8E0AB0D08B}" destId="{4A05B014-2E2B-4AAC-A744-AA5B948B2F13}" srcOrd="0" destOrd="1" presId="urn:microsoft.com/office/officeart/2005/8/layout/default"/>
    <dgm:cxn modelId="{19577F85-0032-4CFA-87DA-C8D214B700D7}" type="presOf" srcId="{2D9315EF-D28D-4B53-A58A-BF212E1E0FE6}" destId="{90B10FF4-A034-47CD-8CA1-94E6DEFC8400}" srcOrd="0" destOrd="0" presId="urn:microsoft.com/office/officeart/2005/8/layout/default"/>
    <dgm:cxn modelId="{4CD60892-FFCF-4C23-81AD-887F13FDB4E8}" srcId="{56C4A9AD-9BE1-40C5-800F-AC7135024483}" destId="{BB6E592D-1B73-49EB-8792-B1C956CBDBD4}" srcOrd="1" destOrd="0" parTransId="{5828037F-B7EC-4D62-A930-E3FDF406C80D}" sibTransId="{432E7DC8-16AE-4B09-8BCF-C0AB4AFED1DE}"/>
    <dgm:cxn modelId="{4EEFC39F-7602-4B3F-908A-E5065AF07D5B}" type="presOf" srcId="{A5FB6729-DF62-4B33-89C0-F3DD8461FEC5}" destId="{5A494193-5E55-4A84-9E85-E0092D07372C}" srcOrd="0" destOrd="0" presId="urn:microsoft.com/office/officeart/2005/8/layout/default"/>
    <dgm:cxn modelId="{22FA04BC-0AEA-41A7-A07A-10F8E6E9D41E}" srcId="{56C4A9AD-9BE1-40C5-800F-AC7135024483}" destId="{6107F61F-A0E3-412A-95E2-BB8E0AB0D08B}" srcOrd="0" destOrd="0" parTransId="{1B70FEF2-BECD-4746-A690-50F303BD9A28}" sibTransId="{499E9A6B-AAEA-4379-B6F1-98A307882D8C}"/>
    <dgm:cxn modelId="{4EE701CC-173A-4204-B2D8-B2B6FBEF53DC}" srcId="{2D9315EF-D28D-4B53-A58A-BF212E1E0FE6}" destId="{7B972620-3ECE-4E67-9CC3-39EF802D3E77}" srcOrd="1" destOrd="0" parTransId="{B0321C3D-F139-4A56-B8AE-A422CA2843C9}" sibTransId="{8E2F5FAE-4C1D-4CCC-9DF4-C08AD78887E2}"/>
    <dgm:cxn modelId="{47B0ACEE-D3F3-4A55-B50B-8A73103FA572}" type="presOf" srcId="{56C4A9AD-9BE1-40C5-800F-AC7135024483}" destId="{4A05B014-2E2B-4AAC-A744-AA5B948B2F13}" srcOrd="0" destOrd="0" presId="urn:microsoft.com/office/officeart/2005/8/layout/default"/>
    <dgm:cxn modelId="{921D74F1-0078-4661-AC09-8028C572D2CA}" srcId="{2D9315EF-D28D-4B53-A58A-BF212E1E0FE6}" destId="{56C4A9AD-9BE1-40C5-800F-AC7135024483}" srcOrd="2" destOrd="0" parTransId="{03391C06-6DDA-48E0-B761-13C625451BBA}" sibTransId="{618A7BCE-E0B8-45D2-8A3C-B3F62FE0EE17}"/>
    <dgm:cxn modelId="{7985E4F9-6BDA-4167-BCBE-6A9327A64327}" srcId="{2D9315EF-D28D-4B53-A58A-BF212E1E0FE6}" destId="{A5FB6729-DF62-4B33-89C0-F3DD8461FEC5}" srcOrd="0" destOrd="0" parTransId="{1E339C23-C6F6-484A-8F11-07B61E360F71}" sibTransId="{68FC24EA-F630-4C80-AAC2-DA2FC4D55675}"/>
    <dgm:cxn modelId="{86CAE7F9-8BFD-40A8-82D8-EB2A1F9CF802}" type="presOf" srcId="{BB6E592D-1B73-49EB-8792-B1C956CBDBD4}" destId="{4A05B014-2E2B-4AAC-A744-AA5B948B2F13}" srcOrd="0" destOrd="2" presId="urn:microsoft.com/office/officeart/2005/8/layout/default"/>
    <dgm:cxn modelId="{7582C13B-6011-45AF-8BC5-9FD1A7000A68}" type="presParOf" srcId="{90B10FF4-A034-47CD-8CA1-94E6DEFC8400}" destId="{5A494193-5E55-4A84-9E85-E0092D07372C}" srcOrd="0" destOrd="0" presId="urn:microsoft.com/office/officeart/2005/8/layout/default"/>
    <dgm:cxn modelId="{8F044197-B8A6-4F84-904C-77502A50A922}" type="presParOf" srcId="{90B10FF4-A034-47CD-8CA1-94E6DEFC8400}" destId="{EED79B24-1538-4841-AD5A-6363D55F96F9}" srcOrd="1" destOrd="0" presId="urn:microsoft.com/office/officeart/2005/8/layout/default"/>
    <dgm:cxn modelId="{A0403960-CA12-43D8-B3E8-38D62FFE0464}" type="presParOf" srcId="{90B10FF4-A034-47CD-8CA1-94E6DEFC8400}" destId="{44F39EF6-077C-44DD-AEC0-900C08534D51}" srcOrd="2" destOrd="0" presId="urn:microsoft.com/office/officeart/2005/8/layout/default"/>
    <dgm:cxn modelId="{CA56A166-E50C-4CC4-BCB3-CAF4AC618832}" type="presParOf" srcId="{90B10FF4-A034-47CD-8CA1-94E6DEFC8400}" destId="{CBD2FE53-CD11-4F09-824F-A7B76A1FB050}" srcOrd="3" destOrd="0" presId="urn:microsoft.com/office/officeart/2005/8/layout/default"/>
    <dgm:cxn modelId="{97231C30-0151-4614-9F5F-3BD4F3610A4F}" type="presParOf" srcId="{90B10FF4-A034-47CD-8CA1-94E6DEFC8400}" destId="{4A05B014-2E2B-4AAC-A744-AA5B948B2F1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0C9538-2C0E-48C6-8397-27FCEB09E7B8}" type="doc">
      <dgm:prSet loTypeId="urn:microsoft.com/office/officeart/2016/7/layout/RepeatingBendingProcessNew" loCatId="process" qsTypeId="urn:microsoft.com/office/officeart/2005/8/quickstyle/simple4" qsCatId="simple" csTypeId="urn:microsoft.com/office/officeart/2005/8/colors/accent1_2" csCatId="accent1"/>
      <dgm:spPr/>
      <dgm:t>
        <a:bodyPr/>
        <a:lstStyle/>
        <a:p>
          <a:endParaRPr lang="en-US"/>
        </a:p>
      </dgm:t>
    </dgm:pt>
    <dgm:pt modelId="{60661D59-81B7-4D4E-BACB-F32F9B1FE9B9}">
      <dgm:prSet/>
      <dgm:spPr/>
      <dgm:t>
        <a:bodyPr/>
        <a:lstStyle/>
        <a:p>
          <a:r>
            <a:rPr lang="en-US"/>
            <a:t>Remove</a:t>
          </a:r>
        </a:p>
      </dgm:t>
    </dgm:pt>
    <dgm:pt modelId="{63C06DA0-B8BE-497C-BE43-26C68DB34BBA}" type="parTrans" cxnId="{4A653619-3308-4AA1-941E-E0A2239DFF4C}">
      <dgm:prSet/>
      <dgm:spPr/>
      <dgm:t>
        <a:bodyPr/>
        <a:lstStyle/>
        <a:p>
          <a:endParaRPr lang="en-US"/>
        </a:p>
      </dgm:t>
    </dgm:pt>
    <dgm:pt modelId="{31D43A0D-AEF1-4276-AB3D-7A98EC136B8E}" type="sibTrans" cxnId="{4A653619-3308-4AA1-941E-E0A2239DFF4C}">
      <dgm:prSet/>
      <dgm:spPr/>
      <dgm:t>
        <a:bodyPr/>
        <a:lstStyle/>
        <a:p>
          <a:endParaRPr lang="en-US"/>
        </a:p>
      </dgm:t>
    </dgm:pt>
    <dgm:pt modelId="{0390E0C6-DA6B-4EBF-A985-E9FAA892D251}">
      <dgm:prSet/>
      <dgm:spPr/>
      <dgm:t>
        <a:bodyPr/>
        <a:lstStyle/>
        <a:p>
          <a:r>
            <a:rPr lang="en-US"/>
            <a:t>Remove as much outerwear as possible</a:t>
          </a:r>
        </a:p>
      </dgm:t>
    </dgm:pt>
    <dgm:pt modelId="{74397015-847B-4DC7-B3D4-8F92FD1DA391}" type="parTrans" cxnId="{A73FB809-2DD0-489F-BEA0-4E8C97D756F1}">
      <dgm:prSet/>
      <dgm:spPr/>
      <dgm:t>
        <a:bodyPr/>
        <a:lstStyle/>
        <a:p>
          <a:endParaRPr lang="en-US"/>
        </a:p>
      </dgm:t>
    </dgm:pt>
    <dgm:pt modelId="{A4604F7E-D8F9-4A45-A90D-542128085C01}" type="sibTrans" cxnId="{A73FB809-2DD0-489F-BEA0-4E8C97D756F1}">
      <dgm:prSet/>
      <dgm:spPr/>
      <dgm:t>
        <a:bodyPr/>
        <a:lstStyle/>
        <a:p>
          <a:endParaRPr lang="en-US"/>
        </a:p>
      </dgm:t>
    </dgm:pt>
    <dgm:pt modelId="{63D88E34-F6E1-4E97-946C-883F34EED65E}">
      <dgm:prSet/>
      <dgm:spPr/>
      <dgm:t>
        <a:bodyPr/>
        <a:lstStyle/>
        <a:p>
          <a:r>
            <a:rPr lang="en-US"/>
            <a:t>Remove</a:t>
          </a:r>
        </a:p>
      </dgm:t>
    </dgm:pt>
    <dgm:pt modelId="{DD4DCB9A-B3EC-4FCB-9BF6-895E350416B4}" type="parTrans" cxnId="{88DC5A08-3667-456F-B3A6-E8C16933EB12}">
      <dgm:prSet/>
      <dgm:spPr/>
      <dgm:t>
        <a:bodyPr/>
        <a:lstStyle/>
        <a:p>
          <a:endParaRPr lang="en-US"/>
        </a:p>
      </dgm:t>
    </dgm:pt>
    <dgm:pt modelId="{5243B760-ACC9-410F-9C57-6BBF027C691F}" type="sibTrans" cxnId="{88DC5A08-3667-456F-B3A6-E8C16933EB12}">
      <dgm:prSet/>
      <dgm:spPr/>
      <dgm:t>
        <a:bodyPr/>
        <a:lstStyle/>
        <a:p>
          <a:endParaRPr lang="en-US"/>
        </a:p>
      </dgm:t>
    </dgm:pt>
    <dgm:pt modelId="{DAE78FD3-6850-4D9D-AFC8-6D4C3E7EF116}">
      <dgm:prSet/>
      <dgm:spPr/>
      <dgm:t>
        <a:bodyPr/>
        <a:lstStyle/>
        <a:p>
          <a:r>
            <a:rPr lang="en-US"/>
            <a:t>Remove shoes (barefoot or wearing socks)</a:t>
          </a:r>
        </a:p>
      </dgm:t>
    </dgm:pt>
    <dgm:pt modelId="{B019CBF6-ECDD-4165-B343-BE9E368A1F24}" type="parTrans" cxnId="{0CE17ED5-2868-4F49-8C36-DB4F95B69E31}">
      <dgm:prSet/>
      <dgm:spPr/>
      <dgm:t>
        <a:bodyPr/>
        <a:lstStyle/>
        <a:p>
          <a:endParaRPr lang="en-US"/>
        </a:p>
      </dgm:t>
    </dgm:pt>
    <dgm:pt modelId="{ED155C2D-9A18-41F1-A0A3-3C8D447F4F35}" type="sibTrans" cxnId="{0CE17ED5-2868-4F49-8C36-DB4F95B69E31}">
      <dgm:prSet/>
      <dgm:spPr/>
      <dgm:t>
        <a:bodyPr/>
        <a:lstStyle/>
        <a:p>
          <a:endParaRPr lang="en-US"/>
        </a:p>
      </dgm:t>
    </dgm:pt>
    <dgm:pt modelId="{4C732DA3-B0E4-4CC1-A2BD-0E6230FA4C07}">
      <dgm:prSet/>
      <dgm:spPr/>
      <dgm:t>
        <a:bodyPr/>
        <a:lstStyle/>
        <a:p>
          <a:r>
            <a:rPr lang="en-US"/>
            <a:t>Empty</a:t>
          </a:r>
        </a:p>
      </dgm:t>
    </dgm:pt>
    <dgm:pt modelId="{12EDC1B9-8EDA-4D69-A432-89F9C9D59CE4}" type="parTrans" cxnId="{E2759092-6DF0-45B8-B8F7-FDD25070A32B}">
      <dgm:prSet/>
      <dgm:spPr/>
      <dgm:t>
        <a:bodyPr/>
        <a:lstStyle/>
        <a:p>
          <a:endParaRPr lang="en-US"/>
        </a:p>
      </dgm:t>
    </dgm:pt>
    <dgm:pt modelId="{81DF5719-2E05-4107-8610-6D506565A385}" type="sibTrans" cxnId="{E2759092-6DF0-45B8-B8F7-FDD25070A32B}">
      <dgm:prSet/>
      <dgm:spPr/>
      <dgm:t>
        <a:bodyPr/>
        <a:lstStyle/>
        <a:p>
          <a:endParaRPr lang="en-US"/>
        </a:p>
      </dgm:t>
    </dgm:pt>
    <dgm:pt modelId="{46BC9163-8700-43F9-8E64-5B81FBCE1C0E}">
      <dgm:prSet/>
      <dgm:spPr/>
      <dgm:t>
        <a:bodyPr/>
        <a:lstStyle/>
        <a:p>
          <a:r>
            <a:rPr lang="en-US"/>
            <a:t>Empty pockets; remove jewelry and other objects</a:t>
          </a:r>
        </a:p>
      </dgm:t>
    </dgm:pt>
    <dgm:pt modelId="{15BCA33C-80C9-48BE-8473-88D9E412239B}" type="parTrans" cxnId="{F0D39FAE-6615-48F0-B432-280B2C52C172}">
      <dgm:prSet/>
      <dgm:spPr/>
      <dgm:t>
        <a:bodyPr/>
        <a:lstStyle/>
        <a:p>
          <a:endParaRPr lang="en-US"/>
        </a:p>
      </dgm:t>
    </dgm:pt>
    <dgm:pt modelId="{6663AE6C-F797-496A-8EC8-8EF5C3B87E8C}" type="sibTrans" cxnId="{F0D39FAE-6615-48F0-B432-280B2C52C172}">
      <dgm:prSet/>
      <dgm:spPr/>
      <dgm:t>
        <a:bodyPr/>
        <a:lstStyle/>
        <a:p>
          <a:endParaRPr lang="en-US"/>
        </a:p>
      </dgm:t>
    </dgm:pt>
    <dgm:pt modelId="{0A47538F-F76B-4CFE-947C-91D5E4E83E02}">
      <dgm:prSet/>
      <dgm:spPr/>
      <dgm:t>
        <a:bodyPr/>
        <a:lstStyle/>
        <a:p>
          <a:r>
            <a:rPr lang="en-US"/>
            <a:t>Remove</a:t>
          </a:r>
        </a:p>
      </dgm:t>
    </dgm:pt>
    <dgm:pt modelId="{5FC8337A-0D11-4D14-A6A2-6B08D5334D39}" type="parTrans" cxnId="{2046CCB2-8364-4990-A045-F7223577761F}">
      <dgm:prSet/>
      <dgm:spPr/>
      <dgm:t>
        <a:bodyPr/>
        <a:lstStyle/>
        <a:p>
          <a:endParaRPr lang="en-US"/>
        </a:p>
      </dgm:t>
    </dgm:pt>
    <dgm:pt modelId="{2AAFBB1C-6EE2-41BE-92E7-2E3B3B5F1F6C}" type="sibTrans" cxnId="{2046CCB2-8364-4990-A045-F7223577761F}">
      <dgm:prSet/>
      <dgm:spPr/>
      <dgm:t>
        <a:bodyPr/>
        <a:lstStyle/>
        <a:p>
          <a:endParaRPr lang="en-US"/>
        </a:p>
      </dgm:t>
    </dgm:pt>
    <dgm:pt modelId="{7338B5BE-D285-4058-9F3C-1DA4DB0FAAF7}">
      <dgm:prSet/>
      <dgm:spPr/>
      <dgm:t>
        <a:bodyPr/>
        <a:lstStyle/>
        <a:p>
          <a:r>
            <a:rPr lang="en-US"/>
            <a:t>Remove eyeglasses (to visualize Frankfort Plane)</a:t>
          </a:r>
        </a:p>
      </dgm:t>
    </dgm:pt>
    <dgm:pt modelId="{1AB95770-94BB-4C2D-9B44-19218A42A247}" type="parTrans" cxnId="{8261DB1C-CD2E-46B2-B06C-F21FD6846469}">
      <dgm:prSet/>
      <dgm:spPr/>
      <dgm:t>
        <a:bodyPr/>
        <a:lstStyle/>
        <a:p>
          <a:endParaRPr lang="en-US"/>
        </a:p>
      </dgm:t>
    </dgm:pt>
    <dgm:pt modelId="{70741F81-7CA0-41D7-B77C-A83D74ED69A8}" type="sibTrans" cxnId="{8261DB1C-CD2E-46B2-B06C-F21FD6846469}">
      <dgm:prSet/>
      <dgm:spPr/>
      <dgm:t>
        <a:bodyPr/>
        <a:lstStyle/>
        <a:p>
          <a:endParaRPr lang="en-US"/>
        </a:p>
      </dgm:t>
    </dgm:pt>
    <dgm:pt modelId="{B7FDF379-3AA1-4209-A457-FF721A5E3081}">
      <dgm:prSet/>
      <dgm:spPr/>
      <dgm:t>
        <a:bodyPr/>
        <a:lstStyle/>
        <a:p>
          <a:r>
            <a:rPr lang="en-US"/>
            <a:t>Remove</a:t>
          </a:r>
        </a:p>
      </dgm:t>
    </dgm:pt>
    <dgm:pt modelId="{B1BD8D79-4C9C-4D0C-A1F0-F104A2A00347}" type="parTrans" cxnId="{E23B6A81-DE6B-4BF7-BDF3-925AE0555A35}">
      <dgm:prSet/>
      <dgm:spPr/>
      <dgm:t>
        <a:bodyPr/>
        <a:lstStyle/>
        <a:p>
          <a:endParaRPr lang="en-US"/>
        </a:p>
      </dgm:t>
    </dgm:pt>
    <dgm:pt modelId="{89136658-C767-4486-8185-18C8F4EF846C}" type="sibTrans" cxnId="{E23B6A81-DE6B-4BF7-BDF3-925AE0555A35}">
      <dgm:prSet/>
      <dgm:spPr/>
      <dgm:t>
        <a:bodyPr/>
        <a:lstStyle/>
        <a:p>
          <a:endParaRPr lang="en-US"/>
        </a:p>
      </dgm:t>
    </dgm:pt>
    <dgm:pt modelId="{EE84274D-2897-4561-A1EE-9DCF98EA2883}">
      <dgm:prSet/>
      <dgm:spPr/>
      <dgm:t>
        <a:bodyPr/>
        <a:lstStyle/>
        <a:p>
          <a:r>
            <a:rPr lang="en-US"/>
            <a:t>Remove hair barrettes, ties or rubber bands</a:t>
          </a:r>
        </a:p>
      </dgm:t>
    </dgm:pt>
    <dgm:pt modelId="{113DB7AE-595C-40D3-A43E-CA61F17AB7F2}" type="parTrans" cxnId="{7EF9A306-3007-4B32-9724-48E3A68116B0}">
      <dgm:prSet/>
      <dgm:spPr/>
      <dgm:t>
        <a:bodyPr/>
        <a:lstStyle/>
        <a:p>
          <a:endParaRPr lang="en-US"/>
        </a:p>
      </dgm:t>
    </dgm:pt>
    <dgm:pt modelId="{028BA2DE-C89E-4CCF-BCCC-A97108442319}" type="sibTrans" cxnId="{7EF9A306-3007-4B32-9724-48E3A68116B0}">
      <dgm:prSet/>
      <dgm:spPr/>
      <dgm:t>
        <a:bodyPr/>
        <a:lstStyle/>
        <a:p>
          <a:endParaRPr lang="en-US"/>
        </a:p>
      </dgm:t>
    </dgm:pt>
    <dgm:pt modelId="{37A0253D-DB04-4CEA-B2F7-8A7B9CEA163B}" type="pres">
      <dgm:prSet presAssocID="{160C9538-2C0E-48C6-8397-27FCEB09E7B8}" presName="Name0" presStyleCnt="0">
        <dgm:presLayoutVars>
          <dgm:dir/>
          <dgm:resizeHandles val="exact"/>
        </dgm:presLayoutVars>
      </dgm:prSet>
      <dgm:spPr/>
    </dgm:pt>
    <dgm:pt modelId="{41ACD92E-2E38-4E5C-975B-6D97597F63C8}" type="pres">
      <dgm:prSet presAssocID="{60661D59-81B7-4D4E-BACB-F32F9B1FE9B9}" presName="node" presStyleLbl="node1" presStyleIdx="0" presStyleCnt="5">
        <dgm:presLayoutVars>
          <dgm:bulletEnabled val="1"/>
        </dgm:presLayoutVars>
      </dgm:prSet>
      <dgm:spPr/>
    </dgm:pt>
    <dgm:pt modelId="{9DD8C91A-6AB3-4483-B5A8-E479E199A201}" type="pres">
      <dgm:prSet presAssocID="{31D43A0D-AEF1-4276-AB3D-7A98EC136B8E}" presName="sibTrans" presStyleLbl="sibTrans1D1" presStyleIdx="0" presStyleCnt="4"/>
      <dgm:spPr/>
    </dgm:pt>
    <dgm:pt modelId="{DBCE4993-E048-4489-9E3F-A4761CA51149}" type="pres">
      <dgm:prSet presAssocID="{31D43A0D-AEF1-4276-AB3D-7A98EC136B8E}" presName="connectorText" presStyleLbl="sibTrans1D1" presStyleIdx="0" presStyleCnt="4"/>
      <dgm:spPr/>
    </dgm:pt>
    <dgm:pt modelId="{0A674649-B3A6-4B01-853F-5C8C2617662C}" type="pres">
      <dgm:prSet presAssocID="{63D88E34-F6E1-4E97-946C-883F34EED65E}" presName="node" presStyleLbl="node1" presStyleIdx="1" presStyleCnt="5">
        <dgm:presLayoutVars>
          <dgm:bulletEnabled val="1"/>
        </dgm:presLayoutVars>
      </dgm:prSet>
      <dgm:spPr/>
    </dgm:pt>
    <dgm:pt modelId="{1CDFCCCA-B6FF-4E1E-B1E5-1615BFC6FCAA}" type="pres">
      <dgm:prSet presAssocID="{5243B760-ACC9-410F-9C57-6BBF027C691F}" presName="sibTrans" presStyleLbl="sibTrans1D1" presStyleIdx="1" presStyleCnt="4"/>
      <dgm:spPr/>
    </dgm:pt>
    <dgm:pt modelId="{23FE8CAB-164E-4956-8708-52F295929F22}" type="pres">
      <dgm:prSet presAssocID="{5243B760-ACC9-410F-9C57-6BBF027C691F}" presName="connectorText" presStyleLbl="sibTrans1D1" presStyleIdx="1" presStyleCnt="4"/>
      <dgm:spPr/>
    </dgm:pt>
    <dgm:pt modelId="{588ACD1A-F3C7-4838-9227-A7E1455DB471}" type="pres">
      <dgm:prSet presAssocID="{4C732DA3-B0E4-4CC1-A2BD-0E6230FA4C07}" presName="node" presStyleLbl="node1" presStyleIdx="2" presStyleCnt="5">
        <dgm:presLayoutVars>
          <dgm:bulletEnabled val="1"/>
        </dgm:presLayoutVars>
      </dgm:prSet>
      <dgm:spPr/>
    </dgm:pt>
    <dgm:pt modelId="{E47FF997-4651-4B9B-8C0A-7C6B5DE28C07}" type="pres">
      <dgm:prSet presAssocID="{81DF5719-2E05-4107-8610-6D506565A385}" presName="sibTrans" presStyleLbl="sibTrans1D1" presStyleIdx="2" presStyleCnt="4"/>
      <dgm:spPr/>
    </dgm:pt>
    <dgm:pt modelId="{DB84620F-F82D-47A1-80FB-4470753E6814}" type="pres">
      <dgm:prSet presAssocID="{81DF5719-2E05-4107-8610-6D506565A385}" presName="connectorText" presStyleLbl="sibTrans1D1" presStyleIdx="2" presStyleCnt="4"/>
      <dgm:spPr/>
    </dgm:pt>
    <dgm:pt modelId="{5D39B83E-7B30-4949-840A-CEE5B7987DB2}" type="pres">
      <dgm:prSet presAssocID="{0A47538F-F76B-4CFE-947C-91D5E4E83E02}" presName="node" presStyleLbl="node1" presStyleIdx="3" presStyleCnt="5">
        <dgm:presLayoutVars>
          <dgm:bulletEnabled val="1"/>
        </dgm:presLayoutVars>
      </dgm:prSet>
      <dgm:spPr/>
    </dgm:pt>
    <dgm:pt modelId="{C7CF92C3-F8AF-42D9-9B12-C5AFC02D8DA4}" type="pres">
      <dgm:prSet presAssocID="{2AAFBB1C-6EE2-41BE-92E7-2E3B3B5F1F6C}" presName="sibTrans" presStyleLbl="sibTrans1D1" presStyleIdx="3" presStyleCnt="4"/>
      <dgm:spPr/>
    </dgm:pt>
    <dgm:pt modelId="{1C0B0EBE-5FEB-4796-ACAA-ED47464380A5}" type="pres">
      <dgm:prSet presAssocID="{2AAFBB1C-6EE2-41BE-92E7-2E3B3B5F1F6C}" presName="connectorText" presStyleLbl="sibTrans1D1" presStyleIdx="3" presStyleCnt="4"/>
      <dgm:spPr/>
    </dgm:pt>
    <dgm:pt modelId="{048319D0-C998-4005-813B-FDF233DEA6D6}" type="pres">
      <dgm:prSet presAssocID="{B7FDF379-3AA1-4209-A457-FF721A5E3081}" presName="node" presStyleLbl="node1" presStyleIdx="4" presStyleCnt="5">
        <dgm:presLayoutVars>
          <dgm:bulletEnabled val="1"/>
        </dgm:presLayoutVars>
      </dgm:prSet>
      <dgm:spPr/>
    </dgm:pt>
  </dgm:ptLst>
  <dgm:cxnLst>
    <dgm:cxn modelId="{7EF9A306-3007-4B32-9724-48E3A68116B0}" srcId="{B7FDF379-3AA1-4209-A457-FF721A5E3081}" destId="{EE84274D-2897-4561-A1EE-9DCF98EA2883}" srcOrd="0" destOrd="0" parTransId="{113DB7AE-595C-40D3-A43E-CA61F17AB7F2}" sibTransId="{028BA2DE-C89E-4CCF-BCCC-A97108442319}"/>
    <dgm:cxn modelId="{88DC5A08-3667-456F-B3A6-E8C16933EB12}" srcId="{160C9538-2C0E-48C6-8397-27FCEB09E7B8}" destId="{63D88E34-F6E1-4E97-946C-883F34EED65E}" srcOrd="1" destOrd="0" parTransId="{DD4DCB9A-B3EC-4FCB-9BF6-895E350416B4}" sibTransId="{5243B760-ACC9-410F-9C57-6BBF027C691F}"/>
    <dgm:cxn modelId="{A73FB809-2DD0-489F-BEA0-4E8C97D756F1}" srcId="{60661D59-81B7-4D4E-BACB-F32F9B1FE9B9}" destId="{0390E0C6-DA6B-4EBF-A985-E9FAA892D251}" srcOrd="0" destOrd="0" parTransId="{74397015-847B-4DC7-B3D4-8F92FD1DA391}" sibTransId="{A4604F7E-D8F9-4A45-A90D-542128085C01}"/>
    <dgm:cxn modelId="{49474918-E84D-4168-86B2-93A1D47FD018}" type="presOf" srcId="{63D88E34-F6E1-4E97-946C-883F34EED65E}" destId="{0A674649-B3A6-4B01-853F-5C8C2617662C}" srcOrd="0" destOrd="0" presId="urn:microsoft.com/office/officeart/2016/7/layout/RepeatingBendingProcessNew"/>
    <dgm:cxn modelId="{4A653619-3308-4AA1-941E-E0A2239DFF4C}" srcId="{160C9538-2C0E-48C6-8397-27FCEB09E7B8}" destId="{60661D59-81B7-4D4E-BACB-F32F9B1FE9B9}" srcOrd="0" destOrd="0" parTransId="{63C06DA0-B8BE-497C-BE43-26C68DB34BBA}" sibTransId="{31D43A0D-AEF1-4276-AB3D-7A98EC136B8E}"/>
    <dgm:cxn modelId="{8261DB1C-CD2E-46B2-B06C-F21FD6846469}" srcId="{0A47538F-F76B-4CFE-947C-91D5E4E83E02}" destId="{7338B5BE-D285-4058-9F3C-1DA4DB0FAAF7}" srcOrd="0" destOrd="0" parTransId="{1AB95770-94BB-4C2D-9B44-19218A42A247}" sibTransId="{70741F81-7CA0-41D7-B77C-A83D74ED69A8}"/>
    <dgm:cxn modelId="{673FBA28-5B3E-4791-9CE5-67B8996E2502}" type="presOf" srcId="{60661D59-81B7-4D4E-BACB-F32F9B1FE9B9}" destId="{41ACD92E-2E38-4E5C-975B-6D97597F63C8}" srcOrd="0" destOrd="0" presId="urn:microsoft.com/office/officeart/2016/7/layout/RepeatingBendingProcessNew"/>
    <dgm:cxn modelId="{B1F1A834-321D-4114-BC3C-4AF86A8C3D0A}" type="presOf" srcId="{160C9538-2C0E-48C6-8397-27FCEB09E7B8}" destId="{37A0253D-DB04-4CEA-B2F7-8A7B9CEA163B}" srcOrd="0" destOrd="0" presId="urn:microsoft.com/office/officeart/2016/7/layout/RepeatingBendingProcessNew"/>
    <dgm:cxn modelId="{51781835-54A1-444C-AF1F-5094C60D0253}" type="presOf" srcId="{31D43A0D-AEF1-4276-AB3D-7A98EC136B8E}" destId="{DBCE4993-E048-4489-9E3F-A4761CA51149}" srcOrd="1" destOrd="0" presId="urn:microsoft.com/office/officeart/2016/7/layout/RepeatingBendingProcessNew"/>
    <dgm:cxn modelId="{B2DB6844-A3C2-4E5C-BA13-3636B235E425}" type="presOf" srcId="{46BC9163-8700-43F9-8E64-5B81FBCE1C0E}" destId="{588ACD1A-F3C7-4838-9227-A7E1455DB471}" srcOrd="0" destOrd="1" presId="urn:microsoft.com/office/officeart/2016/7/layout/RepeatingBendingProcessNew"/>
    <dgm:cxn modelId="{83ED1C6C-AEC8-4914-909D-5BF8844B5CB3}" type="presOf" srcId="{2AAFBB1C-6EE2-41BE-92E7-2E3B3B5F1F6C}" destId="{1C0B0EBE-5FEB-4796-ACAA-ED47464380A5}" srcOrd="1" destOrd="0" presId="urn:microsoft.com/office/officeart/2016/7/layout/RepeatingBendingProcessNew"/>
    <dgm:cxn modelId="{10DE784D-F655-438A-9ABE-2517546C2B0D}" type="presOf" srcId="{4C732DA3-B0E4-4CC1-A2BD-0E6230FA4C07}" destId="{588ACD1A-F3C7-4838-9227-A7E1455DB471}" srcOrd="0" destOrd="0" presId="urn:microsoft.com/office/officeart/2016/7/layout/RepeatingBendingProcessNew"/>
    <dgm:cxn modelId="{22E14171-A851-455A-A202-C02B49F89AC5}" type="presOf" srcId="{B7FDF379-3AA1-4209-A457-FF721A5E3081}" destId="{048319D0-C998-4005-813B-FDF233DEA6D6}" srcOrd="0" destOrd="0" presId="urn:microsoft.com/office/officeart/2016/7/layout/RepeatingBendingProcessNew"/>
    <dgm:cxn modelId="{CD999D78-3DC4-4327-A9CE-B28324969D38}" type="presOf" srcId="{81DF5719-2E05-4107-8610-6D506565A385}" destId="{DB84620F-F82D-47A1-80FB-4470753E6814}" srcOrd="1" destOrd="0" presId="urn:microsoft.com/office/officeart/2016/7/layout/RepeatingBendingProcessNew"/>
    <dgm:cxn modelId="{E23B6A81-DE6B-4BF7-BDF3-925AE0555A35}" srcId="{160C9538-2C0E-48C6-8397-27FCEB09E7B8}" destId="{B7FDF379-3AA1-4209-A457-FF721A5E3081}" srcOrd="4" destOrd="0" parTransId="{B1BD8D79-4C9C-4D0C-A1F0-F104A2A00347}" sibTransId="{89136658-C767-4486-8185-18C8F4EF846C}"/>
    <dgm:cxn modelId="{EBA60B8C-C128-4E87-A8B2-AD9FEA97EE71}" type="presOf" srcId="{2AAFBB1C-6EE2-41BE-92E7-2E3B3B5F1F6C}" destId="{C7CF92C3-F8AF-42D9-9B12-C5AFC02D8DA4}" srcOrd="0" destOrd="0" presId="urn:microsoft.com/office/officeart/2016/7/layout/RepeatingBendingProcessNew"/>
    <dgm:cxn modelId="{E2759092-6DF0-45B8-B8F7-FDD25070A32B}" srcId="{160C9538-2C0E-48C6-8397-27FCEB09E7B8}" destId="{4C732DA3-B0E4-4CC1-A2BD-0E6230FA4C07}" srcOrd="2" destOrd="0" parTransId="{12EDC1B9-8EDA-4D69-A432-89F9C9D59CE4}" sibTransId="{81DF5719-2E05-4107-8610-6D506565A385}"/>
    <dgm:cxn modelId="{28398AA5-6507-4947-BD1C-8D59AE1FB5F6}" type="presOf" srcId="{5243B760-ACC9-410F-9C57-6BBF027C691F}" destId="{23FE8CAB-164E-4956-8708-52F295929F22}" srcOrd="1" destOrd="0" presId="urn:microsoft.com/office/officeart/2016/7/layout/RepeatingBendingProcessNew"/>
    <dgm:cxn modelId="{EECC92A5-A5AA-4455-982E-5641D9E67506}" type="presOf" srcId="{0A47538F-F76B-4CFE-947C-91D5E4E83E02}" destId="{5D39B83E-7B30-4949-840A-CEE5B7987DB2}" srcOrd="0" destOrd="0" presId="urn:microsoft.com/office/officeart/2016/7/layout/RepeatingBendingProcessNew"/>
    <dgm:cxn modelId="{F0D39FAE-6615-48F0-B432-280B2C52C172}" srcId="{4C732DA3-B0E4-4CC1-A2BD-0E6230FA4C07}" destId="{46BC9163-8700-43F9-8E64-5B81FBCE1C0E}" srcOrd="0" destOrd="0" parTransId="{15BCA33C-80C9-48BE-8473-88D9E412239B}" sibTransId="{6663AE6C-F797-496A-8EC8-8EF5C3B87E8C}"/>
    <dgm:cxn modelId="{2046CCB2-8364-4990-A045-F7223577761F}" srcId="{160C9538-2C0E-48C6-8397-27FCEB09E7B8}" destId="{0A47538F-F76B-4CFE-947C-91D5E4E83E02}" srcOrd="3" destOrd="0" parTransId="{5FC8337A-0D11-4D14-A6A2-6B08D5334D39}" sibTransId="{2AAFBB1C-6EE2-41BE-92E7-2E3B3B5F1F6C}"/>
    <dgm:cxn modelId="{297AC4C0-CF43-4878-AE50-623276F07F71}" type="presOf" srcId="{EE84274D-2897-4561-A1EE-9DCF98EA2883}" destId="{048319D0-C998-4005-813B-FDF233DEA6D6}" srcOrd="0" destOrd="1" presId="urn:microsoft.com/office/officeart/2016/7/layout/RepeatingBendingProcessNew"/>
    <dgm:cxn modelId="{0CE17ED5-2868-4F49-8C36-DB4F95B69E31}" srcId="{63D88E34-F6E1-4E97-946C-883F34EED65E}" destId="{DAE78FD3-6850-4D9D-AFC8-6D4C3E7EF116}" srcOrd="0" destOrd="0" parTransId="{B019CBF6-ECDD-4165-B343-BE9E368A1F24}" sibTransId="{ED155C2D-9A18-41F1-A0A3-3C8D447F4F35}"/>
    <dgm:cxn modelId="{44D21BD6-7E4B-4903-BE3C-0511BBB72D38}" type="presOf" srcId="{0390E0C6-DA6B-4EBF-A985-E9FAA892D251}" destId="{41ACD92E-2E38-4E5C-975B-6D97597F63C8}" srcOrd="0" destOrd="1" presId="urn:microsoft.com/office/officeart/2016/7/layout/RepeatingBendingProcessNew"/>
    <dgm:cxn modelId="{B91B44E2-96AB-4E4D-9538-EAE4EA53E623}" type="presOf" srcId="{DAE78FD3-6850-4D9D-AFC8-6D4C3E7EF116}" destId="{0A674649-B3A6-4B01-853F-5C8C2617662C}" srcOrd="0" destOrd="1" presId="urn:microsoft.com/office/officeart/2016/7/layout/RepeatingBendingProcessNew"/>
    <dgm:cxn modelId="{823560E4-CB57-485D-B754-68333471B7F6}" type="presOf" srcId="{5243B760-ACC9-410F-9C57-6BBF027C691F}" destId="{1CDFCCCA-B6FF-4E1E-B1E5-1615BFC6FCAA}" srcOrd="0" destOrd="0" presId="urn:microsoft.com/office/officeart/2016/7/layout/RepeatingBendingProcessNew"/>
    <dgm:cxn modelId="{BBA275E4-9FA8-4E29-AFA5-111B6D93D493}" type="presOf" srcId="{81DF5719-2E05-4107-8610-6D506565A385}" destId="{E47FF997-4651-4B9B-8C0A-7C6B5DE28C07}" srcOrd="0" destOrd="0" presId="urn:microsoft.com/office/officeart/2016/7/layout/RepeatingBendingProcessNew"/>
    <dgm:cxn modelId="{C70205E9-3561-44DF-86BD-D377CA7820C7}" type="presOf" srcId="{7338B5BE-D285-4058-9F3C-1DA4DB0FAAF7}" destId="{5D39B83E-7B30-4949-840A-CEE5B7987DB2}" srcOrd="0" destOrd="1" presId="urn:microsoft.com/office/officeart/2016/7/layout/RepeatingBendingProcessNew"/>
    <dgm:cxn modelId="{C0947CF3-C335-4BD4-B6F2-370E58E7CDF4}" type="presOf" srcId="{31D43A0D-AEF1-4276-AB3D-7A98EC136B8E}" destId="{9DD8C91A-6AB3-4483-B5A8-E479E199A201}" srcOrd="0" destOrd="0" presId="urn:microsoft.com/office/officeart/2016/7/layout/RepeatingBendingProcessNew"/>
    <dgm:cxn modelId="{FA660F6E-80DF-4091-AD94-126A0CD514A7}" type="presParOf" srcId="{37A0253D-DB04-4CEA-B2F7-8A7B9CEA163B}" destId="{41ACD92E-2E38-4E5C-975B-6D97597F63C8}" srcOrd="0" destOrd="0" presId="urn:microsoft.com/office/officeart/2016/7/layout/RepeatingBendingProcessNew"/>
    <dgm:cxn modelId="{19298364-0DFC-450F-A26F-8D17C964F82E}" type="presParOf" srcId="{37A0253D-DB04-4CEA-B2F7-8A7B9CEA163B}" destId="{9DD8C91A-6AB3-4483-B5A8-E479E199A201}" srcOrd="1" destOrd="0" presId="urn:microsoft.com/office/officeart/2016/7/layout/RepeatingBendingProcessNew"/>
    <dgm:cxn modelId="{428EA7E9-1AAC-41D2-A53C-E353838BD3E4}" type="presParOf" srcId="{9DD8C91A-6AB3-4483-B5A8-E479E199A201}" destId="{DBCE4993-E048-4489-9E3F-A4761CA51149}" srcOrd="0" destOrd="0" presId="urn:microsoft.com/office/officeart/2016/7/layout/RepeatingBendingProcessNew"/>
    <dgm:cxn modelId="{4AA93EFA-9BA7-43E4-868D-8659EF017EFA}" type="presParOf" srcId="{37A0253D-DB04-4CEA-B2F7-8A7B9CEA163B}" destId="{0A674649-B3A6-4B01-853F-5C8C2617662C}" srcOrd="2" destOrd="0" presId="urn:microsoft.com/office/officeart/2016/7/layout/RepeatingBendingProcessNew"/>
    <dgm:cxn modelId="{8C4D0D81-653C-4204-B81B-E5253D3872CF}" type="presParOf" srcId="{37A0253D-DB04-4CEA-B2F7-8A7B9CEA163B}" destId="{1CDFCCCA-B6FF-4E1E-B1E5-1615BFC6FCAA}" srcOrd="3" destOrd="0" presId="urn:microsoft.com/office/officeart/2016/7/layout/RepeatingBendingProcessNew"/>
    <dgm:cxn modelId="{B604723E-3AAC-4950-8CC2-52DBFA1FFEC4}" type="presParOf" srcId="{1CDFCCCA-B6FF-4E1E-B1E5-1615BFC6FCAA}" destId="{23FE8CAB-164E-4956-8708-52F295929F22}" srcOrd="0" destOrd="0" presId="urn:microsoft.com/office/officeart/2016/7/layout/RepeatingBendingProcessNew"/>
    <dgm:cxn modelId="{9142FE54-D139-4075-B03E-E40BA3D91585}" type="presParOf" srcId="{37A0253D-DB04-4CEA-B2F7-8A7B9CEA163B}" destId="{588ACD1A-F3C7-4838-9227-A7E1455DB471}" srcOrd="4" destOrd="0" presId="urn:microsoft.com/office/officeart/2016/7/layout/RepeatingBendingProcessNew"/>
    <dgm:cxn modelId="{B0D77FF0-87CD-449F-BAC4-6C32A374BB9E}" type="presParOf" srcId="{37A0253D-DB04-4CEA-B2F7-8A7B9CEA163B}" destId="{E47FF997-4651-4B9B-8C0A-7C6B5DE28C07}" srcOrd="5" destOrd="0" presId="urn:microsoft.com/office/officeart/2016/7/layout/RepeatingBendingProcessNew"/>
    <dgm:cxn modelId="{4D59A3E7-C78D-49C0-80DE-F147B2BF8857}" type="presParOf" srcId="{E47FF997-4651-4B9B-8C0A-7C6B5DE28C07}" destId="{DB84620F-F82D-47A1-80FB-4470753E6814}" srcOrd="0" destOrd="0" presId="urn:microsoft.com/office/officeart/2016/7/layout/RepeatingBendingProcessNew"/>
    <dgm:cxn modelId="{AB377FC1-76B5-4F6C-9855-831A3C2F248C}" type="presParOf" srcId="{37A0253D-DB04-4CEA-B2F7-8A7B9CEA163B}" destId="{5D39B83E-7B30-4949-840A-CEE5B7987DB2}" srcOrd="6" destOrd="0" presId="urn:microsoft.com/office/officeart/2016/7/layout/RepeatingBendingProcessNew"/>
    <dgm:cxn modelId="{64937CBD-0118-41BA-BC96-7163DA66BBE2}" type="presParOf" srcId="{37A0253D-DB04-4CEA-B2F7-8A7B9CEA163B}" destId="{C7CF92C3-F8AF-42D9-9B12-C5AFC02D8DA4}" srcOrd="7" destOrd="0" presId="urn:microsoft.com/office/officeart/2016/7/layout/RepeatingBendingProcessNew"/>
    <dgm:cxn modelId="{4A9058A3-2F45-4C51-B393-B141A54F609B}" type="presParOf" srcId="{C7CF92C3-F8AF-42D9-9B12-C5AFC02D8DA4}" destId="{1C0B0EBE-5FEB-4796-ACAA-ED47464380A5}" srcOrd="0" destOrd="0" presId="urn:microsoft.com/office/officeart/2016/7/layout/RepeatingBendingProcessNew"/>
    <dgm:cxn modelId="{8D1BCFF0-B3B6-4760-9D73-CFEEA2CB899D}" type="presParOf" srcId="{37A0253D-DB04-4CEA-B2F7-8A7B9CEA163B}" destId="{048319D0-C998-4005-813B-FDF233DEA6D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555A0B-EEAA-402B-ABE2-6189EBA3CAA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C6FA6F0-4981-4D2B-8023-945D119D3909}">
      <dgm:prSet/>
      <dgm:spPr/>
      <dgm:t>
        <a:bodyPr/>
        <a:lstStyle/>
        <a:p>
          <a:r>
            <a:rPr lang="en-US"/>
            <a:t>Measure in rotational order:</a:t>
          </a:r>
        </a:p>
      </dgm:t>
    </dgm:pt>
    <dgm:pt modelId="{83C40E4A-6A1E-4C5F-A9EF-1C08AF46FC28}" type="parTrans" cxnId="{08FADFA7-6798-4DA0-859C-9A2448F731CB}">
      <dgm:prSet/>
      <dgm:spPr/>
      <dgm:t>
        <a:bodyPr/>
        <a:lstStyle/>
        <a:p>
          <a:endParaRPr lang="en-US"/>
        </a:p>
      </dgm:t>
    </dgm:pt>
    <dgm:pt modelId="{A19DFD28-6DB4-4B00-B970-0B02B70D488F}" type="sibTrans" cxnId="{08FADFA7-6798-4DA0-859C-9A2448F731CB}">
      <dgm:prSet/>
      <dgm:spPr/>
      <dgm:t>
        <a:bodyPr/>
        <a:lstStyle/>
        <a:p>
          <a:endParaRPr lang="en-US"/>
        </a:p>
      </dgm:t>
    </dgm:pt>
    <dgm:pt modelId="{6A5CADCB-FD6E-42E1-94A6-0CB525FBB465}">
      <dgm:prSet/>
      <dgm:spPr/>
      <dgm:t>
        <a:bodyPr/>
        <a:lstStyle/>
        <a:p>
          <a:r>
            <a:rPr lang="en-US"/>
            <a:t>1</a:t>
          </a:r>
          <a:r>
            <a:rPr lang="en-US" baseline="30000"/>
            <a:t>st</a:t>
          </a:r>
          <a:r>
            <a:rPr lang="en-US"/>
            <a:t> Height</a:t>
          </a:r>
        </a:p>
      </dgm:t>
    </dgm:pt>
    <dgm:pt modelId="{C8F46292-E2EF-4F74-9C2F-53D59B7EDBA2}" type="parTrans" cxnId="{09051B0E-2D68-402B-ADDC-A82C72FA6F08}">
      <dgm:prSet/>
      <dgm:spPr/>
      <dgm:t>
        <a:bodyPr/>
        <a:lstStyle/>
        <a:p>
          <a:endParaRPr lang="en-US"/>
        </a:p>
      </dgm:t>
    </dgm:pt>
    <dgm:pt modelId="{A5BBE0BF-7E33-4DA3-B6F2-080E703E1E2F}" type="sibTrans" cxnId="{09051B0E-2D68-402B-ADDC-A82C72FA6F08}">
      <dgm:prSet/>
      <dgm:spPr/>
      <dgm:t>
        <a:bodyPr/>
        <a:lstStyle/>
        <a:p>
          <a:endParaRPr lang="en-US"/>
        </a:p>
      </dgm:t>
    </dgm:pt>
    <dgm:pt modelId="{9DEA2A27-8862-428C-947C-985229BD4C90}">
      <dgm:prSet/>
      <dgm:spPr/>
      <dgm:t>
        <a:bodyPr/>
        <a:lstStyle/>
        <a:p>
          <a:r>
            <a:rPr lang="en-US"/>
            <a:t>Weight</a:t>
          </a:r>
        </a:p>
      </dgm:t>
    </dgm:pt>
    <dgm:pt modelId="{DDE5A7B2-3BE7-435F-83D0-B1984F05EB4D}" type="parTrans" cxnId="{7720EF40-C9F5-486D-B729-47FFAAAB6386}">
      <dgm:prSet/>
      <dgm:spPr/>
      <dgm:t>
        <a:bodyPr/>
        <a:lstStyle/>
        <a:p>
          <a:endParaRPr lang="en-US"/>
        </a:p>
      </dgm:t>
    </dgm:pt>
    <dgm:pt modelId="{4E46A3FA-63EF-4A26-9A18-078C641CC00F}" type="sibTrans" cxnId="{7720EF40-C9F5-486D-B729-47FFAAAB6386}">
      <dgm:prSet/>
      <dgm:spPr/>
      <dgm:t>
        <a:bodyPr/>
        <a:lstStyle/>
        <a:p>
          <a:endParaRPr lang="en-US"/>
        </a:p>
      </dgm:t>
    </dgm:pt>
    <dgm:pt modelId="{0A90DB42-7E3E-42C7-88D8-2BA9DCA010AD}">
      <dgm:prSet/>
      <dgm:spPr/>
      <dgm:t>
        <a:bodyPr/>
        <a:lstStyle/>
        <a:p>
          <a:r>
            <a:rPr lang="en-US"/>
            <a:t>2</a:t>
          </a:r>
          <a:r>
            <a:rPr lang="en-US" baseline="30000"/>
            <a:t>nd</a:t>
          </a:r>
          <a:r>
            <a:rPr lang="en-US"/>
            <a:t> Height</a:t>
          </a:r>
        </a:p>
      </dgm:t>
    </dgm:pt>
    <dgm:pt modelId="{21C2DE30-DE12-4AA2-9458-BB79C0022756}" type="parTrans" cxnId="{30A8D3B1-80E8-44E9-89B2-4F63C1F39E41}">
      <dgm:prSet/>
      <dgm:spPr/>
      <dgm:t>
        <a:bodyPr/>
        <a:lstStyle/>
        <a:p>
          <a:endParaRPr lang="en-US"/>
        </a:p>
      </dgm:t>
    </dgm:pt>
    <dgm:pt modelId="{2D17A752-D76D-44F6-8B46-907C843F399E}" type="sibTrans" cxnId="{30A8D3B1-80E8-44E9-89B2-4F63C1F39E41}">
      <dgm:prSet/>
      <dgm:spPr/>
      <dgm:t>
        <a:bodyPr/>
        <a:lstStyle/>
        <a:p>
          <a:endParaRPr lang="en-US"/>
        </a:p>
      </dgm:t>
    </dgm:pt>
    <dgm:pt modelId="{2F7CA773-F06F-406B-892F-4F076B2CAC2E}" type="pres">
      <dgm:prSet presAssocID="{B0555A0B-EEAA-402B-ABE2-6189EBA3CAA6}" presName="outerComposite" presStyleCnt="0">
        <dgm:presLayoutVars>
          <dgm:chMax val="5"/>
          <dgm:dir/>
          <dgm:resizeHandles val="exact"/>
        </dgm:presLayoutVars>
      </dgm:prSet>
      <dgm:spPr/>
    </dgm:pt>
    <dgm:pt modelId="{60D8BB71-6FB3-417F-A93C-A503BBBA157D}" type="pres">
      <dgm:prSet presAssocID="{B0555A0B-EEAA-402B-ABE2-6189EBA3CAA6}" presName="dummyMaxCanvas" presStyleCnt="0">
        <dgm:presLayoutVars/>
      </dgm:prSet>
      <dgm:spPr/>
    </dgm:pt>
    <dgm:pt modelId="{F9CA1C7D-40DA-4E8B-87E1-8DDF70AAEA6C}" type="pres">
      <dgm:prSet presAssocID="{B0555A0B-EEAA-402B-ABE2-6189EBA3CAA6}" presName="FourNodes_1" presStyleLbl="node1" presStyleIdx="0" presStyleCnt="4">
        <dgm:presLayoutVars>
          <dgm:bulletEnabled val="1"/>
        </dgm:presLayoutVars>
      </dgm:prSet>
      <dgm:spPr/>
    </dgm:pt>
    <dgm:pt modelId="{3C89D7E6-CD7F-461F-A3D0-C4737BBBB1C4}" type="pres">
      <dgm:prSet presAssocID="{B0555A0B-EEAA-402B-ABE2-6189EBA3CAA6}" presName="FourNodes_2" presStyleLbl="node1" presStyleIdx="1" presStyleCnt="4">
        <dgm:presLayoutVars>
          <dgm:bulletEnabled val="1"/>
        </dgm:presLayoutVars>
      </dgm:prSet>
      <dgm:spPr/>
    </dgm:pt>
    <dgm:pt modelId="{419C298E-AFDC-4209-99F3-E13B7CE89F69}" type="pres">
      <dgm:prSet presAssocID="{B0555A0B-EEAA-402B-ABE2-6189EBA3CAA6}" presName="FourNodes_3" presStyleLbl="node1" presStyleIdx="2" presStyleCnt="4">
        <dgm:presLayoutVars>
          <dgm:bulletEnabled val="1"/>
        </dgm:presLayoutVars>
      </dgm:prSet>
      <dgm:spPr/>
    </dgm:pt>
    <dgm:pt modelId="{5DAF3BC1-44CD-4DC4-8AD0-2C1BA5EF4E9A}" type="pres">
      <dgm:prSet presAssocID="{B0555A0B-EEAA-402B-ABE2-6189EBA3CAA6}" presName="FourNodes_4" presStyleLbl="node1" presStyleIdx="3" presStyleCnt="4">
        <dgm:presLayoutVars>
          <dgm:bulletEnabled val="1"/>
        </dgm:presLayoutVars>
      </dgm:prSet>
      <dgm:spPr/>
    </dgm:pt>
    <dgm:pt modelId="{3FC3F80E-B351-4EA4-A7B1-17177D06BC03}" type="pres">
      <dgm:prSet presAssocID="{B0555A0B-EEAA-402B-ABE2-6189EBA3CAA6}" presName="FourConn_1-2" presStyleLbl="fgAccFollowNode1" presStyleIdx="0" presStyleCnt="3">
        <dgm:presLayoutVars>
          <dgm:bulletEnabled val="1"/>
        </dgm:presLayoutVars>
      </dgm:prSet>
      <dgm:spPr/>
    </dgm:pt>
    <dgm:pt modelId="{23596F24-186D-474C-AE6A-1AF1CA11E92F}" type="pres">
      <dgm:prSet presAssocID="{B0555A0B-EEAA-402B-ABE2-6189EBA3CAA6}" presName="FourConn_2-3" presStyleLbl="fgAccFollowNode1" presStyleIdx="1" presStyleCnt="3">
        <dgm:presLayoutVars>
          <dgm:bulletEnabled val="1"/>
        </dgm:presLayoutVars>
      </dgm:prSet>
      <dgm:spPr/>
    </dgm:pt>
    <dgm:pt modelId="{01EF19F8-AC4A-430A-A4AA-29673784CCAA}" type="pres">
      <dgm:prSet presAssocID="{B0555A0B-EEAA-402B-ABE2-6189EBA3CAA6}" presName="FourConn_3-4" presStyleLbl="fgAccFollowNode1" presStyleIdx="2" presStyleCnt="3">
        <dgm:presLayoutVars>
          <dgm:bulletEnabled val="1"/>
        </dgm:presLayoutVars>
      </dgm:prSet>
      <dgm:spPr/>
    </dgm:pt>
    <dgm:pt modelId="{C1018C7D-67D5-4443-9450-2D3154AE34D3}" type="pres">
      <dgm:prSet presAssocID="{B0555A0B-EEAA-402B-ABE2-6189EBA3CAA6}" presName="FourNodes_1_text" presStyleLbl="node1" presStyleIdx="3" presStyleCnt="4">
        <dgm:presLayoutVars>
          <dgm:bulletEnabled val="1"/>
        </dgm:presLayoutVars>
      </dgm:prSet>
      <dgm:spPr/>
    </dgm:pt>
    <dgm:pt modelId="{ACF3214D-2BE3-4F8A-87F7-6530C9038AD6}" type="pres">
      <dgm:prSet presAssocID="{B0555A0B-EEAA-402B-ABE2-6189EBA3CAA6}" presName="FourNodes_2_text" presStyleLbl="node1" presStyleIdx="3" presStyleCnt="4">
        <dgm:presLayoutVars>
          <dgm:bulletEnabled val="1"/>
        </dgm:presLayoutVars>
      </dgm:prSet>
      <dgm:spPr/>
    </dgm:pt>
    <dgm:pt modelId="{615CB094-9E06-4EF9-805D-F64FDD9E7DAA}" type="pres">
      <dgm:prSet presAssocID="{B0555A0B-EEAA-402B-ABE2-6189EBA3CAA6}" presName="FourNodes_3_text" presStyleLbl="node1" presStyleIdx="3" presStyleCnt="4">
        <dgm:presLayoutVars>
          <dgm:bulletEnabled val="1"/>
        </dgm:presLayoutVars>
      </dgm:prSet>
      <dgm:spPr/>
    </dgm:pt>
    <dgm:pt modelId="{5CB4F2E1-6E9A-49D3-9645-16EB9B768EFD}" type="pres">
      <dgm:prSet presAssocID="{B0555A0B-EEAA-402B-ABE2-6189EBA3CAA6}" presName="FourNodes_4_text" presStyleLbl="node1" presStyleIdx="3" presStyleCnt="4">
        <dgm:presLayoutVars>
          <dgm:bulletEnabled val="1"/>
        </dgm:presLayoutVars>
      </dgm:prSet>
      <dgm:spPr/>
    </dgm:pt>
  </dgm:ptLst>
  <dgm:cxnLst>
    <dgm:cxn modelId="{75795A07-69AC-47E4-BA31-855DDDAEC3DD}" type="presOf" srcId="{7C6FA6F0-4981-4D2B-8023-945D119D3909}" destId="{F9CA1C7D-40DA-4E8B-87E1-8DDF70AAEA6C}" srcOrd="0" destOrd="0" presId="urn:microsoft.com/office/officeart/2005/8/layout/vProcess5"/>
    <dgm:cxn modelId="{09051B0E-2D68-402B-ADDC-A82C72FA6F08}" srcId="{B0555A0B-EEAA-402B-ABE2-6189EBA3CAA6}" destId="{6A5CADCB-FD6E-42E1-94A6-0CB525FBB465}" srcOrd="1" destOrd="0" parTransId="{C8F46292-E2EF-4F74-9C2F-53D59B7EDBA2}" sibTransId="{A5BBE0BF-7E33-4DA3-B6F2-080E703E1E2F}"/>
    <dgm:cxn modelId="{A20CE914-F950-41A1-B74B-B4824845C766}" type="presOf" srcId="{6A5CADCB-FD6E-42E1-94A6-0CB525FBB465}" destId="{ACF3214D-2BE3-4F8A-87F7-6530C9038AD6}" srcOrd="1" destOrd="0" presId="urn:microsoft.com/office/officeart/2005/8/layout/vProcess5"/>
    <dgm:cxn modelId="{7720EF40-C9F5-486D-B729-47FFAAAB6386}" srcId="{B0555A0B-EEAA-402B-ABE2-6189EBA3CAA6}" destId="{9DEA2A27-8862-428C-947C-985229BD4C90}" srcOrd="2" destOrd="0" parTransId="{DDE5A7B2-3BE7-435F-83D0-B1984F05EB4D}" sibTransId="{4E46A3FA-63EF-4A26-9A18-078C641CC00F}"/>
    <dgm:cxn modelId="{8AE96961-5E27-4811-9344-2DBBBB7831F2}" type="presOf" srcId="{0A90DB42-7E3E-42C7-88D8-2BA9DCA010AD}" destId="{5DAF3BC1-44CD-4DC4-8AD0-2C1BA5EF4E9A}" srcOrd="0" destOrd="0" presId="urn:microsoft.com/office/officeart/2005/8/layout/vProcess5"/>
    <dgm:cxn modelId="{4D8C7763-C917-468C-974D-BA047ABEAC41}" type="presOf" srcId="{9DEA2A27-8862-428C-947C-985229BD4C90}" destId="{419C298E-AFDC-4209-99F3-E13B7CE89F69}" srcOrd="0" destOrd="0" presId="urn:microsoft.com/office/officeart/2005/8/layout/vProcess5"/>
    <dgm:cxn modelId="{BA102965-57BE-4C04-92EB-3C621C726205}" type="presOf" srcId="{A19DFD28-6DB4-4B00-B970-0B02B70D488F}" destId="{3FC3F80E-B351-4EA4-A7B1-17177D06BC03}" srcOrd="0" destOrd="0" presId="urn:microsoft.com/office/officeart/2005/8/layout/vProcess5"/>
    <dgm:cxn modelId="{27D63D6E-8FCA-4F2E-9DCF-56EEA7907535}" type="presOf" srcId="{7C6FA6F0-4981-4D2B-8023-945D119D3909}" destId="{C1018C7D-67D5-4443-9450-2D3154AE34D3}" srcOrd="1" destOrd="0" presId="urn:microsoft.com/office/officeart/2005/8/layout/vProcess5"/>
    <dgm:cxn modelId="{8A58D24F-C3DA-46DA-B7E2-562D2E59E34A}" type="presOf" srcId="{6A5CADCB-FD6E-42E1-94A6-0CB525FBB465}" destId="{3C89D7E6-CD7F-461F-A3D0-C4737BBBB1C4}" srcOrd="0" destOrd="0" presId="urn:microsoft.com/office/officeart/2005/8/layout/vProcess5"/>
    <dgm:cxn modelId="{E602597E-56FF-440D-96FA-3970A16B4C52}" type="presOf" srcId="{0A90DB42-7E3E-42C7-88D8-2BA9DCA010AD}" destId="{5CB4F2E1-6E9A-49D3-9645-16EB9B768EFD}" srcOrd="1" destOrd="0" presId="urn:microsoft.com/office/officeart/2005/8/layout/vProcess5"/>
    <dgm:cxn modelId="{0A84B08F-6561-41FC-8462-8DFF09F0F371}" type="presOf" srcId="{A5BBE0BF-7E33-4DA3-B6F2-080E703E1E2F}" destId="{23596F24-186D-474C-AE6A-1AF1CA11E92F}" srcOrd="0" destOrd="0" presId="urn:microsoft.com/office/officeart/2005/8/layout/vProcess5"/>
    <dgm:cxn modelId="{08FADFA7-6798-4DA0-859C-9A2448F731CB}" srcId="{B0555A0B-EEAA-402B-ABE2-6189EBA3CAA6}" destId="{7C6FA6F0-4981-4D2B-8023-945D119D3909}" srcOrd="0" destOrd="0" parTransId="{83C40E4A-6A1E-4C5F-A9EF-1C08AF46FC28}" sibTransId="{A19DFD28-6DB4-4B00-B970-0B02B70D488F}"/>
    <dgm:cxn modelId="{30A8D3B1-80E8-44E9-89B2-4F63C1F39E41}" srcId="{B0555A0B-EEAA-402B-ABE2-6189EBA3CAA6}" destId="{0A90DB42-7E3E-42C7-88D8-2BA9DCA010AD}" srcOrd="3" destOrd="0" parTransId="{21C2DE30-DE12-4AA2-9458-BB79C0022756}" sibTransId="{2D17A752-D76D-44F6-8B46-907C843F399E}"/>
    <dgm:cxn modelId="{5CA056FD-87DC-44E2-BA35-68905FDF59E1}" type="presOf" srcId="{4E46A3FA-63EF-4A26-9A18-078C641CC00F}" destId="{01EF19F8-AC4A-430A-A4AA-29673784CCAA}" srcOrd="0" destOrd="0" presId="urn:microsoft.com/office/officeart/2005/8/layout/vProcess5"/>
    <dgm:cxn modelId="{BDA07BFE-C01F-4771-B2E5-9683E458BD1E}" type="presOf" srcId="{9DEA2A27-8862-428C-947C-985229BD4C90}" destId="{615CB094-9E06-4EF9-805D-F64FDD9E7DAA}" srcOrd="1" destOrd="0" presId="urn:microsoft.com/office/officeart/2005/8/layout/vProcess5"/>
    <dgm:cxn modelId="{692427FF-2D74-43E4-8195-92F8A4335084}" type="presOf" srcId="{B0555A0B-EEAA-402B-ABE2-6189EBA3CAA6}" destId="{2F7CA773-F06F-406B-892F-4F076B2CAC2E}" srcOrd="0" destOrd="0" presId="urn:microsoft.com/office/officeart/2005/8/layout/vProcess5"/>
    <dgm:cxn modelId="{22A1CBAA-F6FE-4CBC-826D-34D9396A369E}" type="presParOf" srcId="{2F7CA773-F06F-406B-892F-4F076B2CAC2E}" destId="{60D8BB71-6FB3-417F-A93C-A503BBBA157D}" srcOrd="0" destOrd="0" presId="urn:microsoft.com/office/officeart/2005/8/layout/vProcess5"/>
    <dgm:cxn modelId="{659B52F1-FAA5-4033-8FAB-8CE6BF75E99C}" type="presParOf" srcId="{2F7CA773-F06F-406B-892F-4F076B2CAC2E}" destId="{F9CA1C7D-40DA-4E8B-87E1-8DDF70AAEA6C}" srcOrd="1" destOrd="0" presId="urn:microsoft.com/office/officeart/2005/8/layout/vProcess5"/>
    <dgm:cxn modelId="{03706833-C5E4-4901-A32B-A5E197557374}" type="presParOf" srcId="{2F7CA773-F06F-406B-892F-4F076B2CAC2E}" destId="{3C89D7E6-CD7F-461F-A3D0-C4737BBBB1C4}" srcOrd="2" destOrd="0" presId="urn:microsoft.com/office/officeart/2005/8/layout/vProcess5"/>
    <dgm:cxn modelId="{D6DBC523-108B-4938-B1FE-4175C5240BC2}" type="presParOf" srcId="{2F7CA773-F06F-406B-892F-4F076B2CAC2E}" destId="{419C298E-AFDC-4209-99F3-E13B7CE89F69}" srcOrd="3" destOrd="0" presId="urn:microsoft.com/office/officeart/2005/8/layout/vProcess5"/>
    <dgm:cxn modelId="{FFDD677A-D8A0-48BB-BCB6-805463F0E046}" type="presParOf" srcId="{2F7CA773-F06F-406B-892F-4F076B2CAC2E}" destId="{5DAF3BC1-44CD-4DC4-8AD0-2C1BA5EF4E9A}" srcOrd="4" destOrd="0" presId="urn:microsoft.com/office/officeart/2005/8/layout/vProcess5"/>
    <dgm:cxn modelId="{68526CE9-8C88-4241-8804-83DE01354540}" type="presParOf" srcId="{2F7CA773-F06F-406B-892F-4F076B2CAC2E}" destId="{3FC3F80E-B351-4EA4-A7B1-17177D06BC03}" srcOrd="5" destOrd="0" presId="urn:microsoft.com/office/officeart/2005/8/layout/vProcess5"/>
    <dgm:cxn modelId="{BE2C246A-ED64-4BCC-9D89-91E319F12D6B}" type="presParOf" srcId="{2F7CA773-F06F-406B-892F-4F076B2CAC2E}" destId="{23596F24-186D-474C-AE6A-1AF1CA11E92F}" srcOrd="6" destOrd="0" presId="urn:microsoft.com/office/officeart/2005/8/layout/vProcess5"/>
    <dgm:cxn modelId="{0185E168-D020-4775-AB00-2294BE26EB6D}" type="presParOf" srcId="{2F7CA773-F06F-406B-892F-4F076B2CAC2E}" destId="{01EF19F8-AC4A-430A-A4AA-29673784CCAA}" srcOrd="7" destOrd="0" presId="urn:microsoft.com/office/officeart/2005/8/layout/vProcess5"/>
    <dgm:cxn modelId="{4AF30CFD-E130-47D1-BB71-2ABDC8546729}" type="presParOf" srcId="{2F7CA773-F06F-406B-892F-4F076B2CAC2E}" destId="{C1018C7D-67D5-4443-9450-2D3154AE34D3}" srcOrd="8" destOrd="0" presId="urn:microsoft.com/office/officeart/2005/8/layout/vProcess5"/>
    <dgm:cxn modelId="{E2A78CDE-8611-4A16-BA2A-293B3A5F3E19}" type="presParOf" srcId="{2F7CA773-F06F-406B-892F-4F076B2CAC2E}" destId="{ACF3214D-2BE3-4F8A-87F7-6530C9038AD6}" srcOrd="9" destOrd="0" presId="urn:microsoft.com/office/officeart/2005/8/layout/vProcess5"/>
    <dgm:cxn modelId="{DA20EB74-4869-4B92-B2B3-8F9F4B10C193}" type="presParOf" srcId="{2F7CA773-F06F-406B-892F-4F076B2CAC2E}" destId="{615CB094-9E06-4EF9-805D-F64FDD9E7DAA}" srcOrd="10" destOrd="0" presId="urn:microsoft.com/office/officeart/2005/8/layout/vProcess5"/>
    <dgm:cxn modelId="{D61DCA29-7315-4039-B35E-6D85F26DD0E7}" type="presParOf" srcId="{2F7CA773-F06F-406B-892F-4F076B2CAC2E}" destId="{5CB4F2E1-6E9A-49D3-9645-16EB9B768EF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FF08C-047C-4746-A53E-10DB9F568EE6}">
      <dsp:nvSpPr>
        <dsp:cNvPr id="0" name=""/>
        <dsp:cNvSpPr/>
      </dsp:nvSpPr>
      <dsp:spPr>
        <a:xfrm>
          <a:off x="727982" y="1359"/>
          <a:ext cx="5746490" cy="3447894"/>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kern="1200"/>
            <a:t>Participants are required to:</a:t>
          </a:r>
          <a:endParaRPr lang="en-US" sz="4500" kern="1200"/>
        </a:p>
        <a:p>
          <a:pPr marL="285750" lvl="1" indent="-285750" algn="l" defTabSz="1555750">
            <a:lnSpc>
              <a:spcPct val="90000"/>
            </a:lnSpc>
            <a:spcBef>
              <a:spcPct val="0"/>
            </a:spcBef>
            <a:spcAft>
              <a:spcPct val="15000"/>
            </a:spcAft>
            <a:buChar char="•"/>
          </a:pPr>
          <a:r>
            <a:rPr lang="en-US" sz="3500" kern="1200"/>
            <a:t>Attend in person training</a:t>
          </a:r>
        </a:p>
        <a:p>
          <a:pPr marL="285750" lvl="1" indent="-285750" algn="l" defTabSz="1555750">
            <a:lnSpc>
              <a:spcPct val="90000"/>
            </a:lnSpc>
            <a:spcBef>
              <a:spcPct val="0"/>
            </a:spcBef>
            <a:spcAft>
              <a:spcPct val="15000"/>
            </a:spcAft>
            <a:buChar char="•"/>
          </a:pPr>
          <a:r>
            <a:rPr lang="en-US" sz="3500" kern="1200" dirty="0"/>
            <a:t>Pass the Knowledge Check with an 80% or better</a:t>
          </a:r>
        </a:p>
      </dsp:txBody>
      <dsp:txXfrm>
        <a:off x="828967" y="102344"/>
        <a:ext cx="5544520" cy="3245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0E6FA-1036-4E9C-8E4F-A87C7E13C0DA}">
      <dsp:nvSpPr>
        <dsp:cNvPr id="0" name=""/>
        <dsp:cNvSpPr/>
      </dsp:nvSpPr>
      <dsp:spPr>
        <a:xfrm rot="5400000">
          <a:off x="4418283" y="-1703297"/>
          <a:ext cx="959894" cy="461009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i="0" u="sng" kern="1200">
              <a:hlinkClick xmlns:r="http://schemas.openxmlformats.org/officeDocument/2006/relationships" r:id="rId1"/>
            </a:rPr>
            <a:t>www.achi.net</a:t>
          </a:r>
          <a:endParaRPr lang="en-US" sz="2800" kern="1200"/>
        </a:p>
      </dsp:txBody>
      <dsp:txXfrm rot="-5400000">
        <a:off x="2593181" y="168663"/>
        <a:ext cx="4563241" cy="866178"/>
      </dsp:txXfrm>
    </dsp:sp>
    <dsp:sp modelId="{0A5086E1-AA27-4C3B-8A22-11C9EADC0018}">
      <dsp:nvSpPr>
        <dsp:cNvPr id="0" name=""/>
        <dsp:cNvSpPr/>
      </dsp:nvSpPr>
      <dsp:spPr>
        <a:xfrm>
          <a:off x="0" y="1817"/>
          <a:ext cx="2593181" cy="11998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i="0" kern="1200"/>
            <a:t>ACHI</a:t>
          </a:r>
          <a:endParaRPr lang="en-US" sz="2600" kern="1200"/>
        </a:p>
      </dsp:txBody>
      <dsp:txXfrm>
        <a:off x="58573" y="60390"/>
        <a:ext cx="2476035" cy="1082722"/>
      </dsp:txXfrm>
    </dsp:sp>
    <dsp:sp modelId="{FA71D577-3EE5-4DB5-9383-CC37421F4F24}">
      <dsp:nvSpPr>
        <dsp:cNvPr id="0" name=""/>
        <dsp:cNvSpPr/>
      </dsp:nvSpPr>
      <dsp:spPr>
        <a:xfrm rot="5400000">
          <a:off x="4418283" y="-443436"/>
          <a:ext cx="959894" cy="461009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i="0" u="sng" kern="1200">
              <a:hlinkClick xmlns:r="http://schemas.openxmlformats.org/officeDocument/2006/relationships" r:id="rId2"/>
            </a:rPr>
            <a:t>www.healthy.arkansas.gov</a:t>
          </a:r>
          <a:endParaRPr lang="en-US" sz="2800" kern="1200"/>
        </a:p>
      </dsp:txBody>
      <dsp:txXfrm rot="-5400000">
        <a:off x="2593181" y="1428524"/>
        <a:ext cx="4563241" cy="866178"/>
      </dsp:txXfrm>
    </dsp:sp>
    <dsp:sp modelId="{820730E2-BD99-48B3-B6F1-294DE5417B75}">
      <dsp:nvSpPr>
        <dsp:cNvPr id="0" name=""/>
        <dsp:cNvSpPr/>
      </dsp:nvSpPr>
      <dsp:spPr>
        <a:xfrm>
          <a:off x="0" y="1261679"/>
          <a:ext cx="2593181" cy="11998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i="0" kern="1200"/>
            <a:t>Arkansas Dept of Health</a:t>
          </a:r>
          <a:endParaRPr lang="en-US" sz="2600" kern="1200"/>
        </a:p>
      </dsp:txBody>
      <dsp:txXfrm>
        <a:off x="58573" y="1320252"/>
        <a:ext cx="2476035" cy="1082722"/>
      </dsp:txXfrm>
    </dsp:sp>
    <dsp:sp modelId="{11AB7F09-F999-4AEF-AFB9-6218DA846CA5}">
      <dsp:nvSpPr>
        <dsp:cNvPr id="0" name=""/>
        <dsp:cNvSpPr/>
      </dsp:nvSpPr>
      <dsp:spPr>
        <a:xfrm rot="5400000">
          <a:off x="4418283" y="816425"/>
          <a:ext cx="959894" cy="461009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u="sng" kern="1200" dirty="0">
              <a:hlinkClick xmlns:r="http://schemas.openxmlformats.org/officeDocument/2006/relationships" r:id="rId3"/>
            </a:rPr>
            <a:t>www.chs-support.weebly.</a:t>
          </a:r>
          <a:r>
            <a:rPr lang="en-US" sz="2800" u="sng" kern="1200" dirty="0">
              <a:solidFill>
                <a:schemeClr val="accent2"/>
              </a:solidFill>
            </a:rPr>
            <a:t>com </a:t>
          </a:r>
          <a:endParaRPr lang="en-US" sz="2800" kern="1200" dirty="0">
            <a:solidFill>
              <a:schemeClr val="accent2"/>
            </a:solidFill>
          </a:endParaRPr>
        </a:p>
      </dsp:txBody>
      <dsp:txXfrm rot="-5400000">
        <a:off x="2593181" y="2688385"/>
        <a:ext cx="4563241" cy="866178"/>
      </dsp:txXfrm>
    </dsp:sp>
    <dsp:sp modelId="{53A81DDF-C929-4154-9971-619A1E7E19D0}">
      <dsp:nvSpPr>
        <dsp:cNvPr id="0" name=""/>
        <dsp:cNvSpPr/>
      </dsp:nvSpPr>
      <dsp:spPr>
        <a:xfrm>
          <a:off x="0" y="2521540"/>
          <a:ext cx="2593181" cy="119986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Community Health Specialist</a:t>
          </a:r>
        </a:p>
      </dsp:txBody>
      <dsp:txXfrm>
        <a:off x="58573" y="2580113"/>
        <a:ext cx="2476035" cy="1082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BDF57-FDAF-4AC5-94A5-B2B992488485}">
      <dsp:nvSpPr>
        <dsp:cNvPr id="0" name=""/>
        <dsp:cNvSpPr/>
      </dsp:nvSpPr>
      <dsp:spPr>
        <a:xfrm>
          <a:off x="0" y="24984"/>
          <a:ext cx="4435078" cy="226044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Participants will demonstrate an increase in knowledge of obesity prevention and chronic diseases directly related to obesity by making at least an 80% on the post assessment.</a:t>
          </a:r>
        </a:p>
      </dsp:txBody>
      <dsp:txXfrm>
        <a:off x="110346" y="135330"/>
        <a:ext cx="4214386" cy="2039748"/>
      </dsp:txXfrm>
    </dsp:sp>
    <dsp:sp modelId="{E71BAA03-EA72-4575-8230-0D0B589E8FD9}">
      <dsp:nvSpPr>
        <dsp:cNvPr id="0" name=""/>
        <dsp:cNvSpPr/>
      </dsp:nvSpPr>
      <dsp:spPr>
        <a:xfrm>
          <a:off x="0" y="2351664"/>
          <a:ext cx="4435078" cy="226044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Participants will demonstrate correct height and weight measurement for data collection and documentation.</a:t>
          </a:r>
        </a:p>
      </dsp:txBody>
      <dsp:txXfrm>
        <a:off x="110346" y="2462010"/>
        <a:ext cx="4214386" cy="2039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5B367-319D-4055-8BB7-512D228D6191}">
      <dsp:nvSpPr>
        <dsp:cNvPr id="0" name=""/>
        <dsp:cNvSpPr/>
      </dsp:nvSpPr>
      <dsp:spPr>
        <a:xfrm>
          <a:off x="0" y="0"/>
          <a:ext cx="6122788" cy="997348"/>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sng" kern="1200"/>
            <a:t>≈ 80%</a:t>
          </a:r>
          <a:r>
            <a:rPr lang="en-US" sz="1900" i="0" kern="1200"/>
            <a:t> </a:t>
          </a:r>
          <a:br>
            <a:rPr lang="en-US" sz="1900" i="0" kern="1200"/>
          </a:br>
          <a:r>
            <a:rPr lang="en-US" sz="1900" b="1" i="0" kern="1200"/>
            <a:t>of children with two overweight parents will become overweight</a:t>
          </a:r>
          <a:endParaRPr lang="en-US" sz="1900" kern="1200"/>
        </a:p>
      </dsp:txBody>
      <dsp:txXfrm>
        <a:off x="29211" y="29211"/>
        <a:ext cx="5046573" cy="938926"/>
      </dsp:txXfrm>
    </dsp:sp>
    <dsp:sp modelId="{21F1387A-2289-479D-B20F-3FFF056FCDB1}">
      <dsp:nvSpPr>
        <dsp:cNvPr id="0" name=""/>
        <dsp:cNvSpPr/>
      </dsp:nvSpPr>
      <dsp:spPr>
        <a:xfrm>
          <a:off x="540246" y="1163572"/>
          <a:ext cx="6122788" cy="997348"/>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sng" kern="1200"/>
            <a:t>≈ 40%</a:t>
          </a:r>
          <a:r>
            <a:rPr lang="en-US" sz="1900" b="1" i="0" kern="1200"/>
            <a:t> </a:t>
          </a:r>
          <a:br>
            <a:rPr lang="en-US" sz="1900" b="1" i="0" kern="1200"/>
          </a:br>
          <a:r>
            <a:rPr lang="en-US" sz="1900" b="1" i="0" kern="1200"/>
            <a:t>of children with one overweight parent will become overweight</a:t>
          </a:r>
          <a:endParaRPr lang="en-US" sz="1900" kern="1200"/>
        </a:p>
      </dsp:txBody>
      <dsp:txXfrm>
        <a:off x="569457" y="1192783"/>
        <a:ext cx="4875844" cy="938926"/>
      </dsp:txXfrm>
    </dsp:sp>
    <dsp:sp modelId="{BA572AE4-635D-4170-AD6E-741E9DF4D7A1}">
      <dsp:nvSpPr>
        <dsp:cNvPr id="0" name=""/>
        <dsp:cNvSpPr/>
      </dsp:nvSpPr>
      <dsp:spPr>
        <a:xfrm>
          <a:off x="1080492" y="2327145"/>
          <a:ext cx="6122788" cy="997348"/>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sng" kern="1200"/>
            <a:t>≈ 7–9%</a:t>
          </a:r>
          <a:r>
            <a:rPr lang="en-US" sz="1900" b="1" i="0" kern="1200"/>
            <a:t> </a:t>
          </a:r>
          <a:br>
            <a:rPr lang="en-US" sz="1900" b="1" i="0" kern="1200"/>
          </a:br>
          <a:r>
            <a:rPr lang="en-US" sz="1900" b="1" i="0" kern="1200"/>
            <a:t>of children with no overweight parents will become overweight </a:t>
          </a:r>
          <a:endParaRPr lang="en-US" sz="1900" kern="1200"/>
        </a:p>
      </dsp:txBody>
      <dsp:txXfrm>
        <a:off x="1109703" y="2356356"/>
        <a:ext cx="4875844" cy="938926"/>
      </dsp:txXfrm>
    </dsp:sp>
    <dsp:sp modelId="{53341355-2844-4825-A861-260A7E85DDF8}">
      <dsp:nvSpPr>
        <dsp:cNvPr id="0" name=""/>
        <dsp:cNvSpPr/>
      </dsp:nvSpPr>
      <dsp:spPr>
        <a:xfrm>
          <a:off x="5474512" y="756322"/>
          <a:ext cx="648276" cy="6482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620374" y="756322"/>
        <a:ext cx="356552" cy="487828"/>
      </dsp:txXfrm>
    </dsp:sp>
    <dsp:sp modelId="{AE63D60C-4100-404A-942E-A42508C794EA}">
      <dsp:nvSpPr>
        <dsp:cNvPr id="0" name=""/>
        <dsp:cNvSpPr/>
      </dsp:nvSpPr>
      <dsp:spPr>
        <a:xfrm>
          <a:off x="6014758" y="1913246"/>
          <a:ext cx="648276" cy="64827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160620" y="1913246"/>
        <a:ext cx="356552" cy="487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1A877-5245-4E0B-A05E-D178B06D1FAF}">
      <dsp:nvSpPr>
        <dsp:cNvPr id="0" name=""/>
        <dsp:cNvSpPr/>
      </dsp:nvSpPr>
      <dsp:spPr>
        <a:xfrm>
          <a:off x="0" y="398447"/>
          <a:ext cx="2251025" cy="13506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0" kern="1200"/>
            <a:t>Creates an </a:t>
          </a:r>
          <a:r>
            <a:rPr lang="en-US" sz="2000" i="1" kern="1200"/>
            <a:t>Arkansas Child Health Advisory Committee</a:t>
          </a:r>
          <a:r>
            <a:rPr lang="en-US" sz="2000" i="0" kern="1200"/>
            <a:t> </a:t>
          </a:r>
          <a:endParaRPr lang="en-US" sz="2000" kern="1200"/>
        </a:p>
      </dsp:txBody>
      <dsp:txXfrm>
        <a:off x="0" y="398447"/>
        <a:ext cx="2251025" cy="1350615"/>
      </dsp:txXfrm>
    </dsp:sp>
    <dsp:sp modelId="{CC21361A-8C33-47BB-B1D8-290FD6CBD62B}">
      <dsp:nvSpPr>
        <dsp:cNvPr id="0" name=""/>
        <dsp:cNvSpPr/>
      </dsp:nvSpPr>
      <dsp:spPr>
        <a:xfrm>
          <a:off x="2476127" y="398447"/>
          <a:ext cx="2251025" cy="135061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0" kern="1200"/>
            <a:t>Limits access to food/beverage vending machines </a:t>
          </a:r>
          <a:endParaRPr lang="en-US" sz="2000" kern="1200"/>
        </a:p>
      </dsp:txBody>
      <dsp:txXfrm>
        <a:off x="2476127" y="398447"/>
        <a:ext cx="2251025" cy="1350615"/>
      </dsp:txXfrm>
    </dsp:sp>
    <dsp:sp modelId="{EA66FEE3-179A-4776-98F5-5142E8FEA259}">
      <dsp:nvSpPr>
        <dsp:cNvPr id="0" name=""/>
        <dsp:cNvSpPr/>
      </dsp:nvSpPr>
      <dsp:spPr>
        <a:xfrm>
          <a:off x="4952255" y="398447"/>
          <a:ext cx="2251025" cy="135061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0" kern="1200"/>
            <a:t>Reports </a:t>
          </a:r>
          <a:r>
            <a:rPr lang="en-US" sz="2000" b="1" i="0" kern="1200"/>
            <a:t>ALL</a:t>
          </a:r>
          <a:r>
            <a:rPr lang="en-US" sz="2000" i="0" kern="1200"/>
            <a:t> money received from food and beverage contracts.</a:t>
          </a:r>
          <a:endParaRPr lang="en-US" sz="2000" kern="1200"/>
        </a:p>
      </dsp:txBody>
      <dsp:txXfrm>
        <a:off x="4952255" y="398447"/>
        <a:ext cx="2251025" cy="1350615"/>
      </dsp:txXfrm>
    </dsp:sp>
    <dsp:sp modelId="{ED1EE270-DCA5-4ECF-8507-2B180B2FD3DE}">
      <dsp:nvSpPr>
        <dsp:cNvPr id="0" name=""/>
        <dsp:cNvSpPr/>
      </dsp:nvSpPr>
      <dsp:spPr>
        <a:xfrm>
          <a:off x="1238063" y="1974164"/>
          <a:ext cx="2251025" cy="135061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0" kern="1200"/>
            <a:t>Convenes an advisory committee in each school district</a:t>
          </a:r>
          <a:endParaRPr lang="en-US" sz="2000" kern="1200"/>
        </a:p>
      </dsp:txBody>
      <dsp:txXfrm>
        <a:off x="1238063" y="1974164"/>
        <a:ext cx="2251025" cy="1350615"/>
      </dsp:txXfrm>
    </dsp:sp>
    <dsp:sp modelId="{7B7AE2C3-C48A-4BA7-A081-2EE4C894D162}">
      <dsp:nvSpPr>
        <dsp:cNvPr id="0" name=""/>
        <dsp:cNvSpPr/>
      </dsp:nvSpPr>
      <dsp:spPr>
        <a:xfrm>
          <a:off x="3714191" y="1974164"/>
          <a:ext cx="2251025" cy="135061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0" kern="1200"/>
            <a:t>Incorporates nutrition/physical activity goals into annual plans</a:t>
          </a:r>
          <a:endParaRPr lang="en-US" sz="2000" kern="1200"/>
        </a:p>
      </dsp:txBody>
      <dsp:txXfrm>
        <a:off x="3714191" y="1974164"/>
        <a:ext cx="2251025" cy="13506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3F48D-180E-46CA-8441-16ECCDC9A850}">
      <dsp:nvSpPr>
        <dsp:cNvPr id="0" name=""/>
        <dsp:cNvSpPr/>
      </dsp:nvSpPr>
      <dsp:spPr>
        <a:xfrm>
          <a:off x="0" y="0"/>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01E34BF-0309-49C8-AA7D-E3FBD303F64A}">
      <dsp:nvSpPr>
        <dsp:cNvPr id="0" name=""/>
        <dsp:cNvSpPr/>
      </dsp:nvSpPr>
      <dsp:spPr>
        <a:xfrm>
          <a:off x="0" y="0"/>
          <a:ext cx="7203281" cy="86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a:t>
          </a:r>
          <a:r>
            <a:rPr lang="en-US" sz="2200" i="0" kern="1200"/>
            <a:t>tudents will participate in BMI assessments in  K, 2, 4, 6, 8, and 10.</a:t>
          </a:r>
          <a:endParaRPr lang="en-US" sz="2200" kern="1200"/>
        </a:p>
      </dsp:txBody>
      <dsp:txXfrm>
        <a:off x="0" y="0"/>
        <a:ext cx="7203281" cy="862409"/>
      </dsp:txXfrm>
    </dsp:sp>
    <dsp:sp modelId="{7925C751-2572-46AB-BCE0-1EF40282041C}">
      <dsp:nvSpPr>
        <dsp:cNvPr id="0" name=""/>
        <dsp:cNvSpPr/>
      </dsp:nvSpPr>
      <dsp:spPr>
        <a:xfrm>
          <a:off x="0" y="862409"/>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6A7BE10-9F06-4C42-8CF1-77F8690FFAC1}">
      <dsp:nvSpPr>
        <dsp:cNvPr id="0" name=""/>
        <dsp:cNvSpPr/>
      </dsp:nvSpPr>
      <dsp:spPr>
        <a:xfrm>
          <a:off x="0" y="862409"/>
          <a:ext cx="7203281" cy="86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0" kern="1200"/>
            <a:t>BMI measurements </a:t>
          </a:r>
          <a:r>
            <a:rPr lang="en-US" sz="2200" kern="1200"/>
            <a:t>not required </a:t>
          </a:r>
          <a:r>
            <a:rPr lang="en-US" sz="2200" i="0" kern="1200"/>
            <a:t>for students in grades 11 and 12.</a:t>
          </a:r>
          <a:endParaRPr lang="en-US" sz="2200" kern="1200"/>
        </a:p>
      </dsp:txBody>
      <dsp:txXfrm>
        <a:off x="0" y="862409"/>
        <a:ext cx="7203281" cy="862409"/>
      </dsp:txXfrm>
    </dsp:sp>
    <dsp:sp modelId="{4E6E0695-6010-4D5D-BE54-542101AEFB5A}">
      <dsp:nvSpPr>
        <dsp:cNvPr id="0" name=""/>
        <dsp:cNvSpPr/>
      </dsp:nvSpPr>
      <dsp:spPr>
        <a:xfrm>
          <a:off x="0" y="1724819"/>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BB504B5-8220-4E79-87BA-F9B7629D3E84}">
      <dsp:nvSpPr>
        <dsp:cNvPr id="0" name=""/>
        <dsp:cNvSpPr/>
      </dsp:nvSpPr>
      <dsp:spPr>
        <a:xfrm>
          <a:off x="0" y="1724819"/>
          <a:ext cx="7203281" cy="86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0" kern="1200"/>
            <a:t>Parents can provide written notice to the school if they choose to exclude their children from BMI assessments.</a:t>
          </a:r>
          <a:endParaRPr lang="en-US" sz="2200" kern="1200"/>
        </a:p>
      </dsp:txBody>
      <dsp:txXfrm>
        <a:off x="0" y="1724819"/>
        <a:ext cx="7203281" cy="862409"/>
      </dsp:txXfrm>
    </dsp:sp>
    <dsp:sp modelId="{F1BF4980-2580-47FB-A470-FA0BD55FE04F}">
      <dsp:nvSpPr>
        <dsp:cNvPr id="0" name=""/>
        <dsp:cNvSpPr/>
      </dsp:nvSpPr>
      <dsp:spPr>
        <a:xfrm>
          <a:off x="0" y="2587228"/>
          <a:ext cx="7203281"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CBC8F3-2B73-4D44-A3CF-B740F633A001}">
      <dsp:nvSpPr>
        <dsp:cNvPr id="0" name=""/>
        <dsp:cNvSpPr/>
      </dsp:nvSpPr>
      <dsp:spPr>
        <a:xfrm>
          <a:off x="0" y="2587228"/>
          <a:ext cx="7203281" cy="86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0" kern="1200"/>
            <a:t>Community Health Nurses will work with schools to assure that proper protocol is followed during the BMI assessments.</a:t>
          </a:r>
          <a:endParaRPr lang="en-US" sz="2200" kern="1200"/>
        </a:p>
      </dsp:txBody>
      <dsp:txXfrm>
        <a:off x="0" y="2587228"/>
        <a:ext cx="7203281" cy="86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9F54-9485-4890-9B80-2EE06AB0D91B}">
      <dsp:nvSpPr>
        <dsp:cNvPr id="0" name=""/>
        <dsp:cNvSpPr/>
      </dsp:nvSpPr>
      <dsp:spPr>
        <a:xfrm>
          <a:off x="0" y="0"/>
          <a:ext cx="6122788" cy="16754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Identify referrals and resources for children and parents</a:t>
          </a:r>
          <a:endParaRPr lang="en-US" sz="2600" kern="1200"/>
        </a:p>
      </dsp:txBody>
      <dsp:txXfrm>
        <a:off x="49072" y="49072"/>
        <a:ext cx="4391079" cy="1577308"/>
      </dsp:txXfrm>
    </dsp:sp>
    <dsp:sp modelId="{9ED5FD5C-CCDC-474C-A34C-F03683A933DB}">
      <dsp:nvSpPr>
        <dsp:cNvPr id="0" name=""/>
        <dsp:cNvSpPr/>
      </dsp:nvSpPr>
      <dsp:spPr>
        <a:xfrm>
          <a:off x="1080492" y="2047774"/>
          <a:ext cx="6122788" cy="16754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t>Promote policies that increases access to healthful foods and daily physical activity</a:t>
          </a:r>
          <a:endParaRPr lang="en-US" sz="2600" kern="1200" dirty="0"/>
        </a:p>
      </dsp:txBody>
      <dsp:txXfrm>
        <a:off x="1129564" y="2096846"/>
        <a:ext cx="3855108" cy="1577308"/>
      </dsp:txXfrm>
    </dsp:sp>
    <dsp:sp modelId="{3195E248-0F4F-4D2D-9B3C-12D92BF1316B}">
      <dsp:nvSpPr>
        <dsp:cNvPr id="0" name=""/>
        <dsp:cNvSpPr/>
      </dsp:nvSpPr>
      <dsp:spPr>
        <a:xfrm>
          <a:off x="5033744" y="1317091"/>
          <a:ext cx="1089043" cy="108904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8779" y="1317091"/>
        <a:ext cx="598973" cy="819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94193-5E55-4A84-9E85-E0092D07372C}">
      <dsp:nvSpPr>
        <dsp:cNvPr id="0" name=""/>
        <dsp:cNvSpPr/>
      </dsp:nvSpPr>
      <dsp:spPr>
        <a:xfrm>
          <a:off x="318599" y="2103"/>
          <a:ext cx="3339128" cy="200347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a:t>Measure's height</a:t>
          </a:r>
          <a:endParaRPr lang="en-US" sz="2800" kern="1200"/>
        </a:p>
      </dsp:txBody>
      <dsp:txXfrm>
        <a:off x="318599" y="2103"/>
        <a:ext cx="3339128" cy="2003477"/>
      </dsp:txXfrm>
    </dsp:sp>
    <dsp:sp modelId="{44F39EF6-077C-44DD-AEC0-900C08534D51}">
      <dsp:nvSpPr>
        <dsp:cNvPr id="0" name=""/>
        <dsp:cNvSpPr/>
      </dsp:nvSpPr>
      <dsp:spPr>
        <a:xfrm>
          <a:off x="3991640" y="2103"/>
          <a:ext cx="3339128" cy="2003477"/>
        </a:xfrm>
        <a:prstGeom prst="rect">
          <a:avLst/>
        </a:prstGeom>
        <a:solidFill>
          <a:schemeClr val="accent2">
            <a:hueOff val="-1696488"/>
            <a:satOff val="5592"/>
            <a:lumOff val="5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a:t>Portable or permanently affixed to wall</a:t>
          </a:r>
          <a:endParaRPr lang="en-US" sz="2800" kern="1200"/>
        </a:p>
      </dsp:txBody>
      <dsp:txXfrm>
        <a:off x="3991640" y="2103"/>
        <a:ext cx="3339128" cy="2003477"/>
      </dsp:txXfrm>
    </dsp:sp>
    <dsp:sp modelId="{4A05B014-2E2B-4AAC-A744-AA5B948B2F13}">
      <dsp:nvSpPr>
        <dsp:cNvPr id="0" name=""/>
        <dsp:cNvSpPr/>
      </dsp:nvSpPr>
      <dsp:spPr>
        <a:xfrm>
          <a:off x="2155120" y="2339493"/>
          <a:ext cx="3339128" cy="2003477"/>
        </a:xfrm>
        <a:prstGeom prst="rect">
          <a:avLst/>
        </a:prstGeom>
        <a:solidFill>
          <a:schemeClr val="accent2">
            <a:hueOff val="-3392975"/>
            <a:satOff val="11185"/>
            <a:lumOff val="1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i="0" kern="1200"/>
            <a:t>Provided by ACHI</a:t>
          </a:r>
          <a:endParaRPr lang="en-US" sz="2800" kern="1200"/>
        </a:p>
        <a:p>
          <a:pPr marL="228600" lvl="1" indent="-228600" algn="l" defTabSz="977900">
            <a:lnSpc>
              <a:spcPct val="90000"/>
            </a:lnSpc>
            <a:spcBef>
              <a:spcPct val="0"/>
            </a:spcBef>
            <a:spcAft>
              <a:spcPct val="15000"/>
            </a:spcAft>
            <a:buNone/>
          </a:pPr>
          <a:r>
            <a:rPr lang="en-US" sz="2200" i="0" kern="1200" dirty="0"/>
            <a:t>Tape wood board to wall for stability</a:t>
          </a:r>
          <a:endParaRPr lang="en-US" sz="2200" kern="1200" dirty="0"/>
        </a:p>
        <a:p>
          <a:pPr marL="228600" lvl="1" indent="-228600" algn="l" defTabSz="977900">
            <a:lnSpc>
              <a:spcPct val="90000"/>
            </a:lnSpc>
            <a:spcBef>
              <a:spcPct val="0"/>
            </a:spcBef>
            <a:spcAft>
              <a:spcPct val="15000"/>
            </a:spcAft>
            <a:buNone/>
          </a:pPr>
          <a:r>
            <a:rPr lang="en-US" sz="2200" i="0" kern="1200" dirty="0"/>
            <a:t>Carpenter’s triangle for headpiece</a:t>
          </a:r>
          <a:endParaRPr lang="en-US" sz="2200" kern="1200" dirty="0"/>
        </a:p>
      </dsp:txBody>
      <dsp:txXfrm>
        <a:off x="2155120" y="2339493"/>
        <a:ext cx="3339128" cy="2003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8C91A-6AB3-4483-B5A8-E479E199A201}">
      <dsp:nvSpPr>
        <dsp:cNvPr id="0" name=""/>
        <dsp:cNvSpPr/>
      </dsp:nvSpPr>
      <dsp:spPr>
        <a:xfrm>
          <a:off x="1987120" y="622793"/>
          <a:ext cx="426637" cy="91440"/>
        </a:xfrm>
        <a:custGeom>
          <a:avLst/>
          <a:gdLst/>
          <a:ahLst/>
          <a:cxnLst/>
          <a:rect l="0" t="0" r="0" b="0"/>
          <a:pathLst>
            <a:path>
              <a:moveTo>
                <a:pt x="0" y="45720"/>
              </a:moveTo>
              <a:lnTo>
                <a:pt x="42663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9008" y="666226"/>
        <a:ext cx="22861" cy="4572"/>
      </dsp:txXfrm>
    </dsp:sp>
    <dsp:sp modelId="{41ACD92E-2E38-4E5C-975B-6D97597F63C8}">
      <dsp:nvSpPr>
        <dsp:cNvPr id="0" name=""/>
        <dsp:cNvSpPr/>
      </dsp:nvSpPr>
      <dsp:spPr>
        <a:xfrm>
          <a:off x="931" y="72116"/>
          <a:ext cx="1987989" cy="11927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413" tIns="102252" rIns="97413" bIns="102252" numCol="1" spcCol="1270" anchor="t" anchorCtr="0">
          <a:noAutofit/>
        </a:bodyPr>
        <a:lstStyle/>
        <a:p>
          <a:pPr marL="0" lvl="0" indent="0" algn="l" defTabSz="844550">
            <a:lnSpc>
              <a:spcPct val="90000"/>
            </a:lnSpc>
            <a:spcBef>
              <a:spcPct val="0"/>
            </a:spcBef>
            <a:spcAft>
              <a:spcPct val="35000"/>
            </a:spcAft>
            <a:buNone/>
          </a:pPr>
          <a:r>
            <a:rPr lang="en-US" sz="1900" kern="1200"/>
            <a:t>Remove</a:t>
          </a:r>
        </a:p>
        <a:p>
          <a:pPr marL="114300" lvl="1" indent="-114300" algn="l" defTabSz="666750">
            <a:lnSpc>
              <a:spcPct val="90000"/>
            </a:lnSpc>
            <a:spcBef>
              <a:spcPct val="0"/>
            </a:spcBef>
            <a:spcAft>
              <a:spcPct val="15000"/>
            </a:spcAft>
            <a:buChar char="•"/>
          </a:pPr>
          <a:r>
            <a:rPr lang="en-US" sz="1500" kern="1200"/>
            <a:t>Remove as much outerwear as possible</a:t>
          </a:r>
        </a:p>
      </dsp:txBody>
      <dsp:txXfrm>
        <a:off x="931" y="72116"/>
        <a:ext cx="1987989" cy="1192793"/>
      </dsp:txXfrm>
    </dsp:sp>
    <dsp:sp modelId="{1CDFCCCA-B6FF-4E1E-B1E5-1615BFC6FCAA}">
      <dsp:nvSpPr>
        <dsp:cNvPr id="0" name=""/>
        <dsp:cNvSpPr/>
      </dsp:nvSpPr>
      <dsp:spPr>
        <a:xfrm>
          <a:off x="994925" y="1263109"/>
          <a:ext cx="2445226" cy="426637"/>
        </a:xfrm>
        <a:custGeom>
          <a:avLst/>
          <a:gdLst/>
          <a:ahLst/>
          <a:cxnLst/>
          <a:rect l="0" t="0" r="0" b="0"/>
          <a:pathLst>
            <a:path>
              <a:moveTo>
                <a:pt x="2445226" y="0"/>
              </a:moveTo>
              <a:lnTo>
                <a:pt x="2445226" y="230418"/>
              </a:lnTo>
              <a:lnTo>
                <a:pt x="0" y="230418"/>
              </a:lnTo>
              <a:lnTo>
                <a:pt x="0" y="42663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5348" y="1474142"/>
        <a:ext cx="124380" cy="4572"/>
      </dsp:txXfrm>
    </dsp:sp>
    <dsp:sp modelId="{0A674649-B3A6-4B01-853F-5C8C2617662C}">
      <dsp:nvSpPr>
        <dsp:cNvPr id="0" name=""/>
        <dsp:cNvSpPr/>
      </dsp:nvSpPr>
      <dsp:spPr>
        <a:xfrm>
          <a:off x="2446157" y="72116"/>
          <a:ext cx="1987989" cy="11927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413" tIns="102252" rIns="97413" bIns="102252" numCol="1" spcCol="1270" anchor="t" anchorCtr="0">
          <a:noAutofit/>
        </a:bodyPr>
        <a:lstStyle/>
        <a:p>
          <a:pPr marL="0" lvl="0" indent="0" algn="l" defTabSz="844550">
            <a:lnSpc>
              <a:spcPct val="90000"/>
            </a:lnSpc>
            <a:spcBef>
              <a:spcPct val="0"/>
            </a:spcBef>
            <a:spcAft>
              <a:spcPct val="35000"/>
            </a:spcAft>
            <a:buNone/>
          </a:pPr>
          <a:r>
            <a:rPr lang="en-US" sz="1900" kern="1200"/>
            <a:t>Remove</a:t>
          </a:r>
        </a:p>
        <a:p>
          <a:pPr marL="114300" lvl="1" indent="-114300" algn="l" defTabSz="666750">
            <a:lnSpc>
              <a:spcPct val="90000"/>
            </a:lnSpc>
            <a:spcBef>
              <a:spcPct val="0"/>
            </a:spcBef>
            <a:spcAft>
              <a:spcPct val="15000"/>
            </a:spcAft>
            <a:buChar char="•"/>
          </a:pPr>
          <a:r>
            <a:rPr lang="en-US" sz="1500" kern="1200"/>
            <a:t>Remove shoes (barefoot or wearing socks)</a:t>
          </a:r>
        </a:p>
      </dsp:txBody>
      <dsp:txXfrm>
        <a:off x="2446157" y="72116"/>
        <a:ext cx="1987989" cy="1192793"/>
      </dsp:txXfrm>
    </dsp:sp>
    <dsp:sp modelId="{E47FF997-4651-4B9B-8C0A-7C6B5DE28C07}">
      <dsp:nvSpPr>
        <dsp:cNvPr id="0" name=""/>
        <dsp:cNvSpPr/>
      </dsp:nvSpPr>
      <dsp:spPr>
        <a:xfrm>
          <a:off x="1987120" y="2272823"/>
          <a:ext cx="426637" cy="91440"/>
        </a:xfrm>
        <a:custGeom>
          <a:avLst/>
          <a:gdLst/>
          <a:ahLst/>
          <a:cxnLst/>
          <a:rect l="0" t="0" r="0" b="0"/>
          <a:pathLst>
            <a:path>
              <a:moveTo>
                <a:pt x="0" y="45720"/>
              </a:moveTo>
              <a:lnTo>
                <a:pt x="42663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9008" y="2316257"/>
        <a:ext cx="22861" cy="4572"/>
      </dsp:txXfrm>
    </dsp:sp>
    <dsp:sp modelId="{588ACD1A-F3C7-4838-9227-A7E1455DB471}">
      <dsp:nvSpPr>
        <dsp:cNvPr id="0" name=""/>
        <dsp:cNvSpPr/>
      </dsp:nvSpPr>
      <dsp:spPr>
        <a:xfrm>
          <a:off x="931" y="1722147"/>
          <a:ext cx="1987989" cy="11927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413" tIns="102252" rIns="97413" bIns="102252" numCol="1" spcCol="1270" anchor="t" anchorCtr="0">
          <a:noAutofit/>
        </a:bodyPr>
        <a:lstStyle/>
        <a:p>
          <a:pPr marL="0" lvl="0" indent="0" algn="l" defTabSz="844550">
            <a:lnSpc>
              <a:spcPct val="90000"/>
            </a:lnSpc>
            <a:spcBef>
              <a:spcPct val="0"/>
            </a:spcBef>
            <a:spcAft>
              <a:spcPct val="35000"/>
            </a:spcAft>
            <a:buNone/>
          </a:pPr>
          <a:r>
            <a:rPr lang="en-US" sz="1900" kern="1200"/>
            <a:t>Empty</a:t>
          </a:r>
        </a:p>
        <a:p>
          <a:pPr marL="114300" lvl="1" indent="-114300" algn="l" defTabSz="666750">
            <a:lnSpc>
              <a:spcPct val="90000"/>
            </a:lnSpc>
            <a:spcBef>
              <a:spcPct val="0"/>
            </a:spcBef>
            <a:spcAft>
              <a:spcPct val="15000"/>
            </a:spcAft>
            <a:buChar char="•"/>
          </a:pPr>
          <a:r>
            <a:rPr lang="en-US" sz="1500" kern="1200"/>
            <a:t>Empty pockets; remove jewelry and other objects</a:t>
          </a:r>
        </a:p>
      </dsp:txBody>
      <dsp:txXfrm>
        <a:off x="931" y="1722147"/>
        <a:ext cx="1987989" cy="1192793"/>
      </dsp:txXfrm>
    </dsp:sp>
    <dsp:sp modelId="{C7CF92C3-F8AF-42D9-9B12-C5AFC02D8DA4}">
      <dsp:nvSpPr>
        <dsp:cNvPr id="0" name=""/>
        <dsp:cNvSpPr/>
      </dsp:nvSpPr>
      <dsp:spPr>
        <a:xfrm>
          <a:off x="994925" y="2913140"/>
          <a:ext cx="2445226" cy="426637"/>
        </a:xfrm>
        <a:custGeom>
          <a:avLst/>
          <a:gdLst/>
          <a:ahLst/>
          <a:cxnLst/>
          <a:rect l="0" t="0" r="0" b="0"/>
          <a:pathLst>
            <a:path>
              <a:moveTo>
                <a:pt x="2445226" y="0"/>
              </a:moveTo>
              <a:lnTo>
                <a:pt x="2445226" y="230418"/>
              </a:lnTo>
              <a:lnTo>
                <a:pt x="0" y="230418"/>
              </a:lnTo>
              <a:lnTo>
                <a:pt x="0" y="42663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5348" y="3124173"/>
        <a:ext cx="124380" cy="4572"/>
      </dsp:txXfrm>
    </dsp:sp>
    <dsp:sp modelId="{5D39B83E-7B30-4949-840A-CEE5B7987DB2}">
      <dsp:nvSpPr>
        <dsp:cNvPr id="0" name=""/>
        <dsp:cNvSpPr/>
      </dsp:nvSpPr>
      <dsp:spPr>
        <a:xfrm>
          <a:off x="2446157" y="1722147"/>
          <a:ext cx="1987989" cy="11927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413" tIns="102252" rIns="97413" bIns="102252" numCol="1" spcCol="1270" anchor="t" anchorCtr="0">
          <a:noAutofit/>
        </a:bodyPr>
        <a:lstStyle/>
        <a:p>
          <a:pPr marL="0" lvl="0" indent="0" algn="l" defTabSz="844550">
            <a:lnSpc>
              <a:spcPct val="90000"/>
            </a:lnSpc>
            <a:spcBef>
              <a:spcPct val="0"/>
            </a:spcBef>
            <a:spcAft>
              <a:spcPct val="35000"/>
            </a:spcAft>
            <a:buNone/>
          </a:pPr>
          <a:r>
            <a:rPr lang="en-US" sz="1900" kern="1200"/>
            <a:t>Remove</a:t>
          </a:r>
        </a:p>
        <a:p>
          <a:pPr marL="114300" lvl="1" indent="-114300" algn="l" defTabSz="666750">
            <a:lnSpc>
              <a:spcPct val="90000"/>
            </a:lnSpc>
            <a:spcBef>
              <a:spcPct val="0"/>
            </a:spcBef>
            <a:spcAft>
              <a:spcPct val="15000"/>
            </a:spcAft>
            <a:buChar char="•"/>
          </a:pPr>
          <a:r>
            <a:rPr lang="en-US" sz="1500" kern="1200"/>
            <a:t>Remove eyeglasses (to visualize Frankfort Plane)</a:t>
          </a:r>
        </a:p>
      </dsp:txBody>
      <dsp:txXfrm>
        <a:off x="2446157" y="1722147"/>
        <a:ext cx="1987989" cy="1192793"/>
      </dsp:txXfrm>
    </dsp:sp>
    <dsp:sp modelId="{048319D0-C998-4005-813B-FDF233DEA6D6}">
      <dsp:nvSpPr>
        <dsp:cNvPr id="0" name=""/>
        <dsp:cNvSpPr/>
      </dsp:nvSpPr>
      <dsp:spPr>
        <a:xfrm>
          <a:off x="931" y="3372178"/>
          <a:ext cx="1987989" cy="1192793"/>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7413" tIns="102252" rIns="97413" bIns="102252" numCol="1" spcCol="1270" anchor="t" anchorCtr="0">
          <a:noAutofit/>
        </a:bodyPr>
        <a:lstStyle/>
        <a:p>
          <a:pPr marL="0" lvl="0" indent="0" algn="l" defTabSz="844550">
            <a:lnSpc>
              <a:spcPct val="90000"/>
            </a:lnSpc>
            <a:spcBef>
              <a:spcPct val="0"/>
            </a:spcBef>
            <a:spcAft>
              <a:spcPct val="35000"/>
            </a:spcAft>
            <a:buNone/>
          </a:pPr>
          <a:r>
            <a:rPr lang="en-US" sz="1900" kern="1200"/>
            <a:t>Remove</a:t>
          </a:r>
        </a:p>
        <a:p>
          <a:pPr marL="114300" lvl="1" indent="-114300" algn="l" defTabSz="666750">
            <a:lnSpc>
              <a:spcPct val="90000"/>
            </a:lnSpc>
            <a:spcBef>
              <a:spcPct val="0"/>
            </a:spcBef>
            <a:spcAft>
              <a:spcPct val="15000"/>
            </a:spcAft>
            <a:buChar char="•"/>
          </a:pPr>
          <a:r>
            <a:rPr lang="en-US" sz="1500" kern="1200"/>
            <a:t>Remove hair barrettes, ties or rubber bands</a:t>
          </a:r>
        </a:p>
      </dsp:txBody>
      <dsp:txXfrm>
        <a:off x="931" y="3372178"/>
        <a:ext cx="1987989" cy="1192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1C7D-40DA-4E8B-87E1-8DDF70AAEA6C}">
      <dsp:nvSpPr>
        <dsp:cNvPr id="0" name=""/>
        <dsp:cNvSpPr/>
      </dsp:nvSpPr>
      <dsp:spPr>
        <a:xfrm>
          <a:off x="0" y="0"/>
          <a:ext cx="5762624"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Measure in rotational order:</a:t>
          </a:r>
        </a:p>
      </dsp:txBody>
      <dsp:txXfrm>
        <a:off x="23991" y="23991"/>
        <a:ext cx="4809526" cy="771127"/>
      </dsp:txXfrm>
    </dsp:sp>
    <dsp:sp modelId="{3C89D7E6-CD7F-461F-A3D0-C4737BBBB1C4}">
      <dsp:nvSpPr>
        <dsp:cNvPr id="0" name=""/>
        <dsp:cNvSpPr/>
      </dsp:nvSpPr>
      <dsp:spPr>
        <a:xfrm>
          <a:off x="482619" y="968039"/>
          <a:ext cx="5762624" cy="81910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a:t>
          </a:r>
          <a:r>
            <a:rPr lang="en-US" sz="3100" kern="1200" baseline="30000"/>
            <a:t>st</a:t>
          </a:r>
          <a:r>
            <a:rPr lang="en-US" sz="3100" kern="1200"/>
            <a:t> Height</a:t>
          </a:r>
        </a:p>
      </dsp:txBody>
      <dsp:txXfrm>
        <a:off x="506610" y="992030"/>
        <a:ext cx="4699601" cy="771127"/>
      </dsp:txXfrm>
    </dsp:sp>
    <dsp:sp modelId="{419C298E-AFDC-4209-99F3-E13B7CE89F69}">
      <dsp:nvSpPr>
        <dsp:cNvPr id="0" name=""/>
        <dsp:cNvSpPr/>
      </dsp:nvSpPr>
      <dsp:spPr>
        <a:xfrm>
          <a:off x="958036" y="1936078"/>
          <a:ext cx="5762624" cy="81910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Weight</a:t>
          </a:r>
        </a:p>
      </dsp:txBody>
      <dsp:txXfrm>
        <a:off x="982027" y="1960069"/>
        <a:ext cx="4706804" cy="771127"/>
      </dsp:txXfrm>
    </dsp:sp>
    <dsp:sp modelId="{5DAF3BC1-44CD-4DC4-8AD0-2C1BA5EF4E9A}">
      <dsp:nvSpPr>
        <dsp:cNvPr id="0" name=""/>
        <dsp:cNvSpPr/>
      </dsp:nvSpPr>
      <dsp:spPr>
        <a:xfrm>
          <a:off x="1440656" y="2904117"/>
          <a:ext cx="5762624" cy="81910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2</a:t>
          </a:r>
          <a:r>
            <a:rPr lang="en-US" sz="3100" kern="1200" baseline="30000"/>
            <a:t>nd</a:t>
          </a:r>
          <a:r>
            <a:rPr lang="en-US" sz="3100" kern="1200"/>
            <a:t> Height</a:t>
          </a:r>
        </a:p>
      </dsp:txBody>
      <dsp:txXfrm>
        <a:off x="1464647" y="2928108"/>
        <a:ext cx="4699601" cy="771127"/>
      </dsp:txXfrm>
    </dsp:sp>
    <dsp:sp modelId="{3FC3F80E-B351-4EA4-A7B1-17177D06BC03}">
      <dsp:nvSpPr>
        <dsp:cNvPr id="0" name=""/>
        <dsp:cNvSpPr/>
      </dsp:nvSpPr>
      <dsp:spPr>
        <a:xfrm>
          <a:off x="5230203"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49998" y="627363"/>
        <a:ext cx="292831" cy="400647"/>
      </dsp:txXfrm>
    </dsp:sp>
    <dsp:sp modelId="{23596F24-186D-474C-AE6A-1AF1CA11E92F}">
      <dsp:nvSpPr>
        <dsp:cNvPr id="0" name=""/>
        <dsp:cNvSpPr/>
      </dsp:nvSpPr>
      <dsp:spPr>
        <a:xfrm>
          <a:off x="5712823" y="1595402"/>
          <a:ext cx="532421" cy="53242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832618" y="1595402"/>
        <a:ext cx="292831" cy="400647"/>
      </dsp:txXfrm>
    </dsp:sp>
    <dsp:sp modelId="{01EF19F8-AC4A-430A-A4AA-29673784CCAA}">
      <dsp:nvSpPr>
        <dsp:cNvPr id="0" name=""/>
        <dsp:cNvSpPr/>
      </dsp:nvSpPr>
      <dsp:spPr>
        <a:xfrm>
          <a:off x="6188239" y="2563441"/>
          <a:ext cx="532421" cy="53242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308034" y="2563441"/>
        <a:ext cx="292831" cy="4006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a:solidFill>
                  <a:srgbClr val="7F7F7F"/>
                </a:solidFill>
                <a:latin typeface="Arial"/>
                <a:ea typeface="Arial"/>
                <a:cs typeface="Arial"/>
                <a:sym typeface="Arial"/>
              </a:rPr>
              <a:t>UPDATED April 2021</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Over the past three decades, too many children have adopted unhealthy eating habits and become physically inactive.  Consequently, the rate of obesity among children across the country is rising at an alarming rate.  </a:t>
            </a:r>
            <a:endParaRPr/>
          </a:p>
          <a:p>
            <a:pPr marL="0" lvl="0" indent="0" algn="l" rtl="0">
              <a:lnSpc>
                <a:spcPct val="100000"/>
              </a:lnSpc>
              <a:spcBef>
                <a:spcPts val="0"/>
              </a:spcBef>
              <a:spcAft>
                <a:spcPts val="0"/>
              </a:spcAft>
              <a:buSzPts val="1800"/>
              <a:buNone/>
            </a:pPr>
            <a:r>
              <a:rPr lang="en-US"/>
              <a:t>In Arkansas, nearly 38 percent of our young people are overweight or at risk for overweight.       </a:t>
            </a:r>
            <a:endParaRPr/>
          </a:p>
          <a:p>
            <a:pPr marL="0" lvl="0" indent="0" algn="l" rtl="0">
              <a:lnSpc>
                <a:spcPct val="100000"/>
              </a:lnSpc>
              <a:spcBef>
                <a:spcPts val="0"/>
              </a:spcBef>
              <a:spcAft>
                <a:spcPts val="0"/>
              </a:spcAft>
              <a:buSzPts val="1800"/>
              <a:buNone/>
            </a:pPr>
            <a:r>
              <a:rPr lang="en-US"/>
              <a:t>17 years ago, leaders in Arkansas developed a unique and comprehensive approach to address childhood obesity in public schools and communities.</a:t>
            </a:r>
            <a:endParaRPr/>
          </a:p>
          <a:p>
            <a:pPr marL="0" lvl="0" indent="0" algn="l" rtl="0">
              <a:lnSpc>
                <a:spcPct val="100000"/>
              </a:lnSpc>
              <a:spcBef>
                <a:spcPts val="0"/>
              </a:spcBef>
              <a:spcAft>
                <a:spcPts val="0"/>
              </a:spcAft>
              <a:buSzPts val="1800"/>
              <a:buNone/>
            </a:pPr>
            <a:r>
              <a:rPr lang="en-US"/>
              <a:t>Act 1220 of 2003 called for improved access to healthier foods and beverages in schools, the creation of local committees to promote physical activity and nutrition and confidential reporting of each student’s body mass index (BMI) to his or her parents. </a:t>
            </a:r>
            <a:endParaRPr/>
          </a:p>
          <a:p>
            <a:pPr marL="0" lvl="0" indent="0" algn="l" rtl="0">
              <a:lnSpc>
                <a:spcPct val="100000"/>
              </a:lnSpc>
              <a:spcBef>
                <a:spcPts val="0"/>
              </a:spcBef>
              <a:spcAft>
                <a:spcPts val="0"/>
              </a:spcAft>
              <a:buSzPts val="1400"/>
              <a:buNone/>
            </a:pPr>
            <a:endParaRPr/>
          </a:p>
        </p:txBody>
      </p:sp>
      <p:sp>
        <p:nvSpPr>
          <p:cNvPr id="89" name="Google Shape;89;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16</a:t>
            </a:fld>
            <a:endParaRPr sz="1800" b="0" i="0" u="none" strike="noStrike" cap="none">
              <a:solidFill>
                <a:schemeClr val="dk1"/>
              </a:solidFill>
              <a:latin typeface="Arial"/>
              <a:ea typeface="Arial"/>
              <a:cs typeface="Arial"/>
              <a:sym typeface="Arial"/>
            </a:endParaRPr>
          </a:p>
        </p:txBody>
      </p:sp>
      <p:sp>
        <p:nvSpPr>
          <p:cNvPr id="528" name="Google Shape;528;p49: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9" name="Google Shape;529;p49:notes"/>
          <p:cNvSpPr txBox="1">
            <a:spLocks noGrp="1"/>
          </p:cNvSpPr>
          <p:nvPr>
            <p:ph type="body" idx="1"/>
          </p:nvPr>
        </p:nvSpPr>
        <p:spPr>
          <a:xfrm>
            <a:off x="0" y="4343400"/>
            <a:ext cx="6858000" cy="4800600"/>
          </a:xfrm>
          <a:prstGeom prst="rect">
            <a:avLst/>
          </a:prstGeom>
          <a:noFill/>
          <a:ln>
            <a:noFill/>
          </a:ln>
        </p:spPr>
        <p:txBody>
          <a:bodyPr spcFirstLastPara="1" wrap="square" lIns="91425" tIns="45700" rIns="91425" bIns="45700" anchor="t" anchorCtr="0">
            <a:noAutofit/>
          </a:bodyPr>
          <a:lstStyle/>
          <a:p>
            <a:pPr marL="241300" lvl="0" indent="0" algn="l" rtl="0">
              <a:lnSpc>
                <a:spcPct val="100000"/>
              </a:lnSpc>
              <a:spcBef>
                <a:spcPts val="0"/>
              </a:spcBef>
              <a:spcAft>
                <a:spcPts val="0"/>
              </a:spcAft>
              <a:buSzPts val="1300"/>
              <a:buNone/>
            </a:pPr>
            <a:endParaRPr sz="1300">
              <a:latin typeface="Arial"/>
              <a:ea typeface="Arial"/>
              <a:cs typeface="Arial"/>
              <a:sym typeface="Arial"/>
            </a:endParaRPr>
          </a:p>
          <a:p>
            <a:pPr marL="241300" lvl="0" indent="0" algn="l" rtl="0">
              <a:lnSpc>
                <a:spcPct val="100000"/>
              </a:lnSpc>
              <a:spcBef>
                <a:spcPts val="0"/>
              </a:spcBef>
              <a:spcAft>
                <a:spcPts val="0"/>
              </a:spcAft>
              <a:buSzPts val="1400"/>
              <a:buNone/>
            </a:pPr>
            <a:r>
              <a:rPr lang="en-US" sz="1300">
                <a:latin typeface="Arial"/>
                <a:ea typeface="Arial"/>
                <a:cs typeface="Arial"/>
                <a:sym typeface="Arial"/>
              </a:rPr>
              <a:t>In children and teens, body mass index is used to assess underweight, obese and overweight. Children's body fatness changes over the years as they grow. Also, girls and boys differ in their body fatness as they mature. This is why BMI for children, also referred to as BMI-for-age, is </a:t>
            </a:r>
            <a:r>
              <a:rPr lang="en-US" sz="1300" u="sng">
                <a:latin typeface="Arial"/>
                <a:ea typeface="Arial"/>
                <a:cs typeface="Arial"/>
                <a:sym typeface="Arial"/>
              </a:rPr>
              <a:t>gender and age specific</a:t>
            </a:r>
            <a:r>
              <a:rPr lang="en-US" sz="1300">
                <a:latin typeface="Arial"/>
                <a:ea typeface="Arial"/>
                <a:cs typeface="Arial"/>
                <a:sym typeface="Arial"/>
              </a:rPr>
              <a:t>. (http://www.cdc.gov/nccdphp/dnpa/bmi/bmi-for-age.htm) </a:t>
            </a:r>
            <a:endParaRPr/>
          </a:p>
          <a:p>
            <a:pPr marL="241300" lvl="0" indent="0" algn="l" rtl="0">
              <a:lnSpc>
                <a:spcPct val="100000"/>
              </a:lnSpc>
              <a:spcBef>
                <a:spcPts val="0"/>
              </a:spcBef>
              <a:spcAft>
                <a:spcPts val="0"/>
              </a:spcAft>
              <a:buSzPts val="1300"/>
              <a:buFont typeface="Arial"/>
              <a:buNone/>
            </a:pPr>
            <a:r>
              <a:rPr lang="en-US" sz="1300" b="1">
                <a:latin typeface="Arial"/>
                <a:ea typeface="Arial"/>
                <a:cs typeface="Arial"/>
                <a:sym typeface="Arial"/>
              </a:rPr>
              <a:t>Why is BMI-for-age a useful tool?</a:t>
            </a:r>
            <a:endParaRPr/>
          </a:p>
          <a:p>
            <a:pPr marL="241300" lvl="0" indent="-82550" algn="l" rtl="0">
              <a:lnSpc>
                <a:spcPct val="100000"/>
              </a:lnSpc>
              <a:spcBef>
                <a:spcPts val="0"/>
              </a:spcBef>
              <a:spcAft>
                <a:spcPts val="0"/>
              </a:spcAft>
              <a:buSzPts val="1300"/>
              <a:buFont typeface="Arial"/>
              <a:buAutoNum type="arabicPeriod"/>
            </a:pPr>
            <a:r>
              <a:rPr lang="en-US" sz="1300" b="1">
                <a:latin typeface="Arial"/>
                <a:ea typeface="Arial"/>
                <a:cs typeface="Arial"/>
                <a:sym typeface="Arial"/>
              </a:rPr>
              <a:t> </a:t>
            </a:r>
            <a:r>
              <a:rPr lang="en-US" sz="1300">
                <a:latin typeface="Arial"/>
                <a:ea typeface="Arial"/>
                <a:cs typeface="Arial"/>
                <a:sym typeface="Arial"/>
              </a:rPr>
              <a:t>BMI-for-Age is used for children and teens because of their rate of growth and development. It is a useful tool because BMI-for-age provides a reference for adolescents that can be used beyond puberty. </a:t>
            </a:r>
            <a:endParaRPr/>
          </a:p>
          <a:p>
            <a:pPr marL="241300" lvl="0" indent="-82550" algn="l" rtl="0">
              <a:lnSpc>
                <a:spcPct val="100000"/>
              </a:lnSpc>
              <a:spcBef>
                <a:spcPts val="0"/>
              </a:spcBef>
              <a:spcAft>
                <a:spcPts val="0"/>
              </a:spcAft>
              <a:buSzPts val="1300"/>
              <a:buFont typeface="Arial"/>
              <a:buAutoNum type="arabicPeriod"/>
            </a:pPr>
            <a:r>
              <a:rPr lang="en-US" sz="1300">
                <a:latin typeface="Arial"/>
                <a:ea typeface="Arial"/>
                <a:cs typeface="Arial"/>
                <a:sym typeface="Arial"/>
              </a:rPr>
              <a:t>BMI-for-age in children and adolescents compares well to laboratory measures of body fat. </a:t>
            </a:r>
            <a:endParaRPr/>
          </a:p>
          <a:p>
            <a:pPr marL="241300" lvl="0" indent="-82550" algn="l" rtl="0">
              <a:lnSpc>
                <a:spcPct val="100000"/>
              </a:lnSpc>
              <a:spcBef>
                <a:spcPts val="0"/>
              </a:spcBef>
              <a:spcAft>
                <a:spcPts val="0"/>
              </a:spcAft>
              <a:buSzPts val="1300"/>
              <a:buFont typeface="Arial"/>
              <a:buAutoNum type="arabicPeriod"/>
            </a:pPr>
            <a:r>
              <a:rPr lang="en-US" sz="1300">
                <a:latin typeface="Arial"/>
                <a:ea typeface="Arial"/>
                <a:cs typeface="Arial"/>
                <a:sym typeface="Arial"/>
              </a:rPr>
              <a:t>BMI-for-age can be used to track body size throughout life.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There are a number of indexes to identify overweight, but the most common marker is the BMI.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17</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13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18</a:t>
            </a:fld>
            <a:endParaRPr sz="1800" b="0" i="0" u="none" strike="noStrike" cap="none">
              <a:solidFill>
                <a:schemeClr val="dk1"/>
              </a:solidFill>
              <a:latin typeface="Arial"/>
              <a:ea typeface="Arial"/>
              <a:cs typeface="Arial"/>
              <a:sym typeface="Arial"/>
            </a:endParaRPr>
          </a:p>
        </p:txBody>
      </p:sp>
      <p:sp>
        <p:nvSpPr>
          <p:cNvPr id="547" name="Google Shape;547;p51: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8" name="Google Shape;548;p51:notes"/>
          <p:cNvSpPr txBox="1">
            <a:spLocks noGrp="1"/>
          </p:cNvSpPr>
          <p:nvPr>
            <p:ph type="body" idx="1"/>
          </p:nvPr>
        </p:nvSpPr>
        <p:spPr>
          <a:xfrm>
            <a:off x="609600" y="4419600"/>
            <a:ext cx="5638800" cy="4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500">
                <a:latin typeface="Arial"/>
                <a:ea typeface="Arial"/>
                <a:cs typeface="Arial"/>
                <a:sym typeface="Arial"/>
              </a:rPr>
              <a:t>A wide body of research since the mid-1990s does show that body mass index, for both children and adults, is now an </a:t>
            </a:r>
            <a:r>
              <a:rPr lang="en-US" sz="1500" u="sng">
                <a:latin typeface="Arial"/>
                <a:ea typeface="Arial"/>
                <a:cs typeface="Arial"/>
                <a:sym typeface="Arial"/>
              </a:rPr>
              <a:t>accepted</a:t>
            </a:r>
            <a:r>
              <a:rPr lang="en-US" sz="1500">
                <a:latin typeface="Arial"/>
                <a:ea typeface="Arial"/>
                <a:cs typeface="Arial"/>
                <a:sym typeface="Arial"/>
              </a:rPr>
              <a:t> measure of the causes of and possible treatments for a broad range of disorders, including not only diseases such as diabetes and heart trouble, but also seemingly less directly related conditions such as asthma.   </a:t>
            </a:r>
            <a:endParaRPr/>
          </a:p>
          <a:p>
            <a:pPr marL="0" lvl="0" indent="0" algn="l" rtl="0">
              <a:lnSpc>
                <a:spcPct val="100000"/>
              </a:lnSpc>
              <a:spcBef>
                <a:spcPts val="0"/>
              </a:spcBef>
              <a:spcAft>
                <a:spcPts val="0"/>
              </a:spcAft>
              <a:buSzPts val="1800"/>
              <a:buFont typeface="Arial"/>
              <a:buNone/>
            </a:pPr>
            <a:r>
              <a:rPr lang="en-US">
                <a:latin typeface="Arial"/>
                <a:ea typeface="Arial"/>
                <a:cs typeface="Arial"/>
                <a:sym typeface="Arial"/>
              </a:rPr>
              <a:t>(Health and Health Care in Schools, </a:t>
            </a:r>
            <a:r>
              <a:rPr lang="en-US" b="1">
                <a:latin typeface="Arial"/>
                <a:ea typeface="Arial"/>
                <a:cs typeface="Arial"/>
                <a:sym typeface="Arial"/>
              </a:rPr>
              <a:t>School Nurses, School-Based Health Centers and Childhood Overweight:  A report from a roundtable meeting to explore the role of school  </a:t>
            </a:r>
            <a:r>
              <a:rPr lang="en-US">
                <a:latin typeface="Arial"/>
                <a:ea typeface="Arial"/>
                <a:cs typeface="Arial"/>
                <a:sym typeface="Arial"/>
              </a:rPr>
              <a:t>health professionals in preventing childhood overweight  Washington, DC, April 27-28, 2006).</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sz="1400" b="1" dirty="0"/>
          </a:p>
          <a:p>
            <a:pPr marL="0" lvl="0" indent="0" algn="l" rtl="0">
              <a:lnSpc>
                <a:spcPct val="100000"/>
              </a:lnSpc>
              <a:spcBef>
                <a:spcPts val="0"/>
              </a:spcBef>
              <a:spcAft>
                <a:spcPts val="0"/>
              </a:spcAft>
              <a:buSzPts val="1400"/>
              <a:buNone/>
            </a:pPr>
            <a:r>
              <a:rPr lang="en-US" sz="1400" dirty="0"/>
              <a:t>Additional Safeguards for BMI Screening Programs</a:t>
            </a:r>
            <a:endParaRPr lang="en-US" dirty="0"/>
          </a:p>
          <a:p>
            <a:pPr marL="0" lvl="0" indent="0" algn="l" rtl="0">
              <a:lnSpc>
                <a:spcPct val="100000"/>
              </a:lnSpc>
              <a:spcBef>
                <a:spcPts val="0"/>
              </a:spcBef>
              <a:spcAft>
                <a:spcPts val="0"/>
              </a:spcAft>
              <a:buSzPts val="1400"/>
              <a:buNone/>
            </a:pPr>
            <a:r>
              <a:rPr lang="en-US" sz="1400" dirty="0"/>
              <a:t>1. Ensure that resources are available for safe and effective follow-up </a:t>
            </a:r>
            <a:r>
              <a:rPr lang="en-US" dirty="0"/>
              <a:t>(</a:t>
            </a:r>
            <a:r>
              <a:rPr lang="en-US" dirty="0" err="1"/>
              <a:t>Nihiser</a:t>
            </a:r>
            <a:r>
              <a:rPr lang="en-US" dirty="0"/>
              <a:t>, 2007).</a:t>
            </a:r>
            <a:r>
              <a:rPr lang="en-US" sz="1400" dirty="0"/>
              <a:t> </a:t>
            </a:r>
            <a:endParaRPr lang="en-US" dirty="0"/>
          </a:p>
          <a:p>
            <a:pPr marL="0" lvl="0" indent="0" algn="l" rtl="0">
              <a:lnSpc>
                <a:spcPct val="100000"/>
              </a:lnSpc>
              <a:spcBef>
                <a:spcPts val="0"/>
              </a:spcBef>
              <a:spcAft>
                <a:spcPts val="0"/>
              </a:spcAft>
              <a:buSzPts val="1400"/>
              <a:buNone/>
            </a:pPr>
            <a:endParaRPr lang="en-US" sz="1400" b="1" dirty="0"/>
          </a:p>
          <a:p>
            <a:pPr marL="0" lvl="0" indent="0" algn="l" rtl="0">
              <a:lnSpc>
                <a:spcPct val="100000"/>
              </a:lnSpc>
              <a:spcBef>
                <a:spcPts val="0"/>
              </a:spcBef>
              <a:spcAft>
                <a:spcPts val="0"/>
              </a:spcAft>
              <a:buSzPts val="1800"/>
              <a:buNone/>
            </a:pPr>
            <a:r>
              <a:rPr lang="en-US" b="1" dirty="0"/>
              <a:t>School Nurses, School-Based Health Centers and Childhood Overweight: </a:t>
            </a:r>
            <a:br>
              <a:rPr lang="en-US" dirty="0"/>
            </a:br>
            <a:r>
              <a:rPr lang="en-US" dirty="0"/>
              <a:t>A report from a roundtable meeting to explore the role of school health professionals in preventing childhood overweight  Washington, DC, April 27-28, 2006 </a:t>
            </a:r>
          </a:p>
          <a:p>
            <a:pPr marL="0" lvl="0" indent="0" algn="l" rtl="0">
              <a:lnSpc>
                <a:spcPct val="100000"/>
              </a:lnSpc>
              <a:spcBef>
                <a:spcPts val="0"/>
              </a:spcBef>
              <a:spcAft>
                <a:spcPts val="0"/>
              </a:spcAft>
              <a:buSzPts val="1800"/>
              <a:buNone/>
            </a:pPr>
            <a:endParaRPr lang="en-US" dirty="0"/>
          </a:p>
          <a:p>
            <a:pPr marL="0" lvl="0" indent="0" algn="l" rtl="0">
              <a:lnSpc>
                <a:spcPct val="90000"/>
              </a:lnSpc>
              <a:spcBef>
                <a:spcPts val="0"/>
              </a:spcBef>
              <a:spcAft>
                <a:spcPts val="0"/>
              </a:spcAft>
              <a:buSzPts val="1800"/>
              <a:buNone/>
            </a:pPr>
            <a:r>
              <a:rPr lang="en-US" b="1" dirty="0"/>
              <a:t>‘</a:t>
            </a:r>
            <a:r>
              <a:rPr lang="en-US" dirty="0"/>
              <a:t>Measurements are more likely to be accurate and reliable when they are conducted by trained professionals, such as school nurses.’ </a:t>
            </a:r>
            <a:r>
              <a:rPr lang="en-US" sz="1000" dirty="0"/>
              <a:t>(</a:t>
            </a:r>
            <a:r>
              <a:rPr lang="en-US" sz="1000" dirty="0" err="1"/>
              <a:t>Nihiser</a:t>
            </a:r>
            <a:r>
              <a:rPr lang="en-US" sz="1000" dirty="0"/>
              <a:t>, 2007, p 14)</a:t>
            </a:r>
            <a:endParaRPr lang="en-US" dirty="0"/>
          </a:p>
          <a:p>
            <a:pPr marL="0" lvl="0" indent="0" algn="l" rtl="0">
              <a:lnSpc>
                <a:spcPct val="90000"/>
              </a:lnSpc>
              <a:spcBef>
                <a:spcPts val="0"/>
              </a:spcBef>
              <a:spcAft>
                <a:spcPts val="0"/>
              </a:spcAft>
              <a:buSzPts val="1800"/>
              <a:buNone/>
            </a:pPr>
            <a:endParaRPr lang="en-US" dirty="0"/>
          </a:p>
          <a:p>
            <a:pPr marL="0" lvl="0" indent="0" algn="l" rtl="0">
              <a:lnSpc>
                <a:spcPct val="90000"/>
              </a:lnSpc>
              <a:spcBef>
                <a:spcPts val="0"/>
              </a:spcBef>
              <a:spcAft>
                <a:spcPts val="0"/>
              </a:spcAft>
              <a:buSzPts val="1400"/>
              <a:buNone/>
            </a:pPr>
            <a:r>
              <a:rPr lang="en-US" sz="1400" dirty="0"/>
              <a:t> </a:t>
            </a:r>
            <a:r>
              <a:rPr lang="en-US" dirty="0"/>
              <a:t> The results of one study support that height and weight screening by school nurses can be private and reliable and provides an opportunity for school nurses to intervene when children are at high risk</a:t>
            </a:r>
            <a:r>
              <a:rPr lang="en-US" sz="1100" dirty="0"/>
              <a:t>… </a:t>
            </a:r>
            <a:r>
              <a:rPr lang="en-US" sz="1000" dirty="0"/>
              <a:t>(Stoddard, et al., 2008)</a:t>
            </a:r>
            <a:endParaRPr lang="en-US" dirty="0"/>
          </a:p>
          <a:p>
            <a:pPr marL="0" lvl="0" indent="0" algn="l" rtl="0">
              <a:lnSpc>
                <a:spcPct val="90000"/>
              </a:lnSpc>
              <a:spcBef>
                <a:spcPts val="0"/>
              </a:spcBef>
              <a:spcAft>
                <a:spcPts val="0"/>
              </a:spcAft>
              <a:buSzPts val="1800"/>
              <a:buNone/>
            </a:pPr>
            <a:endParaRPr lang="en-US" dirty="0"/>
          </a:p>
          <a:p>
            <a:pPr marL="0" lvl="0" indent="0" algn="l" rtl="0">
              <a:lnSpc>
                <a:spcPct val="90000"/>
              </a:lnSpc>
              <a:spcBef>
                <a:spcPts val="0"/>
              </a:spcBef>
              <a:spcAft>
                <a:spcPts val="0"/>
              </a:spcAft>
              <a:buSzPts val="1400"/>
              <a:buNone/>
            </a:pPr>
            <a:r>
              <a:rPr lang="en-US" sz="1400" dirty="0"/>
              <a:t> </a:t>
            </a:r>
            <a:r>
              <a:rPr lang="en-US" dirty="0"/>
              <a:t>One study indicated that “mandates increased the number of school nurses measuring and reporting student BMIs as a way to influence healthy weight in school children and policies related to healthy nutrition and physical activity.”          </a:t>
            </a:r>
            <a:r>
              <a:rPr lang="en-US" sz="1000" dirty="0"/>
              <a:t>(Hendershot, et al, 2008)</a:t>
            </a:r>
            <a:endParaRPr lang="en-US" dirty="0"/>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000"/>
              <a:buNone/>
            </a:pPr>
            <a:r>
              <a:rPr lang="en-US" sz="1000" dirty="0"/>
              <a:t>BMI </a:t>
            </a:r>
            <a:r>
              <a:rPr lang="en-US" sz="1000" u="sng" dirty="0"/>
              <a:t>should not</a:t>
            </a:r>
            <a:r>
              <a:rPr lang="en-US" sz="1000" dirty="0"/>
              <a:t> be reported if schools lack:</a:t>
            </a:r>
            <a:endParaRPr lang="en-US" dirty="0"/>
          </a:p>
          <a:p>
            <a:pPr marL="0" lvl="1" indent="0" algn="l" rtl="0">
              <a:lnSpc>
                <a:spcPct val="100000"/>
              </a:lnSpc>
              <a:spcBef>
                <a:spcPts val="0"/>
              </a:spcBef>
              <a:spcAft>
                <a:spcPts val="0"/>
              </a:spcAft>
              <a:buSzPts val="1600"/>
              <a:buNone/>
            </a:pPr>
            <a:r>
              <a:rPr lang="en-US" sz="1600" dirty="0"/>
              <a:t>effective ways to refer children and their parents to resources that can help them achieve healthy body weights</a:t>
            </a:r>
            <a:endParaRPr lang="en-US" dirty="0"/>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19</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304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Parents are less likely to opt out if you are able to explain to them the importance of this screening and why it matters for their child and for the state as a whole.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i="0" u="none" cap="all" dirty="0"/>
              <a:t>May be helpful to list required screenings in your district/school policy book</a:t>
            </a:r>
            <a:endParaRPr lang="en-US" sz="1800" cap="all"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21</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9131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22</a:t>
            </a:fld>
            <a:endParaRPr sz="1800" b="0" i="0" u="none" strike="noStrike" cap="none">
              <a:solidFill>
                <a:schemeClr val="dk1"/>
              </a:solidFill>
              <a:latin typeface="Arial"/>
              <a:ea typeface="Arial"/>
              <a:cs typeface="Arial"/>
              <a:sym typeface="Arial"/>
            </a:endParaRPr>
          </a:p>
        </p:txBody>
      </p:sp>
      <p:sp>
        <p:nvSpPr>
          <p:cNvPr id="644" name="Google Shape;644;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5" name="Google Shape;645;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rtl="0">
              <a:lnSpc>
                <a:spcPct val="100000"/>
              </a:lnSpc>
              <a:spcBef>
                <a:spcPts val="0"/>
              </a:spcBef>
              <a:spcAft>
                <a:spcPts val="0"/>
              </a:spcAft>
              <a:buSzPts val="1800"/>
              <a:buNone/>
            </a:pPr>
            <a:r>
              <a:rPr lang="en-US" dirty="0"/>
              <a:t>ACHI Stadiometer is a 84” Yard Stick mounted on 86” wood board </a:t>
            </a:r>
          </a:p>
          <a:p>
            <a:pPr marL="0" lvl="1" indent="0" algn="l" rtl="0">
              <a:lnSpc>
                <a:spcPct val="100000"/>
              </a:lnSpc>
              <a:spcBef>
                <a:spcPts val="0"/>
              </a:spcBef>
              <a:spcAft>
                <a:spcPts val="0"/>
              </a:spcAft>
              <a:buSzPts val="1800"/>
              <a:buNone/>
            </a:pPr>
            <a:endParaRPr lang="en-US" dirty="0"/>
          </a:p>
          <a:p>
            <a:pPr marL="0" lvl="1" indent="0" algn="l" rtl="0">
              <a:lnSpc>
                <a:spcPct val="100000"/>
              </a:lnSpc>
              <a:spcBef>
                <a:spcPts val="0"/>
              </a:spcBef>
              <a:spcAft>
                <a:spcPts val="0"/>
              </a:spcAft>
              <a:buSzPts val="1800"/>
              <a:buNone/>
            </a:pPr>
            <a:r>
              <a:rPr lang="en-US" dirty="0"/>
              <a:t>Duct tape or blue painter’s tape may be used to stabilize stadiometer to the wall.  Blue painter’s tape is finish friendly.</a:t>
            </a:r>
          </a:p>
          <a:p>
            <a:pPr marL="0" lvl="1" indent="0" algn="l" rtl="0">
              <a:lnSpc>
                <a:spcPct val="100000"/>
              </a:lnSpc>
              <a:spcBef>
                <a:spcPts val="0"/>
              </a:spcBef>
              <a:spcAft>
                <a:spcPts val="0"/>
              </a:spcAft>
              <a:buSzPts val="1800"/>
              <a:buNone/>
            </a:pPr>
            <a:endParaRPr lang="en-US" dirty="0"/>
          </a:p>
          <a:p>
            <a:pPr marL="0" lvl="1" indent="0" algn="l" rtl="0">
              <a:lnSpc>
                <a:spcPct val="100000"/>
              </a:lnSpc>
              <a:spcBef>
                <a:spcPts val="0"/>
              </a:spcBef>
              <a:spcAft>
                <a:spcPts val="0"/>
              </a:spcAft>
              <a:buSzPts val="1800"/>
              <a:buNone/>
            </a:pPr>
            <a:r>
              <a:rPr lang="en-US" dirty="0" err="1"/>
              <a:t>Shorr</a:t>
            </a:r>
            <a:r>
              <a:rPr lang="en-US" dirty="0"/>
              <a:t> Measuring Board Stadiometer is gold standard—top of line; sturdy; durable because handcrafted out of solid wood.  Collapsible.  Offers accurate measurement due to wide wooden head piece that reduces chances for measurement error caused when harrower head piece is used.</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23</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478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24</a:t>
            </a:fld>
            <a:endParaRPr sz="1800" b="0" i="0" u="none" strike="noStrike" cap="none">
              <a:solidFill>
                <a:schemeClr val="lt1"/>
              </a:solidFill>
              <a:latin typeface="Arial"/>
              <a:ea typeface="Arial"/>
              <a:cs typeface="Arial"/>
              <a:sym typeface="Arial"/>
            </a:endParaRPr>
          </a:p>
        </p:txBody>
      </p:sp>
      <p:sp>
        <p:nvSpPr>
          <p:cNvPr id="612" name="Google Shape;61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3" name="Google Shape;613;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2" indent="0" algn="l" rtl="0">
              <a:lnSpc>
                <a:spcPct val="100000"/>
              </a:lnSpc>
              <a:spcBef>
                <a:spcPts val="0"/>
              </a:spcBef>
              <a:spcAft>
                <a:spcPts val="0"/>
              </a:spcAft>
              <a:buSzPts val="2800"/>
              <a:buNone/>
            </a:pPr>
            <a:r>
              <a:rPr lang="en-US" sz="2800"/>
              <a:t>Colored tape placed over previous weight readout for confidentiality</a:t>
            </a:r>
            <a:endParaRPr/>
          </a:p>
          <a:p>
            <a:pPr marL="0" lvl="0" indent="0" algn="l" rtl="0">
              <a:lnSpc>
                <a:spcPct val="100000"/>
              </a:lnSpc>
              <a:spcBef>
                <a:spcPts val="0"/>
              </a:spcBef>
              <a:spcAft>
                <a:spcPts val="0"/>
              </a:spcAft>
              <a:buSzPts val="1400"/>
              <a:buNone/>
            </a:pPr>
            <a:endParaRPr sz="2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5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26</a:t>
            </a:fld>
            <a:endParaRPr sz="1800" b="0" i="0" u="none" strike="noStrike" cap="none">
              <a:solidFill>
                <a:schemeClr val="dk1"/>
              </a:solidFill>
              <a:latin typeface="Arial"/>
              <a:ea typeface="Arial"/>
              <a:cs typeface="Arial"/>
              <a:sym typeface="Arial"/>
            </a:endParaRPr>
          </a:p>
        </p:txBody>
      </p:sp>
      <p:sp>
        <p:nvSpPr>
          <p:cNvPr id="622" name="Google Shape;62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3" name="Google Shape;623;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1" indent="0" algn="l" rtl="0">
              <a:lnSpc>
                <a:spcPct val="80000"/>
              </a:lnSpc>
              <a:spcBef>
                <a:spcPts val="0"/>
              </a:spcBef>
              <a:spcAft>
                <a:spcPts val="0"/>
              </a:spcAft>
              <a:buSzPts val="2400"/>
              <a:buNone/>
            </a:pPr>
            <a:r>
              <a:rPr lang="en-US" sz="2400"/>
              <a:t>Equipment needed is scales, stadiometer, stool, misc.</a:t>
            </a:r>
            <a:endParaRPr/>
          </a:p>
          <a:p>
            <a:pPr marL="0" lvl="1" indent="0" algn="l" rtl="0">
              <a:lnSpc>
                <a:spcPct val="80000"/>
              </a:lnSpc>
              <a:spcBef>
                <a:spcPts val="0"/>
              </a:spcBef>
              <a:spcAft>
                <a:spcPts val="0"/>
              </a:spcAft>
              <a:buSzPts val="2400"/>
              <a:buNone/>
            </a:pPr>
            <a:endParaRPr sz="2400"/>
          </a:p>
          <a:p>
            <a:pPr marL="0" lvl="1" indent="0" algn="l" rtl="0">
              <a:lnSpc>
                <a:spcPct val="80000"/>
              </a:lnSpc>
              <a:spcBef>
                <a:spcPts val="0"/>
              </a:spcBef>
              <a:spcAft>
                <a:spcPts val="0"/>
              </a:spcAft>
              <a:buSzPts val="2400"/>
              <a:buNone/>
            </a:pPr>
            <a:r>
              <a:rPr lang="en-US" sz="2400"/>
              <a:t>Accuracy of scales must be checked each day prior to assessment</a:t>
            </a:r>
            <a:endParaRPr/>
          </a:p>
          <a:p>
            <a:pPr marL="0" lvl="0" indent="0" algn="l" rtl="0">
              <a:lnSpc>
                <a:spcPct val="100000"/>
              </a:lnSpc>
              <a:spcBef>
                <a:spcPts val="0"/>
              </a:spcBef>
              <a:spcAft>
                <a:spcPts val="0"/>
              </a:spcAft>
              <a:buSzPts val="1800"/>
              <a:buNone/>
            </a:pPr>
            <a:endParaRPr/>
          </a:p>
          <a:p>
            <a:pPr marL="0" lvl="1" indent="0" algn="l" rtl="0">
              <a:lnSpc>
                <a:spcPct val="100000"/>
              </a:lnSpc>
              <a:spcBef>
                <a:spcPts val="0"/>
              </a:spcBef>
              <a:spcAft>
                <a:spcPts val="0"/>
              </a:spcAft>
              <a:buSzPts val="2400"/>
              <a:buNone/>
            </a:pPr>
            <a:r>
              <a:rPr lang="en-US" sz="2400"/>
              <a:t>Stations should be set up on a hard surface floors/avoiding carpet</a:t>
            </a:r>
            <a:endParaRPr/>
          </a:p>
          <a:p>
            <a:pPr marL="0" lvl="1" indent="0" algn="l" rtl="0">
              <a:lnSpc>
                <a:spcPct val="100000"/>
              </a:lnSpc>
              <a:spcBef>
                <a:spcPts val="0"/>
              </a:spcBef>
              <a:spcAft>
                <a:spcPts val="0"/>
              </a:spcAft>
              <a:buSzPts val="2400"/>
              <a:buNone/>
            </a:pPr>
            <a:endParaRPr sz="2400"/>
          </a:p>
          <a:p>
            <a:pPr marL="0" lvl="1" indent="0" algn="l" rtl="0">
              <a:lnSpc>
                <a:spcPct val="100000"/>
              </a:lnSpc>
              <a:spcBef>
                <a:spcPts val="0"/>
              </a:spcBef>
              <a:spcAft>
                <a:spcPts val="0"/>
              </a:spcAft>
              <a:buSzPts val="2400"/>
              <a:buNone/>
            </a:pPr>
            <a:r>
              <a:rPr lang="en-US" sz="2400"/>
              <a:t>Children should have shoes off, pockets empty, correct identification.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Standardize weights for checking accuracy</a:t>
            </a:r>
            <a:endParaRPr/>
          </a:p>
          <a:p>
            <a:pPr marL="0" lvl="0" indent="0" algn="l" rtl="0">
              <a:lnSpc>
                <a:spcPct val="100000"/>
              </a:lnSpc>
              <a:spcBef>
                <a:spcPts val="0"/>
              </a:spcBef>
              <a:spcAft>
                <a:spcPts val="0"/>
              </a:spcAft>
              <a:buSzPts val="1800"/>
              <a:buNone/>
            </a:pPr>
            <a:r>
              <a:rPr lang="en-US"/>
              <a:t>	At the beginning of each measurement day at the school, accuracy of the scales will be required</a:t>
            </a:r>
            <a:endParaRPr/>
          </a:p>
          <a:p>
            <a:pPr marL="0" lvl="0" indent="0" algn="l" rtl="0">
              <a:lnSpc>
                <a:spcPct val="100000"/>
              </a:lnSpc>
              <a:spcBef>
                <a:spcPts val="0"/>
              </a:spcBef>
              <a:spcAft>
                <a:spcPts val="0"/>
              </a:spcAft>
              <a:buSzPts val="1800"/>
              <a:buNone/>
            </a:pPr>
            <a:r>
              <a:rPr lang="en-US"/>
              <a:t>	A known standardized weight must be placed on each scale.  </a:t>
            </a:r>
            <a:endParaRPr/>
          </a:p>
          <a:p>
            <a:pPr marL="0" lvl="0" indent="0" algn="l" rtl="0">
              <a:lnSpc>
                <a:spcPct val="100000"/>
              </a:lnSpc>
              <a:spcBef>
                <a:spcPts val="0"/>
              </a:spcBef>
              <a:spcAft>
                <a:spcPts val="0"/>
              </a:spcAft>
              <a:buSzPts val="1800"/>
              <a:buNone/>
            </a:pPr>
            <a:r>
              <a:rPr lang="en-US"/>
              <a:t>	This weight (reading on the scale) should be logged on the calibration log.</a:t>
            </a:r>
            <a:endParaRPr/>
          </a:p>
          <a:p>
            <a:pPr marL="0" lvl="0" indent="0" algn="l" rtl="0">
              <a:lnSpc>
                <a:spcPct val="100000"/>
              </a:lnSpc>
              <a:spcBef>
                <a:spcPts val="0"/>
              </a:spcBef>
              <a:spcAft>
                <a:spcPts val="0"/>
              </a:spcAft>
              <a:buSzPts val="1800"/>
              <a:buNone/>
            </a:pPr>
            <a:r>
              <a:rPr lang="en-US"/>
              <a:t>	If the recorded weight is more than half a pound higher or lower than the standard weight, the measurement should be</a:t>
            </a:r>
            <a:endParaRPr/>
          </a:p>
          <a:p>
            <a:pPr marL="0" lvl="0" indent="0" algn="l" rtl="0">
              <a:lnSpc>
                <a:spcPct val="100000"/>
              </a:lnSpc>
              <a:spcBef>
                <a:spcPts val="0"/>
              </a:spcBef>
              <a:spcAft>
                <a:spcPts val="0"/>
              </a:spcAft>
              <a:buSzPts val="1800"/>
              <a:buNone/>
            </a:pPr>
            <a:r>
              <a:rPr lang="en-US"/>
              <a:t>	 repeated and rerecorded.  If the recorded weight maintains more than half a pound different from the calibration </a:t>
            </a:r>
            <a:endParaRPr/>
          </a:p>
          <a:p>
            <a:pPr marL="0" lvl="0" indent="0" algn="l" rtl="0">
              <a:lnSpc>
                <a:spcPct val="100000"/>
              </a:lnSpc>
              <a:spcBef>
                <a:spcPts val="0"/>
              </a:spcBef>
              <a:spcAft>
                <a:spcPts val="0"/>
              </a:spcAft>
              <a:buSzPts val="1800"/>
              <a:buNone/>
            </a:pPr>
            <a:r>
              <a:rPr lang="en-US"/>
              <a:t>	weight, then batteries should be changed.  If this does not correct the problem, then scale should not be used for </a:t>
            </a:r>
            <a:endParaRPr/>
          </a:p>
          <a:p>
            <a:pPr marL="0" lvl="0" indent="0" algn="l" rtl="0">
              <a:lnSpc>
                <a:spcPct val="100000"/>
              </a:lnSpc>
              <a:spcBef>
                <a:spcPts val="0"/>
              </a:spcBef>
              <a:spcAft>
                <a:spcPts val="0"/>
              </a:spcAft>
              <a:buSzPts val="1800"/>
              <a:buNone/>
            </a:pPr>
            <a:r>
              <a:rPr lang="en-US"/>
              <a:t>	assessments.</a:t>
            </a:r>
            <a:endParaRPr/>
          </a:p>
          <a:p>
            <a:pPr marL="0" lvl="0" indent="0" algn="l" rtl="0">
              <a:lnSpc>
                <a:spcPct val="100000"/>
              </a:lnSpc>
              <a:spcBef>
                <a:spcPts val="0"/>
              </a:spcBef>
              <a:spcAft>
                <a:spcPts val="0"/>
              </a:spcAft>
              <a:buSzPts val="1800"/>
              <a:buNone/>
            </a:pPr>
            <a:r>
              <a:rPr lang="en-US"/>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27</a:t>
            </a:fld>
            <a:endParaRPr sz="1800" b="0" i="0" u="none" strike="noStrike" cap="none">
              <a:solidFill>
                <a:schemeClr val="dk1"/>
              </a:solidFill>
              <a:latin typeface="Arial"/>
              <a:ea typeface="Arial"/>
              <a:cs typeface="Arial"/>
              <a:sym typeface="Arial"/>
            </a:endParaRPr>
          </a:p>
        </p:txBody>
      </p:sp>
      <p:sp>
        <p:nvSpPr>
          <p:cNvPr id="664" name="Google Shape;66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p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Any assessment team member MUST have BMI certification.</a:t>
            </a:r>
            <a:endParaRPr/>
          </a:p>
          <a:p>
            <a:pPr marL="0" lvl="0" indent="0" algn="l" rtl="0">
              <a:lnSpc>
                <a:spcPct val="100000"/>
              </a:lnSpc>
              <a:spcBef>
                <a:spcPts val="0"/>
              </a:spcBef>
              <a:spcAft>
                <a:spcPts val="0"/>
              </a:spcAft>
              <a:buSzPts val="1800"/>
              <a:buNone/>
            </a:pPr>
            <a:r>
              <a:rPr lang="en-US"/>
              <a:t>Screener—person actually assessing the Height and Weight</a:t>
            </a:r>
            <a:endParaRPr/>
          </a:p>
          <a:p>
            <a:pPr marL="0" lvl="0" indent="0" algn="l" rtl="0">
              <a:lnSpc>
                <a:spcPct val="100000"/>
              </a:lnSpc>
              <a:spcBef>
                <a:spcPts val="0"/>
              </a:spcBef>
              <a:spcAft>
                <a:spcPts val="0"/>
              </a:spcAft>
              <a:buSzPts val="1800"/>
              <a:buNone/>
            </a:pPr>
            <a:r>
              <a:rPr lang="en-US"/>
              <a:t>Recorder—person who writes down student heights and weights or enters measurements into database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211774621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ge211774621_1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8" name="Google Shape;98;ge211774621_1_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Because measurement of height requires greater skill to perform correctly, two measurements are recommended to reduce error.</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29</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433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30</a:t>
            </a:fld>
            <a:endParaRPr sz="1800" b="0" i="0" u="none" strike="noStrike" cap="none">
              <a:solidFill>
                <a:schemeClr val="dk1"/>
              </a:solidFill>
              <a:latin typeface="Arial"/>
              <a:ea typeface="Arial"/>
              <a:cs typeface="Arial"/>
              <a:sym typeface="Arial"/>
            </a:endParaRPr>
          </a:p>
        </p:txBody>
      </p:sp>
      <p:sp>
        <p:nvSpPr>
          <p:cNvPr id="704" name="Google Shape;70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5" name="Google Shape;705;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Frankfort Plane—imaginary line passing through the external ear canal and across the top of the lower bone of the eye socket, immediately under the eye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6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31</a:t>
            </a:fld>
            <a:endParaRPr sz="1800" b="0" i="0" u="none" strike="noStrike" cap="none">
              <a:solidFill>
                <a:schemeClr val="dk1"/>
              </a:solidFill>
              <a:latin typeface="Arial"/>
              <a:ea typeface="Arial"/>
              <a:cs typeface="Arial"/>
              <a:sym typeface="Arial"/>
            </a:endParaRPr>
          </a:p>
        </p:txBody>
      </p:sp>
      <p:sp>
        <p:nvSpPr>
          <p:cNvPr id="759" name="Google Shape;75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0" name="Google Shape;760;p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Frankfort Plane—imaginary line passing through the external ear canal and across the top of the lower bone of the eye socket, immediately under the eye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32</a:t>
            </a:fld>
            <a:endParaRPr sz="1800" b="0" i="0" u="none" strike="noStrike" cap="none">
              <a:solidFill>
                <a:schemeClr val="dk1"/>
              </a:solidFill>
              <a:latin typeface="Arial"/>
              <a:ea typeface="Arial"/>
              <a:cs typeface="Arial"/>
              <a:sym typeface="Arial"/>
            </a:endParaRPr>
          </a:p>
        </p:txBody>
      </p:sp>
      <p:sp>
        <p:nvSpPr>
          <p:cNvPr id="734" name="Google Shape;73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5" name="Google Shape;735;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6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33</a:t>
            </a:fld>
            <a:endParaRPr sz="1800" b="0" i="0" u="none" strike="noStrike" cap="none">
              <a:solidFill>
                <a:schemeClr val="dk1"/>
              </a:solidFill>
              <a:latin typeface="Arial"/>
              <a:ea typeface="Arial"/>
              <a:cs typeface="Arial"/>
              <a:sym typeface="Arial"/>
            </a:endParaRPr>
          </a:p>
        </p:txBody>
      </p:sp>
      <p:sp>
        <p:nvSpPr>
          <p:cNvPr id="769" name="Google Shape;769;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0" name="Google Shape;770;p6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Carpenter’s Square—an instrument for ensuring a level reading of height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6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34</a:t>
            </a:fld>
            <a:endParaRPr sz="1800" b="0" i="0" u="none" strike="noStrike" cap="none">
              <a:solidFill>
                <a:schemeClr val="lt1"/>
              </a:solidFill>
              <a:latin typeface="Arial"/>
              <a:ea typeface="Arial"/>
              <a:cs typeface="Arial"/>
              <a:sym typeface="Arial"/>
            </a:endParaRPr>
          </a:p>
        </p:txBody>
      </p:sp>
      <p:sp>
        <p:nvSpPr>
          <p:cNvPr id="780" name="Google Shape;78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1" name="Google Shape;781;p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Char char="•"/>
            </a:pPr>
            <a:r>
              <a:rPr lang="en-US"/>
              <a:t>Take first height and call out number to recorder</a:t>
            </a:r>
            <a:endParaRPr/>
          </a:p>
          <a:p>
            <a:pPr marL="228600" lvl="0" indent="-114300" algn="l" rtl="0">
              <a:lnSpc>
                <a:spcPct val="100000"/>
              </a:lnSpc>
              <a:spcBef>
                <a:spcPts val="0"/>
              </a:spcBef>
              <a:spcAft>
                <a:spcPts val="0"/>
              </a:spcAft>
              <a:buSzPts val="1800"/>
              <a:buChar char="•"/>
            </a:pPr>
            <a:r>
              <a:rPr lang="en-US"/>
              <a:t>Recorder calls number back to confirm correct reading.</a:t>
            </a:r>
            <a:endParaRPr/>
          </a:p>
          <a:p>
            <a:pPr marL="228600" lvl="0" indent="-114300" algn="l" rtl="0">
              <a:lnSpc>
                <a:spcPct val="100000"/>
              </a:lnSpc>
              <a:spcBef>
                <a:spcPts val="0"/>
              </a:spcBef>
              <a:spcAft>
                <a:spcPts val="0"/>
              </a:spcAft>
              <a:buSzPts val="1800"/>
              <a:buFont typeface="Calibri"/>
              <a:buChar char="•"/>
            </a:pPr>
            <a:r>
              <a:rPr lang="en-US"/>
              <a:t>Recorder records number on data collection form or directly into web-entry system (space indicated for “1</a:t>
            </a:r>
            <a:r>
              <a:rPr lang="en-US" baseline="30000"/>
              <a:t>st</a:t>
            </a:r>
            <a:r>
              <a:rPr lang="en-US"/>
              <a:t> Height”).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6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35</a:t>
            </a:fld>
            <a:endParaRPr sz="1800" b="0" i="0" u="none" strike="noStrike" cap="none">
              <a:solidFill>
                <a:schemeClr val="lt1"/>
              </a:solidFill>
              <a:latin typeface="Arial"/>
              <a:ea typeface="Arial"/>
              <a:cs typeface="Arial"/>
              <a:sym typeface="Arial"/>
            </a:endParaRPr>
          </a:p>
        </p:txBody>
      </p:sp>
      <p:sp>
        <p:nvSpPr>
          <p:cNvPr id="801" name="Google Shape;801;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2" name="Google Shape;802;p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Child is asked to step up backwards onto the scale and stand still over the center of the scale with body weight evenly distributed between both feet.</a:t>
            </a:r>
            <a:endParaRPr/>
          </a:p>
          <a:p>
            <a:pPr marL="0" lvl="0" indent="0" algn="l" rtl="0">
              <a:lnSpc>
                <a:spcPct val="100000"/>
              </a:lnSpc>
              <a:spcBef>
                <a:spcPts val="0"/>
              </a:spcBef>
              <a:spcAft>
                <a:spcPts val="0"/>
              </a:spcAft>
              <a:buSzPts val="1800"/>
              <a:buNone/>
            </a:pPr>
            <a:r>
              <a:rPr lang="en-US"/>
              <a:t>In order to ensure confidentiality and to prevent the child from seeing his/her weight, it is REQUIRED that that the child step on the scale backward away from the readout.</a:t>
            </a:r>
            <a:endParaRPr/>
          </a:p>
          <a:p>
            <a:pPr marL="0" lvl="0" indent="0" algn="l" rtl="0">
              <a:lnSpc>
                <a:spcPct val="100000"/>
              </a:lnSpc>
              <a:spcBef>
                <a:spcPts val="0"/>
              </a:spcBef>
              <a:spcAft>
                <a:spcPts val="0"/>
              </a:spcAft>
              <a:buSzPts val="1800"/>
              <a:buNone/>
            </a:pPr>
            <a:r>
              <a:rPr lang="en-US"/>
              <a:t>Arms should hang freely by the sides of the body with palms facing thighs.</a:t>
            </a:r>
            <a:endParaRPr/>
          </a:p>
          <a:p>
            <a:pPr marL="0" lvl="0" indent="0" algn="l" rtl="0">
              <a:lnSpc>
                <a:spcPct val="100000"/>
              </a:lnSpc>
              <a:spcBef>
                <a:spcPts val="0"/>
              </a:spcBef>
              <a:spcAft>
                <a:spcPts val="0"/>
              </a:spcAft>
              <a:buSzPts val="1800"/>
              <a:buNone/>
            </a:pPr>
            <a:r>
              <a:rPr lang="en-US"/>
              <a:t>Child should hold head up and face forward</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7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36</a:t>
            </a:fld>
            <a:endParaRPr sz="1800" b="0" i="0" u="none" strike="noStrike" cap="none">
              <a:solidFill>
                <a:schemeClr val="lt1"/>
              </a:solidFill>
              <a:latin typeface="Arial"/>
              <a:ea typeface="Arial"/>
              <a:cs typeface="Arial"/>
              <a:sym typeface="Arial"/>
            </a:endParaRPr>
          </a:p>
        </p:txBody>
      </p:sp>
      <p:sp>
        <p:nvSpPr>
          <p:cNvPr id="818" name="Google Shape;818;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9" name="Google Shape;819;p7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Font typeface="Calibri"/>
              <a:buChar char="•"/>
            </a:pPr>
            <a:r>
              <a:rPr lang="en-US"/>
              <a:t>Measurer positions child on scale and indicates to recorder that child is “ready”.</a:t>
            </a:r>
            <a:endParaRPr/>
          </a:p>
          <a:p>
            <a:pPr marL="228600" lvl="0" indent="-114300" algn="l" rtl="0">
              <a:lnSpc>
                <a:spcPct val="100000"/>
              </a:lnSpc>
              <a:spcBef>
                <a:spcPts val="0"/>
              </a:spcBef>
              <a:spcAft>
                <a:spcPts val="0"/>
              </a:spcAft>
              <a:buSzPts val="1800"/>
              <a:buFont typeface="Calibri"/>
              <a:buChar char="•"/>
            </a:pPr>
            <a:r>
              <a:rPr lang="en-US"/>
              <a:t>Recorder obtains read-out number on scale and records number on data collection form</a:t>
            </a:r>
            <a:endParaRPr/>
          </a:p>
          <a:p>
            <a:pPr marL="228600" lvl="0" indent="0" algn="l" rtl="0">
              <a:lnSpc>
                <a:spcPct val="100000"/>
              </a:lnSpc>
              <a:spcBef>
                <a:spcPts val="0"/>
              </a:spcBef>
              <a:spcAft>
                <a:spcPts val="0"/>
              </a:spcAft>
              <a:buSzPts val="1800"/>
              <a:buNone/>
            </a:pPr>
            <a:endParaRPr/>
          </a:p>
          <a:p>
            <a:pPr marL="228600" lvl="0" indent="0" algn="l" rtl="0">
              <a:lnSpc>
                <a:spcPct val="100000"/>
              </a:lnSpc>
              <a:spcBef>
                <a:spcPts val="0"/>
              </a:spcBef>
              <a:spcAft>
                <a:spcPts val="0"/>
              </a:spcAft>
              <a:buSzPts val="1800"/>
              <a:buNone/>
            </a:pPr>
            <a:endParaRPr/>
          </a:p>
          <a:p>
            <a:pPr marL="228600" lvl="0" indent="0" algn="l" rtl="0">
              <a:lnSpc>
                <a:spcPct val="100000"/>
              </a:lnSpc>
              <a:spcBef>
                <a:spcPts val="0"/>
              </a:spcBef>
              <a:spcAft>
                <a:spcPts val="0"/>
              </a:spcAft>
              <a:buSzPts val="1800"/>
              <a:buNone/>
            </a:pPr>
            <a:r>
              <a:rPr lang="en-US"/>
              <a:t>Two height measurement reduces error and increases accuracy of the BMI.</a:t>
            </a:r>
            <a:endParaRPr/>
          </a:p>
          <a:p>
            <a:pPr marL="228600" lvl="0" indent="0" algn="l" rtl="0">
              <a:lnSpc>
                <a:spcPct val="100000"/>
              </a:lnSpc>
              <a:spcBef>
                <a:spcPts val="0"/>
              </a:spcBef>
              <a:spcAft>
                <a:spcPts val="0"/>
              </a:spcAft>
              <a:buSzPts val="1800"/>
              <a:buNone/>
            </a:pPr>
            <a:endParaRPr/>
          </a:p>
          <a:p>
            <a:pPr marL="22860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37</a:t>
            </a:fld>
            <a:endParaRPr sz="1800" b="0" i="0" u="none" strike="noStrike" cap="none">
              <a:solidFill>
                <a:schemeClr val="lt1"/>
              </a:solidFill>
              <a:latin typeface="Arial"/>
              <a:ea typeface="Arial"/>
              <a:cs typeface="Arial"/>
              <a:sym typeface="Arial"/>
            </a:endParaRPr>
          </a:p>
        </p:txBody>
      </p:sp>
      <p:sp>
        <p:nvSpPr>
          <p:cNvPr id="850" name="Google Shape;850;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1" name="Google Shape;851;p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Recorder checks two sets of height measurements to determine if more than a one-inch difference exists between the two heights.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Height measurement is more subject to error, and is not generally considered to be sensitive data, those measurement readings are called out by the measurer and recorder to increase the overall accuracy of height measurements.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7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39</a:t>
            </a:fld>
            <a:endParaRPr sz="1800" b="0" i="0" u="none" strike="noStrike" cap="none">
              <a:solidFill>
                <a:schemeClr val="dk1"/>
              </a:solidFill>
              <a:latin typeface="Arial"/>
              <a:ea typeface="Arial"/>
              <a:cs typeface="Arial"/>
              <a:sym typeface="Arial"/>
            </a:endParaRPr>
          </a:p>
        </p:txBody>
      </p:sp>
      <p:sp>
        <p:nvSpPr>
          <p:cNvPr id="886" name="Google Shape;88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7" name="Google Shape;887;p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The top form is required for the nurse to keep on record for at least five years</a:t>
            </a:r>
            <a:endParaRPr/>
          </a:p>
          <a:p>
            <a:pPr marL="0" lvl="0" indent="0" algn="l" rtl="0">
              <a:lnSpc>
                <a:spcPct val="100000"/>
              </a:lnSpc>
              <a:spcBef>
                <a:spcPts val="0"/>
              </a:spcBef>
              <a:spcAft>
                <a:spcPts val="0"/>
              </a:spcAft>
              <a:buSzPts val="1800"/>
              <a:buNone/>
            </a:pPr>
            <a:r>
              <a:rPr lang="en-US"/>
              <a:t>The Data collection form is just a helpful and recommended tool to actually keep record of the heights, weights and comments from screening the students (this does not have to be kept for 5 years)</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The card will be talked about in a few slides, will want to print and have accessible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297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7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40</a:t>
            </a:fld>
            <a:endParaRPr sz="1800" b="0" i="0" u="none" strike="noStrike" cap="none">
              <a:solidFill>
                <a:schemeClr val="dk1"/>
              </a:solidFill>
              <a:latin typeface="Arial"/>
              <a:ea typeface="Arial"/>
              <a:cs typeface="Arial"/>
              <a:sym typeface="Arial"/>
            </a:endParaRPr>
          </a:p>
        </p:txBody>
      </p:sp>
      <p:sp>
        <p:nvSpPr>
          <p:cNvPr id="896" name="Google Shape;89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7" name="Google Shape;897;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Formally called the ACHI Scale Calibration Log or ACHi Scale Accuracy Log</a:t>
            </a:r>
            <a:r>
              <a:rPr lang="en-US" sz="2600">
                <a:solidFill>
                  <a:schemeClr val="lt1"/>
                </a:solidFill>
                <a:latin typeface="Roboto"/>
                <a:ea typeface="Roboto"/>
                <a:cs typeface="Roboto"/>
                <a:sym typeface="Roboto"/>
              </a:rPr>
              <a:t>Verification Steps:</a:t>
            </a:r>
            <a:endParaRPr sz="2600">
              <a:solidFill>
                <a:schemeClr val="lt1"/>
              </a:solidFill>
              <a:latin typeface="Roboto"/>
              <a:ea typeface="Roboto"/>
              <a:cs typeface="Roboto"/>
              <a:sym typeface="Roboto"/>
            </a:endParaRPr>
          </a:p>
          <a:p>
            <a:pPr marL="457200" lvl="0" indent="0" algn="l" rtl="0">
              <a:lnSpc>
                <a:spcPct val="100000"/>
              </a:lnSpc>
              <a:spcBef>
                <a:spcPts val="1000"/>
              </a:spcBef>
              <a:spcAft>
                <a:spcPts val="0"/>
              </a:spcAft>
              <a:buSzPts val="1400"/>
              <a:buNone/>
            </a:pPr>
            <a:r>
              <a:rPr lang="en-US" sz="1400">
                <a:solidFill>
                  <a:schemeClr val="dk1"/>
                </a:solidFill>
                <a:latin typeface="Roboto"/>
                <a:ea typeface="Roboto"/>
                <a:cs typeface="Roboto"/>
                <a:sym typeface="Roboto"/>
              </a:rPr>
              <a:t>“Zero” the scale, if digital model</a:t>
            </a:r>
            <a:endParaRPr sz="1400">
              <a:solidFill>
                <a:schemeClr val="dk1"/>
              </a:solidFill>
              <a:latin typeface="Roboto"/>
              <a:ea typeface="Roboto"/>
              <a:cs typeface="Roboto"/>
              <a:sym typeface="Roboto"/>
            </a:endParaRPr>
          </a:p>
          <a:p>
            <a:pPr marL="457200" lvl="0" indent="0" algn="l" rtl="0">
              <a:lnSpc>
                <a:spcPct val="100000"/>
              </a:lnSpc>
              <a:spcBef>
                <a:spcPts val="1000"/>
              </a:spcBef>
              <a:spcAft>
                <a:spcPts val="0"/>
              </a:spcAft>
              <a:buSzPts val="1400"/>
              <a:buNone/>
            </a:pPr>
            <a:r>
              <a:rPr lang="en-US" sz="1400">
                <a:solidFill>
                  <a:schemeClr val="dk1"/>
                </a:solidFill>
                <a:latin typeface="Roboto"/>
                <a:ea typeface="Roboto"/>
                <a:cs typeface="Roboto"/>
                <a:sym typeface="Roboto"/>
              </a:rPr>
              <a:t>Place standard or known weight in center of scale</a:t>
            </a:r>
            <a:endParaRPr sz="1400">
              <a:solidFill>
                <a:schemeClr val="dk1"/>
              </a:solidFill>
              <a:latin typeface="Roboto"/>
              <a:ea typeface="Roboto"/>
              <a:cs typeface="Roboto"/>
              <a:sym typeface="Roboto"/>
            </a:endParaRPr>
          </a:p>
          <a:p>
            <a:pPr marL="457200" lvl="0" indent="0" algn="l" rtl="0">
              <a:lnSpc>
                <a:spcPct val="100000"/>
              </a:lnSpc>
              <a:spcBef>
                <a:spcPts val="1000"/>
              </a:spcBef>
              <a:spcAft>
                <a:spcPts val="0"/>
              </a:spcAft>
              <a:buSzPts val="1400"/>
              <a:buNone/>
            </a:pPr>
            <a:r>
              <a:rPr lang="en-US" sz="1400">
                <a:solidFill>
                  <a:schemeClr val="dk1"/>
                </a:solidFill>
                <a:latin typeface="Roboto"/>
                <a:ea typeface="Roboto"/>
                <a:cs typeface="Roboto"/>
                <a:sym typeface="Roboto"/>
              </a:rPr>
              <a:t>Record scale reading in appropriate column for known weight used</a:t>
            </a:r>
            <a:endParaRPr sz="1400">
              <a:solidFill>
                <a:schemeClr val="dk1"/>
              </a:solidFill>
              <a:latin typeface="Roboto"/>
              <a:ea typeface="Roboto"/>
              <a:cs typeface="Roboto"/>
              <a:sym typeface="Roboto"/>
            </a:endParaRPr>
          </a:p>
          <a:p>
            <a:pPr marL="457200" lvl="0" indent="0" algn="l" rtl="0">
              <a:lnSpc>
                <a:spcPct val="100000"/>
              </a:lnSpc>
              <a:spcBef>
                <a:spcPts val="1000"/>
              </a:spcBef>
              <a:spcAft>
                <a:spcPts val="0"/>
              </a:spcAft>
              <a:buSzPts val="1400"/>
              <a:buNone/>
            </a:pPr>
            <a:endParaRPr sz="1400">
              <a:solidFill>
                <a:schemeClr val="dk1"/>
              </a:solidFill>
              <a:latin typeface="Roboto"/>
              <a:ea typeface="Roboto"/>
              <a:cs typeface="Roboto"/>
              <a:sym typeface="Roboto"/>
            </a:endParaRPr>
          </a:p>
          <a:p>
            <a:pPr marL="457200" lvl="0" indent="0" algn="l" rtl="0">
              <a:lnSpc>
                <a:spcPct val="100000"/>
              </a:lnSpc>
              <a:spcBef>
                <a:spcPts val="0"/>
              </a:spcBef>
              <a:spcAft>
                <a:spcPts val="0"/>
              </a:spcAft>
              <a:buSzPts val="1400"/>
              <a:buNone/>
            </a:pPr>
            <a:r>
              <a:rPr lang="en-US">
                <a:solidFill>
                  <a:schemeClr val="dk1"/>
                </a:solidFill>
              </a:rPr>
              <a:t>(three known weights of increasing heaviness recommended, but one know weight is sufficient)</a:t>
            </a:r>
            <a:endParaRPr>
              <a:solidFill>
                <a:schemeClr val="dk1"/>
              </a:solidFill>
            </a:endParaRPr>
          </a:p>
          <a:p>
            <a:pPr marL="457200" lvl="0" indent="0" algn="l" rtl="0">
              <a:lnSpc>
                <a:spcPct val="100000"/>
              </a:lnSpc>
              <a:spcBef>
                <a:spcPts val="0"/>
              </a:spcBef>
              <a:spcAft>
                <a:spcPts val="0"/>
              </a:spcAft>
              <a:buSzPts val="1400"/>
              <a:buNone/>
            </a:pPr>
            <a:r>
              <a:rPr lang="en-US">
                <a:solidFill>
                  <a:schemeClr val="dk1"/>
                </a:solidFill>
              </a:rPr>
              <a:t>If using more than one weight, repeat the steps until all of the know weights have been used.</a:t>
            </a:r>
            <a:endParaRPr>
              <a:solidFill>
                <a:schemeClr val="dk1"/>
              </a:solidFill>
            </a:endParaRPr>
          </a:p>
          <a:p>
            <a:pPr marL="457200" lvl="0" indent="0" algn="l" rtl="0">
              <a:lnSpc>
                <a:spcPct val="100000"/>
              </a:lnSpc>
              <a:spcBef>
                <a:spcPts val="0"/>
              </a:spcBef>
              <a:spcAft>
                <a:spcPts val="0"/>
              </a:spcAft>
              <a:buSzPts val="1400"/>
              <a:buNone/>
            </a:pPr>
            <a:endParaRPr>
              <a:solidFill>
                <a:schemeClr val="dk1"/>
              </a:solidFill>
            </a:endParaRPr>
          </a:p>
          <a:p>
            <a:pPr marL="457200" lvl="0" indent="0" algn="l" rtl="0">
              <a:lnSpc>
                <a:spcPct val="100000"/>
              </a:lnSpc>
              <a:spcBef>
                <a:spcPts val="0"/>
              </a:spcBef>
              <a:spcAft>
                <a:spcPts val="0"/>
              </a:spcAft>
              <a:buSzPts val="1400"/>
              <a:buNone/>
            </a:pPr>
            <a:r>
              <a:rPr lang="en-US">
                <a:solidFill>
                  <a:schemeClr val="dk1"/>
                </a:solidFill>
              </a:rPr>
              <a:t>If the recorded scale reading is more than half a pound higher or lower than the know weight, measurement should be repeated and re-recorded (on next line of the form).  If scale reading remains more than half a pound different from known weight, then that scale should not be used for measurements that day.  For metric unit scale, verification should be no more than 0.2 kg higher or lower than know weight.</a:t>
            </a:r>
            <a:endParaRPr>
              <a:solidFill>
                <a:schemeClr val="dk1"/>
              </a:solidFill>
            </a:endParaRPr>
          </a:p>
          <a:p>
            <a:pPr marL="457200" lvl="0" indent="0" algn="l" rtl="0">
              <a:lnSpc>
                <a:spcPct val="90000"/>
              </a:lnSpc>
              <a:spcBef>
                <a:spcPts val="2800"/>
              </a:spcBef>
              <a:spcAft>
                <a:spcPts val="0"/>
              </a:spcAft>
              <a:buSzPts val="1400"/>
              <a:buNone/>
            </a:pPr>
            <a:endParaRPr sz="1200">
              <a:solidFill>
                <a:schemeClr val="dk1"/>
              </a:solidFill>
              <a:latin typeface="Roboto"/>
              <a:ea typeface="Roboto"/>
              <a:cs typeface="Roboto"/>
              <a:sym typeface="Roboto"/>
            </a:endParaRPr>
          </a:p>
          <a:p>
            <a:pPr marL="0" lvl="0" indent="0" algn="l" rtl="0">
              <a:lnSpc>
                <a:spcPct val="90000"/>
              </a:lnSpc>
              <a:spcBef>
                <a:spcPts val="2800"/>
              </a:spcBef>
              <a:spcAft>
                <a:spcPts val="0"/>
              </a:spcAft>
              <a:buSzPts val="1400"/>
              <a:buNone/>
            </a:pPr>
            <a:endParaRPr sz="1200">
              <a:solidFill>
                <a:schemeClr val="dk1"/>
              </a:solidFill>
              <a:latin typeface="Roboto"/>
              <a:ea typeface="Roboto"/>
              <a:cs typeface="Roboto"/>
              <a:sym typeface="Roboto"/>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7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41</a:t>
            </a:fld>
            <a:endParaRPr sz="1800" b="0" i="0" u="none" strike="noStrike" cap="none">
              <a:solidFill>
                <a:schemeClr val="dk1"/>
              </a:solidFill>
              <a:latin typeface="Arial"/>
              <a:ea typeface="Arial"/>
              <a:cs typeface="Arial"/>
              <a:sym typeface="Arial"/>
            </a:endParaRPr>
          </a:p>
        </p:txBody>
      </p:sp>
      <p:sp>
        <p:nvSpPr>
          <p:cNvPr id="915" name="Google Shape;91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6" name="Google Shape;916;p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Can retrieve this form from www.achi.net to print off and keep in a specific place for at least 5 years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7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42</a:t>
            </a:fld>
            <a:endParaRPr sz="1800" b="0" i="0" u="none" strike="noStrike" cap="none">
              <a:solidFill>
                <a:schemeClr val="lt1"/>
              </a:solidFill>
              <a:latin typeface="Arial"/>
              <a:ea typeface="Arial"/>
              <a:cs typeface="Arial"/>
              <a:sym typeface="Arial"/>
            </a:endParaRPr>
          </a:p>
        </p:txBody>
      </p:sp>
      <p:sp>
        <p:nvSpPr>
          <p:cNvPr id="926" name="Google Shape;92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7" name="Google Shape;927;p7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This form can be found in cognos within eschool and can be printed by homeroom or grade depending on which students you are screening. This is what your recorder will use to keep record of the height/weight of students in alphabetical order and will make it significantly easier to input data into eSchool.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You could have the tool card with you during the screening in order to use the Unable to Access codes in the comment box (this will just make data entry that much easier for the students without a height and weight measurement)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2" name="Google Shape;942;p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This is the card that each nurse should receive and hopefully have readily available for when they are entering the BMI data.</a:t>
            </a:r>
            <a:endParaRPr/>
          </a:p>
          <a:p>
            <a:pPr marL="0" lvl="0" indent="0" algn="l" rtl="0">
              <a:lnSpc>
                <a:spcPct val="100000"/>
              </a:lnSpc>
              <a:spcBef>
                <a:spcPts val="0"/>
              </a:spcBef>
              <a:spcAft>
                <a:spcPts val="0"/>
              </a:spcAft>
              <a:buSzPts val="1800"/>
              <a:buNone/>
            </a:pPr>
            <a:r>
              <a:rPr lang="en-US"/>
              <a:t>The conversion chart will help with the height conversions and the codes will be used in the notes section for students who are unable to be accessed. </a:t>
            </a:r>
            <a:endParaRPr/>
          </a:p>
        </p:txBody>
      </p:sp>
      <p:sp>
        <p:nvSpPr>
          <p:cNvPr id="943" name="Google Shape;943;p8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800"/>
              <a:buNone/>
            </a:pPr>
            <a:r>
              <a:rPr lang="en-US" dirty="0"/>
              <a:t>Forms can be found on ACHI website</a:t>
            </a:r>
          </a:p>
          <a:p>
            <a:pPr marL="0" lvl="0" indent="0" algn="l" rtl="0">
              <a:lnSpc>
                <a:spcPct val="100000"/>
              </a:lnSpc>
              <a:spcBef>
                <a:spcPts val="0"/>
              </a:spcBef>
              <a:spcAft>
                <a:spcPts val="0"/>
              </a:spcAft>
              <a:buSzPts val="1800"/>
              <a:buNone/>
            </a:pPr>
            <a:r>
              <a:rPr lang="en-US" dirty="0"/>
              <a:t>ACHI website has the local school district BMI results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44</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3302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2" name="Google Shape;962;p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3" name="Google Shape;963;p8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45</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46</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472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00"/>
              <a:buFont typeface="Arial"/>
              <a:buNone/>
            </a:pPr>
            <a:r>
              <a:rPr lang="en-US" sz="1500" b="1" u="sng">
                <a:latin typeface="Arial"/>
                <a:ea typeface="Arial"/>
                <a:cs typeface="Arial"/>
                <a:sym typeface="Arial"/>
              </a:rPr>
              <a:t>Speaker notes</a:t>
            </a:r>
            <a:r>
              <a:rPr lang="en-US" sz="1500">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sz="1500">
                <a:latin typeface="Arial"/>
                <a:ea typeface="Arial"/>
                <a:cs typeface="Arial"/>
                <a:sym typeface="Arial"/>
              </a:rPr>
              <a:t>Look for your state to see the rise over that past years.  States that were less that 10% are now over 20% in just 10 years.  </a:t>
            </a:r>
            <a:endParaRPr/>
          </a:p>
          <a:p>
            <a:pPr marL="0" lvl="0" indent="0" algn="l" rtl="0">
              <a:lnSpc>
                <a:spcPct val="100000"/>
              </a:lnSpc>
              <a:spcBef>
                <a:spcPts val="0"/>
              </a:spcBef>
              <a:spcAft>
                <a:spcPts val="0"/>
              </a:spcAft>
              <a:buSzPts val="1400"/>
              <a:buNone/>
            </a:pPr>
            <a:r>
              <a:rPr lang="en-US" sz="1500">
                <a:latin typeface="Arial"/>
                <a:ea typeface="Arial"/>
                <a:cs typeface="Arial"/>
                <a:sym typeface="Arial"/>
              </a:rPr>
              <a:t>Where will we be in the next 10 years?</a:t>
            </a:r>
            <a:endParaRPr/>
          </a:p>
          <a:p>
            <a:pPr marL="0" lvl="0" indent="0" algn="l" rtl="0">
              <a:lnSpc>
                <a:spcPct val="100000"/>
              </a:lnSpc>
              <a:spcBef>
                <a:spcPts val="0"/>
              </a:spcBef>
              <a:spcAft>
                <a:spcPts val="0"/>
              </a:spcAft>
              <a:buSzPts val="1400"/>
              <a:buNone/>
            </a:pPr>
            <a:r>
              <a:rPr lang="en-US" sz="1500">
                <a:latin typeface="Arial"/>
                <a:ea typeface="Arial"/>
                <a:cs typeface="Arial"/>
                <a:sym typeface="Arial"/>
              </a:rPr>
              <a:t>Fittest and fattest cities handout.</a:t>
            </a:r>
            <a:endParaRPr/>
          </a:p>
          <a:p>
            <a:pPr marL="0" lvl="0" indent="0" algn="l" rtl="0">
              <a:lnSpc>
                <a:spcPct val="100000"/>
              </a:lnSpc>
              <a:spcBef>
                <a:spcPts val="0"/>
              </a:spcBef>
              <a:spcAft>
                <a:spcPts val="0"/>
              </a:spcAft>
              <a:buSzPts val="1500"/>
              <a:buNone/>
            </a:pPr>
            <a:endParaRPr sz="1500">
              <a:latin typeface="Arial"/>
              <a:ea typeface="Arial"/>
              <a:cs typeface="Arial"/>
              <a:sym typeface="Arial"/>
            </a:endParaRPr>
          </a:p>
          <a:p>
            <a:pPr marL="0" lvl="0" indent="0" algn="l" rtl="0">
              <a:lnSpc>
                <a:spcPct val="100000"/>
              </a:lnSpc>
              <a:spcBef>
                <a:spcPts val="0"/>
              </a:spcBef>
              <a:spcAft>
                <a:spcPts val="0"/>
              </a:spcAft>
              <a:buSzPts val="1400"/>
              <a:buNone/>
            </a:pPr>
            <a:endParaRPr sz="15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27:notes"/>
          <p:cNvSpPr txBox="1">
            <a:spLocks noGrp="1"/>
          </p:cNvSpPr>
          <p:nvPr>
            <p:ph type="body" idx="1"/>
          </p:nvPr>
        </p:nvSpPr>
        <p:spPr>
          <a:xfrm>
            <a:off x="304800" y="4343400"/>
            <a:ext cx="6324600" cy="4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Arial"/>
              <a:ea typeface="Arial"/>
              <a:cs typeface="Arial"/>
              <a:sym typeface="Arial"/>
            </a:endParaRPr>
          </a:p>
          <a:p>
            <a:pPr marL="0" lvl="0" indent="0" algn="l" rtl="0">
              <a:lnSpc>
                <a:spcPct val="100000"/>
              </a:lnSpc>
              <a:spcBef>
                <a:spcPts val="0"/>
              </a:spcBef>
              <a:spcAft>
                <a:spcPts val="0"/>
              </a:spcAft>
              <a:buSzPts val="1400"/>
              <a:buFont typeface="Arial"/>
              <a:buNone/>
            </a:pPr>
            <a:r>
              <a:rPr lang="en-US" sz="1400" u="sng" dirty="0">
                <a:latin typeface="Arial"/>
                <a:ea typeface="Arial"/>
                <a:cs typeface="Arial"/>
                <a:sym typeface="Arial"/>
              </a:rPr>
              <a:t>Speaker notes / optional</a:t>
            </a:r>
            <a:r>
              <a:rPr lang="en-US" sz="1400" dirty="0">
                <a:latin typeface="Arial"/>
                <a:ea typeface="Arial"/>
                <a:cs typeface="Arial"/>
                <a:sym typeface="Arial"/>
              </a:rPr>
              <a:t>:</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a:spLocks noGrp="1" noRot="1" noChangeAspect="1"/>
          </p:cNvSpPr>
          <p:nvPr>
            <p:ph type="sldImg" idx="2"/>
          </p:nvPr>
        </p:nvSpPr>
        <p:spPr>
          <a:xfrm>
            <a:off x="1144588"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24:notes"/>
          <p:cNvSpPr txBox="1">
            <a:spLocks noGrp="1"/>
          </p:cNvSpPr>
          <p:nvPr>
            <p:ph type="body" idx="1"/>
          </p:nvPr>
        </p:nvSpPr>
        <p:spPr>
          <a:xfrm>
            <a:off x="152400" y="4191000"/>
            <a:ext cx="6553200" cy="48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sz="1400" b="1" u="sng">
                <a:latin typeface="Arial"/>
                <a:ea typeface="Arial"/>
                <a:cs typeface="Arial"/>
                <a:sym typeface="Arial"/>
              </a:rPr>
              <a:t>Speaker notes</a:t>
            </a:r>
            <a:r>
              <a:rPr lang="en-US" sz="1400">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sz="1400">
                <a:latin typeface="Arial"/>
                <a:ea typeface="Arial"/>
                <a:cs typeface="Arial"/>
                <a:sym typeface="Arial"/>
              </a:rPr>
              <a:t>Children model eating behavior after adults and the family plays a powerful role in the treatment. The </a:t>
            </a:r>
            <a:r>
              <a:rPr lang="en-US" sz="1400" u="sng">
                <a:latin typeface="Arial"/>
                <a:ea typeface="Arial"/>
                <a:cs typeface="Arial"/>
                <a:sym typeface="Arial"/>
              </a:rPr>
              <a:t>persistence of obesity into adulthood</a:t>
            </a:r>
            <a:r>
              <a:rPr lang="en-US" sz="1400">
                <a:latin typeface="Arial"/>
                <a:ea typeface="Arial"/>
                <a:cs typeface="Arial"/>
                <a:sym typeface="Arial"/>
              </a:rPr>
              <a:t> depends on several factors</a:t>
            </a:r>
            <a:endParaRPr/>
          </a:p>
          <a:p>
            <a:pPr marL="0" lvl="1" indent="0" algn="l" rtl="0">
              <a:lnSpc>
                <a:spcPct val="100000"/>
              </a:lnSpc>
              <a:spcBef>
                <a:spcPts val="0"/>
              </a:spcBef>
              <a:spcAft>
                <a:spcPts val="0"/>
              </a:spcAft>
              <a:buSzPts val="1400"/>
              <a:buFont typeface="Arial"/>
              <a:buNone/>
            </a:pPr>
            <a:r>
              <a:rPr lang="en-US" sz="1400">
                <a:latin typeface="Arial"/>
                <a:ea typeface="Arial"/>
                <a:cs typeface="Arial"/>
                <a:sym typeface="Arial"/>
              </a:rPr>
              <a:t>▪ the age at which the child becomes obese     ▪ the severity of the disease </a:t>
            </a:r>
            <a:endParaRPr/>
          </a:p>
          <a:p>
            <a:pPr marL="0" lvl="0" indent="0" algn="l" rtl="0">
              <a:lnSpc>
                <a:spcPct val="100000"/>
              </a:lnSpc>
              <a:spcBef>
                <a:spcPts val="0"/>
              </a:spcBef>
              <a:spcAft>
                <a:spcPts val="0"/>
              </a:spcAft>
              <a:buSzPts val="1400"/>
              <a:buNone/>
            </a:pPr>
            <a:r>
              <a:rPr lang="en-US" sz="1400">
                <a:latin typeface="Arial"/>
                <a:ea typeface="Arial"/>
                <a:cs typeface="Arial"/>
                <a:sym typeface="Arial"/>
              </a:rPr>
              <a:t>Greater risk of obesity has been found in children of obese and overweight parents The presence of obesity in at least one parent (young children with 1 or 2 obese parents are at high risk of obesity in young adulthood, even if their current weight is normal </a:t>
            </a:r>
            <a:r>
              <a:rPr lang="en-US">
                <a:latin typeface="Arial"/>
                <a:ea typeface="Arial"/>
                <a:cs typeface="Arial"/>
                <a:sym typeface="Arial"/>
              </a:rPr>
              <a:t>(Barlow, 2007).</a:t>
            </a:r>
            <a:endParaRPr/>
          </a:p>
          <a:p>
            <a:pPr marL="0" lvl="1" indent="0" algn="l" rtl="0">
              <a:lnSpc>
                <a:spcPct val="100000"/>
              </a:lnSpc>
              <a:spcBef>
                <a:spcPts val="0"/>
              </a:spcBef>
              <a:spcAft>
                <a:spcPts val="0"/>
              </a:spcAft>
              <a:buSzPts val="1400"/>
              <a:buNone/>
            </a:pPr>
            <a:r>
              <a:rPr lang="en-US" sz="1400">
                <a:latin typeface="Arial"/>
                <a:ea typeface="Arial"/>
                <a:cs typeface="Arial"/>
                <a:sym typeface="Arial"/>
              </a:rPr>
              <a:t>Children of obese parents are ten times more likely to become obese than children whose parents weigh within the normal range (</a:t>
            </a:r>
            <a:r>
              <a:rPr lang="en-US">
                <a:latin typeface="Arial"/>
                <a:ea typeface="Arial"/>
                <a:cs typeface="Arial"/>
                <a:sym typeface="Arial"/>
              </a:rPr>
              <a:t>National Library of Medicine, 2007). </a:t>
            </a:r>
            <a:endParaRPr/>
          </a:p>
          <a:p>
            <a:pPr marL="0" lvl="1" indent="0" algn="l" rtl="0">
              <a:lnSpc>
                <a:spcPct val="100000"/>
              </a:lnSpc>
              <a:spcBef>
                <a:spcPts val="0"/>
              </a:spcBef>
              <a:spcAft>
                <a:spcPts val="0"/>
              </a:spcAft>
              <a:buSzPts val="1400"/>
              <a:buNone/>
            </a:pPr>
            <a:r>
              <a:rPr lang="en-US" sz="1400">
                <a:latin typeface="Arial"/>
                <a:ea typeface="Arial"/>
                <a:cs typeface="Arial"/>
                <a:sym typeface="Arial"/>
              </a:rPr>
              <a:t>After an obese child reaches six years of age, the probability that obesity persists exceeds 50%.</a:t>
            </a:r>
            <a:endParaRPr/>
          </a:p>
          <a:p>
            <a:pPr marL="0" lvl="1" indent="0" algn="l" rtl="0">
              <a:lnSpc>
                <a:spcPct val="100000"/>
              </a:lnSpc>
              <a:spcBef>
                <a:spcPts val="0"/>
              </a:spcBef>
              <a:spcAft>
                <a:spcPts val="0"/>
              </a:spcAft>
              <a:buSzPts val="1400"/>
              <a:buNone/>
            </a:pPr>
            <a:r>
              <a:rPr lang="en-US" sz="1400">
                <a:latin typeface="Arial"/>
                <a:ea typeface="Arial"/>
                <a:cs typeface="Arial"/>
                <a:sym typeface="Arial"/>
              </a:rPr>
              <a:t>70 to 80 percent of obese adolescents will remain so as adults. </a:t>
            </a:r>
            <a:endParaRPr/>
          </a:p>
          <a:p>
            <a:pPr marL="0" lvl="0" indent="0" algn="l" rtl="0">
              <a:lnSpc>
                <a:spcPct val="100000"/>
              </a:lnSpc>
              <a:spcBef>
                <a:spcPts val="0"/>
              </a:spcBef>
              <a:spcAft>
                <a:spcPts val="0"/>
              </a:spcAft>
              <a:buSzPts val="1400"/>
              <a:buNone/>
            </a:pPr>
            <a:r>
              <a:rPr lang="en-US" sz="1400">
                <a:latin typeface="Arial"/>
                <a:ea typeface="Arial"/>
                <a:cs typeface="Arial"/>
                <a:sym typeface="Arial"/>
              </a:rPr>
              <a:t>If both parents are lean, the likelihood of a child becoming obese is just 9%. </a:t>
            </a:r>
            <a:endParaRPr/>
          </a:p>
          <a:p>
            <a:pPr marL="0" lvl="1" indent="0" algn="l" rtl="0">
              <a:lnSpc>
                <a:spcPct val="100000"/>
              </a:lnSpc>
              <a:spcBef>
                <a:spcPts val="0"/>
              </a:spcBef>
              <a:spcAft>
                <a:spcPts val="0"/>
              </a:spcAft>
              <a:buSzPts val="1400"/>
              <a:buFont typeface="Arial"/>
              <a:buNone/>
            </a:pPr>
            <a:r>
              <a:rPr lang="en-US" sz="1400">
                <a:latin typeface="Arial"/>
                <a:ea typeface="Arial"/>
                <a:cs typeface="Arial"/>
                <a:sym typeface="Arial"/>
              </a:rPr>
              <a:t>When both parents are obese, the likelihood of the child also being obese rises to 60-80% (</a:t>
            </a:r>
            <a:r>
              <a:rPr lang="en-US" b="1">
                <a:latin typeface="Arial"/>
                <a:ea typeface="Arial"/>
                <a:cs typeface="Arial"/>
                <a:sym typeface="Arial"/>
              </a:rPr>
              <a:t>Childhood Obesity </a:t>
            </a:r>
            <a:r>
              <a:rPr lang="en-US" b="1"/>
              <a:t>–</a:t>
            </a:r>
            <a:r>
              <a:rPr lang="en-US" b="1">
                <a:latin typeface="Arial"/>
                <a:ea typeface="Arial"/>
                <a:cs typeface="Arial"/>
                <a:sym typeface="Arial"/>
              </a:rPr>
              <a:t> Advancing Effective Prevention and Treatment, 2003). </a:t>
            </a:r>
            <a:r>
              <a:rPr lang="en-US" b="1"/>
              <a:t>http://www.iowaepsdt.org/EPSDTNews/2002/win02/obesity.htm </a:t>
            </a:r>
            <a:endParaRPr b="1">
              <a:latin typeface="Arial"/>
              <a:ea typeface="Arial"/>
              <a:cs typeface="Arial"/>
              <a:sym typeface="Arial"/>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p:txBody>
      </p:sp>
      <p:pic>
        <p:nvPicPr>
          <p:cNvPr id="285" name="Google Shape;285;p24:notes" descr="head_left"/>
          <p:cNvPicPr preferRelativeResize="0"/>
          <p:nvPr/>
        </p:nvPicPr>
        <p:blipFill rotWithShape="1">
          <a:blip r:embed="rId3">
            <a:alphaModFix/>
          </a:blip>
          <a:srcRect/>
          <a:stretch/>
        </p:blipFill>
        <p:spPr>
          <a:xfrm>
            <a:off x="168275" y="46037"/>
            <a:ext cx="3181350" cy="523875"/>
          </a:xfrm>
          <a:prstGeom prst="rect">
            <a:avLst/>
          </a:prstGeom>
          <a:noFill/>
          <a:ln>
            <a:noFill/>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11</a:t>
            </a:fld>
            <a:endParaRPr sz="1800" b="0" i="0" u="none" strike="noStrike" cap="none">
              <a:solidFill>
                <a:schemeClr val="dk1"/>
              </a:solidFill>
              <a:latin typeface="Arial"/>
              <a:ea typeface="Arial"/>
              <a:cs typeface="Arial"/>
              <a:sym typeface="Arial"/>
            </a:endParaRPr>
          </a:p>
        </p:txBody>
      </p:sp>
      <p:sp>
        <p:nvSpPr>
          <p:cNvPr id="383" name="Google Shape;38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800"/>
              <a:buNone/>
            </a:pPr>
            <a:r>
              <a:rPr lang="en-US" sz="2800" b="0" i="0" u="none" dirty="0">
                <a:solidFill>
                  <a:srgbClr val="FFFFFF"/>
                </a:solidFill>
              </a:rPr>
              <a:t>A</a:t>
            </a:r>
            <a:r>
              <a:rPr lang="en-US" sz="2800" dirty="0">
                <a:solidFill>
                  <a:srgbClr val="FFFFFF"/>
                </a:solidFill>
              </a:rPr>
              <a:t>N </a:t>
            </a:r>
          </a:p>
          <a:p>
            <a:pPr marL="0" marR="0" lvl="0" indent="0" algn="l" rtl="0">
              <a:lnSpc>
                <a:spcPct val="100000"/>
              </a:lnSpc>
              <a:spcBef>
                <a:spcPts val="1000"/>
              </a:spcBef>
              <a:spcAft>
                <a:spcPts val="0"/>
              </a:spcAft>
              <a:buSzPts val="1800"/>
              <a:buNone/>
            </a:pPr>
            <a:r>
              <a:rPr lang="en-US" sz="1800" dirty="0">
                <a:solidFill>
                  <a:srgbClr val="FFFFFF"/>
                </a:solidFill>
              </a:rPr>
              <a:t>M</a:t>
            </a:r>
            <a:r>
              <a:rPr lang="en-US" sz="1800" b="0" i="0" u="none" dirty="0">
                <a:solidFill>
                  <a:srgbClr val="FFFFFF"/>
                </a:solidFill>
              </a:rPr>
              <a:t>ay begin at any age</a:t>
            </a:r>
            <a:endParaRPr lang="en-US" sz="1800" dirty="0">
              <a:solidFill>
                <a:srgbClr val="FFFFFF"/>
              </a:solidFill>
            </a:endParaRPr>
          </a:p>
          <a:p>
            <a:pPr marL="0" marR="0" lvl="0" indent="0" algn="l" rtl="0">
              <a:lnSpc>
                <a:spcPct val="100000"/>
              </a:lnSpc>
              <a:spcBef>
                <a:spcPts val="1000"/>
              </a:spcBef>
              <a:spcAft>
                <a:spcPts val="0"/>
              </a:spcAft>
              <a:buSzPts val="1800"/>
              <a:buNone/>
            </a:pPr>
            <a:r>
              <a:rPr lang="en-US" sz="1800" b="0" i="0" u="none" dirty="0">
                <a:solidFill>
                  <a:srgbClr val="FFFFFF"/>
                </a:solidFill>
              </a:rPr>
              <a:t>Velvety thickening </a:t>
            </a:r>
            <a:endParaRPr lang="en-US" sz="1800" dirty="0">
              <a:solidFill>
                <a:srgbClr val="FFFFFF"/>
              </a:solidFill>
            </a:endParaRPr>
          </a:p>
          <a:p>
            <a:pPr marL="0" marR="0" lvl="0" indent="0" algn="l" rtl="0">
              <a:lnSpc>
                <a:spcPct val="100000"/>
              </a:lnSpc>
              <a:spcBef>
                <a:spcPts val="1000"/>
              </a:spcBef>
              <a:spcAft>
                <a:spcPts val="0"/>
              </a:spcAft>
              <a:buSzPts val="1800"/>
              <a:buNone/>
            </a:pPr>
            <a:r>
              <a:rPr lang="en-US" sz="1800" b="0" i="0" u="none" dirty="0">
                <a:solidFill>
                  <a:srgbClr val="FFFFFF"/>
                </a:solidFill>
              </a:rPr>
              <a:t>Gray to brown to black in body creases</a:t>
            </a:r>
            <a:endParaRPr lang="en-US" sz="1800" dirty="0">
              <a:solidFill>
                <a:srgbClr val="FFFFFF"/>
              </a:solidFill>
            </a:endParaRPr>
          </a:p>
          <a:p>
            <a:pPr marL="457200" marR="0" lvl="0" indent="0" algn="l" rtl="0">
              <a:lnSpc>
                <a:spcPct val="100000"/>
              </a:lnSpc>
              <a:spcBef>
                <a:spcPts val="1000"/>
              </a:spcBef>
              <a:spcAft>
                <a:spcPts val="0"/>
              </a:spcAft>
              <a:buSzPts val="1800"/>
              <a:buNone/>
            </a:pPr>
            <a:r>
              <a:rPr lang="en-US" sz="1800" b="0" i="0" u="none" strike="noStrike" cap="none" dirty="0">
                <a:solidFill>
                  <a:srgbClr val="FFFFFF"/>
                </a:solidFill>
              </a:rPr>
              <a:t>Neck, armpits, groin</a:t>
            </a:r>
            <a:endParaRPr lang="en-US" sz="1800" dirty="0">
              <a:solidFill>
                <a:srgbClr val="FFFFFF"/>
              </a:solidFill>
            </a:endParaRPr>
          </a:p>
          <a:p>
            <a:pPr marL="0" marR="0" lvl="0" indent="0" algn="l" rtl="0">
              <a:lnSpc>
                <a:spcPct val="100000"/>
              </a:lnSpc>
              <a:spcBef>
                <a:spcPts val="1000"/>
              </a:spcBef>
              <a:spcAft>
                <a:spcPts val="1000"/>
              </a:spcAft>
              <a:buSzPts val="1800"/>
              <a:buNone/>
            </a:pPr>
            <a:r>
              <a:rPr lang="en-US" sz="1800" b="0" i="0" u="none" strike="noStrike" cap="none" dirty="0">
                <a:solidFill>
                  <a:srgbClr val="FFFFFF"/>
                </a:solidFill>
              </a:rPr>
              <a:t>Darker skinned people have darker lesions</a:t>
            </a:r>
            <a:endParaRPr lang="en-US" sz="1800" dirty="0">
              <a:solidFill>
                <a:srgbClr val="FFFFFF"/>
              </a:solidFill>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8, 2003 – AR Preventive Nutrition and Physical Activity Summit</a:t>
            </a:r>
          </a:p>
          <a:p>
            <a:pPr marL="0" lvl="0" indent="0" algn="l" rtl="0">
              <a:lnSpc>
                <a:spcPct val="100000"/>
              </a:lnSpc>
              <a:spcBef>
                <a:spcPts val="0"/>
              </a:spcBef>
              <a:spcAft>
                <a:spcPts val="0"/>
              </a:spcAft>
              <a:buSzPts val="1800"/>
              <a:buNone/>
            </a:pPr>
            <a:r>
              <a:rPr lang="en-US" dirty="0"/>
              <a:t>UAMS—University of Arkansas for Medical Sciences</a:t>
            </a:r>
          </a:p>
          <a:p>
            <a:pPr marL="0" lvl="0" indent="0" algn="l" rtl="0">
              <a:lnSpc>
                <a:spcPct val="100000"/>
              </a:lnSpc>
              <a:spcBef>
                <a:spcPts val="0"/>
              </a:spcBef>
              <a:spcAft>
                <a:spcPts val="0"/>
              </a:spcAft>
              <a:buSzPts val="1800"/>
              <a:buNone/>
            </a:pPr>
            <a:r>
              <a:rPr lang="en-US" dirty="0"/>
              <a:t>ADH—Arkansas Department of Health</a:t>
            </a:r>
          </a:p>
          <a:p>
            <a:pPr marL="0" lvl="0" indent="0" algn="l" rtl="0">
              <a:lnSpc>
                <a:spcPct val="100000"/>
              </a:lnSpc>
              <a:spcBef>
                <a:spcPts val="0"/>
              </a:spcBef>
              <a:spcAft>
                <a:spcPts val="0"/>
              </a:spcAft>
              <a:buSzPts val="1800"/>
              <a:buNone/>
            </a:pPr>
            <a:r>
              <a:rPr lang="en-US" dirty="0"/>
              <a:t>ACHI—Arkansas Center for Health Improvement</a:t>
            </a:r>
          </a:p>
          <a:p>
            <a:pPr marL="0" lvl="0" indent="0" algn="l" rtl="0">
              <a:lnSpc>
                <a:spcPct val="100000"/>
              </a:lnSpc>
              <a:spcBef>
                <a:spcPts val="0"/>
              </a:spcBef>
              <a:spcAft>
                <a:spcPts val="0"/>
              </a:spcAft>
              <a:buSzPts val="1800"/>
              <a:buNone/>
            </a:pPr>
            <a:r>
              <a:rPr lang="en-US" dirty="0"/>
              <a:t>ACH—Arkansas Children’s Hospital</a:t>
            </a:r>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800"/>
              <a:buNone/>
            </a:pPr>
            <a:r>
              <a:rPr lang="en-US" dirty="0"/>
              <a:t>Of 100 leaders in areas including policy, education, media, healthcare, environment, and business</a:t>
            </a:r>
          </a:p>
          <a:p>
            <a:pPr marL="0" lvl="1" indent="0" algn="l" rtl="0">
              <a:lnSpc>
                <a:spcPct val="100000"/>
              </a:lnSpc>
              <a:spcBef>
                <a:spcPts val="0"/>
              </a:spcBef>
              <a:spcAft>
                <a:spcPts val="0"/>
              </a:spcAft>
              <a:buSzPts val="2200"/>
              <a:buNone/>
            </a:pPr>
            <a:r>
              <a:rPr lang="en-US" sz="2200" dirty="0"/>
              <a:t>Committee members may include people from the AR. Dietetic Association, AR. Academy of Pediatrics, and Family Physicians, AR Dept. of Education, Dept. of Health,  AR School Food Service Association, AR. Heart Association, ACHI, AR. Parent, Teacher Association, U of A Extension Service and UAMS.  They make recommendations regarding nutrition and physical activity policy to the State Board of Education and the State Board of Health.</a:t>
            </a:r>
          </a:p>
          <a:p>
            <a:pPr marL="0" lvl="0" indent="0" algn="l" rtl="0">
              <a:lnSpc>
                <a:spcPct val="100000"/>
              </a:lnSpc>
              <a:spcBef>
                <a:spcPts val="0"/>
              </a:spcBef>
              <a:spcAft>
                <a:spcPts val="0"/>
              </a:spcAft>
              <a:buSzPts val="1800"/>
              <a:buNone/>
            </a:pPr>
            <a:endParaRPr lang="en-US" dirty="0"/>
          </a:p>
          <a:p>
            <a:pPr marL="0" lvl="1" indent="0" algn="l" rtl="0">
              <a:lnSpc>
                <a:spcPct val="100000"/>
              </a:lnSpc>
              <a:spcBef>
                <a:spcPts val="0"/>
              </a:spcBef>
              <a:spcAft>
                <a:spcPts val="0"/>
              </a:spcAft>
              <a:buSzPts val="2200"/>
              <a:buNone/>
            </a:pPr>
            <a:r>
              <a:rPr lang="en-US" sz="2200" dirty="0"/>
              <a:t>No access for elementary school students to vending machines and limited access for middle and high school students.</a:t>
            </a:r>
            <a:endParaRPr lang="en-US" dirty="0"/>
          </a:p>
          <a:p>
            <a:pPr marL="0" lvl="1" indent="0" algn="l" rtl="0">
              <a:lnSpc>
                <a:spcPct val="100000"/>
              </a:lnSpc>
              <a:spcBef>
                <a:spcPts val="0"/>
              </a:spcBef>
              <a:spcAft>
                <a:spcPts val="0"/>
              </a:spcAft>
              <a:buSzPts val="2200"/>
              <a:buNone/>
            </a:pPr>
            <a:endParaRPr lang="en-US" sz="2200" dirty="0"/>
          </a:p>
          <a:p>
            <a:pPr marL="0" lvl="1" indent="0" algn="l" rtl="0">
              <a:lnSpc>
                <a:spcPct val="100000"/>
              </a:lnSpc>
              <a:spcBef>
                <a:spcPts val="0"/>
              </a:spcBef>
              <a:spcAft>
                <a:spcPts val="0"/>
              </a:spcAft>
              <a:buSzPts val="2200"/>
              <a:buNone/>
            </a:pPr>
            <a:r>
              <a:rPr lang="en-US" sz="2200" dirty="0"/>
              <a:t>Vending Machine Contracts generated revenue that could be used any way a school district wanted.  School districts were concerned about the loss of revenue to the district if soda  vending machines were removed.  However, many school districts have found they have greater revenues with the replacement of the sodas in the machines with water and healthier choices.</a:t>
            </a:r>
            <a:endParaRPr lang="en-US" dirty="0"/>
          </a:p>
          <a:p>
            <a:pPr marL="0" lvl="1" indent="0" algn="l" rtl="0">
              <a:lnSpc>
                <a:spcPct val="100000"/>
              </a:lnSpc>
              <a:spcBef>
                <a:spcPts val="0"/>
              </a:spcBef>
              <a:spcAft>
                <a:spcPts val="0"/>
              </a:spcAft>
              <a:buSzPts val="2200"/>
              <a:buNone/>
            </a:pPr>
            <a:endParaRPr lang="en-US" sz="2200" dirty="0"/>
          </a:p>
          <a:p>
            <a:pPr marL="0" lvl="0" indent="0" algn="l" rtl="0">
              <a:lnSpc>
                <a:spcPct val="100000"/>
              </a:lnSpc>
              <a:spcBef>
                <a:spcPts val="0"/>
              </a:spcBef>
              <a:spcAft>
                <a:spcPts val="0"/>
              </a:spcAft>
              <a:buSzPts val="1800"/>
              <a:buNone/>
            </a:pPr>
            <a:r>
              <a:rPr lang="en-US" dirty="0"/>
              <a:t>Wellness (Nutrition and Physical Activity Advisory Committees (</a:t>
            </a:r>
            <a:r>
              <a:rPr lang="en-US" dirty="0" err="1"/>
              <a:t>NuPAAC</a:t>
            </a:r>
            <a:r>
              <a:rPr lang="en-US" dirty="0"/>
              <a:t>) to raise awareness of the importance of proper nutrition and physical activity in the school district.</a:t>
            </a:r>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8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13</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617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Child Health Report includes information concerning their child’s health status and risk for obesity-related illnesses, along with information to help them promote healthy eating behaviors and regular physical activity at home.  Assessment information to parents and clinicians.  These reports can be made available to parents at Parent/Teacher Conferences, Mail, or by request to the school office.  Schools can use media outlets to notify parents of health report availability.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14</a:t>
            </a:fld>
            <a:endParaRPr lang="en-US"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508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B1B00-AA8F-44B6-8444-F530F748CAD0}" type="datetimeFigureOut">
              <a:rPr lang="en-US" smtClean="0"/>
              <a:t>7/28/2023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94156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B1B00-AA8F-44B6-8444-F530F748CAD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56257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B1B00-AA8F-44B6-8444-F530F748CAD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84821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B1B00-AA8F-44B6-8444-F530F748CAD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70315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138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B1B00-AA8F-44B6-8444-F530F748CAD0}"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90007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B1B00-AA8F-44B6-8444-F530F748CAD0}"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82983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B1B00-AA8F-44B6-8444-F530F748CAD0}"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94488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B1B00-AA8F-44B6-8444-F530F748CAD0}"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841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9B1B00-AA8F-44B6-8444-F530F748CAD0}"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37016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E49B1B00-AA8F-44B6-8444-F530F748CAD0}" type="datetimeFigureOut">
              <a:rPr lang="en-US" smtClean="0"/>
              <a:t>7/28/2023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23683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49B1B00-AA8F-44B6-8444-F530F748CAD0}" type="datetimeFigureOut">
              <a:rPr lang="en-US" smtClean="0"/>
              <a:t>7/28/2023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8129253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ccdphp/dnpa/obesity/childhood/defining.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healthiergeneratio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arkansasobesity.org/" TargetMode="External"/><Relationship Id="rId4" Type="http://schemas.openxmlformats.org/officeDocument/2006/relationships/hyperlink" Target="http://www.actionforhealthykids.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obesity/data/trend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2062490" y="698000"/>
            <a:ext cx="5618515" cy="2541431"/>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000" b="1" i="0" u="none" dirty="0">
                <a:solidFill>
                  <a:schemeClr val="tx1"/>
                </a:solidFill>
              </a:rPr>
              <a:t>BMI Training for Ar</a:t>
            </a:r>
            <a:r>
              <a:rPr lang="en-US" sz="4000" b="1" dirty="0"/>
              <a:t>kansas </a:t>
            </a:r>
            <a:r>
              <a:rPr lang="en-US" sz="4000" b="1" i="0" u="none" dirty="0">
                <a:solidFill>
                  <a:schemeClr val="tx1"/>
                </a:solidFill>
              </a:rPr>
              <a:t>School Nurses</a:t>
            </a:r>
            <a:endParaRPr sz="4000" dirty="0">
              <a:solidFill>
                <a:schemeClr val="tx1"/>
              </a:solidFill>
            </a:endParaRPr>
          </a:p>
        </p:txBody>
      </p:sp>
      <p:sp>
        <p:nvSpPr>
          <p:cNvPr id="2" name="Subtitle 1">
            <a:extLst>
              <a:ext uri="{FF2B5EF4-FFF2-40B4-BE49-F238E27FC236}">
                <a16:creationId xmlns:a16="http://schemas.microsoft.com/office/drawing/2014/main" id="{49E5482F-786B-A280-87B7-DFF581D4B5EB}"/>
              </a:ext>
            </a:extLst>
          </p:cNvPr>
          <p:cNvSpPr>
            <a:spLocks noGrp="1"/>
          </p:cNvSpPr>
          <p:nvPr>
            <p:ph type="subTitle" idx="1"/>
          </p:nvPr>
        </p:nvSpPr>
        <p:spPr>
          <a:xfrm>
            <a:off x="2062490" y="3508223"/>
            <a:ext cx="5618515" cy="977621"/>
          </a:xfrm>
        </p:spPr>
        <p:txBody>
          <a:bodyPr/>
          <a:lstStyle/>
          <a:p>
            <a:pPr algn="ctr"/>
            <a:r>
              <a:rPr lang="en-US" sz="1600" b="1" i="0" u="none" dirty="0">
                <a:solidFill>
                  <a:schemeClr val="tx1"/>
                </a:solidFill>
              </a:rPr>
              <a:t>Obesity Prevention Education </a:t>
            </a:r>
          </a:p>
          <a:p>
            <a:pPr algn="ctr"/>
            <a:r>
              <a:rPr lang="en-US" sz="1600" b="1" i="0" u="none" dirty="0">
                <a:solidFill>
                  <a:schemeClr val="tx1"/>
                </a:solidFill>
              </a:rPr>
              <a:t> Body Mass Index</a:t>
            </a:r>
            <a:endParaRPr lang="en-US" dirty="0"/>
          </a:p>
        </p:txBody>
      </p:sp>
      <p:pic>
        <p:nvPicPr>
          <p:cNvPr id="92" name="Google Shape;92;p1"/>
          <p:cNvPicPr preferRelativeResize="0"/>
          <p:nvPr/>
        </p:nvPicPr>
        <p:blipFill rotWithShape="1">
          <a:blip r:embed="rId3">
            <a:alphaModFix/>
          </a:blip>
          <a:srcRect/>
          <a:stretch/>
        </p:blipFill>
        <p:spPr>
          <a:xfrm>
            <a:off x="1219200" y="4800600"/>
            <a:ext cx="5394325" cy="11112"/>
          </a:xfrm>
          <a:prstGeom prst="rect">
            <a:avLst/>
          </a:prstGeom>
          <a:noFill/>
          <a:ln>
            <a:noFill/>
          </a:ln>
        </p:spPr>
      </p:pic>
      <p:pic>
        <p:nvPicPr>
          <p:cNvPr id="93" name="Google Shape;93;p1"/>
          <p:cNvPicPr preferRelativeResize="0"/>
          <p:nvPr/>
        </p:nvPicPr>
        <p:blipFill rotWithShape="1">
          <a:blip r:embed="rId4">
            <a:alphaModFix/>
          </a:blip>
          <a:srcRect/>
          <a:stretch/>
        </p:blipFill>
        <p:spPr>
          <a:xfrm>
            <a:off x="7927020" y="5683189"/>
            <a:ext cx="1066800" cy="1066800"/>
          </a:xfrm>
          <a:prstGeom prst="rect">
            <a:avLst/>
          </a:prstGeom>
          <a:noFill/>
          <a:ln>
            <a:noFill/>
          </a:ln>
        </p:spPr>
      </p:pic>
      <p:sp>
        <p:nvSpPr>
          <p:cNvPr id="94" name="Google Shape;94;p1"/>
          <p:cNvSpPr txBox="1"/>
          <p:nvPr/>
        </p:nvSpPr>
        <p:spPr>
          <a:xfrm>
            <a:off x="203225" y="6058125"/>
            <a:ext cx="34257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Updated 2023</a:t>
            </a:r>
            <a:endParaRPr sz="1400" b="0" i="0" u="none" strike="noStrike" cap="none"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09D6DC-B8F2-9279-2DE0-0E7EF97743B8}"/>
              </a:ext>
            </a:extLst>
          </p:cNvPr>
          <p:cNvSpPr>
            <a:spLocks noGrp="1"/>
          </p:cNvSpPr>
          <p:nvPr>
            <p:ph sz="half" idx="1"/>
          </p:nvPr>
        </p:nvSpPr>
        <p:spPr/>
        <p:txBody>
          <a:bodyPr>
            <a:normAutofit fontScale="70000" lnSpcReduction="20000"/>
          </a:bodyPr>
          <a:lstStyle/>
          <a:p>
            <a:r>
              <a:rPr lang="en-US" sz="2800" b="1" i="0" u="none" strike="noStrike" dirty="0">
                <a:solidFill>
                  <a:srgbClr val="595959"/>
                </a:solidFill>
                <a:effectLst/>
                <a:latin typeface="Arial" panose="020B0604020202020204" pitchFamily="34" charset="0"/>
              </a:rPr>
              <a:t>Cardiovascular  </a:t>
            </a:r>
            <a:r>
              <a:rPr lang="en-US" sz="2800" b="1" i="0" u="none" strike="noStrike" dirty="0" err="1">
                <a:solidFill>
                  <a:srgbClr val="595959"/>
                </a:solidFill>
                <a:effectLst/>
                <a:latin typeface="Arial" panose="020B0604020202020204" pitchFamily="34" charset="0"/>
              </a:rPr>
              <a:t>Dz</a:t>
            </a:r>
            <a:br>
              <a:rPr lang="en-US" sz="2800" b="1"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Hypertension</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Elevated Insulin Levels</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Dyslipidemia</a:t>
            </a:r>
            <a:br>
              <a:rPr lang="en-US" sz="2000" b="0" i="0" u="none" strike="noStrike" dirty="0">
                <a:solidFill>
                  <a:srgbClr val="595959"/>
                </a:solidFill>
                <a:effectLst/>
                <a:latin typeface="Arial" panose="020B0604020202020204" pitchFamily="34" charset="0"/>
              </a:rPr>
            </a:br>
            <a:endParaRPr lang="en-US" sz="2000" b="0" i="0" u="none" strike="noStrike" dirty="0">
              <a:solidFill>
                <a:srgbClr val="595959"/>
              </a:solidFill>
              <a:effectLst/>
              <a:latin typeface="Arial" panose="020B0604020202020204" pitchFamily="34" charset="0"/>
            </a:endParaRPr>
          </a:p>
          <a:p>
            <a:r>
              <a:rPr lang="en-US" sz="2800" b="1" i="0" u="none" strike="noStrike" dirty="0">
                <a:solidFill>
                  <a:srgbClr val="595959"/>
                </a:solidFill>
                <a:effectLst/>
                <a:latin typeface="Arial" panose="020B0604020202020204" pitchFamily="34" charset="0"/>
              </a:rPr>
              <a:t>Psychosocial</a:t>
            </a:r>
            <a:br>
              <a:rPr lang="en-US" sz="2800" b="1" i="0" u="none" strike="noStrike" dirty="0">
                <a:solidFill>
                  <a:srgbClr val="595959"/>
                </a:solidFill>
                <a:effectLst/>
                <a:latin typeface="Arial" panose="020B0604020202020204" pitchFamily="34" charset="0"/>
              </a:rPr>
            </a:br>
            <a:r>
              <a:rPr lang="en-US" dirty="0">
                <a:solidFill>
                  <a:srgbClr val="595959"/>
                </a:solidFill>
                <a:latin typeface="Arial" panose="020B0604020202020204" pitchFamily="34" charset="0"/>
              </a:rPr>
              <a:t>D</a:t>
            </a:r>
            <a:r>
              <a:rPr lang="en-US" sz="2000" b="0" i="0" u="none" strike="noStrike" dirty="0">
                <a:solidFill>
                  <a:srgbClr val="595959"/>
                </a:solidFill>
                <a:effectLst/>
                <a:latin typeface="Arial" panose="020B0604020202020204" pitchFamily="34" charset="0"/>
              </a:rPr>
              <a:t>epression/anxiety</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Poor body image</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Decreased interaction with peers</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Behavior problems</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Bullying/teasing</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Decreased endurance</a:t>
            </a:r>
            <a:br>
              <a:rPr lang="en-US" sz="2000" b="0" i="0" u="none" strike="noStrike" dirty="0">
                <a:solidFill>
                  <a:srgbClr val="595959"/>
                </a:solidFill>
                <a:effectLst/>
                <a:latin typeface="Arial" panose="020B0604020202020204" pitchFamily="34" charset="0"/>
              </a:rPr>
            </a:br>
            <a:endParaRPr lang="en-US" dirty="0"/>
          </a:p>
        </p:txBody>
      </p:sp>
      <p:sp>
        <p:nvSpPr>
          <p:cNvPr id="5" name="Content Placeholder 4">
            <a:extLst>
              <a:ext uri="{FF2B5EF4-FFF2-40B4-BE49-F238E27FC236}">
                <a16:creationId xmlns:a16="http://schemas.microsoft.com/office/drawing/2014/main" id="{3CAB0AB3-C379-038E-BAFF-2529926F87A0}"/>
              </a:ext>
            </a:extLst>
          </p:cNvPr>
          <p:cNvSpPr>
            <a:spLocks noGrp="1"/>
          </p:cNvSpPr>
          <p:nvPr>
            <p:ph sz="half" idx="2"/>
          </p:nvPr>
        </p:nvSpPr>
        <p:spPr/>
        <p:txBody>
          <a:bodyPr>
            <a:normAutofit fontScale="70000" lnSpcReduction="20000"/>
          </a:bodyPr>
          <a:lstStyle/>
          <a:p>
            <a:r>
              <a:rPr lang="en-US" sz="2800" b="1" i="0" u="none" strike="noStrike" dirty="0">
                <a:solidFill>
                  <a:srgbClr val="595959"/>
                </a:solidFill>
                <a:effectLst/>
                <a:latin typeface="Arial" panose="020B0604020202020204" pitchFamily="34" charset="0"/>
              </a:rPr>
              <a:t>Cancer Risk</a:t>
            </a:r>
            <a:br>
              <a:rPr lang="en-US" sz="2800" b="1"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Esophageal</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Breast</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Endometrial</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Colon/Rectal</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Kidney</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Bladder</a:t>
            </a:r>
          </a:p>
          <a:p>
            <a:r>
              <a:rPr lang="en-US" sz="2800" b="1" i="0" u="none" strike="noStrike" dirty="0">
                <a:solidFill>
                  <a:srgbClr val="595959"/>
                </a:solidFill>
                <a:effectLst/>
                <a:latin typeface="Arial" panose="020B0604020202020204" pitchFamily="34" charset="0"/>
              </a:rPr>
              <a:t>Endocrine Disorders</a:t>
            </a:r>
            <a:br>
              <a:rPr lang="en-US" sz="2800" b="1"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T2DM</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Acanthosis Nigricans</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Polycystic Ovary Syndrome</a:t>
            </a:r>
            <a:br>
              <a:rPr lang="en-US" sz="2000" b="0" i="0" u="none" strike="noStrike" dirty="0">
                <a:solidFill>
                  <a:srgbClr val="595959"/>
                </a:solidFill>
                <a:effectLst/>
                <a:latin typeface="Arial" panose="020B0604020202020204" pitchFamily="34" charset="0"/>
              </a:rPr>
            </a:br>
            <a:r>
              <a:rPr lang="en-US" sz="2000" b="0" i="0" u="none" strike="noStrike" dirty="0">
                <a:solidFill>
                  <a:srgbClr val="595959"/>
                </a:solidFill>
                <a:effectLst/>
                <a:latin typeface="Arial" panose="020B0604020202020204" pitchFamily="34" charset="0"/>
              </a:rPr>
              <a:t>Early Sexual maturation</a:t>
            </a:r>
            <a:br>
              <a:rPr lang="en-US" sz="2000" b="0" i="0" u="none" strike="noStrike" dirty="0">
                <a:solidFill>
                  <a:srgbClr val="595959"/>
                </a:solidFill>
                <a:effectLst/>
                <a:latin typeface="Arial" panose="020B0604020202020204" pitchFamily="34" charset="0"/>
              </a:rPr>
            </a:br>
            <a:endParaRPr lang="en-US" dirty="0"/>
          </a:p>
        </p:txBody>
      </p:sp>
      <p:sp>
        <p:nvSpPr>
          <p:cNvPr id="7" name="Title 6">
            <a:extLst>
              <a:ext uri="{FF2B5EF4-FFF2-40B4-BE49-F238E27FC236}">
                <a16:creationId xmlns:a16="http://schemas.microsoft.com/office/drawing/2014/main" id="{FCE895C1-4AB5-29F6-E6A9-413C2D50D3F8}"/>
              </a:ext>
            </a:extLst>
          </p:cNvPr>
          <p:cNvSpPr>
            <a:spLocks noGrp="1"/>
          </p:cNvSpPr>
          <p:nvPr>
            <p:ph type="title"/>
          </p:nvPr>
        </p:nvSpPr>
        <p:spPr/>
        <p:txBody>
          <a:bodyPr>
            <a:normAutofit fontScale="90000"/>
          </a:bodyPr>
          <a:lstStyle/>
          <a:p>
            <a:r>
              <a:rPr lang="en-US" sz="3200" cap="all" dirty="0"/>
              <a:t>Physical, Psychological, Emotional, Social, Economical</a:t>
            </a:r>
            <a:br>
              <a:rPr lang="en-US" sz="3200" cap="all" dirty="0"/>
            </a:br>
            <a:endParaRPr lang="en-US" dirty="0"/>
          </a:p>
        </p:txBody>
      </p:sp>
      <p:pic>
        <p:nvPicPr>
          <p:cNvPr id="8" name="Google Shape;334;p30">
            <a:extLst>
              <a:ext uri="{FF2B5EF4-FFF2-40B4-BE49-F238E27FC236}">
                <a16:creationId xmlns:a16="http://schemas.microsoft.com/office/drawing/2014/main" id="{9DD5A35F-2127-91AB-324F-95EFF94488AB}"/>
              </a:ext>
            </a:extLst>
          </p:cNvPr>
          <p:cNvPicPr preferRelativeResize="0"/>
          <p:nvPr/>
        </p:nvPicPr>
        <p:blipFill rotWithShape="1">
          <a:blip r:embed="rId2">
            <a:alphaModFix/>
          </a:blip>
          <a:srcRect r="2696" b="1"/>
          <a:stretch/>
        </p:blipFill>
        <p:spPr>
          <a:xfrm>
            <a:off x="353836" y="2013936"/>
            <a:ext cx="1089654" cy="1542243"/>
          </a:xfrm>
          <a:prstGeom prst="rect">
            <a:avLst/>
          </a:prstGeom>
          <a:noFill/>
          <a:ln>
            <a:noFill/>
          </a:ln>
        </p:spPr>
      </p:pic>
      <p:pic>
        <p:nvPicPr>
          <p:cNvPr id="2050" name="Picture 2" descr="Cape Mental Health - PSYCHOSOCIAL DISABILITY AND IDENTITY Psychosocial  Disability Awareness Month takes place in July and this year we focus on  the theme of Disability and Identity. A psychosocial disability occurs">
            <a:extLst>
              <a:ext uri="{FF2B5EF4-FFF2-40B4-BE49-F238E27FC236}">
                <a16:creationId xmlns:a16="http://schemas.microsoft.com/office/drawing/2014/main" id="{03A56D74-295D-BF7D-573E-FF1C0C4EC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76" y="4308756"/>
            <a:ext cx="1252475" cy="1393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ysmex goes pink – Let's fight breast cancer together">
            <a:extLst>
              <a:ext uri="{FF2B5EF4-FFF2-40B4-BE49-F238E27FC236}">
                <a16:creationId xmlns:a16="http://schemas.microsoft.com/office/drawing/2014/main" id="{66756195-19C8-30F1-4AD5-83A81223FB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85" t="-1153" r="31559"/>
          <a:stretch/>
        </p:blipFill>
        <p:spPr bwMode="auto">
          <a:xfrm>
            <a:off x="7232412" y="2013936"/>
            <a:ext cx="1557752" cy="1193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docrine Surgery » Palmer General Surgeon | Mat-Su Surgical Associates,  A.P.C.">
            <a:extLst>
              <a:ext uri="{FF2B5EF4-FFF2-40B4-BE49-F238E27FC236}">
                <a16:creationId xmlns:a16="http://schemas.microsoft.com/office/drawing/2014/main" id="{6D3F81B3-FBFD-5BE8-B092-23C7B58F28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13" r="22139" b="25235"/>
          <a:stretch/>
        </p:blipFill>
        <p:spPr bwMode="auto">
          <a:xfrm>
            <a:off x="7489680" y="4308756"/>
            <a:ext cx="1364344" cy="13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8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cxnSp>
        <p:nvCxnSpPr>
          <p:cNvPr id="386" name="Google Shape;386;p36"/>
          <p:cNvCxnSpPr/>
          <p:nvPr/>
        </p:nvCxnSpPr>
        <p:spPr>
          <a:xfrm>
            <a:off x="2346957" y="4777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387" name="Google Shape;387;p36" descr="ANTES New Picture 1"/>
          <p:cNvPicPr preferRelativeResize="0"/>
          <p:nvPr/>
        </p:nvPicPr>
        <p:blipFill rotWithShape="1">
          <a:blip r:embed="rId3">
            <a:alphaModFix/>
          </a:blip>
          <a:srcRect/>
          <a:stretch/>
        </p:blipFill>
        <p:spPr>
          <a:xfrm>
            <a:off x="4692644" y="1601421"/>
            <a:ext cx="1986278" cy="1410257"/>
          </a:xfrm>
          <a:prstGeom prst="rect">
            <a:avLst/>
          </a:prstGeom>
          <a:noFill/>
          <a:ln>
            <a:noFill/>
          </a:ln>
        </p:spPr>
      </p:pic>
      <p:sp>
        <p:nvSpPr>
          <p:cNvPr id="388" name="Google Shape;388;p36"/>
          <p:cNvSpPr/>
          <p:nvPr/>
        </p:nvSpPr>
        <p:spPr>
          <a:xfrm>
            <a:off x="283551" y="4633546"/>
            <a:ext cx="8579094"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36"/>
          <p:cNvSpPr txBox="1">
            <a:spLocks noGrp="1"/>
          </p:cNvSpPr>
          <p:nvPr>
            <p:ph type="title" idx="4294967295"/>
          </p:nvPr>
        </p:nvSpPr>
        <p:spPr>
          <a:xfrm>
            <a:off x="788988" y="4756150"/>
            <a:ext cx="8355012" cy="93027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2"/>
              </a:buClr>
              <a:buSzPts val="3400"/>
              <a:buFont typeface="Calibri"/>
              <a:buNone/>
            </a:pPr>
            <a:r>
              <a:rPr lang="en-US" sz="2900" b="1" i="0" u="none" strike="noStrike" cap="none">
                <a:solidFill>
                  <a:srgbClr val="FFFFFF"/>
                </a:solidFill>
              </a:rPr>
              <a:t>Typical Acanthosis Nigricans </a:t>
            </a:r>
            <a:br>
              <a:rPr lang="en-US" sz="2900" b="1" i="0" u="none" strike="noStrike" cap="none">
                <a:solidFill>
                  <a:srgbClr val="FFFFFF"/>
                </a:solidFill>
              </a:rPr>
            </a:br>
            <a:r>
              <a:rPr lang="en-US" sz="2900" b="1" i="0" u="none" strike="noStrike" cap="none">
                <a:solidFill>
                  <a:srgbClr val="FFFFFF"/>
                </a:solidFill>
              </a:rPr>
              <a:t>of the Neck</a:t>
            </a:r>
            <a:r>
              <a:rPr lang="en-US" sz="2900" b="0" i="0" u="none" strike="noStrike" cap="none">
                <a:solidFill>
                  <a:srgbClr val="FFFFFF"/>
                </a:solidFill>
              </a:rPr>
              <a:t> </a:t>
            </a:r>
            <a:endParaRPr sz="2900">
              <a:solidFill>
                <a:srgbClr val="FFFFFF"/>
              </a:solidFill>
            </a:endParaRPr>
          </a:p>
        </p:txBody>
      </p:sp>
      <p:pic>
        <p:nvPicPr>
          <p:cNvPr id="390" name="Google Shape;390;p36" descr="figure02bs"/>
          <p:cNvPicPr preferRelativeResize="0">
            <a:picLocks noGrp="1"/>
          </p:cNvPicPr>
          <p:nvPr>
            <p:ph type="body" idx="4294967295"/>
          </p:nvPr>
        </p:nvPicPr>
        <p:blipFill rotWithShape="1">
          <a:blip r:embed="rId4">
            <a:alphaModFix/>
          </a:blip>
          <a:srcRect/>
          <a:stretch/>
        </p:blipFill>
        <p:spPr>
          <a:xfrm>
            <a:off x="0" y="1641475"/>
            <a:ext cx="1995488" cy="1330325"/>
          </a:xfrm>
          <a:prstGeom prst="rect">
            <a:avLst/>
          </a:prstGeom>
          <a:noFill/>
          <a:ln>
            <a:noFill/>
          </a:ln>
        </p:spPr>
      </p:pic>
      <p:pic>
        <p:nvPicPr>
          <p:cNvPr id="391" name="Google Shape;391;p36" descr="DSCN1087"/>
          <p:cNvPicPr preferRelativeResize="0"/>
          <p:nvPr/>
        </p:nvPicPr>
        <p:blipFill rotWithShape="1">
          <a:blip r:embed="rId5">
            <a:alphaModFix/>
          </a:blip>
          <a:srcRect b="2173"/>
          <a:stretch/>
        </p:blipFill>
        <p:spPr>
          <a:xfrm>
            <a:off x="2467607" y="1575920"/>
            <a:ext cx="1985008" cy="1461259"/>
          </a:xfrm>
          <a:prstGeom prst="rect">
            <a:avLst/>
          </a:prstGeom>
          <a:noFill/>
          <a:ln>
            <a:noFill/>
          </a:ln>
        </p:spPr>
      </p:pic>
      <p:cxnSp>
        <p:nvCxnSpPr>
          <p:cNvPr id="392" name="Google Shape;392;p36"/>
          <p:cNvCxnSpPr/>
          <p:nvPr/>
        </p:nvCxnSpPr>
        <p:spPr>
          <a:xfrm>
            <a:off x="4573264" y="477749"/>
            <a:ext cx="0" cy="3657600"/>
          </a:xfrm>
          <a:prstGeom prst="straightConnector1">
            <a:avLst/>
          </a:prstGeom>
          <a:noFill/>
          <a:ln w="101600" cap="flat" cmpd="dbl">
            <a:solidFill>
              <a:srgbClr val="595959"/>
            </a:solidFill>
            <a:prstDash val="solid"/>
            <a:miter lim="800000"/>
            <a:headEnd type="none" w="sm" len="sm"/>
            <a:tailEnd type="none" w="sm" len="sm"/>
          </a:ln>
        </p:spPr>
      </p:cxnSp>
      <p:cxnSp>
        <p:nvCxnSpPr>
          <p:cNvPr id="393" name="Google Shape;393;p36"/>
          <p:cNvCxnSpPr/>
          <p:nvPr/>
        </p:nvCxnSpPr>
        <p:spPr>
          <a:xfrm>
            <a:off x="6799572" y="4777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394" name="Google Shape;394;p36" descr="ANTES New Picture 2 copy"/>
          <p:cNvPicPr preferRelativeResize="0"/>
          <p:nvPr/>
        </p:nvPicPr>
        <p:blipFill rotWithShape="1">
          <a:blip r:embed="rId6">
            <a:alphaModFix/>
          </a:blip>
          <a:srcRect l="2221" t="3135" r="4444" b="5943"/>
          <a:stretch/>
        </p:blipFill>
        <p:spPr>
          <a:xfrm>
            <a:off x="6918951" y="1641965"/>
            <a:ext cx="1986279" cy="1373797"/>
          </a:xfrm>
          <a:prstGeom prst="rect">
            <a:avLst/>
          </a:prstGeom>
          <a:noFill/>
          <a:ln>
            <a:noFill/>
          </a:ln>
        </p:spPr>
      </p:pic>
      <p:cxnSp>
        <p:nvCxnSpPr>
          <p:cNvPr id="395" name="Google Shape;395;p36"/>
          <p:cNvCxnSpPr/>
          <p:nvPr/>
        </p:nvCxnSpPr>
        <p:spPr>
          <a:xfrm>
            <a:off x="1657350" y="5738691"/>
            <a:ext cx="5829300" cy="0"/>
          </a:xfrm>
          <a:prstGeom prst="straightConnector1">
            <a:avLst/>
          </a:prstGeom>
          <a:noFill/>
          <a:ln w="22225" cap="flat" cmpd="sng">
            <a:solidFill>
              <a:srgbClr val="D9D9D9"/>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A8243C-ADAF-C515-0E4E-42EB073DBE87}"/>
              </a:ext>
            </a:extLst>
          </p:cNvPr>
          <p:cNvSpPr txBox="1"/>
          <p:nvPr/>
        </p:nvSpPr>
        <p:spPr>
          <a:xfrm>
            <a:off x="1167803" y="1584552"/>
            <a:ext cx="6824441" cy="2537251"/>
          </a:xfrm>
          <a:prstGeom prst="rect">
            <a:avLst/>
          </a:prstGeom>
        </p:spPr>
        <p:txBody>
          <a:bodyPr vert="horz" lIns="91440" tIns="45720" rIns="91440" bIns="0" rtlCol="0" anchor="ctr">
            <a:normAutofit/>
          </a:bodyPr>
          <a:lstStyle/>
          <a:p>
            <a:pPr algn="ctr" defTabSz="914400">
              <a:lnSpc>
                <a:spcPct val="90000"/>
              </a:lnSpc>
              <a:spcBef>
                <a:spcPct val="0"/>
              </a:spcBef>
              <a:spcAft>
                <a:spcPts val="600"/>
              </a:spcAft>
            </a:pPr>
            <a:r>
              <a:rPr lang="en-US" sz="4400" u="none" cap="all" dirty="0">
                <a:solidFill>
                  <a:schemeClr val="bg1"/>
                </a:solidFill>
                <a:latin typeface="+mj-lt"/>
                <a:ea typeface="+mj-ea"/>
                <a:cs typeface="+mj-cs"/>
                <a:sym typeface="Calibri"/>
              </a:rPr>
              <a:t>Arkansas Initiative and </a:t>
            </a:r>
            <a:br>
              <a:rPr lang="en-US" sz="4400" u="none" cap="all" dirty="0">
                <a:solidFill>
                  <a:schemeClr val="bg1"/>
                </a:solidFill>
                <a:latin typeface="+mj-lt"/>
                <a:ea typeface="+mj-ea"/>
                <a:cs typeface="+mj-cs"/>
                <a:sym typeface="Calibri"/>
              </a:rPr>
            </a:br>
            <a:r>
              <a:rPr lang="en-US" sz="4400" u="none" cap="all" dirty="0">
                <a:solidFill>
                  <a:schemeClr val="bg1"/>
                </a:solidFill>
                <a:latin typeface="+mj-lt"/>
                <a:ea typeface="+mj-ea"/>
                <a:cs typeface="+mj-cs"/>
                <a:sym typeface="Calibri"/>
              </a:rPr>
              <a:t>Recommendation for BMI in Schools</a:t>
            </a:r>
            <a:endParaRPr lang="en-US" sz="4400" cap="all" dirty="0">
              <a:solidFill>
                <a:schemeClr val="bg1"/>
              </a:solidFill>
              <a:latin typeface="+mj-lt"/>
              <a:ea typeface="+mj-ea"/>
              <a:cs typeface="+mj-cs"/>
            </a:endParaRPr>
          </a:p>
        </p:txBody>
      </p:sp>
      <p:pic>
        <p:nvPicPr>
          <p:cNvPr id="28" name="Picture 27">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CE72A6-CCD6-F4EF-60A3-F76630357A35}"/>
              </a:ext>
            </a:extLst>
          </p:cNvPr>
          <p:cNvSpPr txBox="1"/>
          <p:nvPr/>
        </p:nvSpPr>
        <p:spPr>
          <a:xfrm>
            <a:off x="2274889" y="4482423"/>
            <a:ext cx="4579256" cy="341632"/>
          </a:xfrm>
          <a:prstGeom prst="rect">
            <a:avLst/>
          </a:prstGeom>
          <a:noFill/>
        </p:spPr>
        <p:txBody>
          <a:bodyPr wrap="square">
            <a:spAutoFit/>
          </a:bodyPr>
          <a:lstStyle/>
          <a:p>
            <a:pPr marL="0" lvl="0" indent="0" algn="ctr" rtl="0">
              <a:lnSpc>
                <a:spcPct val="90000"/>
              </a:lnSpc>
              <a:spcBef>
                <a:spcPts val="1000"/>
              </a:spcBef>
              <a:spcAft>
                <a:spcPts val="0"/>
              </a:spcAft>
              <a:buClr>
                <a:srgbClr val="FFFFFF"/>
              </a:buClr>
              <a:buSzPts val="1600"/>
              <a:buNone/>
            </a:pPr>
            <a:r>
              <a:rPr lang="en-US" sz="1800" b="0" i="0" u="none" dirty="0">
                <a:solidFill>
                  <a:schemeClr val="bg1"/>
                </a:solidFill>
                <a:latin typeface="Calibri"/>
                <a:ea typeface="Calibri"/>
                <a:cs typeface="Calibri"/>
                <a:sym typeface="Calibri"/>
              </a:rPr>
              <a:t>The State’s Response to this Rising Epidemic</a:t>
            </a:r>
            <a:endParaRPr lang="en-US" sz="1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14942124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B4CA2-505C-00BB-F41C-27FEE6E980D3}"/>
              </a:ext>
            </a:extLst>
          </p:cNvPr>
          <p:cNvSpPr>
            <a:spLocks noGrp="1"/>
          </p:cNvSpPr>
          <p:nvPr>
            <p:ph type="title"/>
          </p:nvPr>
        </p:nvSpPr>
        <p:spPr>
          <a:xfrm>
            <a:off x="1088684" y="804519"/>
            <a:ext cx="7202456" cy="1049235"/>
          </a:xfrm>
        </p:spPr>
        <p:txBody>
          <a:bodyPr>
            <a:normAutofit/>
          </a:bodyPr>
          <a:lstStyle/>
          <a:p>
            <a:r>
              <a:rPr lang="en-US" dirty="0"/>
              <a:t>Act 1220 of 2003</a:t>
            </a:r>
          </a:p>
        </p:txBody>
      </p:sp>
      <p:cxnSp>
        <p:nvCxnSpPr>
          <p:cNvPr id="28"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9"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30" name="Content Placeholder 2">
            <a:extLst>
              <a:ext uri="{FF2B5EF4-FFF2-40B4-BE49-F238E27FC236}">
                <a16:creationId xmlns:a16="http://schemas.microsoft.com/office/drawing/2014/main" id="{EE535731-0149-71A5-92F6-60AD6226C468}"/>
              </a:ext>
            </a:extLst>
          </p:cNvPr>
          <p:cNvGraphicFramePr>
            <a:graphicFrameLocks noGrp="1"/>
          </p:cNvGraphicFramePr>
          <p:nvPr>
            <p:ph idx="1"/>
            <p:extLst>
              <p:ext uri="{D42A27DB-BD31-4B8C-83A1-F6EECF244321}">
                <p14:modId xmlns:p14="http://schemas.microsoft.com/office/powerpoint/2010/main" val="3832223947"/>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89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EBAF9-0A19-D49E-0059-37E7E0F8AF65}"/>
              </a:ext>
            </a:extLst>
          </p:cNvPr>
          <p:cNvSpPr>
            <a:spLocks noGrp="1"/>
          </p:cNvSpPr>
          <p:nvPr>
            <p:ph type="title"/>
          </p:nvPr>
        </p:nvSpPr>
        <p:spPr>
          <a:xfrm>
            <a:off x="1088684" y="1376053"/>
            <a:ext cx="7054418" cy="1002990"/>
          </a:xfrm>
        </p:spPr>
        <p:txBody>
          <a:bodyPr anchor="ctr">
            <a:normAutofit/>
          </a:bodyPr>
          <a:lstStyle/>
          <a:p>
            <a:r>
              <a:rPr lang="en-US" b="1" i="0" u="none" dirty="0"/>
              <a:t>Act 1220 of 2003 States</a:t>
            </a:r>
            <a:endParaRPr lang="en-US" dirty="0"/>
          </a:p>
        </p:txBody>
      </p:sp>
      <p:sp>
        <p:nvSpPr>
          <p:cNvPr id="3" name="Content Placeholder 2">
            <a:extLst>
              <a:ext uri="{FF2B5EF4-FFF2-40B4-BE49-F238E27FC236}">
                <a16:creationId xmlns:a16="http://schemas.microsoft.com/office/drawing/2014/main" id="{19EB89AA-C47D-1E2D-B3D3-D8F1DEA96FF1}"/>
              </a:ext>
            </a:extLst>
          </p:cNvPr>
          <p:cNvSpPr>
            <a:spLocks noGrp="1"/>
          </p:cNvSpPr>
          <p:nvPr>
            <p:ph idx="1"/>
          </p:nvPr>
        </p:nvSpPr>
        <p:spPr>
          <a:xfrm>
            <a:off x="1088684" y="2464991"/>
            <a:ext cx="7054418" cy="2403571"/>
          </a:xfrm>
        </p:spPr>
        <p:txBody>
          <a:bodyPr>
            <a:normAutofit/>
          </a:bodyPr>
          <a:lstStyle/>
          <a:p>
            <a:r>
              <a:rPr lang="en-US" i="0" u="none"/>
              <a:t> “Require schools to include as part of the Student Health report to parents an annual body mass index percentile by age for each student; and require schools to annually provide parents with an explanation of the possible health effects of body mass index, nutrition, and physical activity.” (</a:t>
            </a:r>
            <a:r>
              <a:rPr lang="en-US" i="1" u="none"/>
              <a:t>in a confidential, private and accurate manner)</a:t>
            </a:r>
            <a:endParaRPr lang="en-US" dirty="0"/>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34800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4C70DC7-0CAB-01DF-3E77-E7D644D13A47}"/>
              </a:ext>
            </a:extLst>
          </p:cNvPr>
          <p:cNvSpPr>
            <a:spLocks noGrp="1"/>
          </p:cNvSpPr>
          <p:nvPr>
            <p:ph type="title"/>
          </p:nvPr>
        </p:nvSpPr>
        <p:spPr>
          <a:xfrm>
            <a:off x="1088685" y="5008500"/>
            <a:ext cx="7202454" cy="960755"/>
          </a:xfrm>
        </p:spPr>
        <p:txBody>
          <a:bodyPr anchor="t">
            <a:normAutofit/>
          </a:bodyPr>
          <a:lstStyle/>
          <a:p>
            <a:r>
              <a:rPr lang="en-US" b="1" i="0" u="none"/>
              <a:t>Act 201 of 2007</a:t>
            </a:r>
            <a:endParaRPr lang="en-US" dirty="0"/>
          </a:p>
        </p:txBody>
      </p:sp>
      <p:cxnSp>
        <p:nvCxnSpPr>
          <p:cNvPr id="59" name="Straight Connector 58">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826256"/>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1" name="Picture 60">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9144000" cy="742950"/>
          </a:xfrm>
          <a:prstGeom prst="rect">
            <a:avLst/>
          </a:prstGeom>
        </p:spPr>
      </p:pic>
      <p:cxnSp>
        <p:nvCxnSpPr>
          <p:cNvPr id="63" name="Straight Connector 62">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9372CEBF-F746-8995-521A-574C8AC0DC06}"/>
              </a:ext>
            </a:extLst>
          </p:cNvPr>
          <p:cNvGraphicFramePr>
            <a:graphicFrameLocks noGrp="1"/>
          </p:cNvGraphicFramePr>
          <p:nvPr>
            <p:ph idx="1"/>
            <p:extLst>
              <p:ext uri="{D42A27DB-BD31-4B8C-83A1-F6EECF244321}">
                <p14:modId xmlns:p14="http://schemas.microsoft.com/office/powerpoint/2010/main" val="538068975"/>
              </p:ext>
            </p:extLst>
          </p:nvPr>
        </p:nvGraphicFramePr>
        <p:xfrm>
          <a:off x="1088231" y="933450"/>
          <a:ext cx="7203281"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13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9"/>
          <p:cNvSpPr txBox="1">
            <a:spLocks noGrp="1"/>
          </p:cNvSpPr>
          <p:nvPr>
            <p:ph type="title" idx="4294967295"/>
          </p:nvPr>
        </p:nvSpPr>
        <p:spPr>
          <a:xfrm>
            <a:off x="304800" y="152400"/>
            <a:ext cx="8839200" cy="129698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3600"/>
              <a:buFont typeface="Arial"/>
              <a:buNone/>
            </a:pPr>
            <a:r>
              <a:rPr lang="en-US" sz="3600" i="0" u="none" strike="noStrike" cap="none">
                <a:solidFill>
                  <a:schemeClr val="dk2"/>
                </a:solidFill>
              </a:rPr>
              <a:t>Childhood BMI is gender </a:t>
            </a:r>
            <a:br>
              <a:rPr lang="en-US" sz="3600" i="0" u="none" strike="noStrike" cap="none">
                <a:solidFill>
                  <a:schemeClr val="dk2"/>
                </a:solidFill>
              </a:rPr>
            </a:br>
            <a:r>
              <a:rPr lang="en-US" sz="3600" i="0" u="none" strike="noStrike" cap="none">
                <a:solidFill>
                  <a:schemeClr val="dk2"/>
                </a:solidFill>
              </a:rPr>
              <a:t>&amp; age specific</a:t>
            </a:r>
            <a:endParaRPr>
              <a:solidFill>
                <a:schemeClr val="dk2"/>
              </a:solidFill>
            </a:endParaRPr>
          </a:p>
        </p:txBody>
      </p:sp>
      <p:graphicFrame>
        <p:nvGraphicFramePr>
          <p:cNvPr id="532" name="Google Shape;532;p49"/>
          <p:cNvGraphicFramePr/>
          <p:nvPr>
            <p:extLst>
              <p:ext uri="{D42A27DB-BD31-4B8C-83A1-F6EECF244321}">
                <p14:modId xmlns:p14="http://schemas.microsoft.com/office/powerpoint/2010/main" val="3303638426"/>
              </p:ext>
            </p:extLst>
          </p:nvPr>
        </p:nvGraphicFramePr>
        <p:xfrm>
          <a:off x="981112" y="1623231"/>
          <a:ext cx="7486575" cy="4419575"/>
        </p:xfrm>
        <a:graphic>
          <a:graphicData uri="http://schemas.openxmlformats.org/drawingml/2006/table">
            <a:tbl>
              <a:tblPr>
                <a:noFill/>
                <a:tableStyleId>{54F1D28F-F349-4C5E-826F-70CF35578AAA}</a:tableStyleId>
              </a:tblPr>
              <a:tblGrid>
                <a:gridCol w="2823800">
                  <a:extLst>
                    <a:ext uri="{9D8B030D-6E8A-4147-A177-3AD203B41FA5}">
                      <a16:colId xmlns:a16="http://schemas.microsoft.com/office/drawing/2014/main" val="20000"/>
                    </a:ext>
                  </a:extLst>
                </a:gridCol>
                <a:gridCol w="4662775">
                  <a:extLst>
                    <a:ext uri="{9D8B030D-6E8A-4147-A177-3AD203B41FA5}">
                      <a16:colId xmlns:a16="http://schemas.microsoft.com/office/drawing/2014/main" val="20001"/>
                    </a:ext>
                  </a:extLst>
                </a:gridCol>
              </a:tblGrid>
              <a:tr h="582600">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sng" strike="noStrike" cap="none">
                          <a:solidFill>
                            <a:schemeClr val="dk1"/>
                          </a:solidFill>
                          <a:latin typeface="Calibri"/>
                          <a:ea typeface="Calibri"/>
                          <a:cs typeface="Calibri"/>
                          <a:sym typeface="Calibri"/>
                        </a:rPr>
                        <a:t>CHILDREN</a:t>
                      </a:r>
                      <a:endParaRPr sz="135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sng" strike="noStrike" cap="none">
                          <a:solidFill>
                            <a:schemeClr val="dk1"/>
                          </a:solidFill>
                          <a:latin typeface="Calibri"/>
                          <a:ea typeface="Calibri"/>
                          <a:cs typeface="Calibri"/>
                          <a:sym typeface="Calibri"/>
                        </a:rPr>
                        <a:t>BMI – body mass index</a:t>
                      </a:r>
                      <a:endParaRPr sz="135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55650">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Underweight</a:t>
                      </a:r>
                      <a:endParaRPr sz="135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BMI-for-age </a:t>
                      </a:r>
                      <a:r>
                        <a:rPr lang="en-US" sz="2400" b="1" i="0" u="none" strike="noStrike" cap="none">
                          <a:solidFill>
                            <a:schemeClr val="dk1"/>
                          </a:solidFill>
                          <a:latin typeface="Calibri"/>
                          <a:ea typeface="Calibri"/>
                          <a:cs typeface="Calibri"/>
                          <a:sym typeface="Calibri"/>
                        </a:rPr>
                        <a:t>&lt; 5</a:t>
                      </a:r>
                      <a:r>
                        <a:rPr lang="en-US" sz="2400" b="1" i="0" u="none" strike="noStrike" cap="none" baseline="30000">
                          <a:solidFill>
                            <a:schemeClr val="dk1"/>
                          </a:solidFill>
                          <a:latin typeface="Calibri"/>
                          <a:ea typeface="Calibri"/>
                          <a:cs typeface="Calibri"/>
                          <a:sym typeface="Calibri"/>
                        </a:rPr>
                        <a:t>th</a:t>
                      </a:r>
                      <a:r>
                        <a:rPr lang="en-US" sz="2400" b="1" i="0" u="none" strike="noStrike" cap="none">
                          <a:solidFill>
                            <a:schemeClr val="dk1"/>
                          </a:solidFill>
                          <a:latin typeface="Calibri"/>
                          <a:ea typeface="Calibri"/>
                          <a:cs typeface="Calibri"/>
                          <a:sym typeface="Calibri"/>
                        </a:rPr>
                        <a:t> percentile</a:t>
                      </a:r>
                      <a:endParaRPr sz="135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82675">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Overweight / at risk for obesity</a:t>
                      </a:r>
                      <a:endParaRPr sz="135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BMI-for-age</a:t>
                      </a:r>
                      <a:r>
                        <a:rPr lang="en-US" sz="2400" b="1" i="0" u="none" strike="noStrike" cap="none">
                          <a:solidFill>
                            <a:schemeClr val="dk1"/>
                          </a:solidFill>
                          <a:latin typeface="Calibri"/>
                          <a:ea typeface="Calibri"/>
                          <a:cs typeface="Calibri"/>
                          <a:sym typeface="Calibri"/>
                        </a:rPr>
                        <a:t> 85</a:t>
                      </a:r>
                      <a:r>
                        <a:rPr lang="en-US" sz="2400" b="1" i="0" u="none" strike="noStrike" cap="none" baseline="30000">
                          <a:solidFill>
                            <a:schemeClr val="dk1"/>
                          </a:solidFill>
                          <a:latin typeface="Calibri"/>
                          <a:ea typeface="Calibri"/>
                          <a:cs typeface="Calibri"/>
                          <a:sym typeface="Calibri"/>
                        </a:rPr>
                        <a:t>th</a:t>
                      </a:r>
                      <a:r>
                        <a:rPr lang="en-US" sz="2400" b="1" i="0" u="none" strike="noStrike" cap="none">
                          <a:solidFill>
                            <a:schemeClr val="dk1"/>
                          </a:solidFill>
                          <a:latin typeface="Calibri"/>
                          <a:ea typeface="Calibri"/>
                          <a:cs typeface="Calibri"/>
                          <a:sym typeface="Calibri"/>
                        </a:rPr>
                        <a:t> to 94</a:t>
                      </a:r>
                      <a:r>
                        <a:rPr lang="en-US" sz="2400" b="1" i="0" u="none" strike="noStrike" cap="none" baseline="30000">
                          <a:solidFill>
                            <a:schemeClr val="dk1"/>
                          </a:solidFill>
                          <a:latin typeface="Calibri"/>
                          <a:ea typeface="Calibri"/>
                          <a:cs typeface="Calibri"/>
                          <a:sym typeface="Calibri"/>
                        </a:rPr>
                        <a:t>th</a:t>
                      </a:r>
                      <a:r>
                        <a:rPr lang="en-US" sz="2400" b="1" i="0" u="none" strike="noStrike" cap="none">
                          <a:solidFill>
                            <a:schemeClr val="dk1"/>
                          </a:solidFill>
                          <a:latin typeface="Calibri"/>
                          <a:ea typeface="Calibri"/>
                          <a:cs typeface="Calibri"/>
                          <a:sym typeface="Calibri"/>
                        </a:rPr>
                        <a:t> percentile</a:t>
                      </a:r>
                      <a:endParaRPr sz="135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96925">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Obese</a:t>
                      </a:r>
                      <a:endParaRPr sz="135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BMI-for-age</a:t>
                      </a:r>
                      <a:r>
                        <a:rPr lang="en-US" sz="2400" b="1" i="0" u="none" strike="noStrike" cap="none" dirty="0">
                          <a:solidFill>
                            <a:schemeClr val="dk1"/>
                          </a:solidFill>
                          <a:latin typeface="Calibri"/>
                          <a:ea typeface="Calibri"/>
                          <a:cs typeface="Calibri"/>
                          <a:sym typeface="Calibri"/>
                        </a:rPr>
                        <a:t> ≥ 95</a:t>
                      </a:r>
                      <a:r>
                        <a:rPr lang="en-US" sz="2400" b="1" i="0" u="none" strike="noStrike" cap="none" baseline="30000" dirty="0">
                          <a:solidFill>
                            <a:schemeClr val="dk1"/>
                          </a:solidFill>
                          <a:latin typeface="Calibri"/>
                          <a:ea typeface="Calibri"/>
                          <a:cs typeface="Calibri"/>
                          <a:sym typeface="Calibri"/>
                        </a:rPr>
                        <a:t>th</a:t>
                      </a:r>
                      <a:r>
                        <a:rPr lang="en-US" sz="2400" b="1" i="0" u="none" strike="noStrike" cap="none" dirty="0">
                          <a:solidFill>
                            <a:schemeClr val="dk1"/>
                          </a:solidFill>
                          <a:latin typeface="Calibri"/>
                          <a:ea typeface="Calibri"/>
                          <a:cs typeface="Calibri"/>
                          <a:sym typeface="Calibri"/>
                        </a:rPr>
                        <a:t> percentile</a:t>
                      </a:r>
                      <a:endParaRPr sz="135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01725">
                <a:tc>
                  <a:txBody>
                    <a:bodyPr/>
                    <a:lstStyle/>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Normal</a:t>
                      </a:r>
                      <a:endParaRPr sz="135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BMI-for-age: </a:t>
                      </a:r>
                      <a:r>
                        <a:rPr lang="en-US" sz="2400" b="1" i="0" u="none" strike="noStrike" cap="none" dirty="0">
                          <a:solidFill>
                            <a:schemeClr val="dk1"/>
                          </a:solidFill>
                          <a:latin typeface="Calibri"/>
                          <a:ea typeface="Calibri"/>
                          <a:cs typeface="Calibri"/>
                          <a:sym typeface="Calibri"/>
                        </a:rPr>
                        <a:t>5</a:t>
                      </a:r>
                      <a:r>
                        <a:rPr lang="en-US" sz="2400" b="1" i="0" u="none" strike="noStrike" cap="none" baseline="30000" dirty="0">
                          <a:solidFill>
                            <a:schemeClr val="dk1"/>
                          </a:solidFill>
                          <a:latin typeface="Calibri"/>
                          <a:ea typeface="Calibri"/>
                          <a:cs typeface="Calibri"/>
                          <a:sym typeface="Calibri"/>
                        </a:rPr>
                        <a:t>th</a:t>
                      </a:r>
                      <a:r>
                        <a:rPr lang="en-US" sz="2400" b="1" i="0" u="none" strike="noStrike" cap="none" dirty="0">
                          <a:solidFill>
                            <a:schemeClr val="dk1"/>
                          </a:solidFill>
                          <a:latin typeface="Calibri"/>
                          <a:ea typeface="Calibri"/>
                          <a:cs typeface="Calibri"/>
                          <a:sym typeface="Calibri"/>
                        </a:rPr>
                        <a:t> percentile -</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 &lt; 85</a:t>
                      </a:r>
                      <a:r>
                        <a:rPr lang="en-US" sz="2400" b="1" i="0" u="none" strike="noStrike" cap="none" baseline="30000" dirty="0">
                          <a:solidFill>
                            <a:schemeClr val="dk1"/>
                          </a:solidFill>
                          <a:latin typeface="Calibri"/>
                          <a:ea typeface="Calibri"/>
                          <a:cs typeface="Calibri"/>
                          <a:sym typeface="Calibri"/>
                        </a:rPr>
                        <a:t>th</a:t>
                      </a:r>
                      <a:r>
                        <a:rPr lang="en-US" sz="2400" b="1" i="0" u="none" strike="noStrike" cap="none" dirty="0">
                          <a:solidFill>
                            <a:schemeClr val="dk1"/>
                          </a:solidFill>
                          <a:latin typeface="Calibri"/>
                          <a:ea typeface="Calibri"/>
                          <a:cs typeface="Calibri"/>
                          <a:sym typeface="Calibri"/>
                        </a:rPr>
                        <a:t> percentile</a:t>
                      </a:r>
                      <a:endParaRPr sz="1350" u="none" strike="noStrike" cap="none" dirty="0"/>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33" name="Google Shape;533;p49"/>
          <p:cNvSpPr txBox="1"/>
          <p:nvPr/>
        </p:nvSpPr>
        <p:spPr>
          <a:xfrm>
            <a:off x="304800" y="6216650"/>
            <a:ext cx="8305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a:t>
            </a:r>
            <a:r>
              <a:rPr lang="en-US" sz="1200" b="0" i="0" u="none" strike="noStrike" cap="none">
                <a:solidFill>
                  <a:schemeClr val="dk1"/>
                </a:solidFill>
                <a:latin typeface="Arial"/>
                <a:ea typeface="Arial"/>
                <a:cs typeface="Arial"/>
                <a:sym typeface="Arial"/>
              </a:rPr>
              <a:t>CDC, 2009)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D6DCE5"/>
              </a:buClr>
              <a:buSzPts val="1200"/>
              <a:buFont typeface="Arial"/>
              <a:buNone/>
            </a:pPr>
            <a:r>
              <a:rPr lang="en-US" sz="1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http://www.cdc.gov/nccdphp/dnpa/obesity/childhood/defining.htm</a:t>
            </a:r>
            <a:r>
              <a:rPr lang="en-US" sz="1200" b="0" i="0" u="none" strike="noStrike" cap="none">
                <a:solidFill>
                  <a:srgbClr val="D6DCE5"/>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1;p50">
            <a:extLst>
              <a:ext uri="{FF2B5EF4-FFF2-40B4-BE49-F238E27FC236}">
                <a16:creationId xmlns:a16="http://schemas.microsoft.com/office/drawing/2014/main" id="{5EFAF27A-7A51-AD92-A392-648FA1AC6F80}"/>
              </a:ext>
            </a:extLst>
          </p:cNvPr>
          <p:cNvSpPr txBox="1">
            <a:spLocks/>
          </p:cNvSpPr>
          <p:nvPr/>
        </p:nvSpPr>
        <p:spPr>
          <a:xfrm>
            <a:off x="4842143" y="544858"/>
            <a:ext cx="4301857" cy="1454150"/>
          </a:xfrm>
          <a:prstGeom prst="rect">
            <a:avLst/>
          </a:prstGeom>
          <a:noFill/>
          <a:ln>
            <a:noFill/>
          </a:ln>
        </p:spPr>
        <p:txBody>
          <a:bodyPr spcFirstLastPara="1" vert="horz" wrap="square" lIns="91425" tIns="45700" rIns="91425" bIns="45700" rtlCol="0" anchor="ctr" anchorCtr="0">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Bef>
                <a:spcPts val="0"/>
              </a:spcBef>
              <a:buClr>
                <a:schemeClr val="dk2"/>
              </a:buClr>
              <a:buSzPts val="3600"/>
              <a:buFont typeface="Calibri"/>
              <a:buNone/>
            </a:pPr>
            <a:r>
              <a:rPr lang="en-US" sz="3100" b="1" cap="none" dirty="0">
                <a:solidFill>
                  <a:srgbClr val="000000"/>
                </a:solidFill>
                <a:latin typeface="Calibri"/>
                <a:ea typeface="Calibri"/>
                <a:cs typeface="Calibri"/>
                <a:sym typeface="Calibri"/>
              </a:rPr>
              <a:t>BMI for Age and Gender</a:t>
            </a:r>
            <a:r>
              <a:rPr lang="en-US" sz="3100" cap="none" dirty="0">
                <a:solidFill>
                  <a:srgbClr val="000000"/>
                </a:solidFill>
                <a:latin typeface="Calibri"/>
                <a:ea typeface="Calibri"/>
                <a:cs typeface="Calibri"/>
                <a:sym typeface="Calibri"/>
              </a:rPr>
              <a:t>:</a:t>
            </a:r>
            <a:endParaRPr lang="en-US" sz="3100" dirty="0">
              <a:solidFill>
                <a:srgbClr val="000000"/>
              </a:solidFill>
              <a:latin typeface="Calibri"/>
              <a:ea typeface="Calibri"/>
              <a:cs typeface="Calibri"/>
              <a:sym typeface="Calibri"/>
            </a:endParaRPr>
          </a:p>
        </p:txBody>
      </p:sp>
      <p:sp>
        <p:nvSpPr>
          <p:cNvPr id="5" name="Google Shape;544;p50">
            <a:extLst>
              <a:ext uri="{FF2B5EF4-FFF2-40B4-BE49-F238E27FC236}">
                <a16:creationId xmlns:a16="http://schemas.microsoft.com/office/drawing/2014/main" id="{7CABCC69-DAFA-EE63-31A9-329D90B13A3C}"/>
              </a:ext>
            </a:extLst>
          </p:cNvPr>
          <p:cNvSpPr txBox="1">
            <a:spLocks/>
          </p:cNvSpPr>
          <p:nvPr/>
        </p:nvSpPr>
        <p:spPr>
          <a:xfrm>
            <a:off x="4842143" y="2039938"/>
            <a:ext cx="4301857" cy="3865562"/>
          </a:xfrm>
          <a:prstGeom prst="rect">
            <a:avLst/>
          </a:prstGeom>
          <a:noFill/>
          <a:ln>
            <a:noFill/>
          </a:ln>
        </p:spPr>
        <p:txBody>
          <a:bodyPr spcFirstLastPara="1" vert="horz" wrap="square" lIns="91425" tIns="45700" rIns="91425" bIns="45700" rtlCol="0" anchor="t" anchorCtr="0">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247650">
              <a:lnSpc>
                <a:spcPct val="90000"/>
              </a:lnSpc>
              <a:spcBef>
                <a:spcPts val="0"/>
              </a:spcBef>
              <a:buSzPts val="2220"/>
              <a:buFont typeface="Arial" panose="020B0604020202020204" pitchFamily="34" charset="0"/>
              <a:buChar char="●"/>
            </a:pPr>
            <a:r>
              <a:rPr lang="en-US" sz="2300" dirty="0">
                <a:solidFill>
                  <a:srgbClr val="000000"/>
                </a:solidFill>
              </a:rPr>
              <a:t>Used for children and teens because of their rate of growth and development</a:t>
            </a:r>
          </a:p>
          <a:p>
            <a:pPr marL="342900" indent="-106679">
              <a:lnSpc>
                <a:spcPct val="90000"/>
              </a:lnSpc>
              <a:buSzPts val="1920"/>
              <a:buFont typeface="Arial" panose="020B0604020202020204" pitchFamily="34" charset="0"/>
              <a:buNone/>
            </a:pPr>
            <a:endParaRPr lang="en-US" sz="2300" dirty="0">
              <a:solidFill>
                <a:srgbClr val="000000"/>
              </a:solidFill>
            </a:endParaRPr>
          </a:p>
          <a:p>
            <a:pPr marL="342900" indent="-247650">
              <a:lnSpc>
                <a:spcPct val="90000"/>
              </a:lnSpc>
              <a:buSzPts val="2220"/>
              <a:buFont typeface="Arial" panose="020B0604020202020204" pitchFamily="34" charset="0"/>
              <a:buChar char="●"/>
            </a:pPr>
            <a:r>
              <a:rPr lang="en-US" sz="2300" dirty="0">
                <a:solidFill>
                  <a:srgbClr val="000000"/>
                </a:solidFill>
              </a:rPr>
              <a:t>Provides a reference for adolescents that can track  body size throughout life </a:t>
            </a:r>
          </a:p>
        </p:txBody>
      </p:sp>
      <p:sp>
        <p:nvSpPr>
          <p:cNvPr id="6" name="Google Shape;542;p50">
            <a:extLst>
              <a:ext uri="{FF2B5EF4-FFF2-40B4-BE49-F238E27FC236}">
                <a16:creationId xmlns:a16="http://schemas.microsoft.com/office/drawing/2014/main" id="{9E6524E5-8852-ADED-DC5A-415C17CF2CE3}"/>
              </a:ext>
            </a:extLst>
          </p:cNvPr>
          <p:cNvSpPr/>
          <p:nvPr/>
        </p:nvSpPr>
        <p:spPr>
          <a:xfrm flipH="1">
            <a:off x="203200" y="0"/>
            <a:ext cx="4098659" cy="6276841"/>
          </a:xfrm>
          <a:custGeom>
            <a:avLst/>
            <a:gdLst/>
            <a:ahLst/>
            <a:cxnLst/>
            <a:rect l="l" t="t" r="r" b="b"/>
            <a:pathLst>
              <a:path w="5464879" h="6276841" extrusionOk="0">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 name="Google Shape;543;p50">
            <a:extLst>
              <a:ext uri="{FF2B5EF4-FFF2-40B4-BE49-F238E27FC236}">
                <a16:creationId xmlns:a16="http://schemas.microsoft.com/office/drawing/2014/main" id="{714F905A-711D-EE60-39FE-C079CDCB5B53}"/>
              </a:ext>
            </a:extLst>
          </p:cNvPr>
          <p:cNvPicPr preferRelativeResize="0"/>
          <p:nvPr/>
        </p:nvPicPr>
        <p:blipFill rotWithShape="1">
          <a:blip r:embed="rId3">
            <a:alphaModFix/>
          </a:blip>
          <a:srcRect/>
          <a:stretch/>
        </p:blipFill>
        <p:spPr>
          <a:xfrm>
            <a:off x="566379" y="1105699"/>
            <a:ext cx="2912684" cy="4379976"/>
          </a:xfrm>
          <a:prstGeom prst="rect">
            <a:avLst/>
          </a:prstGeom>
          <a:noFill/>
          <a:ln>
            <a:noFill/>
          </a:ln>
        </p:spPr>
      </p:pic>
    </p:spTree>
    <p:extLst>
      <p:ext uri="{BB962C8B-B14F-4D97-AF65-F5344CB8AC3E}">
        <p14:creationId xmlns:p14="http://schemas.microsoft.com/office/powerpoint/2010/main" val="169973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549"/>
        <p:cNvGrpSpPr/>
        <p:nvPr/>
      </p:nvGrpSpPr>
      <p:grpSpPr>
        <a:xfrm>
          <a:off x="0" y="0"/>
          <a:ext cx="0" cy="0"/>
          <a:chOff x="0" y="0"/>
          <a:chExt cx="0" cy="0"/>
        </a:xfrm>
      </p:grpSpPr>
      <p:sp>
        <p:nvSpPr>
          <p:cNvPr id="555" name="Google Shape;555;p51"/>
          <p:cNvSpPr txBox="1">
            <a:spLocks noGrp="1"/>
          </p:cNvSpPr>
          <p:nvPr>
            <p:ph type="title"/>
          </p:nvPr>
        </p:nvSpPr>
        <p:spPr>
          <a:xfrm>
            <a:off x="1088684" y="804519"/>
            <a:ext cx="7202456" cy="1049235"/>
          </a:xfrm>
          <a:prstGeom prst="rect">
            <a:avLst/>
          </a:prstGeom>
        </p:spPr>
        <p:txBody>
          <a:bodyPr spcFirstLastPara="1" lIns="91425" tIns="45700" rIns="91425" bIns="45700" anchorCtr="0">
            <a:normAutofit/>
          </a:bodyPr>
          <a:lstStyle/>
          <a:p>
            <a:pPr marL="285750" lvl="0" indent="-285750" rtl="0">
              <a:spcBef>
                <a:spcPts val="0"/>
              </a:spcBef>
              <a:spcAft>
                <a:spcPts val="0"/>
              </a:spcAft>
              <a:buClr>
                <a:schemeClr val="accent1"/>
              </a:buClr>
              <a:buSzPts val="3600"/>
              <a:buFont typeface="Arial"/>
              <a:buNone/>
            </a:pPr>
            <a:r>
              <a:rPr lang="en-US" b="1" i="0" u="none"/>
              <a:t>  What BMI is:</a:t>
            </a:r>
            <a:endParaRPr lang="en-US"/>
          </a:p>
        </p:txBody>
      </p:sp>
      <p:sp>
        <p:nvSpPr>
          <p:cNvPr id="556" name="Google Shape;556;p51"/>
          <p:cNvSpPr txBox="1">
            <a:spLocks noGrp="1"/>
          </p:cNvSpPr>
          <p:nvPr>
            <p:ph idx="1"/>
          </p:nvPr>
        </p:nvSpPr>
        <p:spPr>
          <a:xfrm>
            <a:off x="496327" y="2015734"/>
            <a:ext cx="3828929" cy="3450613"/>
          </a:xfrm>
          <a:prstGeom prst="rect">
            <a:avLst/>
          </a:prstGeom>
        </p:spPr>
        <p:txBody>
          <a:bodyPr spcFirstLastPara="1" lIns="91425" tIns="45700" rIns="91425" bIns="45700" anchorCtr="0">
            <a:noAutofit/>
          </a:bodyPr>
          <a:lstStyle/>
          <a:p>
            <a:pPr>
              <a:spcBef>
                <a:spcPts val="0"/>
              </a:spcBef>
              <a:buSzPts val="2720"/>
            </a:pPr>
            <a:r>
              <a:rPr lang="en-US" sz="2800" i="0" u="none" dirty="0"/>
              <a:t>Inexpensive, effective, easy-to-perform screening tool using height and weight</a:t>
            </a:r>
            <a:endParaRPr lang="en-US" sz="2800" dirty="0"/>
          </a:p>
          <a:p>
            <a:pPr>
              <a:buSzPts val="2720"/>
            </a:pPr>
            <a:r>
              <a:rPr lang="en-US" sz="2800" i="0" u="none" dirty="0"/>
              <a:t>Not intended to be used as the sole diagnostic measure </a:t>
            </a:r>
            <a:endParaRPr lang="en-US" sz="2800" dirty="0"/>
          </a:p>
        </p:txBody>
      </p:sp>
      <p:grpSp>
        <p:nvGrpSpPr>
          <p:cNvPr id="562" name="Group 561">
            <a:extLst>
              <a:ext uri="{FF2B5EF4-FFF2-40B4-BE49-F238E27FC236}">
                <a16:creationId xmlns:a16="http://schemas.microsoft.com/office/drawing/2014/main" id="{F7C65FA4-631C-444F-89AA-F891363CC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563" name="Rectangle 562">
              <a:extLst>
                <a:ext uri="{FF2B5EF4-FFF2-40B4-BE49-F238E27FC236}">
                  <a16:creationId xmlns:a16="http://schemas.microsoft.com/office/drawing/2014/main" id="{353C58CC-6818-48FD-9CE0-B43BF88B7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Rectangle 563">
              <a:extLst>
                <a:ext uri="{FF2B5EF4-FFF2-40B4-BE49-F238E27FC236}">
                  <a16:creationId xmlns:a16="http://schemas.microsoft.com/office/drawing/2014/main" id="{1B2694E9-2175-4647-803A-3AD63554C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57" name="Google Shape;557;p51" descr="childhood_overweight_equation"/>
          <p:cNvPicPr preferRelativeResize="0"/>
          <p:nvPr/>
        </p:nvPicPr>
        <p:blipFill rotWithShape="1">
          <a:blip r:embed="rId3"/>
          <a:stretch/>
        </p:blipFill>
        <p:spPr>
          <a:xfrm>
            <a:off x="4707942" y="2614490"/>
            <a:ext cx="3460404" cy="224385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E1CE3-7EE3-E403-0369-90C1D38CA5D5}"/>
              </a:ext>
            </a:extLst>
          </p:cNvPr>
          <p:cNvSpPr>
            <a:spLocks noGrp="1"/>
          </p:cNvSpPr>
          <p:nvPr>
            <p:ph type="title"/>
          </p:nvPr>
        </p:nvSpPr>
        <p:spPr>
          <a:xfrm>
            <a:off x="1088684" y="804519"/>
            <a:ext cx="7202456" cy="1049235"/>
          </a:xfrm>
        </p:spPr>
        <p:txBody>
          <a:bodyPr>
            <a:normAutofit/>
          </a:bodyPr>
          <a:lstStyle/>
          <a:p>
            <a:r>
              <a:rPr lang="en-US" b="1" i="0" u="none" strike="noStrike" cap="none">
                <a:latin typeface="Calibri"/>
                <a:ea typeface="Calibri"/>
                <a:cs typeface="Calibri"/>
                <a:sym typeface="Calibri"/>
              </a:rPr>
              <a:t>Perspectives About the Use of BMI Measurement</a:t>
            </a:r>
            <a:endParaRPr lang="en-US" dirty="0"/>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B1C98B0-AB2B-51A1-FF58-0114E968166A}"/>
              </a:ext>
            </a:extLst>
          </p:cNvPr>
          <p:cNvGraphicFramePr>
            <a:graphicFrameLocks noGrp="1"/>
          </p:cNvGraphicFramePr>
          <p:nvPr>
            <p:ph idx="1"/>
            <p:extLst>
              <p:ext uri="{D42A27DB-BD31-4B8C-83A1-F6EECF244321}">
                <p14:modId xmlns:p14="http://schemas.microsoft.com/office/powerpoint/2010/main" val="3856688268"/>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74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99"/>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0" name="Google Shape;100;ge211774621_1_2"/>
          <p:cNvSpPr txBox="1">
            <a:spLocks noGrp="1"/>
          </p:cNvSpPr>
          <p:nvPr>
            <p:ph type="title"/>
          </p:nvPr>
        </p:nvSpPr>
        <p:spPr>
          <a:xfrm>
            <a:off x="1088684" y="804519"/>
            <a:ext cx="7202456" cy="1049235"/>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3600"/>
              <a:buFont typeface="Arial"/>
              <a:buNone/>
            </a:pPr>
            <a:r>
              <a:rPr lang="en-US">
                <a:latin typeface="Arial"/>
                <a:ea typeface="Arial"/>
                <a:cs typeface="Arial"/>
                <a:sym typeface="Arial"/>
              </a:rPr>
              <a:t>Completion Requirements</a:t>
            </a:r>
          </a:p>
          <a:p>
            <a:pPr marL="0" lvl="0" indent="0" rtl="0">
              <a:spcBef>
                <a:spcPts val="0"/>
              </a:spcBef>
              <a:spcAft>
                <a:spcPts val="0"/>
              </a:spcAft>
              <a:buSzPts val="1800"/>
              <a:buNone/>
            </a:pPr>
            <a:endParaRPr lang="en-US">
              <a:latin typeface="Arial"/>
              <a:ea typeface="Arial"/>
              <a:cs typeface="Arial"/>
              <a:sym typeface="Arial"/>
            </a:endParaRPr>
          </a:p>
        </p:txBody>
      </p:sp>
      <p:sp>
        <p:nvSpPr>
          <p:cNvPr id="120" name="Rectangle 119">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4" name="Straight Connector 123">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03" name="Google Shape;101;ge211774621_1_2">
            <a:extLst>
              <a:ext uri="{FF2B5EF4-FFF2-40B4-BE49-F238E27FC236}">
                <a16:creationId xmlns:a16="http://schemas.microsoft.com/office/drawing/2014/main" id="{B05532AF-3F52-6E61-5C5A-4772755DD160}"/>
              </a:ext>
            </a:extLst>
          </p:cNvPr>
          <p:cNvGraphicFramePr>
            <a:graphicFrameLocks noGrp="1"/>
          </p:cNvGraphicFramePr>
          <p:nvPr>
            <p:ph idx="1"/>
            <p:extLst>
              <p:ext uri="{D42A27DB-BD31-4B8C-83A1-F6EECF244321}">
                <p14:modId xmlns:p14="http://schemas.microsoft.com/office/powerpoint/2010/main" val="2665313142"/>
              </p:ext>
            </p:extLst>
          </p:nvPr>
        </p:nvGraphicFramePr>
        <p:xfrm>
          <a:off x="1088684" y="2015732"/>
          <a:ext cx="7202456"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95C71-0C10-E152-2F61-34C2B0A48BCF}"/>
              </a:ext>
            </a:extLst>
          </p:cNvPr>
          <p:cNvSpPr>
            <a:spLocks noGrp="1"/>
          </p:cNvSpPr>
          <p:nvPr>
            <p:ph type="title"/>
          </p:nvPr>
        </p:nvSpPr>
        <p:spPr>
          <a:xfrm>
            <a:off x="1167803" y="1584552"/>
            <a:ext cx="6824441" cy="2537251"/>
          </a:xfrm>
        </p:spPr>
        <p:txBody>
          <a:bodyPr vert="horz" lIns="91440" tIns="45720" rIns="91440" bIns="0" rtlCol="0" anchor="ctr">
            <a:normAutofit/>
          </a:bodyPr>
          <a:lstStyle/>
          <a:p>
            <a:pPr algn="ctr" defTabSz="914400"/>
            <a:r>
              <a:rPr lang="en-US" sz="5800">
                <a:solidFill>
                  <a:srgbClr val="454545"/>
                </a:solidFill>
              </a:rPr>
              <a:t>Clinical Instruction for BMI Assessment</a:t>
            </a:r>
          </a:p>
        </p:txBody>
      </p:sp>
      <p:sp>
        <p:nvSpPr>
          <p:cNvPr id="3" name="Text Placeholder 2">
            <a:extLst>
              <a:ext uri="{FF2B5EF4-FFF2-40B4-BE49-F238E27FC236}">
                <a16:creationId xmlns:a16="http://schemas.microsoft.com/office/drawing/2014/main" id="{036DDBF2-AE1A-87D0-283E-5BDDAB0DE128}"/>
              </a:ext>
            </a:extLst>
          </p:cNvPr>
          <p:cNvSpPr>
            <a:spLocks noGrp="1"/>
          </p:cNvSpPr>
          <p:nvPr>
            <p:ph type="body" idx="1"/>
          </p:nvPr>
        </p:nvSpPr>
        <p:spPr>
          <a:xfrm>
            <a:off x="1151529" y="4133234"/>
            <a:ext cx="6840715" cy="744373"/>
          </a:xfrm>
        </p:spPr>
        <p:txBody>
          <a:bodyPr vert="horz" lIns="91440" tIns="91440" rIns="91440" bIns="91440" rtlCol="0">
            <a:normAutofit/>
          </a:bodyPr>
          <a:lstStyle/>
          <a:p>
            <a:pPr algn="ctr" defTabSz="914400"/>
            <a:r>
              <a:rPr lang="en-US" cap="all" dirty="0">
                <a:solidFill>
                  <a:schemeClr val="accent1"/>
                </a:solidFill>
              </a:rPr>
              <a:t>What to do and how to do it correctly</a:t>
            </a: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62078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3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311995B7-DE5A-1FE2-0B42-A71FA1919AA8}"/>
              </a:ext>
            </a:extLst>
          </p:cNvPr>
          <p:cNvSpPr>
            <a:spLocks noGrp="1"/>
          </p:cNvSpPr>
          <p:nvPr>
            <p:ph type="title"/>
          </p:nvPr>
        </p:nvSpPr>
        <p:spPr>
          <a:xfrm>
            <a:off x="113473" y="1573053"/>
            <a:ext cx="3290930" cy="2673495"/>
          </a:xfrm>
        </p:spPr>
        <p:txBody>
          <a:bodyPr vert="horz" lIns="91440" tIns="45720" rIns="91440" bIns="0" rtlCol="0" anchor="ctr">
            <a:normAutofit/>
          </a:bodyPr>
          <a:lstStyle/>
          <a:p>
            <a:pPr defTabSz="914400"/>
            <a:r>
              <a:rPr lang="en-US" sz="3600" u="none" dirty="0"/>
              <a:t>Prior to Assessment</a:t>
            </a:r>
            <a:endParaRPr lang="en-US" sz="3600" dirty="0"/>
          </a:p>
        </p:txBody>
      </p:sp>
      <p:sp>
        <p:nvSpPr>
          <p:cNvPr id="3" name="Text Placeholder 2">
            <a:extLst>
              <a:ext uri="{FF2B5EF4-FFF2-40B4-BE49-F238E27FC236}">
                <a16:creationId xmlns:a16="http://schemas.microsoft.com/office/drawing/2014/main" id="{E0F96ACE-F24D-39CD-1EC2-6FA46392556F}"/>
              </a:ext>
            </a:extLst>
          </p:cNvPr>
          <p:cNvSpPr>
            <a:spLocks noGrp="1"/>
          </p:cNvSpPr>
          <p:nvPr>
            <p:ph type="body" idx="1"/>
          </p:nvPr>
        </p:nvSpPr>
        <p:spPr>
          <a:xfrm>
            <a:off x="3653876" y="1573053"/>
            <a:ext cx="5326743" cy="3711894"/>
          </a:xfrm>
        </p:spPr>
        <p:txBody>
          <a:bodyPr vert="horz" lIns="91440" tIns="91440" rIns="91440" bIns="91440" rtlCol="0" anchor="ctr">
            <a:noAutofit/>
          </a:bodyPr>
          <a:lstStyle/>
          <a:p>
            <a:pPr lvl="0" defTabSz="914400">
              <a:lnSpc>
                <a:spcPct val="110000"/>
              </a:lnSpc>
              <a:spcAft>
                <a:spcPts val="0"/>
              </a:spcAft>
            </a:pPr>
            <a:r>
              <a:rPr lang="en-US" sz="2000" i="0" u="none" cap="all" dirty="0"/>
              <a:t>Contact school admi and teachers</a:t>
            </a:r>
            <a:endParaRPr lang="en-US" sz="2000" cap="all" dirty="0"/>
          </a:p>
          <a:p>
            <a:pPr defTabSz="914400">
              <a:lnSpc>
                <a:spcPct val="110000"/>
              </a:lnSpc>
            </a:pPr>
            <a:r>
              <a:rPr lang="en-US" sz="2000" i="0" u="none" cap="all" dirty="0"/>
              <a:t>Determine date and place  for assessment</a:t>
            </a:r>
          </a:p>
          <a:p>
            <a:pPr lvl="0" defTabSz="914400">
              <a:lnSpc>
                <a:spcPct val="110000"/>
              </a:lnSpc>
              <a:spcAft>
                <a:spcPts val="0"/>
              </a:spcAft>
            </a:pPr>
            <a:r>
              <a:rPr lang="en-US" sz="2000" i="0" u="none" cap="all" dirty="0"/>
              <a:t>Determine assessment team:</a:t>
            </a:r>
            <a:endParaRPr lang="en-US" sz="2000" cap="all" dirty="0"/>
          </a:p>
          <a:p>
            <a:pPr marL="0" lvl="1" defTabSz="914400">
              <a:lnSpc>
                <a:spcPct val="110000"/>
              </a:lnSpc>
              <a:spcBef>
                <a:spcPts val="1000"/>
              </a:spcBef>
              <a:spcAft>
                <a:spcPts val="0"/>
              </a:spcAft>
            </a:pPr>
            <a:r>
              <a:rPr lang="en-US" sz="2000" i="0" u="none" strike="noStrike" cap="all" dirty="0">
                <a:solidFill>
                  <a:schemeClr val="tx1"/>
                </a:solidFill>
              </a:rPr>
              <a:t>       Screener</a:t>
            </a:r>
            <a:endParaRPr lang="en-US" sz="2000" cap="all" dirty="0">
              <a:solidFill>
                <a:schemeClr val="tx1"/>
              </a:solidFill>
            </a:endParaRPr>
          </a:p>
          <a:p>
            <a:pPr marL="0" lvl="1" defTabSz="914400">
              <a:lnSpc>
                <a:spcPct val="110000"/>
              </a:lnSpc>
              <a:spcBef>
                <a:spcPts val="1000"/>
              </a:spcBef>
              <a:spcAft>
                <a:spcPts val="0"/>
              </a:spcAft>
            </a:pPr>
            <a:r>
              <a:rPr lang="en-US" sz="2000" i="0" u="none" strike="noStrike" cap="all" dirty="0">
                <a:solidFill>
                  <a:schemeClr val="tx1"/>
                </a:solidFill>
              </a:rPr>
              <a:t>       Recorder</a:t>
            </a:r>
            <a:endParaRPr lang="en-US" sz="2000" cap="all" dirty="0">
              <a:solidFill>
                <a:schemeClr val="tx1"/>
              </a:solidFill>
            </a:endParaRPr>
          </a:p>
          <a:p>
            <a:pPr marL="0" lvl="1" defTabSz="914400">
              <a:lnSpc>
                <a:spcPct val="110000"/>
              </a:lnSpc>
              <a:spcBef>
                <a:spcPts val="1000"/>
              </a:spcBef>
              <a:spcAft>
                <a:spcPts val="0"/>
              </a:spcAft>
            </a:pPr>
            <a:r>
              <a:rPr lang="en-US" sz="2000" i="0" u="none" strike="noStrike" cap="all" dirty="0">
                <a:solidFill>
                  <a:schemeClr val="tx1"/>
                </a:solidFill>
              </a:rPr>
              <a:t>written refusal from the parent is necessary </a:t>
            </a:r>
            <a:r>
              <a:rPr lang="en-US" sz="2000" cap="all" dirty="0">
                <a:solidFill>
                  <a:schemeClr val="tx1"/>
                </a:solidFill>
              </a:rPr>
              <a:t>f</a:t>
            </a:r>
            <a:r>
              <a:rPr lang="en-US" sz="2000" i="0" u="none" strike="noStrike" cap="all" dirty="0">
                <a:solidFill>
                  <a:schemeClr val="tx1"/>
                </a:solidFill>
              </a:rPr>
              <a:t>or </a:t>
            </a:r>
            <a:r>
              <a:rPr lang="en-US" sz="2000" cap="all" dirty="0">
                <a:solidFill>
                  <a:schemeClr val="tx1"/>
                </a:solidFill>
              </a:rPr>
              <a:t>student to be exempt</a:t>
            </a:r>
            <a:endParaRPr lang="en-US" sz="2000" i="0" u="none" cap="all" dirty="0">
              <a:solidFill>
                <a:schemeClr val="tx1"/>
              </a:solidFill>
            </a:endParaRPr>
          </a:p>
          <a:p>
            <a:pPr defTabSz="914400">
              <a:lnSpc>
                <a:spcPct val="110000"/>
              </a:lnSpc>
            </a:pPr>
            <a:endParaRPr lang="en-US" sz="2000" cap="all" dirty="0"/>
          </a:p>
        </p:txBody>
      </p:sp>
      <p:cxnSp>
        <p:nvCxnSpPr>
          <p:cNvPr id="42" name="Straight Connector 41">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6" name="Straight Connector 45">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97136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8"/>
          <p:cNvSpPr/>
          <p:nvPr/>
        </p:nvSpPr>
        <p:spPr>
          <a:xfrm>
            <a:off x="346543" y="450222"/>
            <a:ext cx="7337381" cy="245594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latin typeface="Calibri"/>
              <a:ea typeface="Calibri"/>
              <a:cs typeface="Calibri"/>
              <a:sym typeface="Calibri"/>
            </a:endParaRPr>
          </a:p>
        </p:txBody>
      </p:sp>
      <p:sp>
        <p:nvSpPr>
          <p:cNvPr id="648" name="Google Shape;648;p58"/>
          <p:cNvSpPr txBox="1">
            <a:spLocks noGrp="1"/>
          </p:cNvSpPr>
          <p:nvPr>
            <p:ph type="title"/>
          </p:nvPr>
        </p:nvSpPr>
        <p:spPr>
          <a:xfrm>
            <a:off x="581024" y="762000"/>
            <a:ext cx="6875771" cy="2144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4300" b="1" i="0" u="none" dirty="0">
                <a:solidFill>
                  <a:schemeClr val="bg1"/>
                </a:solidFill>
              </a:rPr>
              <a:t>Recommended Equipment</a:t>
            </a:r>
            <a:endParaRPr sz="4300" dirty="0">
              <a:solidFill>
                <a:schemeClr val="bg1"/>
              </a:solidFill>
            </a:endParaRPr>
          </a:p>
        </p:txBody>
      </p:sp>
      <p:sp>
        <p:nvSpPr>
          <p:cNvPr id="652" name="Google Shape;652;p58"/>
          <p:cNvSpPr txBox="1">
            <a:spLocks noGrp="1"/>
          </p:cNvSpPr>
          <p:nvPr>
            <p:ph idx="1"/>
          </p:nvPr>
        </p:nvSpPr>
        <p:spPr>
          <a:xfrm>
            <a:off x="581024" y="3159088"/>
            <a:ext cx="7935300" cy="3117600"/>
          </a:xfrm>
          <a:prstGeom prst="rect">
            <a:avLst/>
          </a:prstGeom>
          <a:noFill/>
          <a:ln>
            <a:noFill/>
          </a:ln>
        </p:spPr>
        <p:txBody>
          <a:bodyPr spcFirstLastPara="1" wrap="square" lIns="91425" tIns="45700" rIns="91425" bIns="45700" anchor="ctr" anchorCtr="0">
            <a:noAutofit/>
          </a:bodyPr>
          <a:lstStyle/>
          <a:p>
            <a:pPr>
              <a:lnSpc>
                <a:spcPct val="100000"/>
              </a:lnSpc>
              <a:spcBef>
                <a:spcPts val="0"/>
              </a:spcBef>
              <a:buSzPts val="2320"/>
            </a:pPr>
            <a:r>
              <a:rPr lang="en-US" sz="2800" i="0" u="none" dirty="0"/>
              <a:t>Step Stool- Height measurements to ensure measurement line is read at eye level</a:t>
            </a:r>
            <a:endParaRPr sz="2800" dirty="0"/>
          </a:p>
          <a:p>
            <a:pPr>
              <a:lnSpc>
                <a:spcPct val="100000"/>
              </a:lnSpc>
              <a:buSzPts val="2320"/>
            </a:pPr>
            <a:r>
              <a:rPr lang="en-US" sz="2800" i="0" u="none" dirty="0"/>
              <a:t>Batteries (Check type &amp; number required)</a:t>
            </a:r>
            <a:endParaRPr sz="2800" dirty="0"/>
          </a:p>
          <a:p>
            <a:pPr>
              <a:lnSpc>
                <a:spcPct val="100000"/>
              </a:lnSpc>
              <a:buSzPts val="2320"/>
            </a:pPr>
            <a:r>
              <a:rPr lang="en-US" sz="2800" i="0" u="none" dirty="0"/>
              <a:t>Name Tags – children and staff</a:t>
            </a:r>
            <a:endParaRPr sz="2800" dirty="0"/>
          </a:p>
          <a:p>
            <a:pPr>
              <a:lnSpc>
                <a:spcPct val="100000"/>
              </a:lnSpc>
              <a:buSzPts val="2320"/>
            </a:pPr>
            <a:r>
              <a:rPr lang="en-US" sz="2800" i="0" u="none" dirty="0"/>
              <a:t>Office Supplies</a:t>
            </a:r>
            <a:endParaRPr sz="2800" dirty="0"/>
          </a:p>
          <a:p>
            <a:pPr>
              <a:lnSpc>
                <a:spcPct val="100000"/>
              </a:lnSpc>
              <a:buSzPts val="2320"/>
            </a:pPr>
            <a:r>
              <a:rPr lang="en-US" sz="2800" i="0" u="none" dirty="0"/>
              <a:t>Container for personal items</a:t>
            </a:r>
            <a:endParaRPr sz="2800" dirty="0"/>
          </a:p>
          <a:p>
            <a:pPr marL="342900" marR="0" lvl="0" indent="-220980" algn="l" rtl="0">
              <a:lnSpc>
                <a:spcPct val="70000"/>
              </a:lnSpc>
              <a:spcBef>
                <a:spcPts val="1000"/>
              </a:spcBef>
              <a:spcAft>
                <a:spcPts val="0"/>
              </a:spcAft>
              <a:buClr>
                <a:schemeClr val="accent1"/>
              </a:buClr>
              <a:buSzPts val="1920"/>
              <a:buFont typeface="Noto Sans Symbols"/>
              <a:buNone/>
            </a:pPr>
            <a:endParaRPr sz="2500" i="0" u="none" dirty="0"/>
          </a:p>
        </p:txBody>
      </p:sp>
      <p:sp>
        <p:nvSpPr>
          <p:cNvPr id="649" name="Google Shape;649;p58"/>
          <p:cNvSpPr/>
          <p:nvPr/>
        </p:nvSpPr>
        <p:spPr>
          <a:xfrm>
            <a:off x="7811994" y="459771"/>
            <a:ext cx="970949" cy="1296997"/>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latin typeface="Calibri"/>
              <a:ea typeface="Calibri"/>
              <a:cs typeface="Calibri"/>
              <a:sym typeface="Calibri"/>
            </a:endParaRPr>
          </a:p>
        </p:txBody>
      </p:sp>
      <p:sp>
        <p:nvSpPr>
          <p:cNvPr id="650" name="Google Shape;650;p58"/>
          <p:cNvSpPr/>
          <p:nvPr/>
        </p:nvSpPr>
        <p:spPr>
          <a:xfrm>
            <a:off x="7807906" y="1935089"/>
            <a:ext cx="970949" cy="1296998"/>
          </a:xfrm>
          <a:prstGeom prst="rect">
            <a:avLst/>
          </a:prstGeom>
          <a:solidFill>
            <a:schemeClr val="accent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3" name="Rectangle 33">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35">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7" name="Straight Connector 37">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39">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D27CC-1DBE-F688-AAAB-6C47F321D371}"/>
              </a:ext>
            </a:extLst>
          </p:cNvPr>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u="none"/>
              <a:t>Stadiometer </a:t>
            </a:r>
            <a:br>
              <a:rPr lang="en-US"/>
            </a:br>
            <a:endParaRPr lang="en-US"/>
          </a:p>
        </p:txBody>
      </p:sp>
      <p:cxnSp>
        <p:nvCxnSpPr>
          <p:cNvPr id="44" name="Straight Connector 43">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6" name="Rectangle 45">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9" name="Content Placeholder 2">
            <a:extLst>
              <a:ext uri="{FF2B5EF4-FFF2-40B4-BE49-F238E27FC236}">
                <a16:creationId xmlns:a16="http://schemas.microsoft.com/office/drawing/2014/main" id="{30CBFFB7-33E7-FED5-8255-F551CF1F9AB9}"/>
              </a:ext>
            </a:extLst>
          </p:cNvPr>
          <p:cNvGraphicFramePr>
            <a:graphicFrameLocks noGrp="1"/>
          </p:cNvGraphicFramePr>
          <p:nvPr>
            <p:ph sz="half" idx="1"/>
            <p:extLst>
              <p:ext uri="{D42A27DB-BD31-4B8C-83A1-F6EECF244321}">
                <p14:modId xmlns:p14="http://schemas.microsoft.com/office/powerpoint/2010/main" val="2858284284"/>
              </p:ext>
            </p:extLst>
          </p:nvPr>
        </p:nvGraphicFramePr>
        <p:xfrm>
          <a:off x="1088231" y="2331497"/>
          <a:ext cx="7649369" cy="4345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768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57"/>
          <p:cNvSpPr txBox="1">
            <a:spLocks noGrp="1"/>
          </p:cNvSpPr>
          <p:nvPr>
            <p:ph type="title"/>
          </p:nvPr>
        </p:nvSpPr>
        <p:spPr>
          <a:xfrm>
            <a:off x="746700" y="412975"/>
            <a:ext cx="7404000" cy="1194000"/>
          </a:xfrm>
          <a:prstGeom prst="rect">
            <a:avLst/>
          </a:prstGeom>
          <a:solidFill>
            <a:srgbClr val="FFFFFF"/>
          </a:solid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Arial"/>
              <a:buNone/>
            </a:pPr>
            <a:r>
              <a:rPr lang="en-US" sz="4300" b="1" i="0" u="none" dirty="0"/>
              <a:t>Scales</a:t>
            </a:r>
            <a:endParaRPr sz="4300" dirty="0"/>
          </a:p>
        </p:txBody>
      </p:sp>
      <p:sp>
        <p:nvSpPr>
          <p:cNvPr id="617" name="Google Shape;617;p57"/>
          <p:cNvSpPr txBox="1">
            <a:spLocks noGrp="1"/>
          </p:cNvSpPr>
          <p:nvPr>
            <p:ph sz="half" idx="1"/>
          </p:nvPr>
        </p:nvSpPr>
        <p:spPr>
          <a:xfrm>
            <a:off x="363900" y="2317100"/>
            <a:ext cx="4084800" cy="3454800"/>
          </a:xfrm>
          <a:prstGeom prst="rect">
            <a:avLst/>
          </a:prstGeom>
          <a:noFill/>
          <a:ln>
            <a:noFill/>
          </a:ln>
        </p:spPr>
        <p:txBody>
          <a:bodyPr spcFirstLastPara="1" wrap="square" lIns="91425" tIns="45700" rIns="91425" bIns="45700" anchor="t" anchorCtr="0">
            <a:normAutofit/>
          </a:bodyPr>
          <a:lstStyle/>
          <a:p>
            <a:pPr marL="171450" lvl="0" indent="0" algn="l" rtl="0">
              <a:lnSpc>
                <a:spcPct val="100000"/>
              </a:lnSpc>
              <a:spcBef>
                <a:spcPts val="0"/>
              </a:spcBef>
              <a:spcAft>
                <a:spcPts val="0"/>
              </a:spcAft>
              <a:buSzPts val="1800"/>
              <a:buNone/>
            </a:pPr>
            <a:r>
              <a:rPr lang="en-US" sz="2200" i="0" u="none" dirty="0"/>
              <a:t> </a:t>
            </a:r>
            <a:r>
              <a:rPr lang="en-US" sz="3300" i="0" u="none" dirty="0"/>
              <a:t>Tanita HD-314</a:t>
            </a:r>
            <a:endParaRPr sz="3300" dirty="0"/>
          </a:p>
          <a:p>
            <a:pPr marL="412750" indent="-342900">
              <a:lnSpc>
                <a:spcPct val="100000"/>
              </a:lnSpc>
              <a:buClr>
                <a:schemeClr val="lt1"/>
              </a:buClr>
              <a:buSzPts val="2500"/>
            </a:pPr>
            <a:r>
              <a:rPr lang="en-US" sz="2500" i="0" u="none" strike="noStrike" cap="none" dirty="0"/>
              <a:t>Portable</a:t>
            </a:r>
            <a:endParaRPr sz="2000" dirty="0"/>
          </a:p>
          <a:p>
            <a:pPr marL="412750" indent="-342900">
              <a:lnSpc>
                <a:spcPct val="100000"/>
              </a:lnSpc>
              <a:buClr>
                <a:schemeClr val="lt1"/>
              </a:buClr>
              <a:buSzPts val="2500"/>
            </a:pPr>
            <a:r>
              <a:rPr lang="en-US" sz="2500" i="0" u="none" strike="noStrike" cap="none" dirty="0"/>
              <a:t>Measures up to 330 </a:t>
            </a:r>
            <a:r>
              <a:rPr lang="en-US" sz="2500" i="0" u="none" strike="noStrike" cap="none" dirty="0" err="1"/>
              <a:t>lbs</a:t>
            </a:r>
            <a:endParaRPr sz="2500" dirty="0"/>
          </a:p>
          <a:p>
            <a:pPr marL="412750" indent="-342900">
              <a:lnSpc>
                <a:spcPct val="100000"/>
              </a:lnSpc>
              <a:spcBef>
                <a:spcPts val="2200"/>
              </a:spcBef>
              <a:buClr>
                <a:schemeClr val="lt1"/>
              </a:buClr>
              <a:buSzPts val="2500"/>
            </a:pPr>
            <a:r>
              <a:rPr lang="en-US" sz="2500" i="0" u="none" strike="noStrike" cap="none" dirty="0"/>
              <a:t>Digital read-out</a:t>
            </a:r>
            <a:endParaRPr sz="2500" dirty="0"/>
          </a:p>
          <a:p>
            <a:pPr marL="342900" marR="0" lvl="0" indent="-251459" algn="l" rtl="0">
              <a:lnSpc>
                <a:spcPct val="90000"/>
              </a:lnSpc>
              <a:spcBef>
                <a:spcPts val="2200"/>
              </a:spcBef>
              <a:spcAft>
                <a:spcPts val="0"/>
              </a:spcAft>
              <a:buClr>
                <a:schemeClr val="accent1"/>
              </a:buClr>
              <a:buSzPts val="1440"/>
              <a:buFont typeface="Noto Sans Symbols"/>
              <a:buNone/>
            </a:pPr>
            <a:endParaRPr sz="1800" b="0" i="0" u="none" dirty="0">
              <a:latin typeface="Arial"/>
              <a:ea typeface="Arial"/>
              <a:cs typeface="Arial"/>
              <a:sym typeface="Arial"/>
            </a:endParaRPr>
          </a:p>
          <a:p>
            <a:pPr marL="342900" marR="0" lvl="0" indent="-251459" algn="l" rtl="0">
              <a:lnSpc>
                <a:spcPct val="90000"/>
              </a:lnSpc>
              <a:spcBef>
                <a:spcPts val="1000"/>
              </a:spcBef>
              <a:spcAft>
                <a:spcPts val="0"/>
              </a:spcAft>
              <a:buClr>
                <a:schemeClr val="accent1"/>
              </a:buClr>
              <a:buSzPts val="1440"/>
              <a:buFont typeface="Noto Sans Symbols"/>
              <a:buNone/>
            </a:pPr>
            <a:endParaRPr sz="1700" b="0" i="0" u="none" dirty="0">
              <a:latin typeface="Arial"/>
              <a:ea typeface="Arial"/>
              <a:cs typeface="Arial"/>
              <a:sym typeface="Arial"/>
            </a:endParaRPr>
          </a:p>
        </p:txBody>
      </p:sp>
      <p:sp>
        <p:nvSpPr>
          <p:cNvPr id="619" name="Google Shape;619;p57"/>
          <p:cNvSpPr txBox="1">
            <a:spLocks noGrp="1"/>
          </p:cNvSpPr>
          <p:nvPr>
            <p:ph sz="half" idx="2"/>
          </p:nvPr>
        </p:nvSpPr>
        <p:spPr>
          <a:xfrm>
            <a:off x="4572000" y="2281325"/>
            <a:ext cx="4448700" cy="3566700"/>
          </a:xfrm>
          <a:prstGeom prst="rect">
            <a:avLst/>
          </a:prstGeom>
          <a:noFill/>
          <a:ln>
            <a:noFill/>
          </a:ln>
        </p:spPr>
        <p:txBody>
          <a:bodyPr spcFirstLastPara="1" wrap="square" lIns="91425" tIns="45700" rIns="91425" bIns="45700" anchor="t" anchorCtr="0">
            <a:noAutofit/>
          </a:bodyPr>
          <a:lstStyle/>
          <a:p>
            <a:pPr marL="171450" lvl="0" indent="0" algn="l" rtl="0">
              <a:lnSpc>
                <a:spcPct val="90000"/>
              </a:lnSpc>
              <a:spcBef>
                <a:spcPts val="0"/>
              </a:spcBef>
              <a:spcAft>
                <a:spcPts val="0"/>
              </a:spcAft>
              <a:buSzPts val="1800"/>
              <a:buNone/>
            </a:pPr>
            <a:r>
              <a:rPr lang="en-US" sz="3400" i="0" u="none" dirty="0"/>
              <a:t>Tanita HD-351</a:t>
            </a:r>
            <a:endParaRPr sz="3400" dirty="0"/>
          </a:p>
          <a:p>
            <a:pPr marL="412750" indent="-342900">
              <a:lnSpc>
                <a:spcPct val="100000"/>
              </a:lnSpc>
              <a:buClr>
                <a:schemeClr val="lt1"/>
              </a:buClr>
              <a:buSzPts val="2500"/>
            </a:pPr>
            <a:r>
              <a:rPr lang="en-US" sz="2500" i="0" u="none" strike="noStrike" cap="none" dirty="0"/>
              <a:t>Portable</a:t>
            </a:r>
            <a:endParaRPr sz="2500" dirty="0"/>
          </a:p>
          <a:p>
            <a:pPr marL="412750" indent="-342900">
              <a:lnSpc>
                <a:spcPct val="100000"/>
              </a:lnSpc>
              <a:buClr>
                <a:schemeClr val="lt1"/>
              </a:buClr>
              <a:buSzPts val="2500"/>
            </a:pPr>
            <a:r>
              <a:rPr lang="en-US" sz="2500" i="0" u="none" strike="noStrike" cap="none" dirty="0"/>
              <a:t>Measure up to 440 </a:t>
            </a:r>
            <a:r>
              <a:rPr lang="en-US" sz="2500" i="0" u="none" strike="noStrike" cap="none" dirty="0" err="1"/>
              <a:t>lbs</a:t>
            </a:r>
            <a:endParaRPr sz="2500" dirty="0"/>
          </a:p>
          <a:p>
            <a:pPr marL="412750" indent="-342900">
              <a:lnSpc>
                <a:spcPct val="100000"/>
              </a:lnSpc>
              <a:buClr>
                <a:schemeClr val="lt1"/>
              </a:buClr>
              <a:buSzPts val="2500"/>
            </a:pPr>
            <a:r>
              <a:rPr lang="en-US" sz="2500" i="0" u="none" strike="noStrike" cap="none" dirty="0"/>
              <a:t>Digital read-out</a:t>
            </a:r>
            <a:endParaRPr sz="2500" dirty="0"/>
          </a:p>
          <a:p>
            <a:pPr marL="412750" indent="-342900">
              <a:lnSpc>
                <a:spcPct val="100000"/>
              </a:lnSpc>
              <a:spcBef>
                <a:spcPts val="1800"/>
              </a:spcBef>
              <a:spcAft>
                <a:spcPts val="1000"/>
              </a:spcAft>
              <a:buClr>
                <a:schemeClr val="lt1"/>
              </a:buClr>
              <a:buSzPts val="2500"/>
            </a:pPr>
            <a:r>
              <a:rPr lang="en-US" sz="2500" i="0" u="none" strike="noStrike" cap="none" dirty="0"/>
              <a:t>Previous weight is visible</a:t>
            </a:r>
            <a:endParaRPr sz="2500" dirty="0"/>
          </a:p>
        </p:txBody>
      </p:sp>
      <p:cxnSp>
        <p:nvCxnSpPr>
          <p:cNvPr id="618" name="Google Shape;618;p57"/>
          <p:cNvCxnSpPr/>
          <p:nvPr/>
        </p:nvCxnSpPr>
        <p:spPr>
          <a:xfrm>
            <a:off x="4572000" y="2888250"/>
            <a:ext cx="0" cy="2769135"/>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FC72F14-BA4E-7528-CCDA-011AD6BFDD2A}"/>
              </a:ext>
            </a:extLst>
          </p:cNvPr>
          <p:cNvSpPr>
            <a:spLocks noGrp="1"/>
          </p:cNvSpPr>
          <p:nvPr>
            <p:ph type="title"/>
          </p:nvPr>
        </p:nvSpPr>
        <p:spPr>
          <a:xfrm>
            <a:off x="1088684" y="804519"/>
            <a:ext cx="7202456" cy="1049235"/>
          </a:xfrm>
        </p:spPr>
        <p:txBody>
          <a:bodyPr vert="horz" lIns="91440" tIns="45720" rIns="91440" bIns="45720" rtlCol="0" anchor="t">
            <a:normAutofit/>
          </a:bodyPr>
          <a:lstStyle/>
          <a:p>
            <a:pPr defTabSz="914400"/>
            <a:r>
              <a:rPr lang="en-US" dirty="0"/>
              <a:t>Standard Weight</a:t>
            </a:r>
            <a:endParaRPr lang="en-US"/>
          </a:p>
        </p:txBody>
      </p:sp>
      <p:sp>
        <p:nvSpPr>
          <p:cNvPr id="3" name="Content Placeholder 2">
            <a:extLst>
              <a:ext uri="{FF2B5EF4-FFF2-40B4-BE49-F238E27FC236}">
                <a16:creationId xmlns:a16="http://schemas.microsoft.com/office/drawing/2014/main" id="{7BCFC014-85B1-4536-38EA-DCE8213EDBF9}"/>
              </a:ext>
            </a:extLst>
          </p:cNvPr>
          <p:cNvSpPr>
            <a:spLocks noGrp="1"/>
          </p:cNvSpPr>
          <p:nvPr>
            <p:ph sz="half" idx="1"/>
          </p:nvPr>
        </p:nvSpPr>
        <p:spPr>
          <a:xfrm>
            <a:off x="522513" y="2015734"/>
            <a:ext cx="8244115" cy="3450613"/>
          </a:xfrm>
        </p:spPr>
        <p:txBody>
          <a:bodyPr vert="horz" lIns="91440" tIns="45720" rIns="91440" bIns="45720" rtlCol="0" anchor="t">
            <a:noAutofit/>
          </a:bodyPr>
          <a:lstStyle/>
          <a:p>
            <a:pPr marL="457200" marR="0" lvl="1" defTabSz="914400">
              <a:spcBef>
                <a:spcPts val="1600"/>
              </a:spcBef>
              <a:spcAft>
                <a:spcPts val="0"/>
              </a:spcAft>
            </a:pPr>
            <a:r>
              <a:rPr lang="en-US" sz="2400" i="0" u="none" strike="noStrike" cap="none" dirty="0"/>
              <a:t>A standard weight should be used to test the scale for accuracy (NOTE: do not use non-standard weight such as bag of sugar)</a:t>
            </a:r>
            <a:endParaRPr lang="en-US" sz="2400" dirty="0"/>
          </a:p>
          <a:p>
            <a:pPr marL="457200" marR="0" lvl="1" defTabSz="914400">
              <a:spcBef>
                <a:spcPts val="1600"/>
              </a:spcBef>
              <a:spcAft>
                <a:spcPts val="0"/>
              </a:spcAft>
            </a:pPr>
            <a:r>
              <a:rPr lang="en-US" sz="2400" i="0" u="none" strike="noStrike" cap="none" dirty="0"/>
              <a:t>If the readout is more than ½ pound off, then change the batteries in the scale</a:t>
            </a:r>
            <a:endParaRPr lang="en-US" sz="2400" dirty="0"/>
          </a:p>
          <a:p>
            <a:pPr marL="457200" marR="0" lvl="1" defTabSz="914400">
              <a:spcBef>
                <a:spcPts val="2200"/>
              </a:spcBef>
              <a:spcAft>
                <a:spcPts val="0"/>
              </a:spcAft>
            </a:pPr>
            <a:r>
              <a:rPr lang="en-US" sz="2400" i="0" u="none" strike="noStrike" cap="none" dirty="0"/>
              <a:t>If the readout is still more than ½ pound off, </a:t>
            </a:r>
            <a:r>
              <a:rPr lang="en-US" sz="2400" i="0" u="sng" strike="noStrike" cap="none" dirty="0"/>
              <a:t>DO NOT</a:t>
            </a:r>
            <a:r>
              <a:rPr lang="en-US" sz="2400" i="0" u="none" strike="noStrike" cap="none" dirty="0"/>
              <a:t> use the scale</a:t>
            </a:r>
            <a:endParaRPr lang="en-US" sz="2400" dirty="0"/>
          </a:p>
          <a:p>
            <a:pPr defTabSz="914400"/>
            <a:endParaRPr lang="en-US" sz="2400" dirty="0"/>
          </a:p>
        </p:txBody>
      </p:sp>
      <p:pic>
        <p:nvPicPr>
          <p:cNvPr id="7" name="Graphic 6" descr="Scale">
            <a:extLst>
              <a:ext uri="{FF2B5EF4-FFF2-40B4-BE49-F238E27FC236}">
                <a16:creationId xmlns:a16="http://schemas.microsoft.com/office/drawing/2014/main" id="{179C3523-05F9-E14D-E38F-0459C3D034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9427" y="-176968"/>
            <a:ext cx="2194573" cy="2194573"/>
          </a:xfrm>
          <a:prstGeom prst="rect">
            <a:avLst/>
          </a:prstGeom>
        </p:spPr>
      </p:pic>
    </p:spTree>
    <p:extLst>
      <p:ext uri="{BB962C8B-B14F-4D97-AF65-F5344CB8AC3E}">
        <p14:creationId xmlns:p14="http://schemas.microsoft.com/office/powerpoint/2010/main" val="2962390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7" name="Google Shape;627;p55"/>
          <p:cNvSpPr txBox="1">
            <a:spLocks noGrp="1"/>
          </p:cNvSpPr>
          <p:nvPr>
            <p:ph type="title"/>
          </p:nvPr>
        </p:nvSpPr>
        <p:spPr>
          <a:xfrm>
            <a:off x="270674" y="2324968"/>
            <a:ext cx="3082125" cy="163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Arial"/>
              <a:buNone/>
            </a:pPr>
            <a:r>
              <a:rPr lang="en-US" b="1" i="0" u="none" dirty="0"/>
              <a:t>Day of Assessment</a:t>
            </a:r>
            <a:endParaRPr dirty="0"/>
          </a:p>
        </p:txBody>
      </p:sp>
      <p:grpSp>
        <p:nvGrpSpPr>
          <p:cNvPr id="628" name="Google Shape;628;p55"/>
          <p:cNvGrpSpPr/>
          <p:nvPr/>
        </p:nvGrpSpPr>
        <p:grpSpPr>
          <a:xfrm>
            <a:off x="575467" y="681628"/>
            <a:ext cx="846288" cy="847206"/>
            <a:chOff x="668003" y="1684057"/>
            <a:chExt cx="1128382" cy="847206"/>
          </a:xfrm>
        </p:grpSpPr>
        <p:sp>
          <p:nvSpPr>
            <p:cNvPr id="629" name="Google Shape;629;p55"/>
            <p:cNvSpPr/>
            <p:nvPr/>
          </p:nvSpPr>
          <p:spPr>
            <a:xfrm>
              <a:off x="668003" y="1935883"/>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latin typeface="Calibri"/>
                <a:ea typeface="Calibri"/>
                <a:cs typeface="Calibri"/>
                <a:sym typeface="Calibri"/>
              </a:endParaRPr>
            </a:p>
          </p:txBody>
        </p:sp>
        <p:sp>
          <p:nvSpPr>
            <p:cNvPr id="630" name="Google Shape;630;p55"/>
            <p:cNvSpPr/>
            <p:nvPr/>
          </p:nvSpPr>
          <p:spPr>
            <a:xfrm>
              <a:off x="1245893" y="1684057"/>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latin typeface="Calibri"/>
                <a:ea typeface="Calibri"/>
                <a:cs typeface="Calibri"/>
                <a:sym typeface="Calibri"/>
              </a:endParaRPr>
            </a:p>
          </p:txBody>
        </p:sp>
      </p:grpSp>
      <p:grpSp>
        <p:nvGrpSpPr>
          <p:cNvPr id="631" name="Google Shape;631;p55"/>
          <p:cNvGrpSpPr/>
          <p:nvPr/>
        </p:nvGrpSpPr>
        <p:grpSpPr>
          <a:xfrm>
            <a:off x="3837489" y="980953"/>
            <a:ext cx="4933893" cy="4863465"/>
            <a:chOff x="0" y="47499"/>
            <a:chExt cx="4933893" cy="4863465"/>
          </a:xfrm>
        </p:grpSpPr>
        <p:sp>
          <p:nvSpPr>
            <p:cNvPr id="632" name="Google Shape;632;p55"/>
            <p:cNvSpPr/>
            <p:nvPr/>
          </p:nvSpPr>
          <p:spPr>
            <a:xfrm>
              <a:off x="0" y="47499"/>
              <a:ext cx="4933893" cy="88744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33" name="Google Shape;633;p55"/>
            <p:cNvSpPr txBox="1"/>
            <p:nvPr/>
          </p:nvSpPr>
          <p:spPr>
            <a:xfrm>
              <a:off x="43321" y="90820"/>
              <a:ext cx="4847251"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latin typeface="Calibri"/>
                  <a:ea typeface="Calibri"/>
                  <a:cs typeface="Calibri"/>
                  <a:sym typeface="Calibri"/>
                </a:rPr>
                <a:t>Equipment</a:t>
              </a:r>
              <a:endParaRPr sz="3700" b="0" i="0" u="none" strike="noStrike" cap="none">
                <a:latin typeface="Calibri"/>
                <a:ea typeface="Calibri"/>
                <a:cs typeface="Calibri"/>
                <a:sym typeface="Calibri"/>
              </a:endParaRPr>
            </a:p>
          </p:txBody>
        </p:sp>
        <p:sp>
          <p:nvSpPr>
            <p:cNvPr id="634" name="Google Shape;634;p55"/>
            <p:cNvSpPr/>
            <p:nvPr/>
          </p:nvSpPr>
          <p:spPr>
            <a:xfrm>
              <a:off x="0" y="1041504"/>
              <a:ext cx="4933893" cy="887445"/>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35" name="Google Shape;635;p55"/>
            <p:cNvSpPr txBox="1"/>
            <p:nvPr/>
          </p:nvSpPr>
          <p:spPr>
            <a:xfrm>
              <a:off x="43321" y="1084825"/>
              <a:ext cx="4847251"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latin typeface="Calibri"/>
                  <a:ea typeface="Calibri"/>
                  <a:cs typeface="Calibri"/>
                  <a:sym typeface="Calibri"/>
                </a:rPr>
                <a:t>Calibration of scales</a:t>
              </a:r>
              <a:endParaRPr sz="3700" b="0" i="0" u="none" strike="noStrike" cap="none">
                <a:latin typeface="Calibri"/>
                <a:ea typeface="Calibri"/>
                <a:cs typeface="Calibri"/>
                <a:sym typeface="Calibri"/>
              </a:endParaRPr>
            </a:p>
          </p:txBody>
        </p:sp>
        <p:sp>
          <p:nvSpPr>
            <p:cNvPr id="636" name="Google Shape;636;p55"/>
            <p:cNvSpPr/>
            <p:nvPr/>
          </p:nvSpPr>
          <p:spPr>
            <a:xfrm>
              <a:off x="0" y="2035509"/>
              <a:ext cx="4933893" cy="887445"/>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37" name="Google Shape;637;p55"/>
            <p:cNvSpPr txBox="1"/>
            <p:nvPr/>
          </p:nvSpPr>
          <p:spPr>
            <a:xfrm>
              <a:off x="43321" y="2078830"/>
              <a:ext cx="4847251"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latin typeface="Calibri"/>
                  <a:ea typeface="Calibri"/>
                  <a:cs typeface="Calibri"/>
                  <a:sym typeface="Calibri"/>
                </a:rPr>
                <a:t>Station set up</a:t>
              </a:r>
              <a:endParaRPr sz="3700" b="0" i="0" u="none" strike="noStrike" cap="none">
                <a:latin typeface="Calibri"/>
                <a:ea typeface="Calibri"/>
                <a:cs typeface="Calibri"/>
                <a:sym typeface="Calibri"/>
              </a:endParaRPr>
            </a:p>
          </p:txBody>
        </p:sp>
        <p:sp>
          <p:nvSpPr>
            <p:cNvPr id="638" name="Google Shape;638;p55"/>
            <p:cNvSpPr/>
            <p:nvPr/>
          </p:nvSpPr>
          <p:spPr>
            <a:xfrm>
              <a:off x="0" y="3029514"/>
              <a:ext cx="4933893" cy="887445"/>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39" name="Google Shape;639;p55"/>
            <p:cNvSpPr txBox="1"/>
            <p:nvPr/>
          </p:nvSpPr>
          <p:spPr>
            <a:xfrm>
              <a:off x="43321" y="3072835"/>
              <a:ext cx="4847251"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latin typeface="Calibri"/>
                  <a:ea typeface="Calibri"/>
                  <a:cs typeface="Calibri"/>
                  <a:sym typeface="Calibri"/>
                </a:rPr>
                <a:t>Preparation of child</a:t>
              </a:r>
              <a:endParaRPr sz="3700" b="0" i="0" u="none" strike="noStrike" cap="none">
                <a:latin typeface="Calibri"/>
                <a:ea typeface="Calibri"/>
                <a:cs typeface="Calibri"/>
                <a:sym typeface="Calibri"/>
              </a:endParaRPr>
            </a:p>
          </p:txBody>
        </p:sp>
        <p:sp>
          <p:nvSpPr>
            <p:cNvPr id="640" name="Google Shape;640;p55"/>
            <p:cNvSpPr/>
            <p:nvPr/>
          </p:nvSpPr>
          <p:spPr>
            <a:xfrm>
              <a:off x="0" y="4023519"/>
              <a:ext cx="4933893" cy="887445"/>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41" name="Google Shape;641;p55"/>
            <p:cNvSpPr txBox="1"/>
            <p:nvPr/>
          </p:nvSpPr>
          <p:spPr>
            <a:xfrm>
              <a:off x="43321" y="4066840"/>
              <a:ext cx="4847251" cy="800803"/>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n-US" sz="3700" b="0" i="0" u="none" strike="noStrike" cap="none">
                  <a:latin typeface="Calibri"/>
                  <a:ea typeface="Calibri"/>
                  <a:cs typeface="Calibri"/>
                  <a:sym typeface="Calibri"/>
                </a:rPr>
                <a:t>Data collection forms</a:t>
              </a:r>
              <a:endParaRPr sz="3700" b="0" i="0" u="none" strike="noStrike" cap="none">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8" name="Google Shape;668;p60"/>
          <p:cNvSpPr txBox="1">
            <a:spLocks noGrp="1"/>
          </p:cNvSpPr>
          <p:nvPr>
            <p:ph type="title"/>
          </p:nvPr>
        </p:nvSpPr>
        <p:spPr>
          <a:xfrm>
            <a:off x="167948" y="559675"/>
            <a:ext cx="3223260" cy="495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b="1" i="0" u="none" dirty="0"/>
              <a:t>Assessment Team</a:t>
            </a:r>
            <a:endParaRPr dirty="0"/>
          </a:p>
        </p:txBody>
      </p:sp>
      <p:cxnSp>
        <p:nvCxnSpPr>
          <p:cNvPr id="669" name="Google Shape;669;p60"/>
          <p:cNvCxnSpPr/>
          <p:nvPr/>
        </p:nvCxnSpPr>
        <p:spPr>
          <a:xfrm>
            <a:off x="0" y="6199730"/>
            <a:ext cx="3223260" cy="0"/>
          </a:xfrm>
          <a:prstGeom prst="straightConnector1">
            <a:avLst/>
          </a:prstGeom>
          <a:noFill/>
          <a:ln w="25400" cap="flat" cmpd="sng">
            <a:solidFill>
              <a:schemeClr val="lt1"/>
            </a:solidFill>
            <a:prstDash val="solid"/>
            <a:miter lim="800000"/>
            <a:headEnd type="none" w="sm" len="sm"/>
            <a:tailEnd type="none" w="sm" len="sm"/>
          </a:ln>
        </p:spPr>
      </p:cxnSp>
      <p:grpSp>
        <p:nvGrpSpPr>
          <p:cNvPr id="670" name="Google Shape;670;p60"/>
          <p:cNvGrpSpPr/>
          <p:nvPr/>
        </p:nvGrpSpPr>
        <p:grpSpPr>
          <a:xfrm>
            <a:off x="3886200" y="569015"/>
            <a:ext cx="4686300" cy="5654881"/>
            <a:chOff x="0" y="690"/>
            <a:chExt cx="4686300" cy="5654881"/>
          </a:xfrm>
        </p:grpSpPr>
        <p:sp>
          <p:nvSpPr>
            <p:cNvPr id="671" name="Google Shape;671;p60"/>
            <p:cNvSpPr/>
            <p:nvPr/>
          </p:nvSpPr>
          <p:spPr>
            <a:xfrm>
              <a:off x="0" y="690"/>
              <a:ext cx="4686300" cy="16156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60"/>
            <p:cNvSpPr/>
            <p:nvPr/>
          </p:nvSpPr>
          <p:spPr>
            <a:xfrm>
              <a:off x="1866111" y="690"/>
              <a:ext cx="2820188" cy="1615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60"/>
            <p:cNvSpPr txBox="1"/>
            <p:nvPr/>
          </p:nvSpPr>
          <p:spPr>
            <a:xfrm>
              <a:off x="1866111" y="690"/>
              <a:ext cx="2820188" cy="1615680"/>
            </a:xfrm>
            <a:prstGeom prst="rect">
              <a:avLst/>
            </a:prstGeom>
            <a:noFill/>
            <a:ln>
              <a:noFill/>
            </a:ln>
          </p:spPr>
          <p:txBody>
            <a:bodyPr spcFirstLastPara="1" wrap="square" lIns="170975" tIns="170975" rIns="170975" bIns="1709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Screener</a:t>
              </a:r>
              <a:endParaRPr sz="2500" b="0" i="0" u="none" strike="noStrike" cap="none">
                <a:solidFill>
                  <a:schemeClr val="dk1"/>
                </a:solidFill>
                <a:latin typeface="Calibri"/>
                <a:ea typeface="Calibri"/>
                <a:cs typeface="Calibri"/>
                <a:sym typeface="Calibri"/>
              </a:endParaRPr>
            </a:p>
          </p:txBody>
        </p:sp>
        <p:sp>
          <p:nvSpPr>
            <p:cNvPr id="675" name="Google Shape;675;p60"/>
            <p:cNvSpPr/>
            <p:nvPr/>
          </p:nvSpPr>
          <p:spPr>
            <a:xfrm>
              <a:off x="0" y="2020291"/>
              <a:ext cx="4686300" cy="16156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60"/>
            <p:cNvSpPr/>
            <p:nvPr/>
          </p:nvSpPr>
          <p:spPr>
            <a:xfrm>
              <a:off x="488743" y="2383819"/>
              <a:ext cx="888624" cy="88862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60"/>
            <p:cNvSpPr/>
            <p:nvPr/>
          </p:nvSpPr>
          <p:spPr>
            <a:xfrm>
              <a:off x="1866111" y="2020291"/>
              <a:ext cx="2820188" cy="1615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60"/>
            <p:cNvSpPr txBox="1"/>
            <p:nvPr/>
          </p:nvSpPr>
          <p:spPr>
            <a:xfrm>
              <a:off x="1866111" y="2020291"/>
              <a:ext cx="2820188" cy="1615680"/>
            </a:xfrm>
            <a:prstGeom prst="rect">
              <a:avLst/>
            </a:prstGeom>
            <a:noFill/>
            <a:ln>
              <a:noFill/>
            </a:ln>
          </p:spPr>
          <p:txBody>
            <a:bodyPr spcFirstLastPara="1" wrap="square" lIns="170975" tIns="170975" rIns="170975" bIns="1709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Recorder</a:t>
              </a:r>
              <a:endParaRPr sz="2500" b="0" i="0" u="none" strike="noStrike" cap="none">
                <a:solidFill>
                  <a:schemeClr val="dk1"/>
                </a:solidFill>
                <a:latin typeface="Calibri"/>
                <a:ea typeface="Calibri"/>
                <a:cs typeface="Calibri"/>
                <a:sym typeface="Calibri"/>
              </a:endParaRPr>
            </a:p>
          </p:txBody>
        </p:sp>
        <p:sp>
          <p:nvSpPr>
            <p:cNvPr id="679" name="Google Shape;679;p60"/>
            <p:cNvSpPr/>
            <p:nvPr/>
          </p:nvSpPr>
          <p:spPr>
            <a:xfrm>
              <a:off x="0" y="4039891"/>
              <a:ext cx="4686300" cy="16156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60"/>
            <p:cNvSpPr/>
            <p:nvPr/>
          </p:nvSpPr>
          <p:spPr>
            <a:xfrm>
              <a:off x="488743" y="4403420"/>
              <a:ext cx="888624" cy="8886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60"/>
            <p:cNvSpPr/>
            <p:nvPr/>
          </p:nvSpPr>
          <p:spPr>
            <a:xfrm>
              <a:off x="1866111" y="4039891"/>
              <a:ext cx="2820188" cy="16156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60"/>
            <p:cNvSpPr txBox="1"/>
            <p:nvPr/>
          </p:nvSpPr>
          <p:spPr>
            <a:xfrm>
              <a:off x="1866111" y="4039891"/>
              <a:ext cx="2820188" cy="1615680"/>
            </a:xfrm>
            <a:prstGeom prst="rect">
              <a:avLst/>
            </a:prstGeom>
            <a:noFill/>
            <a:ln>
              <a:noFill/>
            </a:ln>
          </p:spPr>
          <p:txBody>
            <a:bodyPr spcFirstLastPara="1" wrap="square" lIns="170975" tIns="170975" rIns="170975" bIns="1709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May have multiple screening stations</a:t>
              </a:r>
              <a:endParaRPr sz="2500" b="0" i="0" u="none" strike="noStrike" cap="none">
                <a:solidFill>
                  <a:schemeClr val="dk1"/>
                </a:solidFill>
                <a:latin typeface="Calibri"/>
                <a:ea typeface="Calibri"/>
                <a:cs typeface="Calibri"/>
                <a:sym typeface="Calibri"/>
              </a:endParaRPr>
            </a:p>
          </p:txBody>
        </p:sp>
      </p:grpSp>
      <p:pic>
        <p:nvPicPr>
          <p:cNvPr id="2" name="Graphic 1" descr="Scale">
            <a:extLst>
              <a:ext uri="{FF2B5EF4-FFF2-40B4-BE49-F238E27FC236}">
                <a16:creationId xmlns:a16="http://schemas.microsoft.com/office/drawing/2014/main" id="{BCDA7B12-7277-6505-9811-6C58FF3868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0395" y="817995"/>
            <a:ext cx="1117719" cy="111771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50E958C-43C0-5CBE-1B64-86C07A301D96}"/>
              </a:ext>
            </a:extLst>
          </p:cNvPr>
          <p:cNvSpPr>
            <a:spLocks noGrp="1"/>
          </p:cNvSpPr>
          <p:nvPr>
            <p:ph type="title"/>
          </p:nvPr>
        </p:nvSpPr>
        <p:spPr>
          <a:xfrm>
            <a:off x="1088684" y="2303047"/>
            <a:ext cx="2454070" cy="2674198"/>
          </a:xfrm>
        </p:spPr>
        <p:txBody>
          <a:bodyPr anchor="t">
            <a:normAutofit/>
          </a:bodyPr>
          <a:lstStyle/>
          <a:p>
            <a:r>
              <a:rPr lang="en-US" sz="3000" dirty="0"/>
              <a:t>Before Assessment Begins</a:t>
            </a:r>
          </a:p>
        </p:txBody>
      </p:sp>
      <p:cxnSp>
        <p:nvCxnSpPr>
          <p:cNvPr id="28" name="Straight Connector 27">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2" name="Picture 31">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CB11C345-FE5F-D903-2EF0-7A6345F15684}"/>
              </a:ext>
            </a:extLst>
          </p:cNvPr>
          <p:cNvGraphicFramePr>
            <a:graphicFrameLocks noGrp="1"/>
          </p:cNvGraphicFramePr>
          <p:nvPr>
            <p:ph idx="1"/>
            <p:extLst>
              <p:ext uri="{D42A27DB-BD31-4B8C-83A1-F6EECF244321}">
                <p14:modId xmlns:p14="http://schemas.microsoft.com/office/powerpoint/2010/main" val="812064653"/>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47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F1BF5-0CF0-9550-EED1-BABE7BDD8EE1}"/>
              </a:ext>
            </a:extLst>
          </p:cNvPr>
          <p:cNvSpPr>
            <a:spLocks noGrp="1"/>
          </p:cNvSpPr>
          <p:nvPr>
            <p:ph type="title"/>
          </p:nvPr>
        </p:nvSpPr>
        <p:spPr>
          <a:xfrm>
            <a:off x="1088684" y="804519"/>
            <a:ext cx="7202456" cy="1049235"/>
          </a:xfrm>
        </p:spPr>
        <p:txBody>
          <a:bodyPr>
            <a:normAutofit/>
          </a:bodyPr>
          <a:lstStyle/>
          <a:p>
            <a:r>
              <a:rPr lang="en-US" dirty="0"/>
              <a:t>BMI  Screening</a:t>
            </a:r>
          </a:p>
        </p:txBody>
      </p:sp>
      <p:cxnSp>
        <p:nvCxnSpPr>
          <p:cNvPr id="16"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8" name="Content Placeholder 2">
            <a:extLst>
              <a:ext uri="{FF2B5EF4-FFF2-40B4-BE49-F238E27FC236}">
                <a16:creationId xmlns:a16="http://schemas.microsoft.com/office/drawing/2014/main" id="{81C408F2-C800-293D-2FEB-333143A41577}"/>
              </a:ext>
            </a:extLst>
          </p:cNvPr>
          <p:cNvGraphicFramePr>
            <a:graphicFrameLocks noGrp="1"/>
          </p:cNvGraphicFramePr>
          <p:nvPr>
            <p:ph idx="1"/>
            <p:extLst>
              <p:ext uri="{D42A27DB-BD31-4B8C-83A1-F6EECF244321}">
                <p14:modId xmlns:p14="http://schemas.microsoft.com/office/powerpoint/2010/main" val="1621851872"/>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73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 name="Rectangle 33">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5E8102B8-F9AA-2811-6135-4713C8BA0E15}"/>
              </a:ext>
            </a:extLst>
          </p:cNvPr>
          <p:cNvSpPr>
            <a:spLocks noGrp="1"/>
          </p:cNvSpPr>
          <p:nvPr>
            <p:ph type="title"/>
          </p:nvPr>
        </p:nvSpPr>
        <p:spPr>
          <a:xfrm>
            <a:off x="1088684" y="2303047"/>
            <a:ext cx="2454070" cy="2674198"/>
          </a:xfrm>
        </p:spPr>
        <p:txBody>
          <a:bodyPr vert="horz" lIns="91440" tIns="45720" rIns="91440" bIns="45720" rtlCol="0" anchor="t">
            <a:normAutofit/>
          </a:bodyPr>
          <a:lstStyle/>
          <a:p>
            <a:pPr defTabSz="914400"/>
            <a:r>
              <a:rPr lang="en-US" sz="3200" u="none">
                <a:sym typeface="Arial"/>
              </a:rPr>
              <a:t>Learning Outcomes</a:t>
            </a:r>
            <a:endParaRPr lang="en-US" sz="3200"/>
          </a:p>
        </p:txBody>
      </p:sp>
      <p:cxnSp>
        <p:nvCxnSpPr>
          <p:cNvPr id="38" name="Straight Connector 37">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2" name="Picture 41">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4" name="Straight Connector 43">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4">
            <a:extLst>
              <a:ext uri="{FF2B5EF4-FFF2-40B4-BE49-F238E27FC236}">
                <a16:creationId xmlns:a16="http://schemas.microsoft.com/office/drawing/2014/main" id="{A91931B5-064C-129B-97B6-6C31FD5DA1D6}"/>
              </a:ext>
            </a:extLst>
          </p:cNvPr>
          <p:cNvGraphicFramePr>
            <a:graphicFrameLocks noGrp="1"/>
          </p:cNvGraphicFramePr>
          <p:nvPr>
            <p:ph idx="1"/>
            <p:extLst>
              <p:ext uri="{D42A27DB-BD31-4B8C-83A1-F6EECF244321}">
                <p14:modId xmlns:p14="http://schemas.microsoft.com/office/powerpoint/2010/main" val="3787239373"/>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2981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3"/>
          <p:cNvSpPr/>
          <p:nvPr/>
        </p:nvSpPr>
        <p:spPr>
          <a:xfrm>
            <a:off x="0" y="0"/>
            <a:ext cx="9141711"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8" name="Google Shape;708;p63"/>
          <p:cNvSpPr/>
          <p:nvPr/>
        </p:nvSpPr>
        <p:spPr>
          <a:xfrm>
            <a:off x="0" y="0"/>
            <a:ext cx="9141711"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0" name="Google Shape;720;p63"/>
          <p:cNvSpPr txBox="1">
            <a:spLocks noGrp="1"/>
          </p:cNvSpPr>
          <p:nvPr>
            <p:ph type="title"/>
          </p:nvPr>
        </p:nvSpPr>
        <p:spPr>
          <a:xfrm>
            <a:off x="130630" y="841248"/>
            <a:ext cx="3095592" cy="5340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3100" b="1" i="0" u="none" dirty="0"/>
              <a:t>Height </a:t>
            </a:r>
            <a:r>
              <a:rPr lang="en-US" sz="2800" b="1" i="0" u="none" dirty="0"/>
              <a:t>Measurement</a:t>
            </a:r>
            <a:endParaRPr sz="2800" dirty="0"/>
          </a:p>
        </p:txBody>
      </p:sp>
      <p:grpSp>
        <p:nvGrpSpPr>
          <p:cNvPr id="721" name="Google Shape;721;p63"/>
          <p:cNvGrpSpPr/>
          <p:nvPr/>
        </p:nvGrpSpPr>
        <p:grpSpPr>
          <a:xfrm>
            <a:off x="3739414" y="282642"/>
            <a:ext cx="4775935" cy="6302340"/>
            <a:chOff x="0" y="51636"/>
            <a:chExt cx="4775935" cy="6302340"/>
          </a:xfrm>
        </p:grpSpPr>
        <p:sp>
          <p:nvSpPr>
            <p:cNvPr id="722" name="Google Shape;722;p63"/>
            <p:cNvSpPr/>
            <p:nvPr/>
          </p:nvSpPr>
          <p:spPr>
            <a:xfrm>
              <a:off x="0" y="51636"/>
              <a:ext cx="4775935" cy="120978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3"/>
            <p:cNvSpPr txBox="1"/>
            <p:nvPr/>
          </p:nvSpPr>
          <p:spPr>
            <a:xfrm>
              <a:off x="59057" y="110693"/>
              <a:ext cx="4657821" cy="10916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Child stands with back or other body part touching the board with body straight</a:t>
              </a:r>
              <a:endParaRPr sz="2200" b="0" i="0" u="none" strike="noStrike" cap="none">
                <a:solidFill>
                  <a:schemeClr val="lt1"/>
                </a:solidFill>
                <a:latin typeface="Calibri"/>
                <a:ea typeface="Calibri"/>
                <a:cs typeface="Calibri"/>
                <a:sym typeface="Calibri"/>
              </a:endParaRPr>
            </a:p>
          </p:txBody>
        </p:sp>
        <p:sp>
          <p:nvSpPr>
            <p:cNvPr id="724" name="Google Shape;724;p63"/>
            <p:cNvSpPr/>
            <p:nvPr/>
          </p:nvSpPr>
          <p:spPr>
            <a:xfrm>
              <a:off x="0" y="1324776"/>
              <a:ext cx="4775935" cy="1209780"/>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63"/>
            <p:cNvSpPr txBox="1"/>
            <p:nvPr/>
          </p:nvSpPr>
          <p:spPr>
            <a:xfrm>
              <a:off x="59057" y="1383833"/>
              <a:ext cx="4657821" cy="10916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Legs are together and body weight is evenly distributed on feet  </a:t>
              </a:r>
              <a:endParaRPr sz="2200" b="0" i="0" u="none" strike="noStrike" cap="none">
                <a:solidFill>
                  <a:schemeClr val="lt1"/>
                </a:solidFill>
                <a:latin typeface="Calibri"/>
                <a:ea typeface="Calibri"/>
                <a:cs typeface="Calibri"/>
                <a:sym typeface="Calibri"/>
              </a:endParaRPr>
            </a:p>
          </p:txBody>
        </p:sp>
        <p:sp>
          <p:nvSpPr>
            <p:cNvPr id="726" name="Google Shape;726;p63"/>
            <p:cNvSpPr/>
            <p:nvPr/>
          </p:nvSpPr>
          <p:spPr>
            <a:xfrm>
              <a:off x="0" y="2597916"/>
              <a:ext cx="4775935" cy="1209780"/>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63"/>
            <p:cNvSpPr txBox="1"/>
            <p:nvPr/>
          </p:nvSpPr>
          <p:spPr>
            <a:xfrm>
              <a:off x="59057" y="2656973"/>
              <a:ext cx="4657821" cy="10916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Arms hang freely by side, palms facing thighs</a:t>
              </a:r>
              <a:endParaRPr sz="2200" b="0" i="0" u="none" strike="noStrike" cap="none">
                <a:solidFill>
                  <a:schemeClr val="lt1"/>
                </a:solidFill>
                <a:latin typeface="Calibri"/>
                <a:ea typeface="Calibri"/>
                <a:cs typeface="Calibri"/>
                <a:sym typeface="Calibri"/>
              </a:endParaRPr>
            </a:p>
          </p:txBody>
        </p:sp>
        <p:sp>
          <p:nvSpPr>
            <p:cNvPr id="728" name="Google Shape;728;p63"/>
            <p:cNvSpPr/>
            <p:nvPr/>
          </p:nvSpPr>
          <p:spPr>
            <a:xfrm>
              <a:off x="0" y="3871056"/>
              <a:ext cx="4775935" cy="1209780"/>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3"/>
            <p:cNvSpPr txBox="1"/>
            <p:nvPr/>
          </p:nvSpPr>
          <p:spPr>
            <a:xfrm>
              <a:off x="59057" y="3930113"/>
              <a:ext cx="4657821" cy="10916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Position should be verified from FRONT and LEFT of body</a:t>
              </a:r>
              <a:endParaRPr sz="2200" b="0" i="0" u="none" strike="noStrike" cap="none">
                <a:solidFill>
                  <a:schemeClr val="lt1"/>
                </a:solidFill>
                <a:latin typeface="Calibri"/>
                <a:ea typeface="Calibri"/>
                <a:cs typeface="Calibri"/>
                <a:sym typeface="Calibri"/>
              </a:endParaRPr>
            </a:p>
          </p:txBody>
        </p:sp>
        <p:sp>
          <p:nvSpPr>
            <p:cNvPr id="730" name="Google Shape;730;p63"/>
            <p:cNvSpPr/>
            <p:nvPr/>
          </p:nvSpPr>
          <p:spPr>
            <a:xfrm>
              <a:off x="0" y="5144196"/>
              <a:ext cx="4775935" cy="1209780"/>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3"/>
            <p:cNvSpPr txBox="1"/>
            <p:nvPr/>
          </p:nvSpPr>
          <p:spPr>
            <a:xfrm>
              <a:off x="59057" y="5203253"/>
              <a:ext cx="4657821" cy="10916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Position head in Frankfort Horizontal Plane</a:t>
              </a:r>
              <a:endParaRPr sz="2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6"/>
          <p:cNvSpPr txBox="1"/>
          <p:nvPr/>
        </p:nvSpPr>
        <p:spPr>
          <a:xfrm>
            <a:off x="2424112" y="914400"/>
            <a:ext cx="9144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763" name="Google Shape;763;p66"/>
          <p:cNvGrpSpPr/>
          <p:nvPr/>
        </p:nvGrpSpPr>
        <p:grpSpPr>
          <a:xfrm>
            <a:off x="1654629" y="1117381"/>
            <a:ext cx="6066971" cy="5410200"/>
            <a:chOff x="2133600" y="1143000"/>
            <a:chExt cx="4800600" cy="5410200"/>
          </a:xfrm>
        </p:grpSpPr>
        <p:pic>
          <p:nvPicPr>
            <p:cNvPr id="764" name="Google Shape;764;p66" descr="000_0023"/>
            <p:cNvPicPr preferRelativeResize="0"/>
            <p:nvPr/>
          </p:nvPicPr>
          <p:blipFill rotWithShape="1">
            <a:blip r:embed="rId3">
              <a:alphaModFix/>
            </a:blip>
            <a:srcRect t="-6250" r="39582"/>
            <a:stretch/>
          </p:blipFill>
          <p:spPr>
            <a:xfrm>
              <a:off x="2133600" y="1143000"/>
              <a:ext cx="4800600" cy="5410200"/>
            </a:xfrm>
            <a:prstGeom prst="rect">
              <a:avLst/>
            </a:prstGeom>
            <a:noFill/>
            <a:ln>
              <a:noFill/>
            </a:ln>
          </p:spPr>
        </p:pic>
        <p:cxnSp>
          <p:nvCxnSpPr>
            <p:cNvPr id="765" name="Google Shape;765;p66"/>
            <p:cNvCxnSpPr/>
            <p:nvPr/>
          </p:nvCxnSpPr>
          <p:spPr>
            <a:xfrm>
              <a:off x="2514600" y="4419600"/>
              <a:ext cx="4419600" cy="0"/>
            </a:xfrm>
            <a:prstGeom prst="straightConnector1">
              <a:avLst/>
            </a:prstGeom>
            <a:noFill/>
            <a:ln w="38100" cap="flat" cmpd="sng">
              <a:solidFill>
                <a:schemeClr val="dk2"/>
              </a:solidFill>
              <a:prstDash val="solid"/>
              <a:miter lim="800000"/>
              <a:headEnd type="none" w="sm" len="sm"/>
              <a:tailEnd type="none" w="sm" len="sm"/>
            </a:ln>
          </p:spPr>
        </p:cxnSp>
      </p:grpSp>
      <p:sp>
        <p:nvSpPr>
          <p:cNvPr id="766" name="Google Shape;766;p66"/>
          <p:cNvSpPr txBox="1">
            <a:spLocks noGrp="1"/>
          </p:cNvSpPr>
          <p:nvPr>
            <p:ph type="title"/>
          </p:nvPr>
        </p:nvSpPr>
        <p:spPr>
          <a:xfrm>
            <a:off x="2795588" y="230956"/>
            <a:ext cx="63483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Arial"/>
              <a:buNone/>
            </a:pPr>
            <a:r>
              <a:rPr lang="en-US" sz="3600" b="1" i="0" u="none">
                <a:latin typeface="Arial"/>
                <a:ea typeface="Arial"/>
                <a:cs typeface="Arial"/>
                <a:sym typeface="Arial"/>
              </a:rPr>
              <a:t>Frankfort Plane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8" name="Google Shape;738;p64"/>
          <p:cNvSpPr txBox="1">
            <a:spLocks noGrp="1"/>
          </p:cNvSpPr>
          <p:nvPr>
            <p:ph type="title"/>
          </p:nvPr>
        </p:nvSpPr>
        <p:spPr>
          <a:xfrm>
            <a:off x="130629" y="640823"/>
            <a:ext cx="2909615"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2900" b="1" i="0" u="none" dirty="0">
                <a:solidFill>
                  <a:schemeClr val="dk2"/>
                </a:solidFill>
              </a:rPr>
              <a:t>Height </a:t>
            </a:r>
            <a:r>
              <a:rPr lang="en-US" sz="2400" b="1" i="0" u="none" dirty="0">
                <a:solidFill>
                  <a:schemeClr val="dk2"/>
                </a:solidFill>
              </a:rPr>
              <a:t>Measurement</a:t>
            </a:r>
            <a:endParaRPr sz="2400" dirty="0">
              <a:solidFill>
                <a:schemeClr val="dk2"/>
              </a:solidFill>
            </a:endParaRPr>
          </a:p>
        </p:txBody>
      </p:sp>
      <p:sp>
        <p:nvSpPr>
          <p:cNvPr id="739" name="Google Shape;739;p64"/>
          <p:cNvSpPr/>
          <p:nvPr/>
        </p:nvSpPr>
        <p:spPr>
          <a:xfrm rot="5400000">
            <a:off x="544313" y="3465005"/>
            <a:ext cx="5410200" cy="13716"/>
          </a:xfrm>
          <a:custGeom>
            <a:avLst/>
            <a:gdLst/>
            <a:ahLst/>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40" name="Google Shape;740;p64"/>
          <p:cNvGrpSpPr/>
          <p:nvPr/>
        </p:nvGrpSpPr>
        <p:grpSpPr>
          <a:xfrm>
            <a:off x="3486013" y="736263"/>
            <a:ext cx="5175384" cy="5345257"/>
            <a:chOff x="0" y="95441"/>
            <a:chExt cx="5175384" cy="5345257"/>
          </a:xfrm>
        </p:grpSpPr>
        <p:sp>
          <p:nvSpPr>
            <p:cNvPr id="741" name="Google Shape;741;p64"/>
            <p:cNvSpPr/>
            <p:nvPr/>
          </p:nvSpPr>
          <p:spPr>
            <a:xfrm>
              <a:off x="0" y="95441"/>
              <a:ext cx="5175384" cy="1286634"/>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64"/>
            <p:cNvSpPr txBox="1"/>
            <p:nvPr/>
          </p:nvSpPr>
          <p:spPr>
            <a:xfrm>
              <a:off x="62808" y="158249"/>
              <a:ext cx="5049768" cy="1161018"/>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Child inhales deeply and holds breath WITHOUT moving head or body</a:t>
              </a:r>
              <a:endParaRPr sz="2300" b="0" i="0" u="none" strike="noStrike" cap="none">
                <a:solidFill>
                  <a:schemeClr val="lt1"/>
                </a:solidFill>
                <a:latin typeface="Calibri"/>
                <a:ea typeface="Calibri"/>
                <a:cs typeface="Calibri"/>
                <a:sym typeface="Calibri"/>
              </a:endParaRPr>
            </a:p>
          </p:txBody>
        </p:sp>
        <p:sp>
          <p:nvSpPr>
            <p:cNvPr id="743" name="Google Shape;743;p64"/>
            <p:cNvSpPr/>
            <p:nvPr/>
          </p:nvSpPr>
          <p:spPr>
            <a:xfrm>
              <a:off x="0" y="1448316"/>
              <a:ext cx="5175384" cy="1286634"/>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64"/>
            <p:cNvSpPr txBox="1"/>
            <p:nvPr/>
          </p:nvSpPr>
          <p:spPr>
            <a:xfrm>
              <a:off x="62808" y="1511124"/>
              <a:ext cx="5049768" cy="1161018"/>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Movable headpiece is brought to superior point on head with hair compressed</a:t>
              </a:r>
              <a:endParaRPr sz="2300" b="0" i="0" u="none" strike="noStrike" cap="none">
                <a:solidFill>
                  <a:schemeClr val="lt1"/>
                </a:solidFill>
                <a:latin typeface="Calibri"/>
                <a:ea typeface="Calibri"/>
                <a:cs typeface="Calibri"/>
                <a:sym typeface="Calibri"/>
              </a:endParaRPr>
            </a:p>
          </p:txBody>
        </p:sp>
        <p:sp>
          <p:nvSpPr>
            <p:cNvPr id="745" name="Google Shape;745;p64"/>
            <p:cNvSpPr/>
            <p:nvPr/>
          </p:nvSpPr>
          <p:spPr>
            <a:xfrm>
              <a:off x="0" y="2801190"/>
              <a:ext cx="5175384" cy="1286634"/>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64"/>
            <p:cNvSpPr txBox="1"/>
            <p:nvPr/>
          </p:nvSpPr>
          <p:spPr>
            <a:xfrm>
              <a:off x="62808" y="2863998"/>
              <a:ext cx="5049768" cy="1161018"/>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Height is recorded to the nearest 1/8</a:t>
              </a:r>
              <a:r>
                <a:rPr lang="en-US" sz="2300" b="0" i="0" u="none" strike="noStrike" cap="none" baseline="30000">
                  <a:solidFill>
                    <a:schemeClr val="lt1"/>
                  </a:solidFill>
                  <a:latin typeface="Calibri"/>
                  <a:ea typeface="Calibri"/>
                  <a:cs typeface="Calibri"/>
                  <a:sym typeface="Calibri"/>
                </a:rPr>
                <a:t>th</a:t>
              </a:r>
              <a:r>
                <a:rPr lang="en-US" sz="2300" b="0" i="0" u="none" strike="noStrike" cap="none">
                  <a:solidFill>
                    <a:schemeClr val="lt1"/>
                  </a:solidFill>
                  <a:latin typeface="Calibri"/>
                  <a:ea typeface="Calibri"/>
                  <a:cs typeface="Calibri"/>
                  <a:sym typeface="Calibri"/>
                </a:rPr>
                <a:t> inch</a:t>
              </a:r>
              <a:endParaRPr sz="2300" b="0" i="0" u="none" strike="noStrike" cap="none">
                <a:solidFill>
                  <a:schemeClr val="lt1"/>
                </a:solidFill>
                <a:latin typeface="Calibri"/>
                <a:ea typeface="Calibri"/>
                <a:cs typeface="Calibri"/>
                <a:sym typeface="Calibri"/>
              </a:endParaRPr>
            </a:p>
          </p:txBody>
        </p:sp>
        <p:sp>
          <p:nvSpPr>
            <p:cNvPr id="747" name="Google Shape;747;p64"/>
            <p:cNvSpPr/>
            <p:nvPr/>
          </p:nvSpPr>
          <p:spPr>
            <a:xfrm>
              <a:off x="0" y="4154064"/>
              <a:ext cx="5175384" cy="1286634"/>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64"/>
            <p:cNvSpPr txBox="1"/>
            <p:nvPr/>
          </p:nvSpPr>
          <p:spPr>
            <a:xfrm>
              <a:off x="62808" y="4216872"/>
              <a:ext cx="5049768" cy="1161018"/>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Greater than one inch difference between two height measurements requires re-measurement</a:t>
              </a:r>
              <a:endParaRPr sz="23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67"/>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3" name="Google Shape;773;p67"/>
          <p:cNvSpPr/>
          <p:nvPr/>
        </p:nvSpPr>
        <p:spPr>
          <a:xfrm rot="-5400000" flipH="1">
            <a:off x="1142713" y="-1142284"/>
            <a:ext cx="6858000" cy="9143425"/>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p67"/>
          <p:cNvSpPr/>
          <p:nvPr/>
        </p:nvSpPr>
        <p:spPr>
          <a:xfrm rot="10800000" flipH="1">
            <a:off x="-1733" y="0"/>
            <a:ext cx="6803134" cy="6857572"/>
          </a:xfrm>
          <a:prstGeom prst="rect">
            <a:avLst/>
          </a:prstGeom>
          <a:gradFill>
            <a:gsLst>
              <a:gs pos="0">
                <a:srgbClr val="000000">
                  <a:alpha val="51372"/>
                </a:srgbClr>
              </a:gs>
              <a:gs pos="8000">
                <a:srgbClr val="000000">
                  <a:alpha val="51372"/>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5" name="Google Shape;775;p67"/>
          <p:cNvSpPr/>
          <p:nvPr/>
        </p:nvSpPr>
        <p:spPr>
          <a:xfrm rot="-5400000" flipH="1">
            <a:off x="2125298" y="-161647"/>
            <a:ext cx="4894564" cy="9145160"/>
          </a:xfrm>
          <a:prstGeom prst="rect">
            <a:avLst/>
          </a:prstGeom>
          <a:gradFill>
            <a:gsLst>
              <a:gs pos="0">
                <a:srgbClr val="9CC2E5">
                  <a:alpha val="0"/>
                </a:srgbClr>
              </a:gs>
              <a:gs pos="100000">
                <a:srgbClr val="000000">
                  <a:alpha val="45490"/>
                </a:srgbClr>
              </a:gs>
            </a:gsLst>
            <a:lin ang="1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6" name="Google Shape;776;p67" descr="000_0022"/>
          <p:cNvPicPr preferRelativeResize="0"/>
          <p:nvPr/>
        </p:nvPicPr>
        <p:blipFill rotWithShape="1">
          <a:blip r:embed="rId3">
            <a:alphaModFix/>
          </a:blip>
          <a:srcRect/>
          <a:stretch/>
        </p:blipFill>
        <p:spPr>
          <a:xfrm>
            <a:off x="2224277" y="457200"/>
            <a:ext cx="4695445" cy="5943600"/>
          </a:xfrm>
          <a:prstGeom prst="rect">
            <a:avLst/>
          </a:prstGeom>
          <a:noFill/>
          <a:ln>
            <a:noFill/>
          </a:ln>
        </p:spPr>
      </p:pic>
      <p:sp>
        <p:nvSpPr>
          <p:cNvPr id="777" name="Google Shape;777;p67"/>
          <p:cNvSpPr txBox="1"/>
          <p:nvPr/>
        </p:nvSpPr>
        <p:spPr>
          <a:xfrm>
            <a:off x="2187575" y="-147637"/>
            <a:ext cx="91440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68"/>
          <p:cNvSpPr txBox="1">
            <a:spLocks noGrp="1"/>
          </p:cNvSpPr>
          <p:nvPr>
            <p:ph type="title"/>
          </p:nvPr>
        </p:nvSpPr>
        <p:spPr>
          <a:xfrm>
            <a:off x="232229" y="712269"/>
            <a:ext cx="3570514"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b="1" i="0" u="none" dirty="0"/>
              <a:t>Recording Process for Height Measurement</a:t>
            </a:r>
            <a:endParaRPr dirty="0"/>
          </a:p>
        </p:txBody>
      </p:sp>
      <p:cxnSp>
        <p:nvCxnSpPr>
          <p:cNvPr id="785" name="Google Shape;785;p68"/>
          <p:cNvCxnSpPr/>
          <p:nvPr/>
        </p:nvCxnSpPr>
        <p:spPr>
          <a:xfrm>
            <a:off x="438978" y="2395983"/>
            <a:ext cx="0" cy="2228850"/>
          </a:xfrm>
          <a:prstGeom prst="straightConnector1">
            <a:avLst/>
          </a:prstGeom>
          <a:noFill/>
          <a:ln w="19050" cap="flat" cmpd="sng">
            <a:solidFill>
              <a:schemeClr val="lt1">
                <a:alpha val="60000"/>
              </a:schemeClr>
            </a:solidFill>
            <a:prstDash val="solid"/>
            <a:miter lim="800000"/>
            <a:headEnd type="none" w="sm" len="sm"/>
            <a:tailEnd type="none" w="sm" len="sm"/>
          </a:ln>
        </p:spPr>
      </p:cxnSp>
      <p:grpSp>
        <p:nvGrpSpPr>
          <p:cNvPr id="786" name="Google Shape;786;p68"/>
          <p:cNvGrpSpPr/>
          <p:nvPr/>
        </p:nvGrpSpPr>
        <p:grpSpPr>
          <a:xfrm>
            <a:off x="3802743" y="574967"/>
            <a:ext cx="4701779" cy="5570764"/>
            <a:chOff x="0" y="680"/>
            <a:chExt cx="4701779" cy="5570764"/>
          </a:xfrm>
        </p:grpSpPr>
        <p:sp>
          <p:nvSpPr>
            <p:cNvPr id="787" name="Google Shape;787;p68"/>
            <p:cNvSpPr/>
            <p:nvPr/>
          </p:nvSpPr>
          <p:spPr>
            <a:xfrm>
              <a:off x="0" y="680"/>
              <a:ext cx="4701779" cy="1591647"/>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68"/>
            <p:cNvSpPr/>
            <p:nvPr/>
          </p:nvSpPr>
          <p:spPr>
            <a:xfrm>
              <a:off x="481473" y="358800"/>
              <a:ext cx="875405" cy="87540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68"/>
            <p:cNvSpPr/>
            <p:nvPr/>
          </p:nvSpPr>
          <p:spPr>
            <a:xfrm>
              <a:off x="1838352" y="680"/>
              <a:ext cx="2863426" cy="15916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68"/>
            <p:cNvSpPr txBox="1"/>
            <p:nvPr/>
          </p:nvSpPr>
          <p:spPr>
            <a:xfrm>
              <a:off x="1838352" y="680"/>
              <a:ext cx="2863426" cy="1591647"/>
            </a:xfrm>
            <a:prstGeom prst="rect">
              <a:avLst/>
            </a:prstGeom>
            <a:noFill/>
            <a:ln>
              <a:noFill/>
            </a:ln>
          </p:spPr>
          <p:txBody>
            <a:bodyPr spcFirstLastPara="1" wrap="square" lIns="168425" tIns="168425" rIns="168425" bIns="168425"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Measurer takes first height</a:t>
              </a:r>
              <a:endParaRPr sz="2200" b="0" i="0" u="none" strike="noStrike" cap="none">
                <a:solidFill>
                  <a:schemeClr val="lt1"/>
                </a:solidFill>
                <a:latin typeface="Calibri"/>
                <a:ea typeface="Calibri"/>
                <a:cs typeface="Calibri"/>
                <a:sym typeface="Calibri"/>
              </a:endParaRPr>
            </a:p>
          </p:txBody>
        </p:sp>
        <p:sp>
          <p:nvSpPr>
            <p:cNvPr id="791" name="Google Shape;791;p68"/>
            <p:cNvSpPr/>
            <p:nvPr/>
          </p:nvSpPr>
          <p:spPr>
            <a:xfrm>
              <a:off x="0" y="1990238"/>
              <a:ext cx="4701779" cy="1591647"/>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68"/>
            <p:cNvSpPr/>
            <p:nvPr/>
          </p:nvSpPr>
          <p:spPr>
            <a:xfrm>
              <a:off x="481473" y="2348359"/>
              <a:ext cx="875405" cy="87540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68"/>
            <p:cNvSpPr/>
            <p:nvPr/>
          </p:nvSpPr>
          <p:spPr>
            <a:xfrm>
              <a:off x="1838352" y="1990238"/>
              <a:ext cx="2863426" cy="15916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68"/>
            <p:cNvSpPr txBox="1"/>
            <p:nvPr/>
          </p:nvSpPr>
          <p:spPr>
            <a:xfrm>
              <a:off x="1838352" y="1990238"/>
              <a:ext cx="2863426" cy="1591647"/>
            </a:xfrm>
            <a:prstGeom prst="rect">
              <a:avLst/>
            </a:prstGeom>
            <a:noFill/>
            <a:ln>
              <a:noFill/>
            </a:ln>
          </p:spPr>
          <p:txBody>
            <a:bodyPr spcFirstLastPara="1" wrap="square" lIns="168425" tIns="168425" rIns="168425" bIns="168425"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Recorder calls number back to measurer</a:t>
              </a:r>
              <a:endParaRPr sz="2200" b="0" i="0" u="none" strike="noStrike" cap="none">
                <a:solidFill>
                  <a:schemeClr val="lt1"/>
                </a:solidFill>
                <a:latin typeface="Calibri"/>
                <a:ea typeface="Calibri"/>
                <a:cs typeface="Calibri"/>
                <a:sym typeface="Calibri"/>
              </a:endParaRPr>
            </a:p>
          </p:txBody>
        </p:sp>
        <p:sp>
          <p:nvSpPr>
            <p:cNvPr id="795" name="Google Shape;795;p68"/>
            <p:cNvSpPr/>
            <p:nvPr/>
          </p:nvSpPr>
          <p:spPr>
            <a:xfrm>
              <a:off x="0" y="3979797"/>
              <a:ext cx="4701779" cy="1591647"/>
            </a:xfrm>
            <a:prstGeom prst="roundRect">
              <a:avLst>
                <a:gd name="adj" fmla="val 1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68"/>
            <p:cNvSpPr/>
            <p:nvPr/>
          </p:nvSpPr>
          <p:spPr>
            <a:xfrm>
              <a:off x="481473" y="4337918"/>
              <a:ext cx="875405" cy="87540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68"/>
            <p:cNvSpPr/>
            <p:nvPr/>
          </p:nvSpPr>
          <p:spPr>
            <a:xfrm>
              <a:off x="1838352" y="3979797"/>
              <a:ext cx="2863426" cy="15916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68"/>
            <p:cNvSpPr txBox="1"/>
            <p:nvPr/>
          </p:nvSpPr>
          <p:spPr>
            <a:xfrm>
              <a:off x="1838352" y="3979797"/>
              <a:ext cx="2863426" cy="1591647"/>
            </a:xfrm>
            <a:prstGeom prst="rect">
              <a:avLst/>
            </a:prstGeom>
            <a:noFill/>
            <a:ln>
              <a:noFill/>
            </a:ln>
          </p:spPr>
          <p:txBody>
            <a:bodyPr spcFirstLastPara="1" wrap="square" lIns="168425" tIns="168425" rIns="168425" bIns="168425"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Recorder records number in space indicated for “1</a:t>
              </a:r>
              <a:r>
                <a:rPr lang="en-US" sz="2200" b="0" i="0" u="none" strike="noStrike" cap="none" baseline="30000">
                  <a:solidFill>
                    <a:schemeClr val="lt1"/>
                  </a:solidFill>
                  <a:latin typeface="Calibri"/>
                  <a:ea typeface="Calibri"/>
                  <a:cs typeface="Calibri"/>
                  <a:sym typeface="Calibri"/>
                </a:rPr>
                <a:t>st</a:t>
              </a:r>
              <a:r>
                <a:rPr lang="en-US" sz="2200" b="0" i="0" u="none" strike="noStrike" cap="none">
                  <a:solidFill>
                    <a:schemeClr val="lt1"/>
                  </a:solidFill>
                  <a:latin typeface="Calibri"/>
                  <a:ea typeface="Calibri"/>
                  <a:cs typeface="Calibri"/>
                  <a:sym typeface="Calibri"/>
                </a:rPr>
                <a:t> Height”</a:t>
              </a:r>
              <a:endParaRPr sz="2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5" name="Google Shape;805;p69"/>
          <p:cNvSpPr txBox="1">
            <a:spLocks noGrp="1"/>
          </p:cNvSpPr>
          <p:nvPr>
            <p:ph type="title"/>
          </p:nvPr>
        </p:nvSpPr>
        <p:spPr>
          <a:xfrm>
            <a:off x="438978" y="686141"/>
            <a:ext cx="3235706"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2800" b="1" i="0" u="none" dirty="0">
                <a:latin typeface="Arial"/>
                <a:ea typeface="Arial"/>
                <a:cs typeface="Arial"/>
                <a:sym typeface="Arial"/>
              </a:rPr>
              <a:t>Weight Measurement</a:t>
            </a:r>
            <a:br>
              <a:rPr lang="en-US" sz="2800" b="1" i="0" u="none" dirty="0">
                <a:latin typeface="Arial"/>
                <a:ea typeface="Arial"/>
                <a:cs typeface="Arial"/>
                <a:sym typeface="Arial"/>
              </a:rPr>
            </a:br>
            <a:r>
              <a:rPr lang="en-US" sz="2800" b="1" i="0" u="none" dirty="0">
                <a:latin typeface="Arial"/>
                <a:ea typeface="Arial"/>
                <a:cs typeface="Arial"/>
                <a:sym typeface="Arial"/>
              </a:rPr>
              <a:t>Procedure</a:t>
            </a:r>
            <a:endParaRPr sz="2800" dirty="0"/>
          </a:p>
        </p:txBody>
      </p:sp>
      <p:cxnSp>
        <p:nvCxnSpPr>
          <p:cNvPr id="806" name="Google Shape;806;p69"/>
          <p:cNvCxnSpPr/>
          <p:nvPr/>
        </p:nvCxnSpPr>
        <p:spPr>
          <a:xfrm>
            <a:off x="438978" y="2395983"/>
            <a:ext cx="0" cy="2228850"/>
          </a:xfrm>
          <a:prstGeom prst="straightConnector1">
            <a:avLst/>
          </a:prstGeom>
          <a:noFill/>
          <a:ln w="19050" cap="flat" cmpd="sng">
            <a:solidFill>
              <a:schemeClr val="lt1">
                <a:alpha val="60000"/>
              </a:schemeClr>
            </a:solidFill>
            <a:prstDash val="solid"/>
            <a:miter lim="800000"/>
            <a:headEnd type="none" w="sm" len="sm"/>
            <a:tailEnd type="none" w="sm" len="sm"/>
          </a:ln>
        </p:spPr>
      </p:cxnSp>
      <p:grpSp>
        <p:nvGrpSpPr>
          <p:cNvPr id="807" name="Google Shape;807;p69"/>
          <p:cNvGrpSpPr/>
          <p:nvPr/>
        </p:nvGrpSpPr>
        <p:grpSpPr>
          <a:xfrm>
            <a:off x="3960018" y="669594"/>
            <a:ext cx="4701779" cy="5518811"/>
            <a:chOff x="0" y="26656"/>
            <a:chExt cx="4701779" cy="5518811"/>
          </a:xfrm>
        </p:grpSpPr>
        <p:sp>
          <p:nvSpPr>
            <p:cNvPr id="808" name="Google Shape;808;p69"/>
            <p:cNvSpPr/>
            <p:nvPr/>
          </p:nvSpPr>
          <p:spPr>
            <a:xfrm>
              <a:off x="0" y="26656"/>
              <a:ext cx="4701779" cy="1338662"/>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69"/>
            <p:cNvSpPr txBox="1"/>
            <p:nvPr/>
          </p:nvSpPr>
          <p:spPr>
            <a:xfrm>
              <a:off x="65348" y="92004"/>
              <a:ext cx="4571083" cy="1207966"/>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“Zero” the scale if digital</a:t>
              </a:r>
              <a:endParaRPr sz="1900" b="0" i="0" u="none" strike="noStrike" cap="none">
                <a:solidFill>
                  <a:schemeClr val="lt1"/>
                </a:solidFill>
                <a:latin typeface="Calibri"/>
                <a:ea typeface="Calibri"/>
                <a:cs typeface="Calibri"/>
                <a:sym typeface="Calibri"/>
              </a:endParaRPr>
            </a:p>
          </p:txBody>
        </p:sp>
        <p:sp>
          <p:nvSpPr>
            <p:cNvPr id="810" name="Google Shape;810;p69"/>
            <p:cNvSpPr/>
            <p:nvPr/>
          </p:nvSpPr>
          <p:spPr>
            <a:xfrm>
              <a:off x="0" y="1420039"/>
              <a:ext cx="4701779" cy="1338662"/>
            </a:xfrm>
            <a:prstGeom prst="roundRect">
              <a:avLst>
                <a:gd name="adj" fmla="val 16667"/>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69"/>
            <p:cNvSpPr txBox="1"/>
            <p:nvPr/>
          </p:nvSpPr>
          <p:spPr>
            <a:xfrm>
              <a:off x="65348" y="1485387"/>
              <a:ext cx="4571083" cy="1207966"/>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Measurer has child step up on the center of the scale and stands facing the back of the scale (confidentiality) and indicates to recorder that child is “ready”</a:t>
              </a:r>
              <a:endParaRPr sz="1900" b="0" i="0" u="none" strike="noStrike" cap="none">
                <a:solidFill>
                  <a:schemeClr val="lt1"/>
                </a:solidFill>
                <a:latin typeface="Calibri"/>
                <a:ea typeface="Calibri"/>
                <a:cs typeface="Calibri"/>
                <a:sym typeface="Calibri"/>
              </a:endParaRPr>
            </a:p>
          </p:txBody>
        </p:sp>
        <p:sp>
          <p:nvSpPr>
            <p:cNvPr id="812" name="Google Shape;812;p69"/>
            <p:cNvSpPr/>
            <p:nvPr/>
          </p:nvSpPr>
          <p:spPr>
            <a:xfrm>
              <a:off x="0" y="2813422"/>
              <a:ext cx="4701779" cy="1338662"/>
            </a:xfrm>
            <a:prstGeom prst="roundRect">
              <a:avLst>
                <a:gd name="adj" fmla="val 16667"/>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69"/>
            <p:cNvSpPr txBox="1"/>
            <p:nvPr/>
          </p:nvSpPr>
          <p:spPr>
            <a:xfrm>
              <a:off x="65348" y="2878770"/>
              <a:ext cx="4571083" cy="1207966"/>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Body weight is evenly distributed on feet</a:t>
              </a:r>
              <a:endParaRPr sz="1900" b="0" i="0" u="none" strike="noStrike" cap="none">
                <a:solidFill>
                  <a:schemeClr val="lt1"/>
                </a:solidFill>
                <a:latin typeface="Calibri"/>
                <a:ea typeface="Calibri"/>
                <a:cs typeface="Calibri"/>
                <a:sym typeface="Calibri"/>
              </a:endParaRPr>
            </a:p>
          </p:txBody>
        </p:sp>
        <p:sp>
          <p:nvSpPr>
            <p:cNvPr id="814" name="Google Shape;814;p69"/>
            <p:cNvSpPr/>
            <p:nvPr/>
          </p:nvSpPr>
          <p:spPr>
            <a:xfrm>
              <a:off x="0" y="4206805"/>
              <a:ext cx="4701779" cy="1338662"/>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69"/>
            <p:cNvSpPr txBox="1"/>
            <p:nvPr/>
          </p:nvSpPr>
          <p:spPr>
            <a:xfrm>
              <a:off x="65348" y="4272153"/>
              <a:ext cx="4571083" cy="1207966"/>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Head is up and facing straight ahead</a:t>
              </a:r>
              <a:endParaRPr sz="19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2" name="Google Shape;822;p70"/>
          <p:cNvSpPr txBox="1">
            <a:spLocks noGrp="1"/>
          </p:cNvSpPr>
          <p:nvPr>
            <p:ph type="title"/>
          </p:nvPr>
        </p:nvSpPr>
        <p:spPr>
          <a:xfrm>
            <a:off x="546122" y="712269"/>
            <a:ext cx="3349975"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3600" b="1" i="0" u="none" dirty="0"/>
              <a:t>Weight Recording Process </a:t>
            </a:r>
            <a:endParaRPr sz="3600" dirty="0"/>
          </a:p>
        </p:txBody>
      </p:sp>
      <p:cxnSp>
        <p:nvCxnSpPr>
          <p:cNvPr id="823" name="Google Shape;823;p70"/>
          <p:cNvCxnSpPr/>
          <p:nvPr/>
        </p:nvCxnSpPr>
        <p:spPr>
          <a:xfrm>
            <a:off x="438978" y="2395983"/>
            <a:ext cx="0" cy="2228850"/>
          </a:xfrm>
          <a:prstGeom prst="straightConnector1">
            <a:avLst/>
          </a:prstGeom>
          <a:noFill/>
          <a:ln w="19050" cap="flat" cmpd="sng">
            <a:solidFill>
              <a:schemeClr val="lt1">
                <a:alpha val="60000"/>
              </a:schemeClr>
            </a:solidFill>
            <a:prstDash val="solid"/>
            <a:miter lim="800000"/>
            <a:headEnd type="none" w="sm" len="sm"/>
            <a:tailEnd type="none" w="sm" len="sm"/>
          </a:ln>
        </p:spPr>
      </p:cxnSp>
      <p:grpSp>
        <p:nvGrpSpPr>
          <p:cNvPr id="824" name="Google Shape;824;p70"/>
          <p:cNvGrpSpPr/>
          <p:nvPr/>
        </p:nvGrpSpPr>
        <p:grpSpPr>
          <a:xfrm>
            <a:off x="3896098" y="653423"/>
            <a:ext cx="4829618" cy="5564349"/>
            <a:chOff x="-63920" y="10485"/>
            <a:chExt cx="4829618" cy="5564349"/>
          </a:xfrm>
        </p:grpSpPr>
        <p:sp>
          <p:nvSpPr>
            <p:cNvPr id="825" name="Google Shape;825;p70"/>
            <p:cNvSpPr/>
            <p:nvPr/>
          </p:nvSpPr>
          <p:spPr>
            <a:xfrm>
              <a:off x="-63920" y="10485"/>
              <a:ext cx="4701779" cy="1591384"/>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70"/>
            <p:cNvSpPr/>
            <p:nvPr/>
          </p:nvSpPr>
          <p:spPr>
            <a:xfrm>
              <a:off x="417473" y="368547"/>
              <a:ext cx="876973" cy="87526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70"/>
            <p:cNvSpPr/>
            <p:nvPr/>
          </p:nvSpPr>
          <p:spPr>
            <a:xfrm>
              <a:off x="1574014" y="10485"/>
              <a:ext cx="3191684" cy="15929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70"/>
            <p:cNvSpPr txBox="1"/>
            <p:nvPr/>
          </p:nvSpPr>
          <p:spPr>
            <a:xfrm>
              <a:off x="1574014" y="10485"/>
              <a:ext cx="3191684" cy="1592939"/>
            </a:xfrm>
            <a:prstGeom prst="rect">
              <a:avLst/>
            </a:prstGeom>
            <a:noFill/>
            <a:ln>
              <a:noFill/>
            </a:ln>
          </p:spPr>
          <p:txBody>
            <a:bodyPr spcFirstLastPara="1" wrap="square" lIns="168575" tIns="168575" rIns="168575" bIns="16857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Recorder obtains read-out number on scale and records number in space indicated for “Weight”</a:t>
              </a:r>
              <a:endParaRPr sz="2000" b="0" i="0" u="none" strike="noStrike" cap="none">
                <a:solidFill>
                  <a:schemeClr val="lt1"/>
                </a:solidFill>
                <a:latin typeface="Calibri"/>
                <a:ea typeface="Calibri"/>
                <a:cs typeface="Calibri"/>
                <a:sym typeface="Calibri"/>
              </a:endParaRPr>
            </a:p>
          </p:txBody>
        </p:sp>
        <p:sp>
          <p:nvSpPr>
            <p:cNvPr id="829" name="Google Shape;829;p70"/>
            <p:cNvSpPr/>
            <p:nvPr/>
          </p:nvSpPr>
          <p:spPr>
            <a:xfrm>
              <a:off x="-63920" y="1989592"/>
              <a:ext cx="4701779" cy="1591384"/>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70"/>
            <p:cNvSpPr/>
            <p:nvPr/>
          </p:nvSpPr>
          <p:spPr>
            <a:xfrm>
              <a:off x="417473" y="2347654"/>
              <a:ext cx="876973" cy="87526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70"/>
            <p:cNvSpPr/>
            <p:nvPr/>
          </p:nvSpPr>
          <p:spPr>
            <a:xfrm>
              <a:off x="1605602" y="1989592"/>
              <a:ext cx="3128508" cy="15929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70"/>
            <p:cNvSpPr txBox="1"/>
            <p:nvPr/>
          </p:nvSpPr>
          <p:spPr>
            <a:xfrm>
              <a:off x="1605602" y="1989592"/>
              <a:ext cx="3128508" cy="1592939"/>
            </a:xfrm>
            <a:prstGeom prst="rect">
              <a:avLst/>
            </a:prstGeom>
            <a:noFill/>
            <a:ln>
              <a:noFill/>
            </a:ln>
          </p:spPr>
          <p:txBody>
            <a:bodyPr spcFirstLastPara="1" wrap="square" lIns="168575" tIns="168575" rIns="168575" bIns="16857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Weight is recorded to nearest 0.2 pounds (or appropriate unit for the scale)</a:t>
              </a:r>
              <a:endParaRPr sz="2000" b="0" i="0" u="none" strike="noStrike" cap="none">
                <a:solidFill>
                  <a:schemeClr val="lt1"/>
                </a:solidFill>
                <a:latin typeface="Calibri"/>
                <a:ea typeface="Calibri"/>
                <a:cs typeface="Calibri"/>
                <a:sym typeface="Calibri"/>
              </a:endParaRPr>
            </a:p>
          </p:txBody>
        </p:sp>
        <p:sp>
          <p:nvSpPr>
            <p:cNvPr id="833" name="Google Shape;833;p70"/>
            <p:cNvSpPr/>
            <p:nvPr/>
          </p:nvSpPr>
          <p:spPr>
            <a:xfrm>
              <a:off x="-63920" y="3968699"/>
              <a:ext cx="4701779" cy="1591384"/>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70"/>
            <p:cNvSpPr/>
            <p:nvPr/>
          </p:nvSpPr>
          <p:spPr>
            <a:xfrm>
              <a:off x="417473" y="4326761"/>
              <a:ext cx="876973" cy="87526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70"/>
            <p:cNvSpPr/>
            <p:nvPr/>
          </p:nvSpPr>
          <p:spPr>
            <a:xfrm>
              <a:off x="1623557" y="3968699"/>
              <a:ext cx="3092598" cy="15929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70"/>
            <p:cNvSpPr txBox="1"/>
            <p:nvPr/>
          </p:nvSpPr>
          <p:spPr>
            <a:xfrm>
              <a:off x="1545261" y="3981895"/>
              <a:ext cx="3092598" cy="1592939"/>
            </a:xfrm>
            <a:prstGeom prst="rect">
              <a:avLst/>
            </a:prstGeom>
            <a:noFill/>
            <a:ln>
              <a:noFill/>
            </a:ln>
          </p:spPr>
          <p:txBody>
            <a:bodyPr spcFirstLastPara="1" wrap="square" lIns="168575" tIns="168575" rIns="168575" bIns="16857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0" i="0" u="none" strike="noStrike" cap="none" dirty="0">
                  <a:solidFill>
                    <a:schemeClr val="bg1"/>
                  </a:solidFill>
                  <a:latin typeface="Calibri"/>
                  <a:ea typeface="Calibri"/>
                  <a:cs typeface="Calibri"/>
                  <a:sym typeface="Calibri"/>
                </a:rPr>
                <a:t>NOTE:  The reading for weight measurement is NOT called out by the measurer or recorder to ensure CONFIDENTIALITY.</a:t>
              </a:r>
              <a:endParaRPr sz="2000" b="0"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4" name="Google Shape;854;p72"/>
          <p:cNvSpPr txBox="1">
            <a:spLocks noGrp="1"/>
          </p:cNvSpPr>
          <p:nvPr>
            <p:ph type="title"/>
          </p:nvPr>
        </p:nvSpPr>
        <p:spPr>
          <a:xfrm>
            <a:off x="356903" y="712269"/>
            <a:ext cx="3384220"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3700" b="1" i="0" u="none" dirty="0"/>
              <a:t>2</a:t>
            </a:r>
            <a:r>
              <a:rPr lang="en-US" sz="3700" b="1" i="0" u="none" baseline="30000" dirty="0"/>
              <a:t>nd</a:t>
            </a:r>
            <a:r>
              <a:rPr lang="en-US" sz="3700" b="1" i="0" u="none" dirty="0"/>
              <a:t> Height Recording Process </a:t>
            </a:r>
            <a:endParaRPr sz="3700" dirty="0"/>
          </a:p>
        </p:txBody>
      </p:sp>
      <p:cxnSp>
        <p:nvCxnSpPr>
          <p:cNvPr id="855" name="Google Shape;855;p72"/>
          <p:cNvCxnSpPr/>
          <p:nvPr/>
        </p:nvCxnSpPr>
        <p:spPr>
          <a:xfrm>
            <a:off x="438978" y="2395983"/>
            <a:ext cx="0" cy="2228850"/>
          </a:xfrm>
          <a:prstGeom prst="straightConnector1">
            <a:avLst/>
          </a:prstGeom>
          <a:noFill/>
          <a:ln w="19050" cap="flat" cmpd="sng">
            <a:solidFill>
              <a:schemeClr val="lt1">
                <a:alpha val="60000"/>
              </a:schemeClr>
            </a:solidFill>
            <a:prstDash val="solid"/>
            <a:miter lim="800000"/>
            <a:headEnd type="none" w="sm" len="sm"/>
            <a:tailEnd type="none" w="sm" len="sm"/>
          </a:ln>
        </p:spPr>
      </p:cxnSp>
      <p:grpSp>
        <p:nvGrpSpPr>
          <p:cNvPr id="856" name="Google Shape;856;p72"/>
          <p:cNvGrpSpPr/>
          <p:nvPr/>
        </p:nvGrpSpPr>
        <p:grpSpPr>
          <a:xfrm>
            <a:off x="3960018" y="642938"/>
            <a:ext cx="4701778" cy="5572124"/>
            <a:chOff x="0" y="0"/>
            <a:chExt cx="4701778" cy="5572124"/>
          </a:xfrm>
        </p:grpSpPr>
        <p:sp>
          <p:nvSpPr>
            <p:cNvPr id="857" name="Google Shape;857;p72"/>
            <p:cNvSpPr/>
            <p:nvPr/>
          </p:nvSpPr>
          <p:spPr>
            <a:xfrm>
              <a:off x="0" y="0"/>
              <a:ext cx="3996512" cy="1671637"/>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72"/>
            <p:cNvSpPr txBox="1"/>
            <p:nvPr/>
          </p:nvSpPr>
          <p:spPr>
            <a:xfrm>
              <a:off x="48957" y="48962"/>
              <a:ext cx="2459400" cy="1573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500" b="0" i="0" u="none" strike="noStrike" cap="none">
                  <a:solidFill>
                    <a:schemeClr val="lt1"/>
                  </a:solidFill>
                  <a:latin typeface="Calibri"/>
                  <a:ea typeface="Calibri"/>
                  <a:cs typeface="Calibri"/>
                  <a:sym typeface="Calibri"/>
                </a:rPr>
                <a:t>Measurer re-measures 2</a:t>
              </a:r>
              <a:r>
                <a:rPr lang="en-US" sz="2500" b="0" i="0" u="none" strike="noStrike" cap="none" baseline="30000">
                  <a:solidFill>
                    <a:schemeClr val="lt1"/>
                  </a:solidFill>
                  <a:latin typeface="Calibri"/>
                  <a:ea typeface="Calibri"/>
                  <a:cs typeface="Calibri"/>
                  <a:sym typeface="Calibri"/>
                </a:rPr>
                <a:t>nd</a:t>
              </a:r>
              <a:r>
                <a:rPr lang="en-US" sz="2500" b="0" i="0" u="none" strike="noStrike" cap="none">
                  <a:solidFill>
                    <a:schemeClr val="lt1"/>
                  </a:solidFill>
                  <a:latin typeface="Calibri"/>
                  <a:ea typeface="Calibri"/>
                  <a:cs typeface="Calibri"/>
                  <a:sym typeface="Calibri"/>
                </a:rPr>
                <a:t> height</a:t>
              </a:r>
              <a:endParaRPr sz="2500" b="0" i="0" u="none" strike="noStrike" cap="none">
                <a:solidFill>
                  <a:schemeClr val="lt1"/>
                </a:solidFill>
                <a:latin typeface="Calibri"/>
                <a:ea typeface="Calibri"/>
                <a:cs typeface="Calibri"/>
                <a:sym typeface="Calibri"/>
              </a:endParaRPr>
            </a:p>
          </p:txBody>
        </p:sp>
        <p:sp>
          <p:nvSpPr>
            <p:cNvPr id="859" name="Google Shape;859;p72"/>
            <p:cNvSpPr/>
            <p:nvPr/>
          </p:nvSpPr>
          <p:spPr>
            <a:xfrm>
              <a:off x="352633" y="1950243"/>
              <a:ext cx="3996512" cy="1671637"/>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72"/>
            <p:cNvSpPr txBox="1"/>
            <p:nvPr/>
          </p:nvSpPr>
          <p:spPr>
            <a:xfrm>
              <a:off x="401582" y="1999212"/>
              <a:ext cx="3023400" cy="1573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200" b="0" i="0" u="none" strike="noStrike" cap="none">
                  <a:solidFill>
                    <a:schemeClr val="lt1"/>
                  </a:solidFill>
                  <a:latin typeface="Calibri"/>
                  <a:ea typeface="Calibri"/>
                  <a:cs typeface="Calibri"/>
                  <a:sym typeface="Calibri"/>
                </a:rPr>
                <a:t>Recorder checks two sets of height measurements to ensure they are within one-inch of each other</a:t>
              </a:r>
              <a:endParaRPr sz="2200" b="0" i="0" u="none" strike="noStrike" cap="none">
                <a:solidFill>
                  <a:schemeClr val="lt1"/>
                </a:solidFill>
                <a:latin typeface="Calibri"/>
                <a:ea typeface="Calibri"/>
                <a:cs typeface="Calibri"/>
                <a:sym typeface="Calibri"/>
              </a:endParaRPr>
            </a:p>
          </p:txBody>
        </p:sp>
        <p:sp>
          <p:nvSpPr>
            <p:cNvPr id="861" name="Google Shape;861;p72"/>
            <p:cNvSpPr/>
            <p:nvPr/>
          </p:nvSpPr>
          <p:spPr>
            <a:xfrm>
              <a:off x="705266" y="3900487"/>
              <a:ext cx="3996512" cy="1671637"/>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72"/>
            <p:cNvSpPr txBox="1"/>
            <p:nvPr/>
          </p:nvSpPr>
          <p:spPr>
            <a:xfrm>
              <a:off x="754232" y="3949437"/>
              <a:ext cx="2872200" cy="15738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200" b="0" i="0" u="none" strike="noStrike" cap="none" dirty="0">
                  <a:solidFill>
                    <a:schemeClr val="bg1"/>
                  </a:solidFill>
                  <a:latin typeface="Calibri"/>
                  <a:ea typeface="Calibri"/>
                  <a:cs typeface="Calibri"/>
                  <a:sym typeface="Calibri"/>
                </a:rPr>
                <a:t>The second height will be the one converted to decimal form and entered  in </a:t>
              </a:r>
              <a:r>
                <a:rPr lang="en-US" sz="2200" b="0" i="0" u="none" strike="noStrike" cap="none" dirty="0" err="1">
                  <a:solidFill>
                    <a:schemeClr val="bg1"/>
                  </a:solidFill>
                  <a:latin typeface="Calibri"/>
                  <a:ea typeface="Calibri"/>
                  <a:cs typeface="Calibri"/>
                  <a:sym typeface="Calibri"/>
                </a:rPr>
                <a:t>eSchool</a:t>
              </a:r>
              <a:r>
                <a:rPr lang="en-US" sz="2200" b="0" i="0" u="none" strike="noStrike" cap="none" dirty="0">
                  <a:solidFill>
                    <a:schemeClr val="bg1"/>
                  </a:solidFill>
                  <a:latin typeface="Calibri"/>
                  <a:ea typeface="Calibri"/>
                  <a:cs typeface="Calibri"/>
                  <a:sym typeface="Calibri"/>
                </a:rPr>
                <a:t> </a:t>
              </a:r>
              <a:endParaRPr sz="2200" b="0" i="0" u="none" strike="noStrike" cap="none" dirty="0">
                <a:solidFill>
                  <a:schemeClr val="bg1"/>
                </a:solidFill>
                <a:latin typeface="Calibri"/>
                <a:ea typeface="Calibri"/>
                <a:cs typeface="Calibri"/>
                <a:sym typeface="Calibri"/>
              </a:endParaRPr>
            </a:p>
          </p:txBody>
        </p:sp>
        <p:sp>
          <p:nvSpPr>
            <p:cNvPr id="863" name="Google Shape;863;p72"/>
            <p:cNvSpPr/>
            <p:nvPr/>
          </p:nvSpPr>
          <p:spPr>
            <a:xfrm>
              <a:off x="2909947" y="1267658"/>
              <a:ext cx="1086564" cy="1086564"/>
            </a:xfrm>
            <a:prstGeom prst="downArrow">
              <a:avLst>
                <a:gd name="adj1" fmla="val 55000"/>
                <a:gd name="adj2" fmla="val 45000"/>
              </a:avLst>
            </a:prstGeom>
            <a:solidFill>
              <a:srgbClr val="F7D5CB">
                <a:alpha val="89411"/>
              </a:srgbClr>
            </a:solid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72"/>
            <p:cNvSpPr txBox="1"/>
            <p:nvPr/>
          </p:nvSpPr>
          <p:spPr>
            <a:xfrm>
              <a:off x="3154424" y="1267658"/>
              <a:ext cx="597610" cy="81763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865" name="Google Shape;865;p72"/>
            <p:cNvSpPr/>
            <p:nvPr/>
          </p:nvSpPr>
          <p:spPr>
            <a:xfrm>
              <a:off x="3262581" y="3206757"/>
              <a:ext cx="1086564" cy="1086564"/>
            </a:xfrm>
            <a:prstGeom prst="downArrow">
              <a:avLst>
                <a:gd name="adj1" fmla="val 55000"/>
                <a:gd name="adj2" fmla="val 45000"/>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72"/>
            <p:cNvSpPr txBox="1"/>
            <p:nvPr/>
          </p:nvSpPr>
          <p:spPr>
            <a:xfrm>
              <a:off x="3507058" y="3206757"/>
              <a:ext cx="597610" cy="81763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endParaRPr sz="36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52EC-9C09-95D1-20C0-402E488E767C}"/>
              </a:ext>
            </a:extLst>
          </p:cNvPr>
          <p:cNvSpPr>
            <a:spLocks noGrp="1"/>
          </p:cNvSpPr>
          <p:nvPr>
            <p:ph type="title"/>
          </p:nvPr>
        </p:nvSpPr>
        <p:spPr>
          <a:xfrm>
            <a:off x="1088684" y="804519"/>
            <a:ext cx="7202456" cy="1049235"/>
          </a:xfrm>
        </p:spPr>
        <p:txBody>
          <a:bodyPr>
            <a:normAutofit/>
          </a:bodyPr>
          <a:lstStyle/>
          <a:p>
            <a:r>
              <a:rPr lang="en-US" b="1" i="0" u="none"/>
              <a:t>Height measurement Discrepancy</a:t>
            </a:r>
            <a:endParaRPr lang="en-US" dirty="0"/>
          </a:p>
        </p:txBody>
      </p:sp>
      <p:sp>
        <p:nvSpPr>
          <p:cNvPr id="3" name="Content Placeholder 2">
            <a:extLst>
              <a:ext uri="{FF2B5EF4-FFF2-40B4-BE49-F238E27FC236}">
                <a16:creationId xmlns:a16="http://schemas.microsoft.com/office/drawing/2014/main" id="{9286CF43-D912-B9E6-90C0-4AD0CF2F5777}"/>
              </a:ext>
            </a:extLst>
          </p:cNvPr>
          <p:cNvSpPr>
            <a:spLocks noGrp="1"/>
          </p:cNvSpPr>
          <p:nvPr>
            <p:ph idx="1"/>
          </p:nvPr>
        </p:nvSpPr>
        <p:spPr>
          <a:xfrm>
            <a:off x="852861" y="2015734"/>
            <a:ext cx="6096566" cy="3450613"/>
          </a:xfrm>
        </p:spPr>
        <p:txBody>
          <a:bodyPr>
            <a:normAutofit/>
          </a:bodyPr>
          <a:lstStyle/>
          <a:p>
            <a:pPr>
              <a:lnSpc>
                <a:spcPct val="110000"/>
              </a:lnSpc>
              <a:spcBef>
                <a:spcPts val="0"/>
              </a:spcBef>
              <a:buClr>
                <a:schemeClr val="lt1"/>
              </a:buClr>
              <a:buSzPts val="2420"/>
            </a:pPr>
            <a:r>
              <a:rPr lang="en-US" dirty="0"/>
              <a:t>If the </a:t>
            </a:r>
            <a:r>
              <a:rPr lang="en-US" i="0" u="none" dirty="0"/>
              <a:t>first set of measurements i</a:t>
            </a:r>
            <a:r>
              <a:rPr lang="en-US" dirty="0"/>
              <a:t>s </a:t>
            </a:r>
            <a:r>
              <a:rPr lang="en-US" i="0" u="none" dirty="0"/>
              <a:t>greater than one inch difference, </a:t>
            </a:r>
            <a:r>
              <a:rPr lang="en-US" dirty="0"/>
              <a:t>a second set </a:t>
            </a:r>
            <a:r>
              <a:rPr lang="en-US" i="0" u="none" dirty="0"/>
              <a:t>of height measurements should be taken. This would be for the 3rd Height and 4</a:t>
            </a:r>
            <a:r>
              <a:rPr lang="en-US" dirty="0"/>
              <a:t>th</a:t>
            </a:r>
            <a:r>
              <a:rPr lang="en-US" i="0" u="none" dirty="0"/>
              <a:t> Height</a:t>
            </a:r>
            <a:endParaRPr lang="en-US" dirty="0"/>
          </a:p>
          <a:p>
            <a:pPr>
              <a:lnSpc>
                <a:spcPct val="110000"/>
              </a:lnSpc>
              <a:buClr>
                <a:schemeClr val="lt1"/>
              </a:buClr>
              <a:buSzPts val="2420"/>
            </a:pPr>
            <a:r>
              <a:rPr lang="en-US" i="0" u="none" dirty="0"/>
              <a:t>If the 3rd and 4th </a:t>
            </a:r>
            <a:r>
              <a:rPr lang="en-US" dirty="0"/>
              <a:t>H</a:t>
            </a:r>
            <a:r>
              <a:rPr lang="en-US" i="0" u="none" dirty="0"/>
              <a:t>eight is still greater than one i</a:t>
            </a:r>
            <a:r>
              <a:rPr lang="en-US" dirty="0"/>
              <a:t>nch</a:t>
            </a:r>
            <a:r>
              <a:rPr lang="en-US" i="0" u="none" dirty="0"/>
              <a:t>, then the child’s assessment is considered “Unable to be Assessed”</a:t>
            </a:r>
            <a:endParaRPr lang="en-US" dirty="0"/>
          </a:p>
          <a:p>
            <a:pPr>
              <a:lnSpc>
                <a:spcPct val="110000"/>
              </a:lnSpc>
              <a:buClr>
                <a:schemeClr val="lt1"/>
              </a:buClr>
              <a:buSzPts val="2420"/>
            </a:pPr>
            <a:r>
              <a:rPr lang="en-US" i="0" u="none" dirty="0"/>
              <a:t>Use the reason code “HT” in the notes field to indicate this result</a:t>
            </a:r>
          </a:p>
          <a:p>
            <a:pPr>
              <a:lnSpc>
                <a:spcPct val="110000"/>
              </a:lnSpc>
            </a:pPr>
            <a:endParaRPr lang="en-US" dirty="0"/>
          </a:p>
        </p:txBody>
      </p:sp>
      <p:pic>
        <p:nvPicPr>
          <p:cNvPr id="7" name="Graphic 6" descr="Ruler">
            <a:extLst>
              <a:ext uri="{FF2B5EF4-FFF2-40B4-BE49-F238E27FC236}">
                <a16:creationId xmlns:a16="http://schemas.microsoft.com/office/drawing/2014/main" id="{9703F8AD-ABA0-E86E-8C71-60DAFD596F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9427" y="2643753"/>
            <a:ext cx="2194573" cy="2194573"/>
          </a:xfrm>
          <a:prstGeom prst="rect">
            <a:avLst/>
          </a:prstGeom>
        </p:spPr>
      </p:pic>
    </p:spTree>
    <p:extLst>
      <p:ext uri="{BB962C8B-B14F-4D97-AF65-F5344CB8AC3E}">
        <p14:creationId xmlns:p14="http://schemas.microsoft.com/office/powerpoint/2010/main" val="172914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5"/>
          <p:cNvSpPr txBox="1">
            <a:spLocks noGrp="1"/>
          </p:cNvSpPr>
          <p:nvPr>
            <p:ph type="title"/>
          </p:nvPr>
        </p:nvSpPr>
        <p:spPr>
          <a:xfrm>
            <a:off x="612099" y="687480"/>
            <a:ext cx="56055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sz="4650" b="1" i="0" u="none">
                <a:solidFill>
                  <a:schemeClr val="dk2"/>
                </a:solidFill>
              </a:rPr>
              <a:t>Paper Forms</a:t>
            </a:r>
            <a:endParaRPr sz="4650">
              <a:solidFill>
                <a:schemeClr val="dk2"/>
              </a:solidFill>
            </a:endParaRPr>
          </a:p>
        </p:txBody>
      </p:sp>
      <p:sp>
        <p:nvSpPr>
          <p:cNvPr id="890" name="Google Shape;890;p75"/>
          <p:cNvSpPr txBox="1">
            <a:spLocks noGrp="1"/>
          </p:cNvSpPr>
          <p:nvPr>
            <p:ph idx="1"/>
          </p:nvPr>
        </p:nvSpPr>
        <p:spPr>
          <a:xfrm>
            <a:off x="612099" y="1753196"/>
            <a:ext cx="5605500" cy="4510800"/>
          </a:xfrm>
          <a:prstGeom prst="rect">
            <a:avLst/>
          </a:prstGeom>
          <a:noFill/>
          <a:ln>
            <a:noFill/>
          </a:ln>
        </p:spPr>
        <p:txBody>
          <a:bodyPr spcFirstLastPara="1" wrap="square" lIns="91425" tIns="45700" rIns="91425" bIns="45700" anchor="ctr" anchorCtr="0">
            <a:normAutofit/>
          </a:bodyPr>
          <a:lstStyle/>
          <a:p>
            <a:pPr>
              <a:lnSpc>
                <a:spcPct val="90000"/>
              </a:lnSpc>
              <a:spcBef>
                <a:spcPts val="0"/>
              </a:spcBef>
              <a:buClr>
                <a:schemeClr val="dk2"/>
              </a:buClr>
              <a:buSzPts val="2420"/>
            </a:pPr>
            <a:r>
              <a:rPr lang="en-US" sz="2600" i="0" u="none" dirty="0">
                <a:solidFill>
                  <a:schemeClr val="dk2"/>
                </a:solidFill>
              </a:rPr>
              <a:t>ACHI Calibration Log</a:t>
            </a:r>
            <a:endParaRPr sz="2600" dirty="0">
              <a:solidFill>
                <a:schemeClr val="dk2"/>
              </a:solidFill>
            </a:endParaRPr>
          </a:p>
          <a:p>
            <a:pPr marL="579121" indent="-457200">
              <a:lnSpc>
                <a:spcPct val="90000"/>
              </a:lnSpc>
              <a:buSzPts val="1920"/>
            </a:pPr>
            <a:endParaRPr sz="2600" i="0" u="none" dirty="0">
              <a:solidFill>
                <a:schemeClr val="dk2"/>
              </a:solidFill>
            </a:endParaRPr>
          </a:p>
          <a:p>
            <a:pPr>
              <a:lnSpc>
                <a:spcPct val="90000"/>
              </a:lnSpc>
              <a:buClr>
                <a:schemeClr val="dk2"/>
              </a:buClr>
              <a:buSzPts val="2420"/>
            </a:pPr>
            <a:r>
              <a:rPr lang="en-US" sz="2600" i="0" u="none" dirty="0">
                <a:solidFill>
                  <a:schemeClr val="dk2"/>
                </a:solidFill>
              </a:rPr>
              <a:t>Height and Weight Data Collection</a:t>
            </a:r>
            <a:endParaRPr sz="2600" dirty="0">
              <a:solidFill>
                <a:schemeClr val="dk2"/>
              </a:solidFill>
            </a:endParaRPr>
          </a:p>
          <a:p>
            <a:pPr marL="882650" lvl="1" indent="-457200">
              <a:lnSpc>
                <a:spcPct val="90000"/>
              </a:lnSpc>
              <a:spcBef>
                <a:spcPts val="1000"/>
              </a:spcBef>
              <a:buClr>
                <a:schemeClr val="dk2"/>
              </a:buClr>
              <a:buSzPts val="2260"/>
            </a:pPr>
            <a:r>
              <a:rPr lang="en-US" sz="2600" i="0" u="none" strike="noStrike" cap="none" dirty="0">
                <a:solidFill>
                  <a:schemeClr val="dk2"/>
                </a:solidFill>
              </a:rPr>
              <a:t>Form used during the screening to record statistics</a:t>
            </a:r>
            <a:endParaRPr sz="2600" dirty="0">
              <a:solidFill>
                <a:schemeClr val="dk2"/>
              </a:solidFill>
            </a:endParaRPr>
          </a:p>
          <a:p>
            <a:pPr marL="882650" lvl="1" indent="-457200">
              <a:lnSpc>
                <a:spcPct val="90000"/>
              </a:lnSpc>
              <a:spcBef>
                <a:spcPts val="1000"/>
              </a:spcBef>
              <a:buClr>
                <a:schemeClr val="dk2"/>
              </a:buClr>
              <a:buSzPts val="2260"/>
            </a:pPr>
            <a:r>
              <a:rPr lang="en-US" sz="2600" i="0" u="none" strike="noStrike" cap="none" dirty="0">
                <a:solidFill>
                  <a:schemeClr val="dk2"/>
                </a:solidFill>
              </a:rPr>
              <a:t>Available in Cognos</a:t>
            </a:r>
            <a:endParaRPr sz="2600" dirty="0">
              <a:solidFill>
                <a:schemeClr val="dk2"/>
              </a:solidFill>
            </a:endParaRPr>
          </a:p>
          <a:p>
            <a:pPr marL="1026160" lvl="1" indent="-457200">
              <a:lnSpc>
                <a:spcPct val="90000"/>
              </a:lnSpc>
              <a:spcBef>
                <a:spcPts val="1000"/>
              </a:spcBef>
              <a:buSzPts val="1760"/>
            </a:pPr>
            <a:endParaRPr sz="2600" i="0" u="none" strike="noStrike" cap="none" dirty="0">
              <a:solidFill>
                <a:schemeClr val="dk2"/>
              </a:solidFill>
            </a:endParaRPr>
          </a:p>
          <a:p>
            <a:pPr>
              <a:lnSpc>
                <a:spcPct val="90000"/>
              </a:lnSpc>
              <a:spcAft>
                <a:spcPts val="1200"/>
              </a:spcAft>
              <a:buClr>
                <a:schemeClr val="dk2"/>
              </a:buClr>
              <a:buSzPts val="2420"/>
            </a:pPr>
            <a:r>
              <a:rPr lang="en-US" sz="2600" i="0" u="none" dirty="0">
                <a:solidFill>
                  <a:schemeClr val="dk2"/>
                </a:solidFill>
              </a:rPr>
              <a:t>Data Entry Guide Card</a:t>
            </a:r>
            <a:endParaRPr sz="2600" dirty="0">
              <a:solidFill>
                <a:schemeClr val="dk2"/>
              </a:solidFill>
            </a:endParaRPr>
          </a:p>
        </p:txBody>
      </p:sp>
      <p:sp>
        <p:nvSpPr>
          <p:cNvPr id="891" name="Google Shape;891;p75"/>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92" name="Google Shape;892;p75"/>
          <p:cNvSpPr/>
          <p:nvPr/>
        </p:nvSpPr>
        <p:spPr>
          <a:xfrm>
            <a:off x="6129567" y="2369132"/>
            <a:ext cx="2119736" cy="2119736"/>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 name="Google Shape;676;p60">
            <a:extLst>
              <a:ext uri="{FF2B5EF4-FFF2-40B4-BE49-F238E27FC236}">
                <a16:creationId xmlns:a16="http://schemas.microsoft.com/office/drawing/2014/main" id="{819C367F-D42B-3A7A-1A4D-EA358A97236C}"/>
              </a:ext>
            </a:extLst>
          </p:cNvPr>
          <p:cNvSpPr/>
          <p:nvPr/>
        </p:nvSpPr>
        <p:spPr>
          <a:xfrm>
            <a:off x="6481307" y="2762344"/>
            <a:ext cx="1416256" cy="133331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07EEE61-6651-DE5B-C7BD-A5FB870D2A4C}"/>
              </a:ext>
            </a:extLst>
          </p:cNvPr>
          <p:cNvSpPr>
            <a:spLocks noGrp="1"/>
          </p:cNvSpPr>
          <p:nvPr>
            <p:ph type="title"/>
          </p:nvPr>
        </p:nvSpPr>
        <p:spPr>
          <a:xfrm>
            <a:off x="637262" y="1240076"/>
            <a:ext cx="2045860" cy="4584527"/>
          </a:xfrm>
        </p:spPr>
        <p:txBody>
          <a:bodyPr>
            <a:normAutofit/>
          </a:bodyPr>
          <a:lstStyle/>
          <a:p>
            <a:r>
              <a:rPr lang="en-US" sz="2700">
                <a:solidFill>
                  <a:srgbClr val="FFFFFF"/>
                </a:solidFill>
              </a:rPr>
              <a:t>Objectives</a:t>
            </a:r>
          </a:p>
        </p:txBody>
      </p:sp>
      <p:sp>
        <p:nvSpPr>
          <p:cNvPr id="8" name="Content Placeholder 2">
            <a:extLst>
              <a:ext uri="{FF2B5EF4-FFF2-40B4-BE49-F238E27FC236}">
                <a16:creationId xmlns:a16="http://schemas.microsoft.com/office/drawing/2014/main" id="{B8FD5025-80AD-6F0B-27D3-6FA217257927}"/>
              </a:ext>
            </a:extLst>
          </p:cNvPr>
          <p:cNvSpPr>
            <a:spLocks noGrp="1"/>
          </p:cNvSpPr>
          <p:nvPr>
            <p:ph idx="1"/>
          </p:nvPr>
        </p:nvSpPr>
        <p:spPr>
          <a:xfrm>
            <a:off x="3529195" y="1240077"/>
            <a:ext cx="4526120" cy="4916465"/>
          </a:xfrm>
        </p:spPr>
        <p:txBody>
          <a:bodyPr anchor="t">
            <a:normAutofit/>
          </a:bodyPr>
          <a:lstStyle/>
          <a:p>
            <a:pPr marL="69850" indent="0">
              <a:buClr>
                <a:schemeClr val="lt1"/>
              </a:buClr>
              <a:buSzPts val="2500"/>
              <a:buNone/>
            </a:pPr>
            <a:r>
              <a:rPr lang="en-US" b="0" i="0" u="none" strike="noStrike" cap="none" dirty="0">
                <a:latin typeface="Arial"/>
                <a:ea typeface="Arial"/>
                <a:cs typeface="Arial"/>
                <a:sym typeface="Arial"/>
              </a:rPr>
              <a:t>Discuss risk factors for childhood obesity</a:t>
            </a:r>
            <a:endParaRPr lang="en-US" dirty="0"/>
          </a:p>
          <a:p>
            <a:pPr marL="69850" indent="0">
              <a:buClr>
                <a:schemeClr val="lt1"/>
              </a:buClr>
              <a:buSzPts val="2500"/>
              <a:buNone/>
            </a:pPr>
            <a:r>
              <a:rPr lang="en-US" b="0" i="0" u="none" strike="noStrike" cap="none" dirty="0">
                <a:latin typeface="Arial"/>
                <a:ea typeface="Arial"/>
                <a:cs typeface="Arial"/>
                <a:sym typeface="Arial"/>
              </a:rPr>
              <a:t>Explain health consequences of obesity</a:t>
            </a:r>
            <a:endParaRPr lang="en-US" dirty="0"/>
          </a:p>
          <a:p>
            <a:pPr marL="69850" indent="0">
              <a:buClr>
                <a:schemeClr val="lt1"/>
              </a:buClr>
              <a:buSzPts val="2500"/>
              <a:buNone/>
            </a:pPr>
            <a:r>
              <a:rPr lang="en-US" b="0" i="0" u="none" strike="noStrike" cap="none" dirty="0">
                <a:latin typeface="Arial"/>
                <a:ea typeface="Arial"/>
                <a:cs typeface="Arial"/>
                <a:sym typeface="Arial"/>
              </a:rPr>
              <a:t>Demonstrate the process for appropriate height and weight measurement for children</a:t>
            </a:r>
            <a:endParaRPr lang="en-US" dirty="0"/>
          </a:p>
          <a:p>
            <a:pPr marL="69850" indent="0">
              <a:spcBef>
                <a:spcPts val="1200"/>
              </a:spcBef>
              <a:buClr>
                <a:schemeClr val="lt1"/>
              </a:buClr>
              <a:buSzPts val="2500"/>
              <a:buNone/>
            </a:pPr>
            <a:r>
              <a:rPr lang="en-US" b="0" i="0" u="none" strike="noStrike" cap="none" dirty="0">
                <a:latin typeface="Arial"/>
                <a:ea typeface="Arial"/>
                <a:cs typeface="Arial"/>
                <a:sym typeface="Arial"/>
              </a:rPr>
              <a:t>List resources available for schools and school </a:t>
            </a:r>
            <a:r>
              <a:rPr lang="en-US" dirty="0">
                <a:latin typeface="Arial"/>
                <a:ea typeface="Arial"/>
                <a:cs typeface="Arial"/>
                <a:sym typeface="Arial"/>
              </a:rPr>
              <a:t>n</a:t>
            </a:r>
            <a:r>
              <a:rPr lang="en-US" b="0" i="0" u="none" strike="noStrike" cap="none" dirty="0">
                <a:latin typeface="Arial"/>
                <a:ea typeface="Arial"/>
                <a:cs typeface="Arial"/>
                <a:sym typeface="Arial"/>
              </a:rPr>
              <a:t>urses to combat childhood obesity</a:t>
            </a:r>
            <a:endParaRPr lang="en-US" dirty="0"/>
          </a:p>
          <a:p>
            <a:endParaRPr lang="en-US" dirty="0"/>
          </a:p>
        </p:txBody>
      </p:sp>
    </p:spTree>
    <p:extLst>
      <p:ext uri="{BB962C8B-B14F-4D97-AF65-F5344CB8AC3E}">
        <p14:creationId xmlns:p14="http://schemas.microsoft.com/office/powerpoint/2010/main" val="1292054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900" name="Google Shape;900;p76"/>
          <p:cNvSpPr txBox="1">
            <a:spLocks noGrp="1"/>
          </p:cNvSpPr>
          <p:nvPr>
            <p:ph type="title"/>
          </p:nvPr>
        </p:nvSpPr>
        <p:spPr>
          <a:xfrm>
            <a:off x="101600" y="640823"/>
            <a:ext cx="2938664"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200"/>
              <a:buFont typeface="Arial"/>
              <a:buNone/>
            </a:pPr>
            <a:r>
              <a:rPr lang="en-US" sz="3500" b="1" i="0" u="none" dirty="0">
                <a:solidFill>
                  <a:schemeClr val="dk2"/>
                </a:solidFill>
                <a:latin typeface="Arial"/>
                <a:ea typeface="Arial"/>
                <a:cs typeface="Arial"/>
                <a:sym typeface="Arial"/>
              </a:rPr>
              <a:t>Scale Accuracy/Testing Log </a:t>
            </a:r>
            <a:br>
              <a:rPr lang="en-US" sz="3500" b="1" i="0" u="none" dirty="0">
                <a:solidFill>
                  <a:schemeClr val="dk2"/>
                </a:solidFill>
                <a:latin typeface="Arial"/>
                <a:ea typeface="Arial"/>
                <a:cs typeface="Arial"/>
                <a:sym typeface="Arial"/>
              </a:rPr>
            </a:br>
            <a:endParaRPr sz="3500" dirty="0">
              <a:solidFill>
                <a:schemeClr val="dk2"/>
              </a:solidFill>
            </a:endParaRPr>
          </a:p>
        </p:txBody>
      </p:sp>
      <p:sp>
        <p:nvSpPr>
          <p:cNvPr id="901" name="Google Shape;901;p76"/>
          <p:cNvSpPr/>
          <p:nvPr/>
        </p:nvSpPr>
        <p:spPr>
          <a:xfrm rot="5400000">
            <a:off x="544313" y="3465005"/>
            <a:ext cx="5410200" cy="13716"/>
          </a:xfrm>
          <a:custGeom>
            <a:avLst/>
            <a:gdLst/>
            <a:ahLst/>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2" name="Google Shape;902;p76"/>
          <p:cNvGrpSpPr/>
          <p:nvPr/>
        </p:nvGrpSpPr>
        <p:grpSpPr>
          <a:xfrm>
            <a:off x="3458563" y="663568"/>
            <a:ext cx="5175384" cy="5530848"/>
            <a:chOff x="0" y="2646"/>
            <a:chExt cx="5175384" cy="5530848"/>
          </a:xfrm>
        </p:grpSpPr>
        <p:sp>
          <p:nvSpPr>
            <p:cNvPr id="903" name="Google Shape;903;p76"/>
            <p:cNvSpPr/>
            <p:nvPr/>
          </p:nvSpPr>
          <p:spPr>
            <a:xfrm>
              <a:off x="0" y="4753623"/>
              <a:ext cx="5175384" cy="779871"/>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76"/>
            <p:cNvSpPr txBox="1"/>
            <p:nvPr/>
          </p:nvSpPr>
          <p:spPr>
            <a:xfrm>
              <a:off x="0" y="4753623"/>
              <a:ext cx="5175384" cy="77987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900" b="0" i="0" u="none" strike="noStrike" cap="none">
                  <a:solidFill>
                    <a:schemeClr val="lt1"/>
                  </a:solidFill>
                  <a:latin typeface="Calibri"/>
                  <a:ea typeface="Calibri"/>
                  <a:cs typeface="Calibri"/>
                  <a:sym typeface="Calibri"/>
                </a:rPr>
                <a:t>Verification with at least one known weight </a:t>
              </a:r>
              <a:endParaRPr sz="1900" b="0" i="0" u="none" strike="noStrike" cap="none">
                <a:solidFill>
                  <a:schemeClr val="lt1"/>
                </a:solidFill>
                <a:latin typeface="Calibri"/>
                <a:ea typeface="Calibri"/>
                <a:cs typeface="Calibri"/>
                <a:sym typeface="Calibri"/>
              </a:endParaRPr>
            </a:p>
          </p:txBody>
        </p:sp>
        <p:sp>
          <p:nvSpPr>
            <p:cNvPr id="905" name="Google Shape;905;p76"/>
            <p:cNvSpPr/>
            <p:nvPr/>
          </p:nvSpPr>
          <p:spPr>
            <a:xfrm rot="10800000">
              <a:off x="0" y="3565878"/>
              <a:ext cx="5175384" cy="1199442"/>
            </a:xfrm>
            <a:prstGeom prst="upArrowCallout">
              <a:avLst>
                <a:gd name="adj1" fmla="val 25000"/>
                <a:gd name="adj2" fmla="val 25000"/>
                <a:gd name="adj3" fmla="val 25000"/>
                <a:gd name="adj4" fmla="val 6497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76"/>
            <p:cNvSpPr txBox="1"/>
            <p:nvPr/>
          </p:nvSpPr>
          <p:spPr>
            <a:xfrm>
              <a:off x="0" y="3565878"/>
              <a:ext cx="5175384" cy="7793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2000" b="0" i="0" u="none" strike="noStrike" cap="none">
                  <a:solidFill>
                    <a:schemeClr val="lt1"/>
                  </a:solidFill>
                  <a:latin typeface="Calibri"/>
                  <a:ea typeface="Calibri"/>
                  <a:cs typeface="Calibri"/>
                  <a:sym typeface="Calibri"/>
                </a:rPr>
                <a:t>Once verified, do not move scales</a:t>
              </a:r>
              <a:endParaRPr sz="2000" b="0" i="0" u="none" strike="noStrike" cap="none">
                <a:solidFill>
                  <a:schemeClr val="lt1"/>
                </a:solidFill>
                <a:latin typeface="Calibri"/>
                <a:ea typeface="Calibri"/>
                <a:cs typeface="Calibri"/>
                <a:sym typeface="Calibri"/>
              </a:endParaRPr>
            </a:p>
          </p:txBody>
        </p:sp>
        <p:sp>
          <p:nvSpPr>
            <p:cNvPr id="907" name="Google Shape;907;p76"/>
            <p:cNvSpPr/>
            <p:nvPr/>
          </p:nvSpPr>
          <p:spPr>
            <a:xfrm rot="10800000">
              <a:off x="0" y="2378134"/>
              <a:ext cx="5175384" cy="1199442"/>
            </a:xfrm>
            <a:prstGeom prst="upArrowCallout">
              <a:avLst>
                <a:gd name="adj1" fmla="val 25000"/>
                <a:gd name="adj2" fmla="val 25000"/>
                <a:gd name="adj3" fmla="val 25000"/>
                <a:gd name="adj4" fmla="val 6497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76"/>
            <p:cNvSpPr txBox="1"/>
            <p:nvPr/>
          </p:nvSpPr>
          <p:spPr>
            <a:xfrm>
              <a:off x="0" y="2378134"/>
              <a:ext cx="5175384" cy="7793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2000" b="0" i="0" u="none" strike="noStrike" cap="none" dirty="0">
                  <a:solidFill>
                    <a:schemeClr val="bg1"/>
                  </a:solidFill>
                  <a:latin typeface="Calibri"/>
                  <a:ea typeface="Calibri"/>
                  <a:cs typeface="Calibri"/>
                  <a:sym typeface="Calibri"/>
                </a:rPr>
                <a:t>Scales should be placed in exact location where measurements will take place prior to being verified</a:t>
              </a:r>
              <a:endParaRPr sz="2000" b="0" i="0" u="none" strike="noStrike" cap="none" dirty="0">
                <a:solidFill>
                  <a:schemeClr val="bg1"/>
                </a:solidFill>
                <a:latin typeface="Calibri"/>
                <a:ea typeface="Calibri"/>
                <a:cs typeface="Calibri"/>
                <a:sym typeface="Calibri"/>
              </a:endParaRPr>
            </a:p>
          </p:txBody>
        </p:sp>
        <p:sp>
          <p:nvSpPr>
            <p:cNvPr id="909" name="Google Shape;909;p76"/>
            <p:cNvSpPr/>
            <p:nvPr/>
          </p:nvSpPr>
          <p:spPr>
            <a:xfrm rot="10800000">
              <a:off x="0" y="1190390"/>
              <a:ext cx="5175384" cy="1199442"/>
            </a:xfrm>
            <a:prstGeom prst="upArrowCallout">
              <a:avLst>
                <a:gd name="adj1" fmla="val 25000"/>
                <a:gd name="adj2" fmla="val 25000"/>
                <a:gd name="adj3" fmla="val 25000"/>
                <a:gd name="adj4" fmla="val 6497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76"/>
            <p:cNvSpPr txBox="1"/>
            <p:nvPr/>
          </p:nvSpPr>
          <p:spPr>
            <a:xfrm>
              <a:off x="0" y="1190390"/>
              <a:ext cx="5175384" cy="7793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2000" b="0" i="0" u="none" strike="noStrike" cap="none">
                  <a:solidFill>
                    <a:schemeClr val="lt1"/>
                  </a:solidFill>
                  <a:latin typeface="Calibri"/>
                  <a:ea typeface="Calibri"/>
                  <a:cs typeface="Calibri"/>
                  <a:sym typeface="Calibri"/>
                </a:rPr>
                <a:t>Scales verified day of scheduled measurement</a:t>
              </a:r>
              <a:endParaRPr sz="2000" b="0" i="0" u="none" strike="noStrike" cap="none">
                <a:solidFill>
                  <a:schemeClr val="lt1"/>
                </a:solidFill>
                <a:latin typeface="Calibri"/>
                <a:ea typeface="Calibri"/>
                <a:cs typeface="Calibri"/>
                <a:sym typeface="Calibri"/>
              </a:endParaRPr>
            </a:p>
          </p:txBody>
        </p:sp>
        <p:sp>
          <p:nvSpPr>
            <p:cNvPr id="911" name="Google Shape;911;p76"/>
            <p:cNvSpPr/>
            <p:nvPr/>
          </p:nvSpPr>
          <p:spPr>
            <a:xfrm rot="10800000">
              <a:off x="0" y="2646"/>
              <a:ext cx="5175384" cy="1199442"/>
            </a:xfrm>
            <a:prstGeom prst="upArrowCallout">
              <a:avLst>
                <a:gd name="adj1" fmla="val 25000"/>
                <a:gd name="adj2" fmla="val 25000"/>
                <a:gd name="adj3" fmla="val 25000"/>
                <a:gd name="adj4" fmla="val 6497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76"/>
            <p:cNvSpPr txBox="1"/>
            <p:nvPr/>
          </p:nvSpPr>
          <p:spPr>
            <a:xfrm>
              <a:off x="0" y="2646"/>
              <a:ext cx="5175384" cy="7793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2000" b="0" i="0" u="none" strike="noStrike" cap="none">
                  <a:solidFill>
                    <a:schemeClr val="lt1"/>
                  </a:solidFill>
                  <a:latin typeface="Calibri"/>
                  <a:ea typeface="Calibri"/>
                  <a:cs typeface="Calibri"/>
                  <a:sym typeface="Calibri"/>
                </a:rPr>
                <a:t>Required to verify the accuracy of each scale</a:t>
              </a:r>
              <a:endParaRPr sz="2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22" name="Google Shape;922;p78"/>
          <p:cNvSpPr txBox="1">
            <a:spLocks noGrp="1"/>
          </p:cNvSpPr>
          <p:nvPr>
            <p:ph type="title"/>
          </p:nvPr>
        </p:nvSpPr>
        <p:spPr>
          <a:xfrm>
            <a:off x="524784" y="248038"/>
            <a:ext cx="7995102" cy="115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500" b="1" i="0" u="none" dirty="0">
                <a:latin typeface="Calibri"/>
                <a:ea typeface="Calibri"/>
                <a:cs typeface="Calibri"/>
                <a:sym typeface="Calibri"/>
              </a:rPr>
              <a:t>Scale Accuracy/Testing Log</a:t>
            </a:r>
            <a:endParaRPr sz="3500" dirty="0">
              <a:latin typeface="Calibri"/>
              <a:ea typeface="Calibri"/>
              <a:cs typeface="Calibri"/>
              <a:sym typeface="Calibri"/>
            </a:endParaRPr>
          </a:p>
        </p:txBody>
      </p:sp>
      <p:pic>
        <p:nvPicPr>
          <p:cNvPr id="923" name="Google Shape;923;p78" descr="Screen Clipping"/>
          <p:cNvPicPr preferRelativeResize="0"/>
          <p:nvPr/>
        </p:nvPicPr>
        <p:blipFill rotWithShape="1">
          <a:blip r:embed="rId3">
            <a:alphaModFix/>
          </a:blip>
          <a:srcRect/>
          <a:stretch/>
        </p:blipFill>
        <p:spPr>
          <a:xfrm>
            <a:off x="524775" y="1966300"/>
            <a:ext cx="8215001" cy="44521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2" name="Google Shape;932;p79"/>
          <p:cNvSpPr txBox="1">
            <a:spLocks noGrp="1"/>
          </p:cNvSpPr>
          <p:nvPr>
            <p:ph type="title"/>
          </p:nvPr>
        </p:nvSpPr>
        <p:spPr>
          <a:xfrm>
            <a:off x="234997" y="4953000"/>
            <a:ext cx="8674005" cy="12645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200"/>
              <a:buFont typeface="Calibri"/>
              <a:buNone/>
            </a:pPr>
            <a:r>
              <a:rPr lang="en-US" sz="4200" b="1" i="0" u="none" dirty="0"/>
              <a:t>BMI Data Collection Form by Grade</a:t>
            </a:r>
            <a:endParaRPr sz="4200" dirty="0"/>
          </a:p>
        </p:txBody>
      </p:sp>
      <p:pic>
        <p:nvPicPr>
          <p:cNvPr id="930" name="Google Shape;930;p79"/>
          <p:cNvPicPr preferRelativeResize="0">
            <a:picLocks noGrp="1"/>
          </p:cNvPicPr>
          <p:nvPr>
            <p:ph idx="1"/>
          </p:nvPr>
        </p:nvPicPr>
        <p:blipFill rotWithShape="1">
          <a:blip r:embed="rId3">
            <a:alphaModFix/>
          </a:blip>
          <a:srcRect r="6498" b="-1"/>
          <a:stretch/>
        </p:blipFill>
        <p:spPr>
          <a:xfrm>
            <a:off x="0" y="0"/>
            <a:ext cx="9143980" cy="4764346"/>
          </a:xfrm>
          <a:prstGeom prst="rect">
            <a:avLst/>
          </a:prstGeom>
          <a:noFill/>
          <a:ln>
            <a:noFill/>
          </a:ln>
        </p:spPr>
      </p:pic>
      <p:sp>
        <p:nvSpPr>
          <p:cNvPr id="933" name="Google Shape;933;p79"/>
          <p:cNvSpPr/>
          <p:nvPr/>
        </p:nvSpPr>
        <p:spPr>
          <a:xfrm>
            <a:off x="6288786" y="5266944"/>
            <a:ext cx="6858"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9" name="Google Shape;949;p80"/>
          <p:cNvPicPr preferRelativeResize="0"/>
          <p:nvPr/>
        </p:nvPicPr>
        <p:blipFill rotWithShape="1">
          <a:blip r:embed="rId3">
            <a:alphaModFix/>
          </a:blip>
          <a:srcRect/>
          <a:stretch/>
        </p:blipFill>
        <p:spPr>
          <a:xfrm>
            <a:off x="534187" y="159589"/>
            <a:ext cx="8075625" cy="5750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CA353-3403-05F0-6DF1-979694305FA2}"/>
              </a:ext>
            </a:extLst>
          </p:cNvPr>
          <p:cNvSpPr>
            <a:spLocks noGrp="1"/>
          </p:cNvSpPr>
          <p:nvPr>
            <p:ph type="title"/>
          </p:nvPr>
        </p:nvSpPr>
        <p:spPr>
          <a:xfrm>
            <a:off x="1088684" y="804519"/>
            <a:ext cx="7202456" cy="1049235"/>
          </a:xfrm>
        </p:spPr>
        <p:txBody>
          <a:bodyPr>
            <a:normAutofit/>
          </a:bodyPr>
          <a:lstStyle/>
          <a:p>
            <a:r>
              <a:rPr lang="en-US"/>
              <a:t>References</a:t>
            </a:r>
            <a:endParaRPr lang="en-US" dirty="0"/>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Content Placeholder 2">
            <a:extLst>
              <a:ext uri="{FF2B5EF4-FFF2-40B4-BE49-F238E27FC236}">
                <a16:creationId xmlns:a16="http://schemas.microsoft.com/office/drawing/2014/main" id="{7B4A8987-9CBB-78B2-488B-31BEE936F212}"/>
              </a:ext>
            </a:extLst>
          </p:cNvPr>
          <p:cNvGraphicFramePr>
            <a:graphicFrameLocks noGrp="1"/>
          </p:cNvGraphicFramePr>
          <p:nvPr>
            <p:ph idx="1"/>
            <p:extLst>
              <p:ext uri="{D42A27DB-BD31-4B8C-83A1-F6EECF244321}">
                <p14:modId xmlns:p14="http://schemas.microsoft.com/office/powerpoint/2010/main" val="321869909"/>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323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86"/>
          <p:cNvSpPr/>
          <p:nvPr/>
        </p:nvSpPr>
        <p:spPr>
          <a:xfrm>
            <a:off x="344191" y="453981"/>
            <a:ext cx="5006340" cy="1877811"/>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6" name="Google Shape;966;p86"/>
          <p:cNvSpPr txBox="1">
            <a:spLocks noGrp="1"/>
          </p:cNvSpPr>
          <p:nvPr>
            <p:ph type="title"/>
          </p:nvPr>
        </p:nvSpPr>
        <p:spPr>
          <a:xfrm>
            <a:off x="548640" y="731520"/>
            <a:ext cx="4567428" cy="14264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Arial"/>
              <a:buNone/>
            </a:pPr>
            <a:r>
              <a:rPr lang="en-US" b="1" i="0" u="none">
                <a:solidFill>
                  <a:srgbClr val="FFFFFF"/>
                </a:solidFill>
              </a:rPr>
              <a:t>Other Resources</a:t>
            </a:r>
            <a:endParaRPr>
              <a:solidFill>
                <a:srgbClr val="FFFFFF"/>
              </a:solidFill>
            </a:endParaRPr>
          </a:p>
        </p:txBody>
      </p:sp>
      <p:sp>
        <p:nvSpPr>
          <p:cNvPr id="970" name="Google Shape;970;p86"/>
          <p:cNvSpPr txBox="1">
            <a:spLocks noGrp="1"/>
          </p:cNvSpPr>
          <p:nvPr>
            <p:ph idx="1"/>
          </p:nvPr>
        </p:nvSpPr>
        <p:spPr>
          <a:xfrm>
            <a:off x="592092" y="2798385"/>
            <a:ext cx="7948296" cy="3283260"/>
          </a:xfrm>
          <a:prstGeom prst="rect">
            <a:avLst/>
          </a:prstGeom>
          <a:noFill/>
          <a:ln>
            <a:noFill/>
          </a:ln>
        </p:spPr>
        <p:txBody>
          <a:bodyPr spcFirstLastPara="1" wrap="square" lIns="91425" tIns="45700" rIns="91425" bIns="45700" anchor="ctr" anchorCtr="0">
            <a:normAutofit/>
          </a:bodyPr>
          <a:lstStyle/>
          <a:p>
            <a:pPr>
              <a:lnSpc>
                <a:spcPct val="100000"/>
              </a:lnSpc>
              <a:buSzPts val="2420"/>
            </a:pPr>
            <a:r>
              <a:rPr lang="en-US" sz="2800" i="0" u="none" dirty="0"/>
              <a:t>Alliance for Healthier Generation 	</a:t>
            </a:r>
            <a:r>
              <a:rPr lang="en-US" sz="2800" i="0" u="sng" dirty="0">
                <a:hlinkClick r:id="rId3">
                  <a:extLst>
                    <a:ext uri="{A12FA001-AC4F-418D-AE19-62706E023703}">
                      <ahyp:hlinkClr xmlns:ahyp="http://schemas.microsoft.com/office/drawing/2018/hyperlinkcolor" val="tx"/>
                    </a:ext>
                  </a:extLst>
                </a:hlinkClick>
              </a:rPr>
              <a:t>www.healthiergeneration.org</a:t>
            </a:r>
            <a:endParaRPr sz="2800" i="0" u="none" dirty="0"/>
          </a:p>
          <a:p>
            <a:pPr>
              <a:lnSpc>
                <a:spcPct val="100000"/>
              </a:lnSpc>
              <a:buSzPts val="2420"/>
            </a:pPr>
            <a:r>
              <a:rPr lang="en-US" sz="2800" i="0" u="none" dirty="0"/>
              <a:t>Action for Healthy Kids	     	</a:t>
            </a:r>
            <a:r>
              <a:rPr lang="en-US" sz="2800" i="0" u="sng" dirty="0">
                <a:hlinkClick r:id="rId4">
                  <a:extLst>
                    <a:ext uri="{A12FA001-AC4F-418D-AE19-62706E023703}">
                      <ahyp:hlinkClr xmlns:ahyp="http://schemas.microsoft.com/office/drawing/2018/hyperlinkcolor" val="tx"/>
                    </a:ext>
                  </a:extLst>
                </a:hlinkClick>
              </a:rPr>
              <a:t>www.actionforhealthykids.org</a:t>
            </a:r>
            <a:endParaRPr sz="2800" dirty="0"/>
          </a:p>
          <a:p>
            <a:pPr>
              <a:lnSpc>
                <a:spcPct val="100000"/>
              </a:lnSpc>
              <a:spcAft>
                <a:spcPts val="1000"/>
              </a:spcAft>
              <a:buSzPts val="2420"/>
            </a:pPr>
            <a:r>
              <a:rPr lang="en-US" sz="2800" i="0" u="none" dirty="0"/>
              <a:t>Arkansas Coalition for Childhood Obesity Prevention </a:t>
            </a:r>
            <a:r>
              <a:rPr lang="en-US" sz="2800" i="0" u="sng" dirty="0">
                <a:hlinkClick r:id="rId5">
                  <a:extLst>
                    <a:ext uri="{A12FA001-AC4F-418D-AE19-62706E023703}">
                      <ahyp:hlinkClr xmlns:ahyp="http://schemas.microsoft.com/office/drawing/2018/hyperlinkcolor" val="tx"/>
                    </a:ext>
                  </a:extLst>
                </a:hlinkClick>
              </a:rPr>
              <a:t>www.arkansasobesity.org</a:t>
            </a:r>
            <a:endParaRPr sz="2800" dirty="0"/>
          </a:p>
        </p:txBody>
      </p:sp>
      <p:sp>
        <p:nvSpPr>
          <p:cNvPr id="967" name="Google Shape;967;p86"/>
          <p:cNvSpPr/>
          <p:nvPr/>
        </p:nvSpPr>
        <p:spPr>
          <a:xfrm>
            <a:off x="5457825" y="461737"/>
            <a:ext cx="1612020" cy="1870055"/>
          </a:xfrm>
          <a:prstGeom prst="rect">
            <a:avLst/>
          </a:prstGeom>
          <a:solidFill>
            <a:schemeClr val="accent1">
              <a:alpha val="9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8" name="Google Shape;968;p86"/>
          <p:cNvSpPr/>
          <p:nvPr/>
        </p:nvSpPr>
        <p:spPr>
          <a:xfrm>
            <a:off x="7180326" y="453155"/>
            <a:ext cx="1612018" cy="1878638"/>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58" name="Picture 105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60" name="Straight Connector 105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64" name="Rectangle 1063">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9F3BDB8-2191-EA73-B53F-417D97E9137E}"/>
              </a:ext>
            </a:extLst>
          </p:cNvPr>
          <p:cNvSpPr>
            <a:spLocks noGrp="1"/>
          </p:cNvSpPr>
          <p:nvPr>
            <p:ph type="title"/>
          </p:nvPr>
        </p:nvSpPr>
        <p:spPr>
          <a:xfrm>
            <a:off x="1089462" y="962902"/>
            <a:ext cx="3132288" cy="2380828"/>
          </a:xfrm>
        </p:spPr>
        <p:txBody>
          <a:bodyPr vert="horz" lIns="91440" tIns="45720" rIns="91440" bIns="0" rtlCol="0" anchor="b">
            <a:normAutofit/>
          </a:bodyPr>
          <a:lstStyle/>
          <a:p>
            <a:pPr defTabSz="914400"/>
            <a:r>
              <a:rPr lang="en-US" sz="3600"/>
              <a:t>Knowledge Check</a:t>
            </a:r>
          </a:p>
        </p:txBody>
      </p:sp>
      <p:cxnSp>
        <p:nvCxnSpPr>
          <p:cNvPr id="1068" name="Straight Connector 1067">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31286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30" name="Picture 6" descr="Picture">
            <a:extLst>
              <a:ext uri="{FF2B5EF4-FFF2-40B4-BE49-F238E27FC236}">
                <a16:creationId xmlns:a16="http://schemas.microsoft.com/office/drawing/2014/main" id="{740B7463-C635-D98D-5A50-F3E5739334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0808" y="1275798"/>
            <a:ext cx="3720331" cy="372033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1069">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72" name="Straight Connector 1071">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0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Rectangle 13">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E9841-DCAA-6D21-F1F6-9BF65C1410C8}"/>
              </a:ext>
            </a:extLst>
          </p:cNvPr>
          <p:cNvSpPr>
            <a:spLocks noGrp="1"/>
          </p:cNvSpPr>
          <p:nvPr>
            <p:ph type="title"/>
          </p:nvPr>
        </p:nvSpPr>
        <p:spPr>
          <a:xfrm>
            <a:off x="1088684" y="1376053"/>
            <a:ext cx="7054418" cy="1002990"/>
          </a:xfrm>
        </p:spPr>
        <p:txBody>
          <a:bodyPr anchor="ctr">
            <a:normAutofit/>
          </a:bodyPr>
          <a:lstStyle/>
          <a:p>
            <a:r>
              <a:rPr lang="en-US" dirty="0"/>
              <a:t>Obesity and Overweight in Children</a:t>
            </a:r>
          </a:p>
        </p:txBody>
      </p:sp>
      <p:sp>
        <p:nvSpPr>
          <p:cNvPr id="5" name="Content Placeholder 4">
            <a:extLst>
              <a:ext uri="{FF2B5EF4-FFF2-40B4-BE49-F238E27FC236}">
                <a16:creationId xmlns:a16="http://schemas.microsoft.com/office/drawing/2014/main" id="{9F3B7F28-8314-5517-B945-7CF30D0C00D7}"/>
              </a:ext>
            </a:extLst>
          </p:cNvPr>
          <p:cNvSpPr>
            <a:spLocks noGrp="1"/>
          </p:cNvSpPr>
          <p:nvPr>
            <p:ph idx="1"/>
          </p:nvPr>
        </p:nvSpPr>
        <p:spPr>
          <a:xfrm>
            <a:off x="1088684" y="2464991"/>
            <a:ext cx="7054418" cy="2403571"/>
          </a:xfrm>
        </p:spPr>
        <p:txBody>
          <a:bodyPr>
            <a:normAutofit/>
          </a:bodyPr>
          <a:lstStyle/>
          <a:p>
            <a:pPr marL="342900" marR="0" lvl="0" indent="-228600" rtl="0">
              <a:lnSpc>
                <a:spcPct val="110000"/>
              </a:lnSpc>
              <a:spcBef>
                <a:spcPts val="0"/>
              </a:spcBef>
              <a:spcAft>
                <a:spcPts val="0"/>
              </a:spcAft>
              <a:buClr>
                <a:schemeClr val="accent1"/>
              </a:buClr>
              <a:buSzPts val="1920"/>
              <a:buChar char="●"/>
            </a:pPr>
            <a:r>
              <a:rPr lang="en-US" b="1" u="sng" dirty="0"/>
              <a:t>O</a:t>
            </a:r>
            <a:r>
              <a:rPr lang="en-US" b="1" i="0" u="sng" dirty="0"/>
              <a:t>besity</a:t>
            </a:r>
            <a:r>
              <a:rPr lang="en-US" b="0" i="0" u="none" dirty="0"/>
              <a:t> in children and youth refers to age and gender- specific BMI that is equal to or greater than the </a:t>
            </a:r>
            <a:r>
              <a:rPr lang="en-US" b="1" i="0" u="none" dirty="0"/>
              <a:t>95</a:t>
            </a:r>
            <a:r>
              <a:rPr lang="en-US" b="1" i="0" u="none" baseline="30000" dirty="0"/>
              <a:t>th</a:t>
            </a:r>
            <a:r>
              <a:rPr lang="en-US" b="0" i="0" u="none" dirty="0"/>
              <a:t> percentile of the CDC BMI charts</a:t>
            </a:r>
          </a:p>
          <a:p>
            <a:pPr marL="0" marR="0" lvl="0" indent="0" rtl="0">
              <a:lnSpc>
                <a:spcPct val="110000"/>
              </a:lnSpc>
              <a:spcBef>
                <a:spcPts val="0"/>
              </a:spcBef>
              <a:spcAft>
                <a:spcPts val="0"/>
              </a:spcAft>
              <a:buSzPts val="1800"/>
              <a:buNone/>
            </a:pPr>
            <a:endParaRPr lang="en-US" dirty="0"/>
          </a:p>
          <a:p>
            <a:pPr marL="342900" marR="0" lvl="0" indent="-247650" rtl="0">
              <a:lnSpc>
                <a:spcPct val="110000"/>
              </a:lnSpc>
              <a:spcBef>
                <a:spcPts val="1000"/>
              </a:spcBef>
              <a:spcAft>
                <a:spcPts val="0"/>
              </a:spcAft>
              <a:buClr>
                <a:schemeClr val="accent1"/>
              </a:buClr>
              <a:buSzPts val="2220"/>
              <a:buChar char="●"/>
            </a:pPr>
            <a:r>
              <a:rPr lang="en-US" b="1" i="0" u="sng" dirty="0"/>
              <a:t>Overweight/at risk for obesity</a:t>
            </a:r>
            <a:r>
              <a:rPr lang="en-US" b="0" i="0" u="none" dirty="0"/>
              <a:t> in children and youth refers to a BMI that is between the </a:t>
            </a:r>
            <a:r>
              <a:rPr lang="en-US" b="1" i="0" u="none" dirty="0"/>
              <a:t>85</a:t>
            </a:r>
            <a:r>
              <a:rPr lang="en-US" b="1" i="0" u="none" baseline="30000" dirty="0"/>
              <a:t>th</a:t>
            </a:r>
            <a:r>
              <a:rPr lang="en-US" b="1" i="0" u="none" dirty="0"/>
              <a:t> – 94</a:t>
            </a:r>
            <a:r>
              <a:rPr lang="en-US" b="1" i="0" u="none" baseline="30000" dirty="0"/>
              <a:t>th</a:t>
            </a:r>
            <a:r>
              <a:rPr lang="en-US" b="0" i="0" u="none" dirty="0"/>
              <a:t> percentile  </a:t>
            </a:r>
          </a:p>
          <a:p>
            <a:pPr marL="342900" marR="0" lvl="0" indent="-106679" rtl="0">
              <a:lnSpc>
                <a:spcPct val="110000"/>
              </a:lnSpc>
              <a:spcBef>
                <a:spcPts val="1000"/>
              </a:spcBef>
              <a:spcAft>
                <a:spcPts val="0"/>
              </a:spcAft>
              <a:buClr>
                <a:schemeClr val="accent1"/>
              </a:buClr>
              <a:buSzPts val="1920"/>
              <a:buNone/>
            </a:pPr>
            <a:endParaRPr lang="en-US" b="0" i="0" u="none" dirty="0"/>
          </a:p>
          <a:p>
            <a:pPr>
              <a:lnSpc>
                <a:spcPct val="110000"/>
              </a:lnSpc>
            </a:pPr>
            <a:endParaRPr lang="en-US" dirty="0"/>
          </a:p>
        </p:txBody>
      </p:sp>
      <p:pic>
        <p:nvPicPr>
          <p:cNvPr id="20" name="Picture 19">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77185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p:nvPr/>
        </p:nvSpPr>
        <p:spPr>
          <a:xfrm>
            <a:off x="1661225" y="319075"/>
            <a:ext cx="6037500" cy="838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600" b="1" i="0" u="none" strike="noStrike" cap="none">
                <a:solidFill>
                  <a:schemeClr val="lt1"/>
                </a:solidFill>
                <a:latin typeface="Calibri"/>
                <a:ea typeface="Calibri"/>
                <a:cs typeface="Calibri"/>
                <a:sym typeface="Calibri"/>
              </a:rPr>
              <a:t>Obesity in the United States</a:t>
            </a:r>
            <a:endParaRPr sz="1800" b="0" i="0" u="none" strike="noStrike" cap="none">
              <a:solidFill>
                <a:schemeClr val="lt1"/>
              </a:solidFill>
              <a:latin typeface="Calibri"/>
              <a:ea typeface="Calibri"/>
              <a:cs typeface="Calibri"/>
              <a:sym typeface="Calibri"/>
            </a:endParaRPr>
          </a:p>
        </p:txBody>
      </p:sp>
      <p:sp>
        <p:nvSpPr>
          <p:cNvPr id="184" name="Google Shape;184;p12"/>
          <p:cNvSpPr txBox="1"/>
          <p:nvPr/>
        </p:nvSpPr>
        <p:spPr>
          <a:xfrm>
            <a:off x="4172450" y="6349075"/>
            <a:ext cx="43239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http://www.cdc.gov/obesity/data/trendshtml</a:t>
            </a:r>
            <a:endParaRPr sz="1800" b="0" i="0" u="none" strike="noStrike" cap="none">
              <a:solidFill>
                <a:schemeClr val="lt1"/>
              </a:solidFill>
              <a:latin typeface="Calibri"/>
              <a:ea typeface="Calibri"/>
              <a:cs typeface="Calibri"/>
              <a:sym typeface="Calibri"/>
            </a:endParaRPr>
          </a:p>
        </p:txBody>
      </p:sp>
      <p:pic>
        <p:nvPicPr>
          <p:cNvPr id="185" name="Google Shape;185;p12"/>
          <p:cNvPicPr preferRelativeResize="0"/>
          <p:nvPr/>
        </p:nvPicPr>
        <p:blipFill rotWithShape="1">
          <a:blip r:embed="rId4">
            <a:alphaModFix/>
          </a:blip>
          <a:srcRect/>
          <a:stretch/>
        </p:blipFill>
        <p:spPr>
          <a:xfrm>
            <a:off x="0" y="0"/>
            <a:ext cx="9143998" cy="6857998"/>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27"/>
          <p:cNvSpPr txBox="1">
            <a:spLocks noGrp="1"/>
          </p:cNvSpPr>
          <p:nvPr>
            <p:ph type="title" idx="4294967295"/>
          </p:nvPr>
        </p:nvSpPr>
        <p:spPr>
          <a:xfrm>
            <a:off x="0" y="584200"/>
            <a:ext cx="3106738" cy="551973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2"/>
              </a:buClr>
              <a:buSzPts val="3400"/>
              <a:buFont typeface="Calibri"/>
              <a:buNone/>
            </a:pPr>
            <a:r>
              <a:rPr lang="en-US" sz="3900" b="1" dirty="0">
                <a:latin typeface="Calibri"/>
                <a:ea typeface="Calibri"/>
                <a:cs typeface="Calibri"/>
                <a:sym typeface="Calibri"/>
              </a:rPr>
              <a:t>Risk Factors</a:t>
            </a:r>
            <a:endParaRPr sz="3900" dirty="0">
              <a:latin typeface="Calibri"/>
              <a:ea typeface="Calibri"/>
              <a:cs typeface="Calibri"/>
              <a:sym typeface="Calibri"/>
            </a:endParaRPr>
          </a:p>
        </p:txBody>
      </p:sp>
      <p:grpSp>
        <p:nvGrpSpPr>
          <p:cNvPr id="252" name="Google Shape;252;p27"/>
          <p:cNvGrpSpPr/>
          <p:nvPr/>
        </p:nvGrpSpPr>
        <p:grpSpPr>
          <a:xfrm>
            <a:off x="3700462" y="612173"/>
            <a:ext cx="4945856" cy="5463791"/>
            <a:chOff x="0" y="27973"/>
            <a:chExt cx="4945856" cy="5463791"/>
          </a:xfrm>
        </p:grpSpPr>
        <p:sp>
          <p:nvSpPr>
            <p:cNvPr id="253" name="Google Shape;253;p27"/>
            <p:cNvSpPr/>
            <p:nvPr/>
          </p:nvSpPr>
          <p:spPr>
            <a:xfrm>
              <a:off x="0" y="27973"/>
              <a:ext cx="4945856" cy="1032854"/>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7"/>
            <p:cNvSpPr txBox="1"/>
            <p:nvPr/>
          </p:nvSpPr>
          <p:spPr>
            <a:xfrm>
              <a:off x="50420" y="78393"/>
              <a:ext cx="4845016" cy="932014"/>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Sedentary lifestyles</a:t>
              </a:r>
              <a:endParaRPr sz="2600" b="0" i="0" u="none" strike="noStrike" cap="none">
                <a:solidFill>
                  <a:schemeClr val="lt1"/>
                </a:solidFill>
                <a:latin typeface="Calibri"/>
                <a:ea typeface="Calibri"/>
                <a:cs typeface="Calibri"/>
                <a:sym typeface="Calibri"/>
              </a:endParaRPr>
            </a:p>
          </p:txBody>
        </p:sp>
        <p:sp>
          <p:nvSpPr>
            <p:cNvPr id="255" name="Google Shape;255;p27"/>
            <p:cNvSpPr/>
            <p:nvPr/>
          </p:nvSpPr>
          <p:spPr>
            <a:xfrm>
              <a:off x="0" y="1135707"/>
              <a:ext cx="4945856" cy="1032854"/>
            </a:xfrm>
            <a:prstGeom prst="roundRect">
              <a:avLst>
                <a:gd name="adj" fmla="val 16667"/>
              </a:avLst>
            </a:prstGeom>
            <a:solidFill>
              <a:srgbClr val="D778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7"/>
            <p:cNvSpPr txBox="1"/>
            <p:nvPr/>
          </p:nvSpPr>
          <p:spPr>
            <a:xfrm>
              <a:off x="50420" y="1186127"/>
              <a:ext cx="4845016" cy="932014"/>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Calorie-dense foods 	 	</a:t>
              </a:r>
              <a:endParaRPr sz="2600" b="0" i="0" u="none" strike="noStrike" cap="none">
                <a:solidFill>
                  <a:schemeClr val="lt1"/>
                </a:solidFill>
                <a:latin typeface="Calibri"/>
                <a:ea typeface="Calibri"/>
                <a:cs typeface="Calibri"/>
                <a:sym typeface="Calibri"/>
              </a:endParaRPr>
            </a:p>
          </p:txBody>
        </p:sp>
        <p:sp>
          <p:nvSpPr>
            <p:cNvPr id="257" name="Google Shape;257;p27"/>
            <p:cNvSpPr/>
            <p:nvPr/>
          </p:nvSpPr>
          <p:spPr>
            <a:xfrm>
              <a:off x="0" y="2243441"/>
              <a:ext cx="4945856" cy="1032854"/>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7"/>
            <p:cNvSpPr txBox="1"/>
            <p:nvPr/>
          </p:nvSpPr>
          <p:spPr>
            <a:xfrm>
              <a:off x="50420" y="2293861"/>
              <a:ext cx="4845016" cy="932014"/>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Large portion sizes</a:t>
              </a:r>
              <a:endParaRPr sz="2600" b="0" i="0" u="none" strike="noStrike" cap="none">
                <a:solidFill>
                  <a:schemeClr val="lt1"/>
                </a:solidFill>
                <a:latin typeface="Calibri"/>
                <a:ea typeface="Calibri"/>
                <a:cs typeface="Calibri"/>
                <a:sym typeface="Calibri"/>
              </a:endParaRPr>
            </a:p>
          </p:txBody>
        </p:sp>
        <p:sp>
          <p:nvSpPr>
            <p:cNvPr id="259" name="Google Shape;259;p27"/>
            <p:cNvSpPr/>
            <p:nvPr/>
          </p:nvSpPr>
          <p:spPr>
            <a:xfrm>
              <a:off x="0" y="3351176"/>
              <a:ext cx="4945856" cy="1032854"/>
            </a:xfrm>
            <a:prstGeom prst="roundRect">
              <a:avLst>
                <a:gd name="adj" fmla="val 16667"/>
              </a:avLst>
            </a:prstGeom>
            <a:solidFill>
              <a:srgbClr val="B38E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txBox="1"/>
            <p:nvPr/>
          </p:nvSpPr>
          <p:spPr>
            <a:xfrm>
              <a:off x="50420" y="3401596"/>
              <a:ext cx="4845016" cy="932014"/>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dirty="0">
                  <a:solidFill>
                    <a:schemeClr val="lt1"/>
                  </a:solidFill>
                  <a:latin typeface="Calibri"/>
                  <a:ea typeface="Calibri"/>
                  <a:cs typeface="Calibri"/>
                  <a:sym typeface="Calibri"/>
                </a:rPr>
                <a:t>Excessive screen time low energy expenditure </a:t>
              </a:r>
              <a:endParaRPr sz="2600" b="0" i="0" u="none" strike="noStrike" cap="none" dirty="0">
                <a:solidFill>
                  <a:schemeClr val="lt1"/>
                </a:solidFill>
                <a:latin typeface="Calibri"/>
                <a:ea typeface="Calibri"/>
                <a:cs typeface="Calibri"/>
                <a:sym typeface="Calibri"/>
              </a:endParaRPr>
            </a:p>
          </p:txBody>
        </p:sp>
        <p:sp>
          <p:nvSpPr>
            <p:cNvPr id="261" name="Google Shape;261;p27"/>
            <p:cNvSpPr/>
            <p:nvPr/>
          </p:nvSpPr>
          <p:spPr>
            <a:xfrm>
              <a:off x="0" y="4458910"/>
              <a:ext cx="4945856" cy="1032854"/>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7"/>
            <p:cNvSpPr txBox="1"/>
            <p:nvPr/>
          </p:nvSpPr>
          <p:spPr>
            <a:xfrm>
              <a:off x="50420" y="4509330"/>
              <a:ext cx="4845016" cy="932014"/>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Parent modeling - eating and exercise behaviors</a:t>
              </a:r>
              <a:endParaRPr sz="26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Shape 286"/>
        <p:cNvGrpSpPr/>
        <p:nvPr/>
      </p:nvGrpSpPr>
      <p:grpSpPr>
        <a:xfrm>
          <a:off x="0" y="0"/>
          <a:ext cx="0" cy="0"/>
          <a:chOff x="0" y="0"/>
          <a:chExt cx="0" cy="0"/>
        </a:xfrm>
      </p:grpSpPr>
      <p:sp>
        <p:nvSpPr>
          <p:cNvPr id="334" name="Rectangle 333">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6" name="Picture 335">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38" name="Straight Connector 337">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7" name="Google Shape;287;p24"/>
          <p:cNvSpPr txBox="1">
            <a:spLocks noGrp="1"/>
          </p:cNvSpPr>
          <p:nvPr>
            <p:ph type="title" idx="4294967295"/>
          </p:nvPr>
        </p:nvSpPr>
        <p:spPr>
          <a:xfrm>
            <a:off x="1088684" y="804519"/>
            <a:ext cx="7202456" cy="1049235"/>
          </a:xfrm>
          <a:prstGeom prst="rect">
            <a:avLst/>
          </a:prstGeom>
        </p:spPr>
        <p:txBody>
          <a:bodyPr spcFirstLastPara="1" vert="horz" lIns="91440" tIns="45720" rIns="91440" bIns="45720" rtlCol="0" anchor="t" anchorCtr="0">
            <a:normAutofit/>
          </a:bodyPr>
          <a:lstStyle/>
          <a:p>
            <a:pPr marL="0" marR="0" lvl="0" indent="0" defTabSz="914400">
              <a:spcAft>
                <a:spcPts val="0"/>
              </a:spcAft>
              <a:buClr>
                <a:schemeClr val="dk2"/>
              </a:buClr>
              <a:buSzPts val="3600"/>
            </a:pPr>
            <a:r>
              <a:rPr lang="en-US" u="none" strike="noStrike"/>
              <a:t> Heredity and Genes</a:t>
            </a:r>
            <a:endParaRPr lang="en-US"/>
          </a:p>
        </p:txBody>
      </p:sp>
      <p:graphicFrame>
        <p:nvGraphicFramePr>
          <p:cNvPr id="330" name="Google Shape;288;p24">
            <a:extLst>
              <a:ext uri="{FF2B5EF4-FFF2-40B4-BE49-F238E27FC236}">
                <a16:creationId xmlns:a16="http://schemas.microsoft.com/office/drawing/2014/main" id="{848DCB93-B49F-FCE0-B9EB-474711297CCB}"/>
              </a:ext>
            </a:extLst>
          </p:cNvPr>
          <p:cNvGraphicFramePr/>
          <p:nvPr>
            <p:extLst>
              <p:ext uri="{D42A27DB-BD31-4B8C-83A1-F6EECF244321}">
                <p14:modId xmlns:p14="http://schemas.microsoft.com/office/powerpoint/2010/main" val="3053629107"/>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7" name="Straight Connector 3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5" name="Rectangle 44">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C2005-BB21-EF40-AD4F-566B14B3715B}"/>
              </a:ext>
            </a:extLst>
          </p:cNvPr>
          <p:cNvSpPr>
            <a:spLocks noGrp="1"/>
          </p:cNvSpPr>
          <p:nvPr>
            <p:ph type="title"/>
          </p:nvPr>
        </p:nvSpPr>
        <p:spPr>
          <a:xfrm>
            <a:off x="1167803" y="1584552"/>
            <a:ext cx="6824441" cy="2537251"/>
          </a:xfrm>
        </p:spPr>
        <p:txBody>
          <a:bodyPr vert="horz" lIns="91440" tIns="45720" rIns="91440" bIns="0" rtlCol="0" anchor="ctr">
            <a:normAutofit/>
          </a:bodyPr>
          <a:lstStyle/>
          <a:p>
            <a:pPr algn="ctr" defTabSz="914400"/>
            <a:r>
              <a:rPr lang="en-US" sz="6300">
                <a:solidFill>
                  <a:srgbClr val="454545"/>
                </a:solidFill>
              </a:rPr>
              <a:t>Consequences of Obesity</a:t>
            </a:r>
          </a:p>
        </p:txBody>
      </p:sp>
      <p:sp>
        <p:nvSpPr>
          <p:cNvPr id="3" name="Text Placeholder 2">
            <a:extLst>
              <a:ext uri="{FF2B5EF4-FFF2-40B4-BE49-F238E27FC236}">
                <a16:creationId xmlns:a16="http://schemas.microsoft.com/office/drawing/2014/main" id="{7C59126B-C1A4-E0BB-F58B-AD02C5833D35}"/>
              </a:ext>
            </a:extLst>
          </p:cNvPr>
          <p:cNvSpPr>
            <a:spLocks noGrp="1"/>
          </p:cNvSpPr>
          <p:nvPr>
            <p:ph type="body" idx="1"/>
          </p:nvPr>
        </p:nvSpPr>
        <p:spPr>
          <a:xfrm>
            <a:off x="1151529" y="4133234"/>
            <a:ext cx="6840715" cy="744373"/>
          </a:xfrm>
        </p:spPr>
        <p:txBody>
          <a:bodyPr vert="horz" lIns="91440" tIns="91440" rIns="91440" bIns="91440" rtlCol="0">
            <a:normAutofit/>
          </a:bodyPr>
          <a:lstStyle/>
          <a:p>
            <a:pPr algn="ctr" defTabSz="914400"/>
            <a:r>
              <a:rPr lang="en-US" sz="1700" cap="all">
                <a:solidFill>
                  <a:schemeClr val="accent1"/>
                </a:solidFill>
              </a:rPr>
              <a:t>Physical, Psychological, Emotional, Social, Economical</a:t>
            </a:r>
          </a:p>
        </p:txBody>
      </p:sp>
      <p:pic>
        <p:nvPicPr>
          <p:cNvPr id="51" name="Picture 50">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3" name="Straight Connector 52">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68763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11</TotalTime>
  <Words>3836</Words>
  <Application>Microsoft Office PowerPoint</Application>
  <PresentationFormat>On-screen Show (4:3)</PresentationFormat>
  <Paragraphs>376</Paragraphs>
  <Slides>46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Times New Roman</vt:lpstr>
      <vt:lpstr>Roboto</vt:lpstr>
      <vt:lpstr>Noto Sans Symbols</vt:lpstr>
      <vt:lpstr>Gill Sans MT</vt:lpstr>
      <vt:lpstr>Arial</vt:lpstr>
      <vt:lpstr>Calibri</vt:lpstr>
      <vt:lpstr>Gallery</vt:lpstr>
      <vt:lpstr>BMI Training for Arkansas School Nurses</vt:lpstr>
      <vt:lpstr>Completion Requirements </vt:lpstr>
      <vt:lpstr>Learning Outcomes</vt:lpstr>
      <vt:lpstr>Objectives</vt:lpstr>
      <vt:lpstr>Obesity and Overweight in Children</vt:lpstr>
      <vt:lpstr>PowerPoint Presentation</vt:lpstr>
      <vt:lpstr>Risk Factors</vt:lpstr>
      <vt:lpstr> Heredity and Genes</vt:lpstr>
      <vt:lpstr>Consequences of Obesity</vt:lpstr>
      <vt:lpstr>Physical, Psychological, Emotional, Social, Economical </vt:lpstr>
      <vt:lpstr>Typical Acanthosis Nigricans  of the Neck </vt:lpstr>
      <vt:lpstr>PowerPoint Presentation</vt:lpstr>
      <vt:lpstr>Act 1220 of 2003</vt:lpstr>
      <vt:lpstr>Act 1220 of 2003 States</vt:lpstr>
      <vt:lpstr>Act 201 of 2007</vt:lpstr>
      <vt:lpstr>Childhood BMI is gender  &amp; age specific</vt:lpstr>
      <vt:lpstr>PowerPoint Presentation</vt:lpstr>
      <vt:lpstr>  What BMI is:</vt:lpstr>
      <vt:lpstr>Perspectives About the Use of BMI Measurement</vt:lpstr>
      <vt:lpstr>Clinical Instruction for BMI Assessment</vt:lpstr>
      <vt:lpstr>Prior to Assessment</vt:lpstr>
      <vt:lpstr>Recommended Equipment</vt:lpstr>
      <vt:lpstr>Stadiometer  </vt:lpstr>
      <vt:lpstr>Scales</vt:lpstr>
      <vt:lpstr>Standard Weight</vt:lpstr>
      <vt:lpstr>Day of Assessment</vt:lpstr>
      <vt:lpstr>Assessment Team</vt:lpstr>
      <vt:lpstr>Before Assessment Begins</vt:lpstr>
      <vt:lpstr>BMI  Screening</vt:lpstr>
      <vt:lpstr>Height Measurement</vt:lpstr>
      <vt:lpstr>Frankfort Plane</vt:lpstr>
      <vt:lpstr>Height Measurement</vt:lpstr>
      <vt:lpstr>PowerPoint Presentation</vt:lpstr>
      <vt:lpstr>Recording Process for Height Measurement</vt:lpstr>
      <vt:lpstr>Weight Measurement Procedure</vt:lpstr>
      <vt:lpstr>Weight Recording Process </vt:lpstr>
      <vt:lpstr>2nd Height Recording Process </vt:lpstr>
      <vt:lpstr>Height measurement Discrepancy</vt:lpstr>
      <vt:lpstr>Paper Forms</vt:lpstr>
      <vt:lpstr>Scale Accuracy/Testing Log  </vt:lpstr>
      <vt:lpstr>Scale Accuracy/Testing Log</vt:lpstr>
      <vt:lpstr>BMI Data Collection Form by Grade</vt:lpstr>
      <vt:lpstr>PowerPoint Presentation</vt:lpstr>
      <vt:lpstr>References</vt:lpstr>
      <vt:lpstr>Other Resources</vt:lpstr>
      <vt:lpstr>Knowledge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 Training for Arkansas School Nurses</dc:title>
  <dc:creator>ADH</dc:creator>
  <cp:lastModifiedBy>Rhonda McDonald</cp:lastModifiedBy>
  <cp:revision>3</cp:revision>
  <dcterms:created xsi:type="dcterms:W3CDTF">2003-01-21T02:10:02Z</dcterms:created>
  <dcterms:modified xsi:type="dcterms:W3CDTF">2023-07-28T15:12:57Z</dcterms:modified>
</cp:coreProperties>
</file>