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notesMasterIdLst>
    <p:notesMasterId r:id="rId70"/>
  </p:notesMasterIdLst>
  <p:sldIdLst>
    <p:sldId id="256" r:id="rId2"/>
    <p:sldId id="619" r:id="rId3"/>
    <p:sldId id="620" r:id="rId4"/>
    <p:sldId id="622" r:id="rId5"/>
    <p:sldId id="621" r:id="rId6"/>
    <p:sldId id="609" r:id="rId7"/>
    <p:sldId id="613" r:id="rId8"/>
    <p:sldId id="614" r:id="rId9"/>
    <p:sldId id="299" r:id="rId10"/>
    <p:sldId id="281" r:id="rId11"/>
    <p:sldId id="284" r:id="rId12"/>
    <p:sldId id="280" r:id="rId13"/>
    <p:sldId id="301" r:id="rId14"/>
    <p:sldId id="612" r:id="rId15"/>
    <p:sldId id="302" r:id="rId16"/>
    <p:sldId id="304" r:id="rId17"/>
    <p:sldId id="610" r:id="rId18"/>
    <p:sldId id="611" r:id="rId19"/>
    <p:sldId id="327" r:id="rId20"/>
    <p:sldId id="615" r:id="rId21"/>
    <p:sldId id="589" r:id="rId22"/>
    <p:sldId id="266" r:id="rId23"/>
    <p:sldId id="272" r:id="rId24"/>
    <p:sldId id="292" r:id="rId25"/>
    <p:sldId id="293" r:id="rId26"/>
    <p:sldId id="303" r:id="rId27"/>
    <p:sldId id="585" r:id="rId28"/>
    <p:sldId id="309" r:id="rId29"/>
    <p:sldId id="586" r:id="rId30"/>
    <p:sldId id="311" r:id="rId31"/>
    <p:sldId id="312" r:id="rId32"/>
    <p:sldId id="587" r:id="rId33"/>
    <p:sldId id="588" r:id="rId34"/>
    <p:sldId id="321" r:id="rId35"/>
    <p:sldId id="314" r:id="rId36"/>
    <p:sldId id="322" r:id="rId37"/>
    <p:sldId id="323" r:id="rId38"/>
    <p:sldId id="324" r:id="rId39"/>
    <p:sldId id="616" r:id="rId40"/>
    <p:sldId id="522" r:id="rId41"/>
    <p:sldId id="491" r:id="rId42"/>
    <p:sldId id="521" r:id="rId43"/>
    <p:sldId id="496" r:id="rId44"/>
    <p:sldId id="498" r:id="rId45"/>
    <p:sldId id="500" r:id="rId46"/>
    <p:sldId id="501" r:id="rId47"/>
    <p:sldId id="511" r:id="rId48"/>
    <p:sldId id="508" r:id="rId49"/>
    <p:sldId id="514" r:id="rId50"/>
    <p:sldId id="516" r:id="rId51"/>
    <p:sldId id="518" r:id="rId52"/>
    <p:sldId id="519" r:id="rId53"/>
    <p:sldId id="520" r:id="rId54"/>
    <p:sldId id="617" r:id="rId55"/>
    <p:sldId id="343" r:id="rId56"/>
    <p:sldId id="307" r:id="rId57"/>
    <p:sldId id="310" r:id="rId58"/>
    <p:sldId id="348" r:id="rId59"/>
    <p:sldId id="523" r:id="rId60"/>
    <p:sldId id="313" r:id="rId61"/>
    <p:sldId id="316" r:id="rId62"/>
    <p:sldId id="317" r:id="rId63"/>
    <p:sldId id="318" r:id="rId64"/>
    <p:sldId id="319" r:id="rId65"/>
    <p:sldId id="320" r:id="rId66"/>
    <p:sldId id="261" r:id="rId67"/>
    <p:sldId id="257" r:id="rId68"/>
    <p:sldId id="618"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th Greenwood"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8F82F9-9B7F-4E98-99D4-98B02334A8AB}" v="54" dt="2024-01-23T18:07:37.3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580" autoAdjust="0"/>
  </p:normalViewPr>
  <p:slideViewPr>
    <p:cSldViewPr snapToGrid="0">
      <p:cViewPr varScale="1">
        <p:scale>
          <a:sx n="64" d="100"/>
          <a:sy n="64" d="100"/>
        </p:scale>
        <p:origin x="142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4-13T19:05:35.249" idx="1">
    <p:pos x="6000" y="0"/>
    <p:text>Slide does not match the notes. Should be 8, 7, 13, 12, 16, 9</p:text>
    <p:extLst>
      <p:ext uri="{C676402C-5697-4E1C-873F-D02D1690AC5C}">
        <p15:threadingInfo xmlns:p15="http://schemas.microsoft.com/office/powerpoint/2012/main" timeZoneBias="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0C9538-2C0E-48C6-8397-27FCEB09E7B8}" type="doc">
      <dgm:prSet loTypeId="urn:microsoft.com/office/officeart/2016/7/layout/RepeatingBendingProcessNew" loCatId="process" qsTypeId="urn:microsoft.com/office/officeart/2005/8/quickstyle/simple4" qsCatId="simple" csTypeId="urn:microsoft.com/office/officeart/2005/8/colors/accent1_2" csCatId="accent1"/>
      <dgm:spPr/>
      <dgm:t>
        <a:bodyPr/>
        <a:lstStyle/>
        <a:p>
          <a:endParaRPr lang="en-US"/>
        </a:p>
      </dgm:t>
    </dgm:pt>
    <dgm:pt modelId="{60661D59-81B7-4D4E-BACB-F32F9B1FE9B9}">
      <dgm:prSet/>
      <dgm:spPr/>
      <dgm:t>
        <a:bodyPr/>
        <a:lstStyle/>
        <a:p>
          <a:r>
            <a:rPr lang="en-US"/>
            <a:t>Remove</a:t>
          </a:r>
        </a:p>
      </dgm:t>
    </dgm:pt>
    <dgm:pt modelId="{63C06DA0-B8BE-497C-BE43-26C68DB34BBA}" type="parTrans" cxnId="{4A653619-3308-4AA1-941E-E0A2239DFF4C}">
      <dgm:prSet/>
      <dgm:spPr/>
      <dgm:t>
        <a:bodyPr/>
        <a:lstStyle/>
        <a:p>
          <a:endParaRPr lang="en-US"/>
        </a:p>
      </dgm:t>
    </dgm:pt>
    <dgm:pt modelId="{31D43A0D-AEF1-4276-AB3D-7A98EC136B8E}" type="sibTrans" cxnId="{4A653619-3308-4AA1-941E-E0A2239DFF4C}">
      <dgm:prSet/>
      <dgm:spPr/>
      <dgm:t>
        <a:bodyPr/>
        <a:lstStyle/>
        <a:p>
          <a:endParaRPr lang="en-US"/>
        </a:p>
      </dgm:t>
    </dgm:pt>
    <dgm:pt modelId="{0390E0C6-DA6B-4EBF-A985-E9FAA892D251}">
      <dgm:prSet/>
      <dgm:spPr/>
      <dgm:t>
        <a:bodyPr/>
        <a:lstStyle/>
        <a:p>
          <a:r>
            <a:rPr lang="en-US"/>
            <a:t>Remove as much outerwear as possible</a:t>
          </a:r>
        </a:p>
      </dgm:t>
    </dgm:pt>
    <dgm:pt modelId="{74397015-847B-4DC7-B3D4-8F92FD1DA391}" type="parTrans" cxnId="{A73FB809-2DD0-489F-BEA0-4E8C97D756F1}">
      <dgm:prSet/>
      <dgm:spPr/>
      <dgm:t>
        <a:bodyPr/>
        <a:lstStyle/>
        <a:p>
          <a:endParaRPr lang="en-US"/>
        </a:p>
      </dgm:t>
    </dgm:pt>
    <dgm:pt modelId="{A4604F7E-D8F9-4A45-A90D-542128085C01}" type="sibTrans" cxnId="{A73FB809-2DD0-489F-BEA0-4E8C97D756F1}">
      <dgm:prSet/>
      <dgm:spPr/>
      <dgm:t>
        <a:bodyPr/>
        <a:lstStyle/>
        <a:p>
          <a:endParaRPr lang="en-US"/>
        </a:p>
      </dgm:t>
    </dgm:pt>
    <dgm:pt modelId="{63D88E34-F6E1-4E97-946C-883F34EED65E}">
      <dgm:prSet/>
      <dgm:spPr/>
      <dgm:t>
        <a:bodyPr/>
        <a:lstStyle/>
        <a:p>
          <a:r>
            <a:rPr lang="en-US"/>
            <a:t>Remove</a:t>
          </a:r>
        </a:p>
      </dgm:t>
    </dgm:pt>
    <dgm:pt modelId="{DD4DCB9A-B3EC-4FCB-9BF6-895E350416B4}" type="parTrans" cxnId="{88DC5A08-3667-456F-B3A6-E8C16933EB12}">
      <dgm:prSet/>
      <dgm:spPr/>
      <dgm:t>
        <a:bodyPr/>
        <a:lstStyle/>
        <a:p>
          <a:endParaRPr lang="en-US"/>
        </a:p>
      </dgm:t>
    </dgm:pt>
    <dgm:pt modelId="{5243B760-ACC9-410F-9C57-6BBF027C691F}" type="sibTrans" cxnId="{88DC5A08-3667-456F-B3A6-E8C16933EB12}">
      <dgm:prSet/>
      <dgm:spPr/>
      <dgm:t>
        <a:bodyPr/>
        <a:lstStyle/>
        <a:p>
          <a:endParaRPr lang="en-US"/>
        </a:p>
      </dgm:t>
    </dgm:pt>
    <dgm:pt modelId="{DAE78FD3-6850-4D9D-AFC8-6D4C3E7EF116}">
      <dgm:prSet/>
      <dgm:spPr/>
      <dgm:t>
        <a:bodyPr/>
        <a:lstStyle/>
        <a:p>
          <a:r>
            <a:rPr lang="en-US"/>
            <a:t>Remove shoes (barefoot or wearing socks)</a:t>
          </a:r>
        </a:p>
      </dgm:t>
    </dgm:pt>
    <dgm:pt modelId="{B019CBF6-ECDD-4165-B343-BE9E368A1F24}" type="parTrans" cxnId="{0CE17ED5-2868-4F49-8C36-DB4F95B69E31}">
      <dgm:prSet/>
      <dgm:spPr/>
      <dgm:t>
        <a:bodyPr/>
        <a:lstStyle/>
        <a:p>
          <a:endParaRPr lang="en-US"/>
        </a:p>
      </dgm:t>
    </dgm:pt>
    <dgm:pt modelId="{ED155C2D-9A18-41F1-A0A3-3C8D447F4F35}" type="sibTrans" cxnId="{0CE17ED5-2868-4F49-8C36-DB4F95B69E31}">
      <dgm:prSet/>
      <dgm:spPr/>
      <dgm:t>
        <a:bodyPr/>
        <a:lstStyle/>
        <a:p>
          <a:endParaRPr lang="en-US"/>
        </a:p>
      </dgm:t>
    </dgm:pt>
    <dgm:pt modelId="{4C732DA3-B0E4-4CC1-A2BD-0E6230FA4C07}">
      <dgm:prSet/>
      <dgm:spPr/>
      <dgm:t>
        <a:bodyPr/>
        <a:lstStyle/>
        <a:p>
          <a:r>
            <a:rPr lang="en-US"/>
            <a:t>Empty</a:t>
          </a:r>
        </a:p>
      </dgm:t>
    </dgm:pt>
    <dgm:pt modelId="{12EDC1B9-8EDA-4D69-A432-89F9C9D59CE4}" type="parTrans" cxnId="{E2759092-6DF0-45B8-B8F7-FDD25070A32B}">
      <dgm:prSet/>
      <dgm:spPr/>
      <dgm:t>
        <a:bodyPr/>
        <a:lstStyle/>
        <a:p>
          <a:endParaRPr lang="en-US"/>
        </a:p>
      </dgm:t>
    </dgm:pt>
    <dgm:pt modelId="{81DF5719-2E05-4107-8610-6D506565A385}" type="sibTrans" cxnId="{E2759092-6DF0-45B8-B8F7-FDD25070A32B}">
      <dgm:prSet/>
      <dgm:spPr/>
      <dgm:t>
        <a:bodyPr/>
        <a:lstStyle/>
        <a:p>
          <a:endParaRPr lang="en-US"/>
        </a:p>
      </dgm:t>
    </dgm:pt>
    <dgm:pt modelId="{46BC9163-8700-43F9-8E64-5B81FBCE1C0E}">
      <dgm:prSet/>
      <dgm:spPr/>
      <dgm:t>
        <a:bodyPr/>
        <a:lstStyle/>
        <a:p>
          <a:r>
            <a:rPr lang="en-US"/>
            <a:t>Empty pockets; remove jewelry and other objects</a:t>
          </a:r>
        </a:p>
      </dgm:t>
    </dgm:pt>
    <dgm:pt modelId="{15BCA33C-80C9-48BE-8473-88D9E412239B}" type="parTrans" cxnId="{F0D39FAE-6615-48F0-B432-280B2C52C172}">
      <dgm:prSet/>
      <dgm:spPr/>
      <dgm:t>
        <a:bodyPr/>
        <a:lstStyle/>
        <a:p>
          <a:endParaRPr lang="en-US"/>
        </a:p>
      </dgm:t>
    </dgm:pt>
    <dgm:pt modelId="{6663AE6C-F797-496A-8EC8-8EF5C3B87E8C}" type="sibTrans" cxnId="{F0D39FAE-6615-48F0-B432-280B2C52C172}">
      <dgm:prSet/>
      <dgm:spPr/>
      <dgm:t>
        <a:bodyPr/>
        <a:lstStyle/>
        <a:p>
          <a:endParaRPr lang="en-US"/>
        </a:p>
      </dgm:t>
    </dgm:pt>
    <dgm:pt modelId="{0A47538F-F76B-4CFE-947C-91D5E4E83E02}">
      <dgm:prSet/>
      <dgm:spPr/>
      <dgm:t>
        <a:bodyPr/>
        <a:lstStyle/>
        <a:p>
          <a:r>
            <a:rPr lang="en-US"/>
            <a:t>Remove</a:t>
          </a:r>
        </a:p>
      </dgm:t>
    </dgm:pt>
    <dgm:pt modelId="{5FC8337A-0D11-4D14-A6A2-6B08D5334D39}" type="parTrans" cxnId="{2046CCB2-8364-4990-A045-F7223577761F}">
      <dgm:prSet/>
      <dgm:spPr/>
      <dgm:t>
        <a:bodyPr/>
        <a:lstStyle/>
        <a:p>
          <a:endParaRPr lang="en-US"/>
        </a:p>
      </dgm:t>
    </dgm:pt>
    <dgm:pt modelId="{2AAFBB1C-6EE2-41BE-92E7-2E3B3B5F1F6C}" type="sibTrans" cxnId="{2046CCB2-8364-4990-A045-F7223577761F}">
      <dgm:prSet/>
      <dgm:spPr/>
      <dgm:t>
        <a:bodyPr/>
        <a:lstStyle/>
        <a:p>
          <a:endParaRPr lang="en-US"/>
        </a:p>
      </dgm:t>
    </dgm:pt>
    <dgm:pt modelId="{7338B5BE-D285-4058-9F3C-1DA4DB0FAAF7}">
      <dgm:prSet/>
      <dgm:spPr/>
      <dgm:t>
        <a:bodyPr/>
        <a:lstStyle/>
        <a:p>
          <a:r>
            <a:rPr lang="en-US"/>
            <a:t>Remove eyeglasses (to visualize Frankfort Plane)</a:t>
          </a:r>
        </a:p>
      </dgm:t>
    </dgm:pt>
    <dgm:pt modelId="{1AB95770-94BB-4C2D-9B44-19218A42A247}" type="parTrans" cxnId="{8261DB1C-CD2E-46B2-B06C-F21FD6846469}">
      <dgm:prSet/>
      <dgm:spPr/>
      <dgm:t>
        <a:bodyPr/>
        <a:lstStyle/>
        <a:p>
          <a:endParaRPr lang="en-US"/>
        </a:p>
      </dgm:t>
    </dgm:pt>
    <dgm:pt modelId="{70741F81-7CA0-41D7-B77C-A83D74ED69A8}" type="sibTrans" cxnId="{8261DB1C-CD2E-46B2-B06C-F21FD6846469}">
      <dgm:prSet/>
      <dgm:spPr/>
      <dgm:t>
        <a:bodyPr/>
        <a:lstStyle/>
        <a:p>
          <a:endParaRPr lang="en-US"/>
        </a:p>
      </dgm:t>
    </dgm:pt>
    <dgm:pt modelId="{B7FDF379-3AA1-4209-A457-FF721A5E3081}">
      <dgm:prSet/>
      <dgm:spPr/>
      <dgm:t>
        <a:bodyPr/>
        <a:lstStyle/>
        <a:p>
          <a:r>
            <a:rPr lang="en-US"/>
            <a:t>Remove</a:t>
          </a:r>
        </a:p>
      </dgm:t>
    </dgm:pt>
    <dgm:pt modelId="{B1BD8D79-4C9C-4D0C-A1F0-F104A2A00347}" type="parTrans" cxnId="{E23B6A81-DE6B-4BF7-BDF3-925AE0555A35}">
      <dgm:prSet/>
      <dgm:spPr/>
      <dgm:t>
        <a:bodyPr/>
        <a:lstStyle/>
        <a:p>
          <a:endParaRPr lang="en-US"/>
        </a:p>
      </dgm:t>
    </dgm:pt>
    <dgm:pt modelId="{89136658-C767-4486-8185-18C8F4EF846C}" type="sibTrans" cxnId="{E23B6A81-DE6B-4BF7-BDF3-925AE0555A35}">
      <dgm:prSet/>
      <dgm:spPr/>
      <dgm:t>
        <a:bodyPr/>
        <a:lstStyle/>
        <a:p>
          <a:endParaRPr lang="en-US"/>
        </a:p>
      </dgm:t>
    </dgm:pt>
    <dgm:pt modelId="{EE84274D-2897-4561-A1EE-9DCF98EA2883}">
      <dgm:prSet/>
      <dgm:spPr/>
      <dgm:t>
        <a:bodyPr/>
        <a:lstStyle/>
        <a:p>
          <a:r>
            <a:rPr lang="en-US"/>
            <a:t>Remove hair barrettes, ties or rubber bands</a:t>
          </a:r>
        </a:p>
      </dgm:t>
    </dgm:pt>
    <dgm:pt modelId="{113DB7AE-595C-40D3-A43E-CA61F17AB7F2}" type="parTrans" cxnId="{7EF9A306-3007-4B32-9724-48E3A68116B0}">
      <dgm:prSet/>
      <dgm:spPr/>
      <dgm:t>
        <a:bodyPr/>
        <a:lstStyle/>
        <a:p>
          <a:endParaRPr lang="en-US"/>
        </a:p>
      </dgm:t>
    </dgm:pt>
    <dgm:pt modelId="{028BA2DE-C89E-4CCF-BCCC-A97108442319}" type="sibTrans" cxnId="{7EF9A306-3007-4B32-9724-48E3A68116B0}">
      <dgm:prSet/>
      <dgm:spPr/>
      <dgm:t>
        <a:bodyPr/>
        <a:lstStyle/>
        <a:p>
          <a:endParaRPr lang="en-US"/>
        </a:p>
      </dgm:t>
    </dgm:pt>
    <dgm:pt modelId="{37A0253D-DB04-4CEA-B2F7-8A7B9CEA163B}" type="pres">
      <dgm:prSet presAssocID="{160C9538-2C0E-48C6-8397-27FCEB09E7B8}" presName="Name0" presStyleCnt="0">
        <dgm:presLayoutVars>
          <dgm:dir/>
          <dgm:resizeHandles val="exact"/>
        </dgm:presLayoutVars>
      </dgm:prSet>
      <dgm:spPr/>
    </dgm:pt>
    <dgm:pt modelId="{41ACD92E-2E38-4E5C-975B-6D97597F63C8}" type="pres">
      <dgm:prSet presAssocID="{60661D59-81B7-4D4E-BACB-F32F9B1FE9B9}" presName="node" presStyleLbl="node1" presStyleIdx="0" presStyleCnt="5">
        <dgm:presLayoutVars>
          <dgm:bulletEnabled val="1"/>
        </dgm:presLayoutVars>
      </dgm:prSet>
      <dgm:spPr/>
    </dgm:pt>
    <dgm:pt modelId="{9DD8C91A-6AB3-4483-B5A8-E479E199A201}" type="pres">
      <dgm:prSet presAssocID="{31D43A0D-AEF1-4276-AB3D-7A98EC136B8E}" presName="sibTrans" presStyleLbl="sibTrans1D1" presStyleIdx="0" presStyleCnt="4"/>
      <dgm:spPr/>
    </dgm:pt>
    <dgm:pt modelId="{DBCE4993-E048-4489-9E3F-A4761CA51149}" type="pres">
      <dgm:prSet presAssocID="{31D43A0D-AEF1-4276-AB3D-7A98EC136B8E}" presName="connectorText" presStyleLbl="sibTrans1D1" presStyleIdx="0" presStyleCnt="4"/>
      <dgm:spPr/>
    </dgm:pt>
    <dgm:pt modelId="{0A674649-B3A6-4B01-853F-5C8C2617662C}" type="pres">
      <dgm:prSet presAssocID="{63D88E34-F6E1-4E97-946C-883F34EED65E}" presName="node" presStyleLbl="node1" presStyleIdx="1" presStyleCnt="5">
        <dgm:presLayoutVars>
          <dgm:bulletEnabled val="1"/>
        </dgm:presLayoutVars>
      </dgm:prSet>
      <dgm:spPr/>
    </dgm:pt>
    <dgm:pt modelId="{1CDFCCCA-B6FF-4E1E-B1E5-1615BFC6FCAA}" type="pres">
      <dgm:prSet presAssocID="{5243B760-ACC9-410F-9C57-6BBF027C691F}" presName="sibTrans" presStyleLbl="sibTrans1D1" presStyleIdx="1" presStyleCnt="4"/>
      <dgm:spPr/>
    </dgm:pt>
    <dgm:pt modelId="{23FE8CAB-164E-4956-8708-52F295929F22}" type="pres">
      <dgm:prSet presAssocID="{5243B760-ACC9-410F-9C57-6BBF027C691F}" presName="connectorText" presStyleLbl="sibTrans1D1" presStyleIdx="1" presStyleCnt="4"/>
      <dgm:spPr/>
    </dgm:pt>
    <dgm:pt modelId="{588ACD1A-F3C7-4838-9227-A7E1455DB471}" type="pres">
      <dgm:prSet presAssocID="{4C732DA3-B0E4-4CC1-A2BD-0E6230FA4C07}" presName="node" presStyleLbl="node1" presStyleIdx="2" presStyleCnt="5">
        <dgm:presLayoutVars>
          <dgm:bulletEnabled val="1"/>
        </dgm:presLayoutVars>
      </dgm:prSet>
      <dgm:spPr/>
    </dgm:pt>
    <dgm:pt modelId="{E47FF997-4651-4B9B-8C0A-7C6B5DE28C07}" type="pres">
      <dgm:prSet presAssocID="{81DF5719-2E05-4107-8610-6D506565A385}" presName="sibTrans" presStyleLbl="sibTrans1D1" presStyleIdx="2" presStyleCnt="4"/>
      <dgm:spPr/>
    </dgm:pt>
    <dgm:pt modelId="{DB84620F-F82D-47A1-80FB-4470753E6814}" type="pres">
      <dgm:prSet presAssocID="{81DF5719-2E05-4107-8610-6D506565A385}" presName="connectorText" presStyleLbl="sibTrans1D1" presStyleIdx="2" presStyleCnt="4"/>
      <dgm:spPr/>
    </dgm:pt>
    <dgm:pt modelId="{5D39B83E-7B30-4949-840A-CEE5B7987DB2}" type="pres">
      <dgm:prSet presAssocID="{0A47538F-F76B-4CFE-947C-91D5E4E83E02}" presName="node" presStyleLbl="node1" presStyleIdx="3" presStyleCnt="5">
        <dgm:presLayoutVars>
          <dgm:bulletEnabled val="1"/>
        </dgm:presLayoutVars>
      </dgm:prSet>
      <dgm:spPr/>
    </dgm:pt>
    <dgm:pt modelId="{C7CF92C3-F8AF-42D9-9B12-C5AFC02D8DA4}" type="pres">
      <dgm:prSet presAssocID="{2AAFBB1C-6EE2-41BE-92E7-2E3B3B5F1F6C}" presName="sibTrans" presStyleLbl="sibTrans1D1" presStyleIdx="3" presStyleCnt="4"/>
      <dgm:spPr/>
    </dgm:pt>
    <dgm:pt modelId="{1C0B0EBE-5FEB-4796-ACAA-ED47464380A5}" type="pres">
      <dgm:prSet presAssocID="{2AAFBB1C-6EE2-41BE-92E7-2E3B3B5F1F6C}" presName="connectorText" presStyleLbl="sibTrans1D1" presStyleIdx="3" presStyleCnt="4"/>
      <dgm:spPr/>
    </dgm:pt>
    <dgm:pt modelId="{048319D0-C998-4005-813B-FDF233DEA6D6}" type="pres">
      <dgm:prSet presAssocID="{B7FDF379-3AA1-4209-A457-FF721A5E3081}" presName="node" presStyleLbl="node1" presStyleIdx="4" presStyleCnt="5">
        <dgm:presLayoutVars>
          <dgm:bulletEnabled val="1"/>
        </dgm:presLayoutVars>
      </dgm:prSet>
      <dgm:spPr/>
    </dgm:pt>
  </dgm:ptLst>
  <dgm:cxnLst>
    <dgm:cxn modelId="{7EF9A306-3007-4B32-9724-48E3A68116B0}" srcId="{B7FDF379-3AA1-4209-A457-FF721A5E3081}" destId="{EE84274D-2897-4561-A1EE-9DCF98EA2883}" srcOrd="0" destOrd="0" parTransId="{113DB7AE-595C-40D3-A43E-CA61F17AB7F2}" sibTransId="{028BA2DE-C89E-4CCF-BCCC-A97108442319}"/>
    <dgm:cxn modelId="{88DC5A08-3667-456F-B3A6-E8C16933EB12}" srcId="{160C9538-2C0E-48C6-8397-27FCEB09E7B8}" destId="{63D88E34-F6E1-4E97-946C-883F34EED65E}" srcOrd="1" destOrd="0" parTransId="{DD4DCB9A-B3EC-4FCB-9BF6-895E350416B4}" sibTransId="{5243B760-ACC9-410F-9C57-6BBF027C691F}"/>
    <dgm:cxn modelId="{A73FB809-2DD0-489F-BEA0-4E8C97D756F1}" srcId="{60661D59-81B7-4D4E-BACB-F32F9B1FE9B9}" destId="{0390E0C6-DA6B-4EBF-A985-E9FAA892D251}" srcOrd="0" destOrd="0" parTransId="{74397015-847B-4DC7-B3D4-8F92FD1DA391}" sibTransId="{A4604F7E-D8F9-4A45-A90D-542128085C01}"/>
    <dgm:cxn modelId="{49474918-E84D-4168-86B2-93A1D47FD018}" type="presOf" srcId="{63D88E34-F6E1-4E97-946C-883F34EED65E}" destId="{0A674649-B3A6-4B01-853F-5C8C2617662C}" srcOrd="0" destOrd="0" presId="urn:microsoft.com/office/officeart/2016/7/layout/RepeatingBendingProcessNew"/>
    <dgm:cxn modelId="{4A653619-3308-4AA1-941E-E0A2239DFF4C}" srcId="{160C9538-2C0E-48C6-8397-27FCEB09E7B8}" destId="{60661D59-81B7-4D4E-BACB-F32F9B1FE9B9}" srcOrd="0" destOrd="0" parTransId="{63C06DA0-B8BE-497C-BE43-26C68DB34BBA}" sibTransId="{31D43A0D-AEF1-4276-AB3D-7A98EC136B8E}"/>
    <dgm:cxn modelId="{8261DB1C-CD2E-46B2-B06C-F21FD6846469}" srcId="{0A47538F-F76B-4CFE-947C-91D5E4E83E02}" destId="{7338B5BE-D285-4058-9F3C-1DA4DB0FAAF7}" srcOrd="0" destOrd="0" parTransId="{1AB95770-94BB-4C2D-9B44-19218A42A247}" sibTransId="{70741F81-7CA0-41D7-B77C-A83D74ED69A8}"/>
    <dgm:cxn modelId="{673FBA28-5B3E-4791-9CE5-67B8996E2502}" type="presOf" srcId="{60661D59-81B7-4D4E-BACB-F32F9B1FE9B9}" destId="{41ACD92E-2E38-4E5C-975B-6D97597F63C8}" srcOrd="0" destOrd="0" presId="urn:microsoft.com/office/officeart/2016/7/layout/RepeatingBendingProcessNew"/>
    <dgm:cxn modelId="{B1F1A834-321D-4114-BC3C-4AF86A8C3D0A}" type="presOf" srcId="{160C9538-2C0E-48C6-8397-27FCEB09E7B8}" destId="{37A0253D-DB04-4CEA-B2F7-8A7B9CEA163B}" srcOrd="0" destOrd="0" presId="urn:microsoft.com/office/officeart/2016/7/layout/RepeatingBendingProcessNew"/>
    <dgm:cxn modelId="{51781835-54A1-444C-AF1F-5094C60D0253}" type="presOf" srcId="{31D43A0D-AEF1-4276-AB3D-7A98EC136B8E}" destId="{DBCE4993-E048-4489-9E3F-A4761CA51149}" srcOrd="1" destOrd="0" presId="urn:microsoft.com/office/officeart/2016/7/layout/RepeatingBendingProcessNew"/>
    <dgm:cxn modelId="{B2DB6844-A3C2-4E5C-BA13-3636B235E425}" type="presOf" srcId="{46BC9163-8700-43F9-8E64-5B81FBCE1C0E}" destId="{588ACD1A-F3C7-4838-9227-A7E1455DB471}" srcOrd="0" destOrd="1" presId="urn:microsoft.com/office/officeart/2016/7/layout/RepeatingBendingProcessNew"/>
    <dgm:cxn modelId="{83ED1C6C-AEC8-4914-909D-5BF8844B5CB3}" type="presOf" srcId="{2AAFBB1C-6EE2-41BE-92E7-2E3B3B5F1F6C}" destId="{1C0B0EBE-5FEB-4796-ACAA-ED47464380A5}" srcOrd="1" destOrd="0" presId="urn:microsoft.com/office/officeart/2016/7/layout/RepeatingBendingProcessNew"/>
    <dgm:cxn modelId="{10DE784D-F655-438A-9ABE-2517546C2B0D}" type="presOf" srcId="{4C732DA3-B0E4-4CC1-A2BD-0E6230FA4C07}" destId="{588ACD1A-F3C7-4838-9227-A7E1455DB471}" srcOrd="0" destOrd="0" presId="urn:microsoft.com/office/officeart/2016/7/layout/RepeatingBendingProcessNew"/>
    <dgm:cxn modelId="{22E14171-A851-455A-A202-C02B49F89AC5}" type="presOf" srcId="{B7FDF379-3AA1-4209-A457-FF721A5E3081}" destId="{048319D0-C998-4005-813B-FDF233DEA6D6}" srcOrd="0" destOrd="0" presId="urn:microsoft.com/office/officeart/2016/7/layout/RepeatingBendingProcessNew"/>
    <dgm:cxn modelId="{CD999D78-3DC4-4327-A9CE-B28324969D38}" type="presOf" srcId="{81DF5719-2E05-4107-8610-6D506565A385}" destId="{DB84620F-F82D-47A1-80FB-4470753E6814}" srcOrd="1" destOrd="0" presId="urn:microsoft.com/office/officeart/2016/7/layout/RepeatingBendingProcessNew"/>
    <dgm:cxn modelId="{E23B6A81-DE6B-4BF7-BDF3-925AE0555A35}" srcId="{160C9538-2C0E-48C6-8397-27FCEB09E7B8}" destId="{B7FDF379-3AA1-4209-A457-FF721A5E3081}" srcOrd="4" destOrd="0" parTransId="{B1BD8D79-4C9C-4D0C-A1F0-F104A2A00347}" sibTransId="{89136658-C767-4486-8185-18C8F4EF846C}"/>
    <dgm:cxn modelId="{EBA60B8C-C128-4E87-A8B2-AD9FEA97EE71}" type="presOf" srcId="{2AAFBB1C-6EE2-41BE-92E7-2E3B3B5F1F6C}" destId="{C7CF92C3-F8AF-42D9-9B12-C5AFC02D8DA4}" srcOrd="0" destOrd="0" presId="urn:microsoft.com/office/officeart/2016/7/layout/RepeatingBendingProcessNew"/>
    <dgm:cxn modelId="{E2759092-6DF0-45B8-B8F7-FDD25070A32B}" srcId="{160C9538-2C0E-48C6-8397-27FCEB09E7B8}" destId="{4C732DA3-B0E4-4CC1-A2BD-0E6230FA4C07}" srcOrd="2" destOrd="0" parTransId="{12EDC1B9-8EDA-4D69-A432-89F9C9D59CE4}" sibTransId="{81DF5719-2E05-4107-8610-6D506565A385}"/>
    <dgm:cxn modelId="{28398AA5-6507-4947-BD1C-8D59AE1FB5F6}" type="presOf" srcId="{5243B760-ACC9-410F-9C57-6BBF027C691F}" destId="{23FE8CAB-164E-4956-8708-52F295929F22}" srcOrd="1" destOrd="0" presId="urn:microsoft.com/office/officeart/2016/7/layout/RepeatingBendingProcessNew"/>
    <dgm:cxn modelId="{EECC92A5-A5AA-4455-982E-5641D9E67506}" type="presOf" srcId="{0A47538F-F76B-4CFE-947C-91D5E4E83E02}" destId="{5D39B83E-7B30-4949-840A-CEE5B7987DB2}" srcOrd="0" destOrd="0" presId="urn:microsoft.com/office/officeart/2016/7/layout/RepeatingBendingProcessNew"/>
    <dgm:cxn modelId="{F0D39FAE-6615-48F0-B432-280B2C52C172}" srcId="{4C732DA3-B0E4-4CC1-A2BD-0E6230FA4C07}" destId="{46BC9163-8700-43F9-8E64-5B81FBCE1C0E}" srcOrd="0" destOrd="0" parTransId="{15BCA33C-80C9-48BE-8473-88D9E412239B}" sibTransId="{6663AE6C-F797-496A-8EC8-8EF5C3B87E8C}"/>
    <dgm:cxn modelId="{2046CCB2-8364-4990-A045-F7223577761F}" srcId="{160C9538-2C0E-48C6-8397-27FCEB09E7B8}" destId="{0A47538F-F76B-4CFE-947C-91D5E4E83E02}" srcOrd="3" destOrd="0" parTransId="{5FC8337A-0D11-4D14-A6A2-6B08D5334D39}" sibTransId="{2AAFBB1C-6EE2-41BE-92E7-2E3B3B5F1F6C}"/>
    <dgm:cxn modelId="{297AC4C0-CF43-4878-AE50-623276F07F71}" type="presOf" srcId="{EE84274D-2897-4561-A1EE-9DCF98EA2883}" destId="{048319D0-C998-4005-813B-FDF233DEA6D6}" srcOrd="0" destOrd="1" presId="urn:microsoft.com/office/officeart/2016/7/layout/RepeatingBendingProcessNew"/>
    <dgm:cxn modelId="{0CE17ED5-2868-4F49-8C36-DB4F95B69E31}" srcId="{63D88E34-F6E1-4E97-946C-883F34EED65E}" destId="{DAE78FD3-6850-4D9D-AFC8-6D4C3E7EF116}" srcOrd="0" destOrd="0" parTransId="{B019CBF6-ECDD-4165-B343-BE9E368A1F24}" sibTransId="{ED155C2D-9A18-41F1-A0A3-3C8D447F4F35}"/>
    <dgm:cxn modelId="{44D21BD6-7E4B-4903-BE3C-0511BBB72D38}" type="presOf" srcId="{0390E0C6-DA6B-4EBF-A985-E9FAA892D251}" destId="{41ACD92E-2E38-4E5C-975B-6D97597F63C8}" srcOrd="0" destOrd="1" presId="urn:microsoft.com/office/officeart/2016/7/layout/RepeatingBendingProcessNew"/>
    <dgm:cxn modelId="{B91B44E2-96AB-4E4D-9538-EAE4EA53E623}" type="presOf" srcId="{DAE78FD3-6850-4D9D-AFC8-6D4C3E7EF116}" destId="{0A674649-B3A6-4B01-853F-5C8C2617662C}" srcOrd="0" destOrd="1" presId="urn:microsoft.com/office/officeart/2016/7/layout/RepeatingBendingProcessNew"/>
    <dgm:cxn modelId="{823560E4-CB57-485D-B754-68333471B7F6}" type="presOf" srcId="{5243B760-ACC9-410F-9C57-6BBF027C691F}" destId="{1CDFCCCA-B6FF-4E1E-B1E5-1615BFC6FCAA}" srcOrd="0" destOrd="0" presId="urn:microsoft.com/office/officeart/2016/7/layout/RepeatingBendingProcessNew"/>
    <dgm:cxn modelId="{BBA275E4-9FA8-4E29-AFA5-111B6D93D493}" type="presOf" srcId="{81DF5719-2E05-4107-8610-6D506565A385}" destId="{E47FF997-4651-4B9B-8C0A-7C6B5DE28C07}" srcOrd="0" destOrd="0" presId="urn:microsoft.com/office/officeart/2016/7/layout/RepeatingBendingProcessNew"/>
    <dgm:cxn modelId="{C70205E9-3561-44DF-86BD-D377CA7820C7}" type="presOf" srcId="{7338B5BE-D285-4058-9F3C-1DA4DB0FAAF7}" destId="{5D39B83E-7B30-4949-840A-CEE5B7987DB2}" srcOrd="0" destOrd="1" presId="urn:microsoft.com/office/officeart/2016/7/layout/RepeatingBendingProcessNew"/>
    <dgm:cxn modelId="{C0947CF3-C335-4BD4-B6F2-370E58E7CDF4}" type="presOf" srcId="{31D43A0D-AEF1-4276-AB3D-7A98EC136B8E}" destId="{9DD8C91A-6AB3-4483-B5A8-E479E199A201}" srcOrd="0" destOrd="0" presId="urn:microsoft.com/office/officeart/2016/7/layout/RepeatingBendingProcessNew"/>
    <dgm:cxn modelId="{FA660F6E-80DF-4091-AD94-126A0CD514A7}" type="presParOf" srcId="{37A0253D-DB04-4CEA-B2F7-8A7B9CEA163B}" destId="{41ACD92E-2E38-4E5C-975B-6D97597F63C8}" srcOrd="0" destOrd="0" presId="urn:microsoft.com/office/officeart/2016/7/layout/RepeatingBendingProcessNew"/>
    <dgm:cxn modelId="{19298364-0DFC-450F-A26F-8D17C964F82E}" type="presParOf" srcId="{37A0253D-DB04-4CEA-B2F7-8A7B9CEA163B}" destId="{9DD8C91A-6AB3-4483-B5A8-E479E199A201}" srcOrd="1" destOrd="0" presId="urn:microsoft.com/office/officeart/2016/7/layout/RepeatingBendingProcessNew"/>
    <dgm:cxn modelId="{428EA7E9-1AAC-41D2-A53C-E353838BD3E4}" type="presParOf" srcId="{9DD8C91A-6AB3-4483-B5A8-E479E199A201}" destId="{DBCE4993-E048-4489-9E3F-A4761CA51149}" srcOrd="0" destOrd="0" presId="urn:microsoft.com/office/officeart/2016/7/layout/RepeatingBendingProcessNew"/>
    <dgm:cxn modelId="{4AA93EFA-9BA7-43E4-868D-8659EF017EFA}" type="presParOf" srcId="{37A0253D-DB04-4CEA-B2F7-8A7B9CEA163B}" destId="{0A674649-B3A6-4B01-853F-5C8C2617662C}" srcOrd="2" destOrd="0" presId="urn:microsoft.com/office/officeart/2016/7/layout/RepeatingBendingProcessNew"/>
    <dgm:cxn modelId="{8C4D0D81-653C-4204-B81B-E5253D3872CF}" type="presParOf" srcId="{37A0253D-DB04-4CEA-B2F7-8A7B9CEA163B}" destId="{1CDFCCCA-B6FF-4E1E-B1E5-1615BFC6FCAA}" srcOrd="3" destOrd="0" presId="urn:microsoft.com/office/officeart/2016/7/layout/RepeatingBendingProcessNew"/>
    <dgm:cxn modelId="{B604723E-3AAC-4950-8CC2-52DBFA1FFEC4}" type="presParOf" srcId="{1CDFCCCA-B6FF-4E1E-B1E5-1615BFC6FCAA}" destId="{23FE8CAB-164E-4956-8708-52F295929F22}" srcOrd="0" destOrd="0" presId="urn:microsoft.com/office/officeart/2016/7/layout/RepeatingBendingProcessNew"/>
    <dgm:cxn modelId="{9142FE54-D139-4075-B03E-E40BA3D91585}" type="presParOf" srcId="{37A0253D-DB04-4CEA-B2F7-8A7B9CEA163B}" destId="{588ACD1A-F3C7-4838-9227-A7E1455DB471}" srcOrd="4" destOrd="0" presId="urn:microsoft.com/office/officeart/2016/7/layout/RepeatingBendingProcessNew"/>
    <dgm:cxn modelId="{B0D77FF0-87CD-449F-BAC4-6C32A374BB9E}" type="presParOf" srcId="{37A0253D-DB04-4CEA-B2F7-8A7B9CEA163B}" destId="{E47FF997-4651-4B9B-8C0A-7C6B5DE28C07}" srcOrd="5" destOrd="0" presId="urn:microsoft.com/office/officeart/2016/7/layout/RepeatingBendingProcessNew"/>
    <dgm:cxn modelId="{4D59A3E7-C78D-49C0-80DE-F147B2BF8857}" type="presParOf" srcId="{E47FF997-4651-4B9B-8C0A-7C6B5DE28C07}" destId="{DB84620F-F82D-47A1-80FB-4470753E6814}" srcOrd="0" destOrd="0" presId="urn:microsoft.com/office/officeart/2016/7/layout/RepeatingBendingProcessNew"/>
    <dgm:cxn modelId="{AB377FC1-76B5-4F6C-9855-831A3C2F248C}" type="presParOf" srcId="{37A0253D-DB04-4CEA-B2F7-8A7B9CEA163B}" destId="{5D39B83E-7B30-4949-840A-CEE5B7987DB2}" srcOrd="6" destOrd="0" presId="urn:microsoft.com/office/officeart/2016/7/layout/RepeatingBendingProcessNew"/>
    <dgm:cxn modelId="{64937CBD-0118-41BA-BC96-7163DA66BBE2}" type="presParOf" srcId="{37A0253D-DB04-4CEA-B2F7-8A7B9CEA163B}" destId="{C7CF92C3-F8AF-42D9-9B12-C5AFC02D8DA4}" srcOrd="7" destOrd="0" presId="urn:microsoft.com/office/officeart/2016/7/layout/RepeatingBendingProcessNew"/>
    <dgm:cxn modelId="{4A9058A3-2F45-4C51-B393-B141A54F609B}" type="presParOf" srcId="{C7CF92C3-F8AF-42D9-9B12-C5AFC02D8DA4}" destId="{1C0B0EBE-5FEB-4796-ACAA-ED47464380A5}" srcOrd="0" destOrd="0" presId="urn:microsoft.com/office/officeart/2016/7/layout/RepeatingBendingProcessNew"/>
    <dgm:cxn modelId="{8D1BCFF0-B3B6-4760-9D73-CFEEA2CB899D}" type="presParOf" srcId="{37A0253D-DB04-4CEA-B2F7-8A7B9CEA163B}" destId="{048319D0-C998-4005-813B-FDF233DEA6D6}" srcOrd="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555A0B-EEAA-402B-ABE2-6189EBA3CAA6}"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7C6FA6F0-4981-4D2B-8023-945D119D3909}">
      <dgm:prSet/>
      <dgm:spPr/>
      <dgm:t>
        <a:bodyPr/>
        <a:lstStyle/>
        <a:p>
          <a:r>
            <a:rPr lang="en-US"/>
            <a:t>Measure in rotational order:</a:t>
          </a:r>
        </a:p>
      </dgm:t>
    </dgm:pt>
    <dgm:pt modelId="{83C40E4A-6A1E-4C5F-A9EF-1C08AF46FC28}" type="parTrans" cxnId="{08FADFA7-6798-4DA0-859C-9A2448F731CB}">
      <dgm:prSet/>
      <dgm:spPr/>
      <dgm:t>
        <a:bodyPr/>
        <a:lstStyle/>
        <a:p>
          <a:endParaRPr lang="en-US"/>
        </a:p>
      </dgm:t>
    </dgm:pt>
    <dgm:pt modelId="{A19DFD28-6DB4-4B00-B970-0B02B70D488F}" type="sibTrans" cxnId="{08FADFA7-6798-4DA0-859C-9A2448F731CB}">
      <dgm:prSet/>
      <dgm:spPr/>
      <dgm:t>
        <a:bodyPr/>
        <a:lstStyle/>
        <a:p>
          <a:endParaRPr lang="en-US"/>
        </a:p>
      </dgm:t>
    </dgm:pt>
    <dgm:pt modelId="{6A5CADCB-FD6E-42E1-94A6-0CB525FBB465}">
      <dgm:prSet/>
      <dgm:spPr/>
      <dgm:t>
        <a:bodyPr/>
        <a:lstStyle/>
        <a:p>
          <a:r>
            <a:rPr lang="en-US"/>
            <a:t>1</a:t>
          </a:r>
          <a:r>
            <a:rPr lang="en-US" baseline="30000"/>
            <a:t>st</a:t>
          </a:r>
          <a:r>
            <a:rPr lang="en-US"/>
            <a:t> Height</a:t>
          </a:r>
        </a:p>
      </dgm:t>
    </dgm:pt>
    <dgm:pt modelId="{C8F46292-E2EF-4F74-9C2F-53D59B7EDBA2}" type="parTrans" cxnId="{09051B0E-2D68-402B-ADDC-A82C72FA6F08}">
      <dgm:prSet/>
      <dgm:spPr/>
      <dgm:t>
        <a:bodyPr/>
        <a:lstStyle/>
        <a:p>
          <a:endParaRPr lang="en-US"/>
        </a:p>
      </dgm:t>
    </dgm:pt>
    <dgm:pt modelId="{A5BBE0BF-7E33-4DA3-B6F2-080E703E1E2F}" type="sibTrans" cxnId="{09051B0E-2D68-402B-ADDC-A82C72FA6F08}">
      <dgm:prSet/>
      <dgm:spPr/>
      <dgm:t>
        <a:bodyPr/>
        <a:lstStyle/>
        <a:p>
          <a:endParaRPr lang="en-US"/>
        </a:p>
      </dgm:t>
    </dgm:pt>
    <dgm:pt modelId="{9DEA2A27-8862-428C-947C-985229BD4C90}">
      <dgm:prSet/>
      <dgm:spPr/>
      <dgm:t>
        <a:bodyPr/>
        <a:lstStyle/>
        <a:p>
          <a:r>
            <a:rPr lang="en-US"/>
            <a:t>Weight</a:t>
          </a:r>
        </a:p>
      </dgm:t>
    </dgm:pt>
    <dgm:pt modelId="{DDE5A7B2-3BE7-435F-83D0-B1984F05EB4D}" type="parTrans" cxnId="{7720EF40-C9F5-486D-B729-47FFAAAB6386}">
      <dgm:prSet/>
      <dgm:spPr/>
      <dgm:t>
        <a:bodyPr/>
        <a:lstStyle/>
        <a:p>
          <a:endParaRPr lang="en-US"/>
        </a:p>
      </dgm:t>
    </dgm:pt>
    <dgm:pt modelId="{4E46A3FA-63EF-4A26-9A18-078C641CC00F}" type="sibTrans" cxnId="{7720EF40-C9F5-486D-B729-47FFAAAB6386}">
      <dgm:prSet/>
      <dgm:spPr/>
      <dgm:t>
        <a:bodyPr/>
        <a:lstStyle/>
        <a:p>
          <a:endParaRPr lang="en-US"/>
        </a:p>
      </dgm:t>
    </dgm:pt>
    <dgm:pt modelId="{0A90DB42-7E3E-42C7-88D8-2BA9DCA010AD}">
      <dgm:prSet/>
      <dgm:spPr/>
      <dgm:t>
        <a:bodyPr/>
        <a:lstStyle/>
        <a:p>
          <a:r>
            <a:rPr lang="en-US"/>
            <a:t>2</a:t>
          </a:r>
          <a:r>
            <a:rPr lang="en-US" baseline="30000"/>
            <a:t>nd</a:t>
          </a:r>
          <a:r>
            <a:rPr lang="en-US"/>
            <a:t> Height</a:t>
          </a:r>
        </a:p>
      </dgm:t>
    </dgm:pt>
    <dgm:pt modelId="{21C2DE30-DE12-4AA2-9458-BB79C0022756}" type="parTrans" cxnId="{30A8D3B1-80E8-44E9-89B2-4F63C1F39E41}">
      <dgm:prSet/>
      <dgm:spPr/>
      <dgm:t>
        <a:bodyPr/>
        <a:lstStyle/>
        <a:p>
          <a:endParaRPr lang="en-US"/>
        </a:p>
      </dgm:t>
    </dgm:pt>
    <dgm:pt modelId="{2D17A752-D76D-44F6-8B46-907C843F399E}" type="sibTrans" cxnId="{30A8D3B1-80E8-44E9-89B2-4F63C1F39E41}">
      <dgm:prSet/>
      <dgm:spPr/>
      <dgm:t>
        <a:bodyPr/>
        <a:lstStyle/>
        <a:p>
          <a:endParaRPr lang="en-US"/>
        </a:p>
      </dgm:t>
    </dgm:pt>
    <dgm:pt modelId="{2F7CA773-F06F-406B-892F-4F076B2CAC2E}" type="pres">
      <dgm:prSet presAssocID="{B0555A0B-EEAA-402B-ABE2-6189EBA3CAA6}" presName="outerComposite" presStyleCnt="0">
        <dgm:presLayoutVars>
          <dgm:chMax val="5"/>
          <dgm:dir/>
          <dgm:resizeHandles val="exact"/>
        </dgm:presLayoutVars>
      </dgm:prSet>
      <dgm:spPr/>
    </dgm:pt>
    <dgm:pt modelId="{60D8BB71-6FB3-417F-A93C-A503BBBA157D}" type="pres">
      <dgm:prSet presAssocID="{B0555A0B-EEAA-402B-ABE2-6189EBA3CAA6}" presName="dummyMaxCanvas" presStyleCnt="0">
        <dgm:presLayoutVars/>
      </dgm:prSet>
      <dgm:spPr/>
    </dgm:pt>
    <dgm:pt modelId="{F9CA1C7D-40DA-4E8B-87E1-8DDF70AAEA6C}" type="pres">
      <dgm:prSet presAssocID="{B0555A0B-EEAA-402B-ABE2-6189EBA3CAA6}" presName="FourNodes_1" presStyleLbl="node1" presStyleIdx="0" presStyleCnt="4">
        <dgm:presLayoutVars>
          <dgm:bulletEnabled val="1"/>
        </dgm:presLayoutVars>
      </dgm:prSet>
      <dgm:spPr/>
    </dgm:pt>
    <dgm:pt modelId="{3C89D7E6-CD7F-461F-A3D0-C4737BBBB1C4}" type="pres">
      <dgm:prSet presAssocID="{B0555A0B-EEAA-402B-ABE2-6189EBA3CAA6}" presName="FourNodes_2" presStyleLbl="node1" presStyleIdx="1" presStyleCnt="4">
        <dgm:presLayoutVars>
          <dgm:bulletEnabled val="1"/>
        </dgm:presLayoutVars>
      </dgm:prSet>
      <dgm:spPr/>
    </dgm:pt>
    <dgm:pt modelId="{419C298E-AFDC-4209-99F3-E13B7CE89F69}" type="pres">
      <dgm:prSet presAssocID="{B0555A0B-EEAA-402B-ABE2-6189EBA3CAA6}" presName="FourNodes_3" presStyleLbl="node1" presStyleIdx="2" presStyleCnt="4">
        <dgm:presLayoutVars>
          <dgm:bulletEnabled val="1"/>
        </dgm:presLayoutVars>
      </dgm:prSet>
      <dgm:spPr/>
    </dgm:pt>
    <dgm:pt modelId="{5DAF3BC1-44CD-4DC4-8AD0-2C1BA5EF4E9A}" type="pres">
      <dgm:prSet presAssocID="{B0555A0B-EEAA-402B-ABE2-6189EBA3CAA6}" presName="FourNodes_4" presStyleLbl="node1" presStyleIdx="3" presStyleCnt="4">
        <dgm:presLayoutVars>
          <dgm:bulletEnabled val="1"/>
        </dgm:presLayoutVars>
      </dgm:prSet>
      <dgm:spPr/>
    </dgm:pt>
    <dgm:pt modelId="{3FC3F80E-B351-4EA4-A7B1-17177D06BC03}" type="pres">
      <dgm:prSet presAssocID="{B0555A0B-EEAA-402B-ABE2-6189EBA3CAA6}" presName="FourConn_1-2" presStyleLbl="fgAccFollowNode1" presStyleIdx="0" presStyleCnt="3">
        <dgm:presLayoutVars>
          <dgm:bulletEnabled val="1"/>
        </dgm:presLayoutVars>
      </dgm:prSet>
      <dgm:spPr/>
    </dgm:pt>
    <dgm:pt modelId="{23596F24-186D-474C-AE6A-1AF1CA11E92F}" type="pres">
      <dgm:prSet presAssocID="{B0555A0B-EEAA-402B-ABE2-6189EBA3CAA6}" presName="FourConn_2-3" presStyleLbl="fgAccFollowNode1" presStyleIdx="1" presStyleCnt="3">
        <dgm:presLayoutVars>
          <dgm:bulletEnabled val="1"/>
        </dgm:presLayoutVars>
      </dgm:prSet>
      <dgm:spPr/>
    </dgm:pt>
    <dgm:pt modelId="{01EF19F8-AC4A-430A-A4AA-29673784CCAA}" type="pres">
      <dgm:prSet presAssocID="{B0555A0B-EEAA-402B-ABE2-6189EBA3CAA6}" presName="FourConn_3-4" presStyleLbl="fgAccFollowNode1" presStyleIdx="2" presStyleCnt="3">
        <dgm:presLayoutVars>
          <dgm:bulletEnabled val="1"/>
        </dgm:presLayoutVars>
      </dgm:prSet>
      <dgm:spPr/>
    </dgm:pt>
    <dgm:pt modelId="{C1018C7D-67D5-4443-9450-2D3154AE34D3}" type="pres">
      <dgm:prSet presAssocID="{B0555A0B-EEAA-402B-ABE2-6189EBA3CAA6}" presName="FourNodes_1_text" presStyleLbl="node1" presStyleIdx="3" presStyleCnt="4">
        <dgm:presLayoutVars>
          <dgm:bulletEnabled val="1"/>
        </dgm:presLayoutVars>
      </dgm:prSet>
      <dgm:spPr/>
    </dgm:pt>
    <dgm:pt modelId="{ACF3214D-2BE3-4F8A-87F7-6530C9038AD6}" type="pres">
      <dgm:prSet presAssocID="{B0555A0B-EEAA-402B-ABE2-6189EBA3CAA6}" presName="FourNodes_2_text" presStyleLbl="node1" presStyleIdx="3" presStyleCnt="4">
        <dgm:presLayoutVars>
          <dgm:bulletEnabled val="1"/>
        </dgm:presLayoutVars>
      </dgm:prSet>
      <dgm:spPr/>
    </dgm:pt>
    <dgm:pt modelId="{615CB094-9E06-4EF9-805D-F64FDD9E7DAA}" type="pres">
      <dgm:prSet presAssocID="{B0555A0B-EEAA-402B-ABE2-6189EBA3CAA6}" presName="FourNodes_3_text" presStyleLbl="node1" presStyleIdx="3" presStyleCnt="4">
        <dgm:presLayoutVars>
          <dgm:bulletEnabled val="1"/>
        </dgm:presLayoutVars>
      </dgm:prSet>
      <dgm:spPr/>
    </dgm:pt>
    <dgm:pt modelId="{5CB4F2E1-6E9A-49D3-9645-16EB9B768EFD}" type="pres">
      <dgm:prSet presAssocID="{B0555A0B-EEAA-402B-ABE2-6189EBA3CAA6}" presName="FourNodes_4_text" presStyleLbl="node1" presStyleIdx="3" presStyleCnt="4">
        <dgm:presLayoutVars>
          <dgm:bulletEnabled val="1"/>
        </dgm:presLayoutVars>
      </dgm:prSet>
      <dgm:spPr/>
    </dgm:pt>
  </dgm:ptLst>
  <dgm:cxnLst>
    <dgm:cxn modelId="{75795A07-69AC-47E4-BA31-855DDDAEC3DD}" type="presOf" srcId="{7C6FA6F0-4981-4D2B-8023-945D119D3909}" destId="{F9CA1C7D-40DA-4E8B-87E1-8DDF70AAEA6C}" srcOrd="0" destOrd="0" presId="urn:microsoft.com/office/officeart/2005/8/layout/vProcess5"/>
    <dgm:cxn modelId="{09051B0E-2D68-402B-ADDC-A82C72FA6F08}" srcId="{B0555A0B-EEAA-402B-ABE2-6189EBA3CAA6}" destId="{6A5CADCB-FD6E-42E1-94A6-0CB525FBB465}" srcOrd="1" destOrd="0" parTransId="{C8F46292-E2EF-4F74-9C2F-53D59B7EDBA2}" sibTransId="{A5BBE0BF-7E33-4DA3-B6F2-080E703E1E2F}"/>
    <dgm:cxn modelId="{A20CE914-F950-41A1-B74B-B4824845C766}" type="presOf" srcId="{6A5CADCB-FD6E-42E1-94A6-0CB525FBB465}" destId="{ACF3214D-2BE3-4F8A-87F7-6530C9038AD6}" srcOrd="1" destOrd="0" presId="urn:microsoft.com/office/officeart/2005/8/layout/vProcess5"/>
    <dgm:cxn modelId="{7720EF40-C9F5-486D-B729-47FFAAAB6386}" srcId="{B0555A0B-EEAA-402B-ABE2-6189EBA3CAA6}" destId="{9DEA2A27-8862-428C-947C-985229BD4C90}" srcOrd="2" destOrd="0" parTransId="{DDE5A7B2-3BE7-435F-83D0-B1984F05EB4D}" sibTransId="{4E46A3FA-63EF-4A26-9A18-078C641CC00F}"/>
    <dgm:cxn modelId="{8AE96961-5E27-4811-9344-2DBBBB7831F2}" type="presOf" srcId="{0A90DB42-7E3E-42C7-88D8-2BA9DCA010AD}" destId="{5DAF3BC1-44CD-4DC4-8AD0-2C1BA5EF4E9A}" srcOrd="0" destOrd="0" presId="urn:microsoft.com/office/officeart/2005/8/layout/vProcess5"/>
    <dgm:cxn modelId="{4D8C7763-C917-468C-974D-BA047ABEAC41}" type="presOf" srcId="{9DEA2A27-8862-428C-947C-985229BD4C90}" destId="{419C298E-AFDC-4209-99F3-E13B7CE89F69}" srcOrd="0" destOrd="0" presId="urn:microsoft.com/office/officeart/2005/8/layout/vProcess5"/>
    <dgm:cxn modelId="{BA102965-57BE-4C04-92EB-3C621C726205}" type="presOf" srcId="{A19DFD28-6DB4-4B00-B970-0B02B70D488F}" destId="{3FC3F80E-B351-4EA4-A7B1-17177D06BC03}" srcOrd="0" destOrd="0" presId="urn:microsoft.com/office/officeart/2005/8/layout/vProcess5"/>
    <dgm:cxn modelId="{27D63D6E-8FCA-4F2E-9DCF-56EEA7907535}" type="presOf" srcId="{7C6FA6F0-4981-4D2B-8023-945D119D3909}" destId="{C1018C7D-67D5-4443-9450-2D3154AE34D3}" srcOrd="1" destOrd="0" presId="urn:microsoft.com/office/officeart/2005/8/layout/vProcess5"/>
    <dgm:cxn modelId="{8A58D24F-C3DA-46DA-B7E2-562D2E59E34A}" type="presOf" srcId="{6A5CADCB-FD6E-42E1-94A6-0CB525FBB465}" destId="{3C89D7E6-CD7F-461F-A3D0-C4737BBBB1C4}" srcOrd="0" destOrd="0" presId="urn:microsoft.com/office/officeart/2005/8/layout/vProcess5"/>
    <dgm:cxn modelId="{E602597E-56FF-440D-96FA-3970A16B4C52}" type="presOf" srcId="{0A90DB42-7E3E-42C7-88D8-2BA9DCA010AD}" destId="{5CB4F2E1-6E9A-49D3-9645-16EB9B768EFD}" srcOrd="1" destOrd="0" presId="urn:microsoft.com/office/officeart/2005/8/layout/vProcess5"/>
    <dgm:cxn modelId="{0A84B08F-6561-41FC-8462-8DFF09F0F371}" type="presOf" srcId="{A5BBE0BF-7E33-4DA3-B6F2-080E703E1E2F}" destId="{23596F24-186D-474C-AE6A-1AF1CA11E92F}" srcOrd="0" destOrd="0" presId="urn:microsoft.com/office/officeart/2005/8/layout/vProcess5"/>
    <dgm:cxn modelId="{08FADFA7-6798-4DA0-859C-9A2448F731CB}" srcId="{B0555A0B-EEAA-402B-ABE2-6189EBA3CAA6}" destId="{7C6FA6F0-4981-4D2B-8023-945D119D3909}" srcOrd="0" destOrd="0" parTransId="{83C40E4A-6A1E-4C5F-A9EF-1C08AF46FC28}" sibTransId="{A19DFD28-6DB4-4B00-B970-0B02B70D488F}"/>
    <dgm:cxn modelId="{30A8D3B1-80E8-44E9-89B2-4F63C1F39E41}" srcId="{B0555A0B-EEAA-402B-ABE2-6189EBA3CAA6}" destId="{0A90DB42-7E3E-42C7-88D8-2BA9DCA010AD}" srcOrd="3" destOrd="0" parTransId="{21C2DE30-DE12-4AA2-9458-BB79C0022756}" sibTransId="{2D17A752-D76D-44F6-8B46-907C843F399E}"/>
    <dgm:cxn modelId="{5CA056FD-87DC-44E2-BA35-68905FDF59E1}" type="presOf" srcId="{4E46A3FA-63EF-4A26-9A18-078C641CC00F}" destId="{01EF19F8-AC4A-430A-A4AA-29673784CCAA}" srcOrd="0" destOrd="0" presId="urn:microsoft.com/office/officeart/2005/8/layout/vProcess5"/>
    <dgm:cxn modelId="{BDA07BFE-C01F-4771-B2E5-9683E458BD1E}" type="presOf" srcId="{9DEA2A27-8862-428C-947C-985229BD4C90}" destId="{615CB094-9E06-4EF9-805D-F64FDD9E7DAA}" srcOrd="1" destOrd="0" presId="urn:microsoft.com/office/officeart/2005/8/layout/vProcess5"/>
    <dgm:cxn modelId="{692427FF-2D74-43E4-8195-92F8A4335084}" type="presOf" srcId="{B0555A0B-EEAA-402B-ABE2-6189EBA3CAA6}" destId="{2F7CA773-F06F-406B-892F-4F076B2CAC2E}" srcOrd="0" destOrd="0" presId="urn:microsoft.com/office/officeart/2005/8/layout/vProcess5"/>
    <dgm:cxn modelId="{22A1CBAA-F6FE-4CBC-826D-34D9396A369E}" type="presParOf" srcId="{2F7CA773-F06F-406B-892F-4F076B2CAC2E}" destId="{60D8BB71-6FB3-417F-A93C-A503BBBA157D}" srcOrd="0" destOrd="0" presId="urn:microsoft.com/office/officeart/2005/8/layout/vProcess5"/>
    <dgm:cxn modelId="{659B52F1-FAA5-4033-8FAB-8CE6BF75E99C}" type="presParOf" srcId="{2F7CA773-F06F-406B-892F-4F076B2CAC2E}" destId="{F9CA1C7D-40DA-4E8B-87E1-8DDF70AAEA6C}" srcOrd="1" destOrd="0" presId="urn:microsoft.com/office/officeart/2005/8/layout/vProcess5"/>
    <dgm:cxn modelId="{03706833-C5E4-4901-A32B-A5E197557374}" type="presParOf" srcId="{2F7CA773-F06F-406B-892F-4F076B2CAC2E}" destId="{3C89D7E6-CD7F-461F-A3D0-C4737BBBB1C4}" srcOrd="2" destOrd="0" presId="urn:microsoft.com/office/officeart/2005/8/layout/vProcess5"/>
    <dgm:cxn modelId="{D6DBC523-108B-4938-B1FE-4175C5240BC2}" type="presParOf" srcId="{2F7CA773-F06F-406B-892F-4F076B2CAC2E}" destId="{419C298E-AFDC-4209-99F3-E13B7CE89F69}" srcOrd="3" destOrd="0" presId="urn:microsoft.com/office/officeart/2005/8/layout/vProcess5"/>
    <dgm:cxn modelId="{FFDD677A-D8A0-48BB-BCB6-805463F0E046}" type="presParOf" srcId="{2F7CA773-F06F-406B-892F-4F076B2CAC2E}" destId="{5DAF3BC1-44CD-4DC4-8AD0-2C1BA5EF4E9A}" srcOrd="4" destOrd="0" presId="urn:microsoft.com/office/officeart/2005/8/layout/vProcess5"/>
    <dgm:cxn modelId="{68526CE9-8C88-4241-8804-83DE01354540}" type="presParOf" srcId="{2F7CA773-F06F-406B-892F-4F076B2CAC2E}" destId="{3FC3F80E-B351-4EA4-A7B1-17177D06BC03}" srcOrd="5" destOrd="0" presId="urn:microsoft.com/office/officeart/2005/8/layout/vProcess5"/>
    <dgm:cxn modelId="{BE2C246A-ED64-4BCC-9D89-91E319F12D6B}" type="presParOf" srcId="{2F7CA773-F06F-406B-892F-4F076B2CAC2E}" destId="{23596F24-186D-474C-AE6A-1AF1CA11E92F}" srcOrd="6" destOrd="0" presId="urn:microsoft.com/office/officeart/2005/8/layout/vProcess5"/>
    <dgm:cxn modelId="{0185E168-D020-4775-AB00-2294BE26EB6D}" type="presParOf" srcId="{2F7CA773-F06F-406B-892F-4F076B2CAC2E}" destId="{01EF19F8-AC4A-430A-A4AA-29673784CCAA}" srcOrd="7" destOrd="0" presId="urn:microsoft.com/office/officeart/2005/8/layout/vProcess5"/>
    <dgm:cxn modelId="{4AF30CFD-E130-47D1-BB71-2ABDC8546729}" type="presParOf" srcId="{2F7CA773-F06F-406B-892F-4F076B2CAC2E}" destId="{C1018C7D-67D5-4443-9450-2D3154AE34D3}" srcOrd="8" destOrd="0" presId="urn:microsoft.com/office/officeart/2005/8/layout/vProcess5"/>
    <dgm:cxn modelId="{E2A78CDE-8611-4A16-BA2A-293B3A5F3E19}" type="presParOf" srcId="{2F7CA773-F06F-406B-892F-4F076B2CAC2E}" destId="{ACF3214D-2BE3-4F8A-87F7-6530C9038AD6}" srcOrd="9" destOrd="0" presId="urn:microsoft.com/office/officeart/2005/8/layout/vProcess5"/>
    <dgm:cxn modelId="{DA20EB74-4869-4B92-B2B3-8F9F4B10C193}" type="presParOf" srcId="{2F7CA773-F06F-406B-892F-4F076B2CAC2E}" destId="{615CB094-9E06-4EF9-805D-F64FDD9E7DAA}" srcOrd="10" destOrd="0" presId="urn:microsoft.com/office/officeart/2005/8/layout/vProcess5"/>
    <dgm:cxn modelId="{D61DCA29-7315-4039-B35E-6D85F26DD0E7}" type="presParOf" srcId="{2F7CA773-F06F-406B-892F-4F076B2CAC2E}" destId="{5CB4F2E1-6E9A-49D3-9645-16EB9B768EFD}"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8C91A-6AB3-4483-B5A8-E479E199A201}">
      <dsp:nvSpPr>
        <dsp:cNvPr id="0" name=""/>
        <dsp:cNvSpPr/>
      </dsp:nvSpPr>
      <dsp:spPr>
        <a:xfrm>
          <a:off x="1987120" y="622793"/>
          <a:ext cx="426637" cy="91440"/>
        </a:xfrm>
        <a:custGeom>
          <a:avLst/>
          <a:gdLst/>
          <a:ahLst/>
          <a:cxnLst/>
          <a:rect l="0" t="0" r="0" b="0"/>
          <a:pathLst>
            <a:path>
              <a:moveTo>
                <a:pt x="0" y="45720"/>
              </a:moveTo>
              <a:lnTo>
                <a:pt x="426637"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89008" y="666226"/>
        <a:ext cx="22861" cy="4572"/>
      </dsp:txXfrm>
    </dsp:sp>
    <dsp:sp modelId="{41ACD92E-2E38-4E5C-975B-6D97597F63C8}">
      <dsp:nvSpPr>
        <dsp:cNvPr id="0" name=""/>
        <dsp:cNvSpPr/>
      </dsp:nvSpPr>
      <dsp:spPr>
        <a:xfrm>
          <a:off x="931" y="72116"/>
          <a:ext cx="1987989" cy="1192793"/>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7413" tIns="102252" rIns="97413" bIns="102252" numCol="1" spcCol="1270" anchor="t" anchorCtr="0">
          <a:noAutofit/>
        </a:bodyPr>
        <a:lstStyle/>
        <a:p>
          <a:pPr marL="0" lvl="0" indent="0" algn="l" defTabSz="755650">
            <a:lnSpc>
              <a:spcPct val="90000"/>
            </a:lnSpc>
            <a:spcBef>
              <a:spcPct val="0"/>
            </a:spcBef>
            <a:spcAft>
              <a:spcPct val="35000"/>
            </a:spcAft>
            <a:buNone/>
          </a:pPr>
          <a:r>
            <a:rPr lang="en-US" sz="1700" kern="1200"/>
            <a:t>Remove</a:t>
          </a:r>
        </a:p>
        <a:p>
          <a:pPr marL="114300" lvl="1" indent="-114300" algn="l" defTabSz="577850">
            <a:lnSpc>
              <a:spcPct val="90000"/>
            </a:lnSpc>
            <a:spcBef>
              <a:spcPct val="0"/>
            </a:spcBef>
            <a:spcAft>
              <a:spcPct val="15000"/>
            </a:spcAft>
            <a:buChar char="•"/>
          </a:pPr>
          <a:r>
            <a:rPr lang="en-US" sz="1300" kern="1200"/>
            <a:t>Remove as much outerwear as possible</a:t>
          </a:r>
        </a:p>
      </dsp:txBody>
      <dsp:txXfrm>
        <a:off x="931" y="72116"/>
        <a:ext cx="1987989" cy="1192793"/>
      </dsp:txXfrm>
    </dsp:sp>
    <dsp:sp modelId="{1CDFCCCA-B6FF-4E1E-B1E5-1615BFC6FCAA}">
      <dsp:nvSpPr>
        <dsp:cNvPr id="0" name=""/>
        <dsp:cNvSpPr/>
      </dsp:nvSpPr>
      <dsp:spPr>
        <a:xfrm>
          <a:off x="994925" y="1263109"/>
          <a:ext cx="2445226" cy="426637"/>
        </a:xfrm>
        <a:custGeom>
          <a:avLst/>
          <a:gdLst/>
          <a:ahLst/>
          <a:cxnLst/>
          <a:rect l="0" t="0" r="0" b="0"/>
          <a:pathLst>
            <a:path>
              <a:moveTo>
                <a:pt x="2445226" y="0"/>
              </a:moveTo>
              <a:lnTo>
                <a:pt x="2445226" y="230418"/>
              </a:lnTo>
              <a:lnTo>
                <a:pt x="0" y="230418"/>
              </a:lnTo>
              <a:lnTo>
                <a:pt x="0" y="426637"/>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55348" y="1474142"/>
        <a:ext cx="124380" cy="4572"/>
      </dsp:txXfrm>
    </dsp:sp>
    <dsp:sp modelId="{0A674649-B3A6-4B01-853F-5C8C2617662C}">
      <dsp:nvSpPr>
        <dsp:cNvPr id="0" name=""/>
        <dsp:cNvSpPr/>
      </dsp:nvSpPr>
      <dsp:spPr>
        <a:xfrm>
          <a:off x="2446157" y="72116"/>
          <a:ext cx="1987989" cy="1192793"/>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7413" tIns="102252" rIns="97413" bIns="102252" numCol="1" spcCol="1270" anchor="t" anchorCtr="0">
          <a:noAutofit/>
        </a:bodyPr>
        <a:lstStyle/>
        <a:p>
          <a:pPr marL="0" lvl="0" indent="0" algn="l" defTabSz="755650">
            <a:lnSpc>
              <a:spcPct val="90000"/>
            </a:lnSpc>
            <a:spcBef>
              <a:spcPct val="0"/>
            </a:spcBef>
            <a:spcAft>
              <a:spcPct val="35000"/>
            </a:spcAft>
            <a:buNone/>
          </a:pPr>
          <a:r>
            <a:rPr lang="en-US" sz="1700" kern="1200"/>
            <a:t>Remove</a:t>
          </a:r>
        </a:p>
        <a:p>
          <a:pPr marL="114300" lvl="1" indent="-114300" algn="l" defTabSz="577850">
            <a:lnSpc>
              <a:spcPct val="90000"/>
            </a:lnSpc>
            <a:spcBef>
              <a:spcPct val="0"/>
            </a:spcBef>
            <a:spcAft>
              <a:spcPct val="15000"/>
            </a:spcAft>
            <a:buChar char="•"/>
          </a:pPr>
          <a:r>
            <a:rPr lang="en-US" sz="1300" kern="1200"/>
            <a:t>Remove shoes (barefoot or wearing socks)</a:t>
          </a:r>
        </a:p>
      </dsp:txBody>
      <dsp:txXfrm>
        <a:off x="2446157" y="72116"/>
        <a:ext cx="1987989" cy="1192793"/>
      </dsp:txXfrm>
    </dsp:sp>
    <dsp:sp modelId="{E47FF997-4651-4B9B-8C0A-7C6B5DE28C07}">
      <dsp:nvSpPr>
        <dsp:cNvPr id="0" name=""/>
        <dsp:cNvSpPr/>
      </dsp:nvSpPr>
      <dsp:spPr>
        <a:xfrm>
          <a:off x="1987120" y="2272823"/>
          <a:ext cx="426637" cy="91440"/>
        </a:xfrm>
        <a:custGeom>
          <a:avLst/>
          <a:gdLst/>
          <a:ahLst/>
          <a:cxnLst/>
          <a:rect l="0" t="0" r="0" b="0"/>
          <a:pathLst>
            <a:path>
              <a:moveTo>
                <a:pt x="0" y="45720"/>
              </a:moveTo>
              <a:lnTo>
                <a:pt x="426637"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89008" y="2316257"/>
        <a:ext cx="22861" cy="4572"/>
      </dsp:txXfrm>
    </dsp:sp>
    <dsp:sp modelId="{588ACD1A-F3C7-4838-9227-A7E1455DB471}">
      <dsp:nvSpPr>
        <dsp:cNvPr id="0" name=""/>
        <dsp:cNvSpPr/>
      </dsp:nvSpPr>
      <dsp:spPr>
        <a:xfrm>
          <a:off x="931" y="1722147"/>
          <a:ext cx="1987989" cy="1192793"/>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7413" tIns="102252" rIns="97413" bIns="102252" numCol="1" spcCol="1270" anchor="t" anchorCtr="0">
          <a:noAutofit/>
        </a:bodyPr>
        <a:lstStyle/>
        <a:p>
          <a:pPr marL="0" lvl="0" indent="0" algn="l" defTabSz="755650">
            <a:lnSpc>
              <a:spcPct val="90000"/>
            </a:lnSpc>
            <a:spcBef>
              <a:spcPct val="0"/>
            </a:spcBef>
            <a:spcAft>
              <a:spcPct val="35000"/>
            </a:spcAft>
            <a:buNone/>
          </a:pPr>
          <a:r>
            <a:rPr lang="en-US" sz="1700" kern="1200"/>
            <a:t>Empty</a:t>
          </a:r>
        </a:p>
        <a:p>
          <a:pPr marL="114300" lvl="1" indent="-114300" algn="l" defTabSz="577850">
            <a:lnSpc>
              <a:spcPct val="90000"/>
            </a:lnSpc>
            <a:spcBef>
              <a:spcPct val="0"/>
            </a:spcBef>
            <a:spcAft>
              <a:spcPct val="15000"/>
            </a:spcAft>
            <a:buChar char="•"/>
          </a:pPr>
          <a:r>
            <a:rPr lang="en-US" sz="1300" kern="1200"/>
            <a:t>Empty pockets; remove jewelry and other objects</a:t>
          </a:r>
        </a:p>
      </dsp:txBody>
      <dsp:txXfrm>
        <a:off x="931" y="1722147"/>
        <a:ext cx="1987989" cy="1192793"/>
      </dsp:txXfrm>
    </dsp:sp>
    <dsp:sp modelId="{C7CF92C3-F8AF-42D9-9B12-C5AFC02D8DA4}">
      <dsp:nvSpPr>
        <dsp:cNvPr id="0" name=""/>
        <dsp:cNvSpPr/>
      </dsp:nvSpPr>
      <dsp:spPr>
        <a:xfrm>
          <a:off x="994925" y="2913140"/>
          <a:ext cx="2445226" cy="426637"/>
        </a:xfrm>
        <a:custGeom>
          <a:avLst/>
          <a:gdLst/>
          <a:ahLst/>
          <a:cxnLst/>
          <a:rect l="0" t="0" r="0" b="0"/>
          <a:pathLst>
            <a:path>
              <a:moveTo>
                <a:pt x="2445226" y="0"/>
              </a:moveTo>
              <a:lnTo>
                <a:pt x="2445226" y="230418"/>
              </a:lnTo>
              <a:lnTo>
                <a:pt x="0" y="230418"/>
              </a:lnTo>
              <a:lnTo>
                <a:pt x="0" y="426637"/>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55348" y="3124173"/>
        <a:ext cx="124380" cy="4572"/>
      </dsp:txXfrm>
    </dsp:sp>
    <dsp:sp modelId="{5D39B83E-7B30-4949-840A-CEE5B7987DB2}">
      <dsp:nvSpPr>
        <dsp:cNvPr id="0" name=""/>
        <dsp:cNvSpPr/>
      </dsp:nvSpPr>
      <dsp:spPr>
        <a:xfrm>
          <a:off x="2446157" y="1722147"/>
          <a:ext cx="1987989" cy="1192793"/>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7413" tIns="102252" rIns="97413" bIns="102252" numCol="1" spcCol="1270" anchor="t" anchorCtr="0">
          <a:noAutofit/>
        </a:bodyPr>
        <a:lstStyle/>
        <a:p>
          <a:pPr marL="0" lvl="0" indent="0" algn="l" defTabSz="755650">
            <a:lnSpc>
              <a:spcPct val="90000"/>
            </a:lnSpc>
            <a:spcBef>
              <a:spcPct val="0"/>
            </a:spcBef>
            <a:spcAft>
              <a:spcPct val="35000"/>
            </a:spcAft>
            <a:buNone/>
          </a:pPr>
          <a:r>
            <a:rPr lang="en-US" sz="1700" kern="1200"/>
            <a:t>Remove</a:t>
          </a:r>
        </a:p>
        <a:p>
          <a:pPr marL="114300" lvl="1" indent="-114300" algn="l" defTabSz="577850">
            <a:lnSpc>
              <a:spcPct val="90000"/>
            </a:lnSpc>
            <a:spcBef>
              <a:spcPct val="0"/>
            </a:spcBef>
            <a:spcAft>
              <a:spcPct val="15000"/>
            </a:spcAft>
            <a:buChar char="•"/>
          </a:pPr>
          <a:r>
            <a:rPr lang="en-US" sz="1300" kern="1200"/>
            <a:t>Remove eyeglasses (to visualize Frankfort Plane)</a:t>
          </a:r>
        </a:p>
      </dsp:txBody>
      <dsp:txXfrm>
        <a:off x="2446157" y="1722147"/>
        <a:ext cx="1987989" cy="1192793"/>
      </dsp:txXfrm>
    </dsp:sp>
    <dsp:sp modelId="{048319D0-C998-4005-813B-FDF233DEA6D6}">
      <dsp:nvSpPr>
        <dsp:cNvPr id="0" name=""/>
        <dsp:cNvSpPr/>
      </dsp:nvSpPr>
      <dsp:spPr>
        <a:xfrm>
          <a:off x="931" y="3372178"/>
          <a:ext cx="1987989" cy="1192793"/>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7413" tIns="102252" rIns="97413" bIns="102252" numCol="1" spcCol="1270" anchor="t" anchorCtr="0">
          <a:noAutofit/>
        </a:bodyPr>
        <a:lstStyle/>
        <a:p>
          <a:pPr marL="0" lvl="0" indent="0" algn="l" defTabSz="755650">
            <a:lnSpc>
              <a:spcPct val="90000"/>
            </a:lnSpc>
            <a:spcBef>
              <a:spcPct val="0"/>
            </a:spcBef>
            <a:spcAft>
              <a:spcPct val="35000"/>
            </a:spcAft>
            <a:buNone/>
          </a:pPr>
          <a:r>
            <a:rPr lang="en-US" sz="1700" kern="1200"/>
            <a:t>Remove</a:t>
          </a:r>
        </a:p>
        <a:p>
          <a:pPr marL="114300" lvl="1" indent="-114300" algn="l" defTabSz="577850">
            <a:lnSpc>
              <a:spcPct val="90000"/>
            </a:lnSpc>
            <a:spcBef>
              <a:spcPct val="0"/>
            </a:spcBef>
            <a:spcAft>
              <a:spcPct val="15000"/>
            </a:spcAft>
            <a:buChar char="•"/>
          </a:pPr>
          <a:r>
            <a:rPr lang="en-US" sz="1300" kern="1200"/>
            <a:t>Remove hair barrettes, ties or rubber bands</a:t>
          </a:r>
        </a:p>
      </dsp:txBody>
      <dsp:txXfrm>
        <a:off x="931" y="3372178"/>
        <a:ext cx="1987989" cy="11927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A1C7D-40DA-4E8B-87E1-8DDF70AAEA6C}">
      <dsp:nvSpPr>
        <dsp:cNvPr id="0" name=""/>
        <dsp:cNvSpPr/>
      </dsp:nvSpPr>
      <dsp:spPr>
        <a:xfrm>
          <a:off x="0" y="0"/>
          <a:ext cx="5762624" cy="819109"/>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Measure in rotational order:</a:t>
          </a:r>
        </a:p>
      </dsp:txBody>
      <dsp:txXfrm>
        <a:off x="23991" y="23991"/>
        <a:ext cx="4809526" cy="771127"/>
      </dsp:txXfrm>
    </dsp:sp>
    <dsp:sp modelId="{3C89D7E6-CD7F-461F-A3D0-C4737BBBB1C4}">
      <dsp:nvSpPr>
        <dsp:cNvPr id="0" name=""/>
        <dsp:cNvSpPr/>
      </dsp:nvSpPr>
      <dsp:spPr>
        <a:xfrm>
          <a:off x="482619" y="968039"/>
          <a:ext cx="5762624" cy="819109"/>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1</a:t>
          </a:r>
          <a:r>
            <a:rPr lang="en-US" sz="2700" kern="1200" baseline="30000"/>
            <a:t>st</a:t>
          </a:r>
          <a:r>
            <a:rPr lang="en-US" sz="2700" kern="1200"/>
            <a:t> Height</a:t>
          </a:r>
        </a:p>
      </dsp:txBody>
      <dsp:txXfrm>
        <a:off x="506610" y="992030"/>
        <a:ext cx="4699601" cy="771127"/>
      </dsp:txXfrm>
    </dsp:sp>
    <dsp:sp modelId="{419C298E-AFDC-4209-99F3-E13B7CE89F69}">
      <dsp:nvSpPr>
        <dsp:cNvPr id="0" name=""/>
        <dsp:cNvSpPr/>
      </dsp:nvSpPr>
      <dsp:spPr>
        <a:xfrm>
          <a:off x="958036" y="1936078"/>
          <a:ext cx="5762624" cy="819109"/>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Weight</a:t>
          </a:r>
        </a:p>
      </dsp:txBody>
      <dsp:txXfrm>
        <a:off x="982027" y="1960069"/>
        <a:ext cx="4706804" cy="771127"/>
      </dsp:txXfrm>
    </dsp:sp>
    <dsp:sp modelId="{5DAF3BC1-44CD-4DC4-8AD0-2C1BA5EF4E9A}">
      <dsp:nvSpPr>
        <dsp:cNvPr id="0" name=""/>
        <dsp:cNvSpPr/>
      </dsp:nvSpPr>
      <dsp:spPr>
        <a:xfrm>
          <a:off x="1440656" y="2904117"/>
          <a:ext cx="5762624" cy="819109"/>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2</a:t>
          </a:r>
          <a:r>
            <a:rPr lang="en-US" sz="2700" kern="1200" baseline="30000"/>
            <a:t>nd</a:t>
          </a:r>
          <a:r>
            <a:rPr lang="en-US" sz="2700" kern="1200"/>
            <a:t> Height</a:t>
          </a:r>
        </a:p>
      </dsp:txBody>
      <dsp:txXfrm>
        <a:off x="1464647" y="2928108"/>
        <a:ext cx="4699601" cy="771127"/>
      </dsp:txXfrm>
    </dsp:sp>
    <dsp:sp modelId="{3FC3F80E-B351-4EA4-A7B1-17177D06BC03}">
      <dsp:nvSpPr>
        <dsp:cNvPr id="0" name=""/>
        <dsp:cNvSpPr/>
      </dsp:nvSpPr>
      <dsp:spPr>
        <a:xfrm>
          <a:off x="5230203" y="627363"/>
          <a:ext cx="532421" cy="532421"/>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349998" y="627363"/>
        <a:ext cx="292831" cy="400647"/>
      </dsp:txXfrm>
    </dsp:sp>
    <dsp:sp modelId="{23596F24-186D-474C-AE6A-1AF1CA11E92F}">
      <dsp:nvSpPr>
        <dsp:cNvPr id="0" name=""/>
        <dsp:cNvSpPr/>
      </dsp:nvSpPr>
      <dsp:spPr>
        <a:xfrm>
          <a:off x="5712823" y="1595402"/>
          <a:ext cx="532421" cy="532421"/>
        </a:xfrm>
        <a:prstGeom prst="downArrow">
          <a:avLst>
            <a:gd name="adj1" fmla="val 55000"/>
            <a:gd name="adj2" fmla="val 45000"/>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832618" y="1595402"/>
        <a:ext cx="292831" cy="400647"/>
      </dsp:txXfrm>
    </dsp:sp>
    <dsp:sp modelId="{01EF19F8-AC4A-430A-A4AA-29673784CCAA}">
      <dsp:nvSpPr>
        <dsp:cNvPr id="0" name=""/>
        <dsp:cNvSpPr/>
      </dsp:nvSpPr>
      <dsp:spPr>
        <a:xfrm>
          <a:off x="6188239" y="2563441"/>
          <a:ext cx="532421" cy="532421"/>
        </a:xfrm>
        <a:prstGeom prst="downArrow">
          <a:avLst>
            <a:gd name="adj1" fmla="val 55000"/>
            <a:gd name="adj2" fmla="val 45000"/>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308034" y="2563441"/>
        <a:ext cx="292831" cy="400647"/>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E1E42E-49CB-4C63-B5BF-C4E775AA5A36}"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26579-FE2D-4CD5-A5B5-29469717F2E5}" type="slidenum">
              <a:rPr lang="en-US" smtClean="0"/>
              <a:t>‹#›</a:t>
            </a:fld>
            <a:endParaRPr lang="en-US"/>
          </a:p>
        </p:txBody>
      </p:sp>
    </p:spTree>
    <p:extLst>
      <p:ext uri="{BB962C8B-B14F-4D97-AF65-F5344CB8AC3E}">
        <p14:creationId xmlns:p14="http://schemas.microsoft.com/office/powerpoint/2010/main" val="3506963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en.wikipedia.org/wiki/Greek_language"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en.wikipedia.org/wiki/Vertebral_column" TargetMode="External"/><Relationship Id="rId5" Type="http://schemas.openxmlformats.org/officeDocument/2006/relationships/hyperlink" Target="http://slide.xml" TargetMode="External"/><Relationship Id="rId4" Type="http://schemas.openxmlformats.org/officeDocument/2006/relationships/hyperlink" Target="http://en.wikipedia.org/wiki/Romanization_of_Greek"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medterms.com/script/main/art.asp?articlekey=280"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Flu is a highly contagious respiratory viral illness</a:t>
            </a:r>
          </a:p>
          <a:p>
            <a:endParaRPr lang="en-US" dirty="0"/>
          </a:p>
        </p:txBody>
      </p:sp>
      <p:sp>
        <p:nvSpPr>
          <p:cNvPr id="4" name="Slide Number Placeholder 3"/>
          <p:cNvSpPr>
            <a:spLocks noGrp="1"/>
          </p:cNvSpPr>
          <p:nvPr>
            <p:ph type="sldNum" sz="quarter" idx="5"/>
          </p:nvPr>
        </p:nvSpPr>
        <p:spPr/>
        <p:txBody>
          <a:bodyPr/>
          <a:lstStyle/>
          <a:p>
            <a:fld id="{1C126579-FE2D-4CD5-A5B5-29469717F2E5}" type="slidenum">
              <a:rPr lang="en-US" smtClean="0"/>
              <a:t>2</a:t>
            </a:fld>
            <a:endParaRPr lang="en-US"/>
          </a:p>
        </p:txBody>
      </p:sp>
    </p:spTree>
    <p:extLst>
      <p:ext uri="{BB962C8B-B14F-4D97-AF65-F5344CB8AC3E}">
        <p14:creationId xmlns:p14="http://schemas.microsoft.com/office/powerpoint/2010/main" val="1836050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7: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12</a:t>
            </a:fld>
            <a:endParaRPr sz="1400" b="0" i="0" u="none" strike="noStrike" cap="none">
              <a:solidFill>
                <a:srgbClr val="000000"/>
              </a:solidFill>
              <a:latin typeface="Arial"/>
              <a:ea typeface="Arial"/>
              <a:cs typeface="Arial"/>
              <a:sym typeface="Arial"/>
            </a:endParaRPr>
          </a:p>
        </p:txBody>
      </p:sp>
      <p:sp>
        <p:nvSpPr>
          <p:cNvPr id="255" name="Google Shape;255;p27: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6" name="Google Shape;256;p27: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Three types of refractive errors</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We will discuss each</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9: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13</a:t>
            </a:fld>
            <a:endParaRPr sz="1400" b="0" i="0" u="none" strike="noStrike" cap="none">
              <a:solidFill>
                <a:srgbClr val="000000"/>
              </a:solidFill>
              <a:latin typeface="Arial"/>
              <a:ea typeface="Arial"/>
              <a:cs typeface="Arial"/>
              <a:sym typeface="Arial"/>
            </a:endParaRPr>
          </a:p>
        </p:txBody>
      </p:sp>
      <p:sp>
        <p:nvSpPr>
          <p:cNvPr id="410" name="Google Shape;410;p49: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1" name="Google Shape;411;p49: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Snellen Chart will be used for this part of the screening. When using the snellen chart, you will screen one eye at a time and with corrective lenses (if they have RX lenses)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51: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Clr>
                <a:schemeClr val="dk1"/>
              </a:buClr>
              <a:buSzPts val="1800"/>
              <a:buFont typeface="Arial"/>
              <a:buNone/>
            </a:pPr>
            <a:r>
              <a:rPr lang="en-US">
                <a:solidFill>
                  <a:schemeClr val="dk1"/>
                </a:solidFill>
              </a:rPr>
              <a:t>Snellen Chart:  20 or 10 feet depending on which chart you are using.</a:t>
            </a:r>
            <a:endParaRPr>
              <a:solidFill>
                <a:schemeClr val="dk1"/>
              </a:solidFill>
            </a:endParaRPr>
          </a:p>
          <a:p>
            <a:pPr marL="0" lvl="0" indent="0" algn="l" rtl="0">
              <a:lnSpc>
                <a:spcPct val="100000"/>
              </a:lnSpc>
              <a:spcBef>
                <a:spcPts val="0"/>
              </a:spcBef>
              <a:spcAft>
                <a:spcPts val="0"/>
              </a:spcAft>
              <a:buClr>
                <a:schemeClr val="dk1"/>
              </a:buClr>
              <a:buSzPts val="1800"/>
              <a:buFont typeface="Arial"/>
              <a:buNone/>
            </a:pPr>
            <a:r>
              <a:rPr lang="en-US">
                <a:solidFill>
                  <a:schemeClr val="dk1"/>
                </a:solidFill>
              </a:rPr>
              <a:t>Be sure to use a 10 foot chart if you do not have a space large enough to use a 20 foot chart.</a:t>
            </a:r>
            <a:endParaRPr>
              <a:solidFill>
                <a:schemeClr val="dk1"/>
              </a:solidFill>
            </a:endParaRPr>
          </a:p>
          <a:p>
            <a:pPr marL="0" lvl="0" indent="0" algn="l" rtl="0">
              <a:lnSpc>
                <a:spcPct val="100000"/>
              </a:lnSpc>
              <a:spcBef>
                <a:spcPts val="0"/>
              </a:spcBef>
              <a:spcAft>
                <a:spcPts val="0"/>
              </a:spcAft>
              <a:buClr>
                <a:schemeClr val="dk1"/>
              </a:buClr>
              <a:buSzPts val="1800"/>
              <a:buFont typeface="Arial"/>
              <a:buNone/>
            </a:pPr>
            <a:r>
              <a:rPr lang="en-US">
                <a:solidFill>
                  <a:schemeClr val="dk1"/>
                </a:solidFill>
              </a:rPr>
              <a:t>Begin with the right eye, and cover the left and have the student read the (20/30) line.</a:t>
            </a:r>
            <a:endParaRPr>
              <a:solidFill>
                <a:schemeClr val="dk1"/>
              </a:solidFill>
            </a:endParaRPr>
          </a:p>
          <a:p>
            <a:pPr marL="0" lvl="0" indent="0" algn="l" rtl="0">
              <a:lnSpc>
                <a:spcPct val="100000"/>
              </a:lnSpc>
              <a:spcBef>
                <a:spcPts val="0"/>
              </a:spcBef>
              <a:spcAft>
                <a:spcPts val="0"/>
              </a:spcAft>
              <a:buClr>
                <a:schemeClr val="dk1"/>
              </a:buClr>
              <a:buSzPts val="1800"/>
              <a:buFont typeface="Arial"/>
              <a:buNone/>
            </a:pPr>
            <a:r>
              <a:rPr lang="en-US">
                <a:solidFill>
                  <a:schemeClr val="dk1"/>
                </a:solidFill>
              </a:rPr>
              <a:t>then switch to the left eye and cover the right repeating the process</a:t>
            </a:r>
            <a:endParaRPr>
              <a:solidFill>
                <a:schemeClr val="dk1"/>
              </a:solidFill>
            </a:endParaRPr>
          </a:p>
          <a:p>
            <a:pPr marL="0" lvl="0" indent="0" algn="l" rtl="0">
              <a:lnSpc>
                <a:spcPct val="100000"/>
              </a:lnSpc>
              <a:spcBef>
                <a:spcPts val="0"/>
              </a:spcBef>
              <a:spcAft>
                <a:spcPts val="0"/>
              </a:spcAft>
              <a:buClr>
                <a:schemeClr val="dk1"/>
              </a:buClr>
              <a:buSzPts val="1800"/>
              <a:buFont typeface="Arial"/>
              <a:buNone/>
            </a:pPr>
            <a:r>
              <a:rPr lang="en-US">
                <a:solidFill>
                  <a:schemeClr val="dk1"/>
                </a:solidFill>
              </a:rPr>
              <a:t>Passing is 4 correct</a:t>
            </a:r>
            <a:endParaRPr>
              <a:solidFill>
                <a:schemeClr val="dk1"/>
              </a:solidFill>
            </a:endParaRPr>
          </a:p>
          <a:p>
            <a:pPr marL="0" lvl="0" indent="0" algn="l" rtl="0">
              <a:lnSpc>
                <a:spcPct val="100000"/>
              </a:lnSpc>
              <a:spcBef>
                <a:spcPts val="0"/>
              </a:spcBef>
              <a:spcAft>
                <a:spcPts val="0"/>
              </a:spcAft>
              <a:buSzPts val="1400"/>
              <a:buNone/>
            </a:pPr>
            <a:endParaRPr/>
          </a:p>
        </p:txBody>
      </p:sp>
      <p:sp>
        <p:nvSpPr>
          <p:cNvPr id="425" name="Google Shape;425;p51: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50: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7" name="Google Shape;417;p50: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Snellen 20’ wall chart and Age appropriate charts.</a:t>
            </a:r>
            <a:endParaRPr/>
          </a:p>
          <a:p>
            <a:pPr marL="0" lvl="0" indent="0" algn="l" rtl="0">
              <a:lnSpc>
                <a:spcPct val="100000"/>
              </a:lnSpc>
              <a:spcBef>
                <a:spcPts val="0"/>
              </a:spcBef>
              <a:spcAft>
                <a:spcPts val="0"/>
              </a:spcAft>
              <a:buSzPts val="1800"/>
              <a:buNone/>
            </a:pPr>
            <a:r>
              <a:rPr lang="en-US"/>
              <a:t>During the live event, your instructor will give you some tips on using the snellen chart.</a:t>
            </a:r>
            <a:endParaRPr/>
          </a:p>
        </p:txBody>
      </p:sp>
      <p:sp>
        <p:nvSpPr>
          <p:cNvPr id="418" name="Google Shape;418;p50: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52: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16</a:t>
            </a:fld>
            <a:endParaRPr sz="1400" b="0" i="0" u="none" strike="noStrike" cap="none">
              <a:solidFill>
                <a:srgbClr val="000000"/>
              </a:solidFill>
              <a:latin typeface="Arial"/>
              <a:ea typeface="Arial"/>
              <a:cs typeface="Arial"/>
              <a:sym typeface="Arial"/>
            </a:endParaRPr>
          </a:p>
        </p:txBody>
      </p:sp>
      <p:sp>
        <p:nvSpPr>
          <p:cNvPr id="431" name="Google Shape;431;p52: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2" name="Google Shape;432;p52: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When administering this test, the correct response is “it </a:t>
            </a:r>
            <a:r>
              <a:rPr lang="en-US" b="1"/>
              <a:t>IS</a:t>
            </a:r>
            <a:r>
              <a:rPr lang="en-US"/>
              <a:t> blurry”… when you use the +2.00 lens. You can also ask “does the glasses make it better or worse?”…If the student is able to read a few letters, this is not a failure.The student must read 2 lines better to fail. You will check each eye if they are able to read the 2 lines better.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77: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3" name="Google Shape;643;p77: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Student should not miss more than 25% of cards </a:t>
            </a:r>
            <a:endParaRPr/>
          </a:p>
          <a:p>
            <a:pPr marL="0" lvl="0" indent="0" algn="l" rtl="0">
              <a:lnSpc>
                <a:spcPct val="100000"/>
              </a:lnSpc>
              <a:spcBef>
                <a:spcPts val="0"/>
              </a:spcBef>
              <a:spcAft>
                <a:spcPts val="0"/>
              </a:spcAft>
              <a:buSzPts val="1800"/>
              <a:buNone/>
            </a:pPr>
            <a:r>
              <a:rPr lang="en-US"/>
              <a:t>If you use the printed color slides use slides 1-7. The first slide is a conditioning slide. They should be able to see at least 4 out of six slides (slides 2-7).</a:t>
            </a:r>
            <a:endParaRPr/>
          </a:p>
          <a:p>
            <a:pPr marL="0" lvl="0" indent="0" algn="l" rtl="0">
              <a:lnSpc>
                <a:spcPct val="100000"/>
              </a:lnSpc>
              <a:spcBef>
                <a:spcPts val="0"/>
              </a:spcBef>
              <a:spcAft>
                <a:spcPts val="0"/>
              </a:spcAft>
              <a:buSzPts val="1800"/>
              <a:buNone/>
            </a:pPr>
            <a:r>
              <a:rPr lang="en-US"/>
              <a:t>Be sure to print these slides with a good color printer. You can laminited it also.</a:t>
            </a:r>
            <a:endParaRPr/>
          </a:p>
          <a:p>
            <a:pPr marL="0" lvl="0" indent="0" algn="l" rtl="0">
              <a:lnSpc>
                <a:spcPct val="100000"/>
              </a:lnSpc>
              <a:spcBef>
                <a:spcPts val="0"/>
              </a:spcBef>
              <a:spcAft>
                <a:spcPts val="0"/>
              </a:spcAft>
              <a:buSzPts val="1800"/>
              <a:buNone/>
            </a:pPr>
            <a:r>
              <a:rPr lang="en-US"/>
              <a:t>If student fails color, be sure to let parents and teacher know. This is not a referral for color failure.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78: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9" name="Google Shape;649;p78: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83: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19</a:t>
            </a:fld>
            <a:endParaRPr sz="1400" b="0" i="0" u="none" strike="noStrike" cap="none">
              <a:solidFill>
                <a:srgbClr val="000000"/>
              </a:solidFill>
              <a:latin typeface="Arial"/>
              <a:ea typeface="Arial"/>
              <a:cs typeface="Arial"/>
              <a:sym typeface="Arial"/>
            </a:endParaRPr>
          </a:p>
        </p:txBody>
      </p:sp>
      <p:sp>
        <p:nvSpPr>
          <p:cNvPr id="675" name="Google Shape;675;p83: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6" name="Google Shape;676;p83: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*if student wears glasses all of the time, test with glasses at wall chart,</a:t>
            </a:r>
            <a:endParaRPr/>
          </a:p>
          <a:p>
            <a:pPr marL="0" lvl="0" indent="0" algn="l" rtl="0">
              <a:lnSpc>
                <a:spcPct val="100000"/>
              </a:lnSpc>
              <a:spcBef>
                <a:spcPts val="0"/>
              </a:spcBef>
              <a:spcAft>
                <a:spcPts val="0"/>
              </a:spcAft>
              <a:buSzPts val="1800"/>
              <a:buNone/>
            </a:pPr>
            <a:r>
              <a:rPr lang="en-US"/>
              <a:t> if student only wears glasses for reading, try testing with glasses on for the plus lens test</a:t>
            </a:r>
            <a:endParaRPr/>
          </a:p>
          <a:p>
            <a:pPr marL="0" lvl="0" indent="0" algn="l" rtl="0">
              <a:lnSpc>
                <a:spcPct val="100000"/>
              </a:lnSpc>
              <a:spcBef>
                <a:spcPts val="0"/>
              </a:spcBef>
              <a:spcAft>
                <a:spcPts val="0"/>
              </a:spcAft>
              <a:buSzPts val="1800"/>
              <a:buNone/>
            </a:pPr>
            <a:r>
              <a:rPr lang="en-US"/>
              <a:t>May need to hold child’s head in place when machine testing</a:t>
            </a:r>
            <a:endParaRPr/>
          </a:p>
          <a:p>
            <a:pPr marL="0" lvl="0" indent="0" algn="l" rtl="0">
              <a:lnSpc>
                <a:spcPct val="100000"/>
              </a:lnSpc>
              <a:spcBef>
                <a:spcPts val="0"/>
              </a:spcBef>
              <a:spcAft>
                <a:spcPts val="0"/>
              </a:spcAft>
              <a:buSzPts val="1800"/>
              <a:buNone/>
            </a:pPr>
            <a:r>
              <a:rPr lang="en-US"/>
              <a:t>If you have the benefit of having help with your screenings, have someone stand at the wall chart and point at the letters or symbols</a:t>
            </a:r>
            <a:endParaRPr/>
          </a:p>
          <a:p>
            <a:pPr marL="0" lvl="0" indent="0" algn="l" rtl="0">
              <a:lnSpc>
                <a:spcPct val="100000"/>
              </a:lnSpc>
              <a:spcBef>
                <a:spcPts val="0"/>
              </a:spcBef>
              <a:spcAft>
                <a:spcPts val="0"/>
              </a:spcAft>
              <a:buSzPts val="1800"/>
              <a:buNone/>
            </a:pPr>
            <a:r>
              <a:rPr lang="en-US"/>
              <a:t>Make copies of the symbols and have teachers or volunteers practice with students</a:t>
            </a:r>
            <a:endParaRPr/>
          </a:p>
          <a:p>
            <a:pPr marL="0" lvl="0" indent="0" algn="l" rtl="0">
              <a:lnSpc>
                <a:spcPct val="100000"/>
              </a:lnSpc>
              <a:spcBef>
                <a:spcPts val="0"/>
              </a:spcBef>
              <a:spcAft>
                <a:spcPts val="0"/>
              </a:spcAft>
              <a:buSzPts val="1800"/>
              <a:buNone/>
            </a:pPr>
            <a:r>
              <a:rPr lang="en-US"/>
              <a:t>For pre-k or k students, may ask student to stand for vision screening at machine</a:t>
            </a:r>
            <a:endParaRPr/>
          </a:p>
          <a:p>
            <a:pPr marL="0" lvl="0" indent="0" algn="l" rtl="0">
              <a:lnSpc>
                <a:spcPct val="100000"/>
              </a:lnSpc>
              <a:spcBef>
                <a:spcPts val="0"/>
              </a:spcBef>
              <a:spcAft>
                <a:spcPts val="0"/>
              </a:spcAft>
              <a:buSzPts val="1800"/>
              <a:buNone/>
            </a:pPr>
            <a:r>
              <a:rPr lang="en-US"/>
              <a:t>Have copies of the symbols near you and have students point to the pictures that they are being asked to identify by the person at the wall chart</a:t>
            </a:r>
            <a:endParaRPr/>
          </a:p>
          <a:p>
            <a:pPr marL="0" lvl="0" indent="0" algn="l" rtl="0">
              <a:lnSpc>
                <a:spcPct val="100000"/>
              </a:lnSpc>
              <a:spcBef>
                <a:spcPts val="0"/>
              </a:spcBef>
              <a:spcAft>
                <a:spcPts val="0"/>
              </a:spcAft>
              <a:buSzPts val="1800"/>
              <a:buNone/>
            </a:pPr>
            <a:r>
              <a:rPr lang="en-US"/>
              <a:t>Student nurses in a RN program that have received this training can help with your vision screening. They can do the wall charts. You should do the observation and machine screening. They could also do the color test if you are using the booklets or pictures. </a:t>
            </a:r>
            <a:endParaRPr/>
          </a:p>
          <a:p>
            <a:pPr marL="0" lvl="0" indent="0" algn="l" rtl="0">
              <a:lnSpc>
                <a:spcPct val="100000"/>
              </a:lnSpc>
              <a:spcBef>
                <a:spcPts val="0"/>
              </a:spcBef>
              <a:spcAft>
                <a:spcPts val="0"/>
              </a:spcAft>
              <a:buSzPts val="1800"/>
              <a:buNone/>
            </a:pPr>
            <a:r>
              <a:rPr lang="en-US"/>
              <a:t>Color testing-if you are using color slides or the color booklets that have numbers and you are testing a student that doesn’t know their numbers, you can ask them to identify the number by tracing the number with their finger</a:t>
            </a:r>
            <a:endParaRPr/>
          </a:p>
          <a:p>
            <a:pPr marL="0" lvl="0" indent="0" algn="l" rtl="0">
              <a:lnSpc>
                <a:spcPct val="100000"/>
              </a:lnSpc>
              <a:spcBef>
                <a:spcPts val="0"/>
              </a:spcBef>
              <a:spcAft>
                <a:spcPts val="0"/>
              </a:spcAft>
              <a:buSzPts val="1800"/>
              <a:buNone/>
            </a:pPr>
            <a:r>
              <a:rPr lang="en-US"/>
              <a:t>Plan to spend more time with the younger students because they have difficulty understanding what you are asking them to do or may understand but have difficulty expressing their answers</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May need to let child sit on your lap, use a step stool, kneel in chair, whatever it takes to get the child in good position to read the cards in the machine…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0" name="Google Shape;11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alibri"/>
                <a:ea typeface="Calibri"/>
                <a:cs typeface="Calibri"/>
                <a:sym typeface="Calibri"/>
              </a:rPr>
              <a:t>This education session is intended as a certification for all nurses in Arkansas schools who are performing hearing screenings.  Updated 03/10/23</a:t>
            </a:r>
            <a:endParaRPr dirty="0"/>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p:txBody>
      </p:sp>
      <p:sp>
        <p:nvSpPr>
          <p:cNvPr id="111" name="Google Shape;11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b="0" i="0" u="none" strike="noStrike" cap="none">
                <a:solidFill>
                  <a:schemeClr val="dk1"/>
                </a:solidFill>
                <a:latin typeface="Calibri"/>
                <a:ea typeface="Calibri"/>
                <a:cs typeface="Calibri"/>
                <a:sym typeface="Calibri"/>
              </a:rPr>
              <a:t>21</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a:solidFill>
                  <a:schemeClr val="dk1"/>
                </a:solidFill>
                <a:latin typeface="Times New Roman"/>
                <a:ea typeface="Times New Roman"/>
                <a:cs typeface="Times New Roman"/>
                <a:sym typeface="Times New Roman"/>
              </a:rPr>
              <a:t>22</a:t>
            </a:fld>
            <a:endParaRPr sz="1300">
              <a:solidFill>
                <a:schemeClr val="dk1"/>
              </a:solidFill>
              <a:latin typeface="Times New Roman"/>
              <a:ea typeface="Times New Roman"/>
              <a:cs typeface="Times New Roman"/>
              <a:sym typeface="Times New Roman"/>
            </a:endParaRPr>
          </a:p>
        </p:txBody>
      </p:sp>
      <p:sp>
        <p:nvSpPr>
          <p:cNvPr id="236" name="Google Shape;23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7" name="Google Shape;23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mn-lt"/>
                <a:ea typeface="Times New Roman"/>
                <a:cs typeface="Times New Roman"/>
                <a:sym typeface="Times New Roman"/>
              </a:rPr>
              <a:t>The human ear is divided into the external (or outer) ear, the middle ear, and the inner ear and is connected to the brain by the </a:t>
            </a:r>
            <a:r>
              <a:rPr lang="en-US" dirty="0" err="1">
                <a:latin typeface="+mn-lt"/>
                <a:ea typeface="Times New Roman"/>
                <a:cs typeface="Times New Roman"/>
                <a:sym typeface="Times New Roman"/>
              </a:rPr>
              <a:t>VIIIth</a:t>
            </a:r>
            <a:r>
              <a:rPr lang="en-US" dirty="0">
                <a:latin typeface="+mn-lt"/>
                <a:ea typeface="Times New Roman"/>
                <a:cs typeface="Times New Roman"/>
                <a:sym typeface="Times New Roman"/>
              </a:rPr>
              <a:t> cranial nerve (auditory nerve).  The tympanic membrane separates the external ear from the middle ear – sometimes you will see the tympanic membrane (or eardrum) classified as being in the outer ear and sometimes you may see it classified as being in the middle ear.  It can really be either – but it does divide the 2 areas and in a healthy state, it should be solid (no holes or tears).  </a:t>
            </a:r>
            <a:endParaRPr dirty="0">
              <a:latin typeface="+mn-lt"/>
            </a:endParaRPr>
          </a:p>
          <a:p>
            <a:pPr marL="0" lvl="0" indent="0" algn="l" rtl="0">
              <a:lnSpc>
                <a:spcPct val="100000"/>
              </a:lnSpc>
              <a:spcBef>
                <a:spcPts val="0"/>
              </a:spcBef>
              <a:spcAft>
                <a:spcPts val="0"/>
              </a:spcAft>
              <a:buSzPts val="1400"/>
              <a:buNone/>
            </a:pPr>
            <a:endParaRPr dirty="0">
              <a:latin typeface="+mn-lt"/>
              <a:ea typeface="Times New Roman"/>
              <a:cs typeface="Times New Roman"/>
              <a:sym typeface="Times New Roman"/>
            </a:endParaRPr>
          </a:p>
          <a:p>
            <a:pPr marL="0" lvl="0" indent="0" algn="l" rtl="0">
              <a:lnSpc>
                <a:spcPct val="100000"/>
              </a:lnSpc>
              <a:spcBef>
                <a:spcPts val="0"/>
              </a:spcBef>
              <a:spcAft>
                <a:spcPts val="0"/>
              </a:spcAft>
              <a:buSzPts val="1400"/>
              <a:buNone/>
            </a:pPr>
            <a:r>
              <a:rPr lang="en-US" dirty="0">
                <a:latin typeface="+mn-lt"/>
                <a:ea typeface="Times New Roman"/>
                <a:cs typeface="Times New Roman"/>
                <a:sym typeface="Times New Roman"/>
              </a:rPr>
              <a:t>Quick reminder about HOW we hear:  </a:t>
            </a:r>
            <a:endParaRPr dirty="0">
              <a:latin typeface="+mn-lt"/>
            </a:endParaRPr>
          </a:p>
          <a:p>
            <a:pPr marL="0" lvl="0" indent="0" algn="l" rtl="0">
              <a:lnSpc>
                <a:spcPct val="100000"/>
              </a:lnSpc>
              <a:spcBef>
                <a:spcPts val="0"/>
              </a:spcBef>
              <a:spcAft>
                <a:spcPts val="0"/>
              </a:spcAft>
              <a:buSzPts val="1400"/>
              <a:buNone/>
            </a:pPr>
            <a:r>
              <a:rPr lang="en-US" dirty="0">
                <a:latin typeface="+mn-lt"/>
                <a:ea typeface="Times New Roman"/>
                <a:cs typeface="Times New Roman"/>
                <a:sym typeface="Times New Roman"/>
              </a:rPr>
              <a:t>Sound travels down the ear canal, striking the eardrum and causing it to move or vibrate.  Vibrations from the eardrum cause tiny bones in the middle ear to vibrate, which, in turn, creates movement of the fluid in the inner ear.  Movement of the fluid sends electric signals from the inner ear up the auditory nerve (also known as the hearing nerve) to the brain.  The brain then interprets these electric signals as sound.  </a:t>
            </a:r>
            <a:endParaRPr dirty="0">
              <a:latin typeface="+mn-lt"/>
            </a:endParaRPr>
          </a:p>
          <a:p>
            <a:pPr marL="0" lvl="0" indent="0" algn="l" rtl="0">
              <a:lnSpc>
                <a:spcPct val="100000"/>
              </a:lnSpc>
              <a:spcBef>
                <a:spcPts val="0"/>
              </a:spcBef>
              <a:spcAft>
                <a:spcPts val="0"/>
              </a:spcAft>
              <a:buSzPts val="1400"/>
              <a:buNone/>
            </a:pPr>
            <a:endParaRPr lang="en-US" dirty="0">
              <a:latin typeface="+mn-lt"/>
              <a:ea typeface="Times New Roman"/>
              <a:cs typeface="Times New Roman"/>
              <a:sym typeface="Times New Roman"/>
            </a:endParaRPr>
          </a:p>
          <a:p>
            <a:pPr marL="0" lvl="0" indent="0" algn="l" rtl="0">
              <a:lnSpc>
                <a:spcPct val="100000"/>
              </a:lnSpc>
              <a:spcBef>
                <a:spcPts val="0"/>
              </a:spcBef>
              <a:spcAft>
                <a:spcPts val="0"/>
              </a:spcAft>
              <a:buSzPts val="1400"/>
              <a:buNone/>
            </a:pPr>
            <a:r>
              <a:rPr lang="en-US" dirty="0">
                <a:latin typeface="+mn-lt"/>
                <a:ea typeface="Times New Roman"/>
                <a:cs typeface="Times New Roman"/>
                <a:sym typeface="Times New Roman"/>
              </a:rPr>
              <a:t>***Include this as basic review of ear anatomy</a:t>
            </a:r>
            <a:endParaRPr dirty="0">
              <a:latin typeface="+mn-lt"/>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26579-FE2D-4CD5-A5B5-29469717F2E5}" type="slidenum">
              <a:rPr lang="en-US" smtClean="0"/>
              <a:t>3</a:t>
            </a:fld>
            <a:endParaRPr lang="en-US"/>
          </a:p>
        </p:txBody>
      </p:sp>
    </p:spTree>
    <p:extLst>
      <p:ext uri="{BB962C8B-B14F-4D97-AF65-F5344CB8AC3E}">
        <p14:creationId xmlns:p14="http://schemas.microsoft.com/office/powerpoint/2010/main" val="1732194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300"/>
              <a:buNone/>
            </a:pPr>
            <a:fld id="{00000000-1234-1234-1234-123412341234}" type="slidenum">
              <a:rPr lang="en-US" sz="1300">
                <a:solidFill>
                  <a:schemeClr val="dk1"/>
                </a:solidFill>
                <a:latin typeface="Times New Roman"/>
                <a:ea typeface="Times New Roman"/>
                <a:cs typeface="Times New Roman"/>
                <a:sym typeface="Times New Roman"/>
              </a:rPr>
              <a:t>23</a:t>
            </a:fld>
            <a:endParaRPr sz="1300">
              <a:solidFill>
                <a:schemeClr val="dk1"/>
              </a:solidFill>
              <a:latin typeface="Times New Roman"/>
              <a:ea typeface="Times New Roman"/>
              <a:cs typeface="Times New Roman"/>
              <a:sym typeface="Times New Roman"/>
            </a:endParaRPr>
          </a:p>
        </p:txBody>
      </p:sp>
      <p:sp>
        <p:nvSpPr>
          <p:cNvPr id="301" name="Google Shape;30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2" name="Google Shape;302;p19:notes"/>
          <p:cNvSpPr txBox="1">
            <a:spLocks noGrp="1"/>
          </p:cNvSpPr>
          <p:nvPr>
            <p:ph type="body" idx="1"/>
          </p:nvPr>
        </p:nvSpPr>
        <p:spPr>
          <a:xfrm>
            <a:off x="913904" y="4343401"/>
            <a:ext cx="5030194"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400"/>
              <a:buNone/>
            </a:pPr>
            <a:r>
              <a:rPr lang="en-US" dirty="0">
                <a:latin typeface="+mn-lt"/>
                <a:ea typeface="Times New Roman"/>
                <a:cs typeface="Times New Roman"/>
                <a:sym typeface="Times New Roman"/>
              </a:rPr>
              <a:t>Pure tones are sounds that are unique in the environment and are used to test the ability to hear.  The physical attributes of a pure tone are frequency and intensity.  </a:t>
            </a:r>
            <a:endParaRPr dirty="0">
              <a:latin typeface="+mn-lt"/>
            </a:endParaRPr>
          </a:p>
          <a:p>
            <a:pPr marL="0" lvl="0" indent="0" algn="l" rtl="0">
              <a:lnSpc>
                <a:spcPct val="90000"/>
              </a:lnSpc>
              <a:spcBef>
                <a:spcPts val="0"/>
              </a:spcBef>
              <a:spcAft>
                <a:spcPts val="0"/>
              </a:spcAft>
              <a:buSzPts val="1400"/>
              <a:buNone/>
            </a:pPr>
            <a:endParaRPr dirty="0">
              <a:latin typeface="+mn-lt"/>
              <a:ea typeface="Times New Roman"/>
              <a:cs typeface="Times New Roman"/>
              <a:sym typeface="Times New Roman"/>
            </a:endParaRPr>
          </a:p>
          <a:p>
            <a:pPr marL="0" lvl="0" indent="0" algn="l" rtl="0">
              <a:lnSpc>
                <a:spcPct val="90000"/>
              </a:lnSpc>
              <a:spcBef>
                <a:spcPts val="0"/>
              </a:spcBef>
              <a:spcAft>
                <a:spcPts val="0"/>
              </a:spcAft>
              <a:buSzPts val="1400"/>
              <a:buNone/>
            </a:pPr>
            <a:r>
              <a:rPr lang="en-US" dirty="0">
                <a:latin typeface="+mn-lt"/>
                <a:ea typeface="Times New Roman"/>
                <a:cs typeface="Times New Roman"/>
                <a:sym typeface="Times New Roman"/>
              </a:rPr>
              <a:t>Frequency is measured in Hertz (Hz).  It is how many times a vibration occurs per second.  Pitch is the “psychological” correlate to frequency.  When you are screening hearing, you are at a certain frequency (cycle per second) and the person has the perception of the sound having a certain pitch.  The terms are NOT interchangeable but we often use the term pitch when talking to kids or parents.  The human ear can hear frequencies from 20 to 20,000 Hz.  However, most speech information is between 250-8000 Hz.  </a:t>
            </a:r>
            <a:endParaRPr dirty="0">
              <a:latin typeface="+mn-lt"/>
            </a:endParaRPr>
          </a:p>
          <a:p>
            <a:pPr marL="0" lvl="0" indent="0" algn="l" rtl="0">
              <a:lnSpc>
                <a:spcPct val="90000"/>
              </a:lnSpc>
              <a:spcBef>
                <a:spcPts val="0"/>
              </a:spcBef>
              <a:spcAft>
                <a:spcPts val="0"/>
              </a:spcAft>
              <a:buSzPts val="1400"/>
              <a:buNone/>
            </a:pPr>
            <a:endParaRPr dirty="0">
              <a:latin typeface="+mn-lt"/>
              <a:ea typeface="Times New Roman"/>
              <a:cs typeface="Times New Roman"/>
              <a:sym typeface="Times New Roman"/>
            </a:endParaRPr>
          </a:p>
          <a:p>
            <a:pPr marL="0" lvl="0" indent="0" algn="l" rtl="0">
              <a:lnSpc>
                <a:spcPct val="90000"/>
              </a:lnSpc>
              <a:spcBef>
                <a:spcPts val="0"/>
              </a:spcBef>
              <a:spcAft>
                <a:spcPts val="0"/>
              </a:spcAft>
              <a:buSzPts val="1400"/>
              <a:buNone/>
            </a:pPr>
            <a:r>
              <a:rPr lang="en-US" dirty="0">
                <a:latin typeface="+mn-lt"/>
                <a:ea typeface="Times New Roman"/>
                <a:cs typeface="Times New Roman"/>
                <a:sym typeface="Times New Roman"/>
              </a:rPr>
              <a:t>Intensity is measured in decibels (dB).  Loudness is the psychological correlate of intensity.  When you are screening hearing, you are at a certain intensity level and the person has the perception of loudness.   The terms are not interchangeable but we often use the term loudness when talking to kids or parents. A young healthy ear can hear at 0 dB (HL).  Zero dB (HL) is not the absence of sound.  Normal conversation is typically between 50-70 dB HL.  You may wonder why we screen hearing at 20 dB HL.  In order to understand speech, it needs to be both audible (“hearable”) and intelligible which means that we can discriminate the different sounds of speech.  In order for speech to be intelligible, we need to not only “hear” it, but be able to discriminate.  So we need that intensity between the screening level (20 dB HL) and normal conversation (50-70 dB HL) in order to discriminate the sounds.  </a:t>
            </a:r>
            <a:endParaRPr dirty="0">
              <a:latin typeface="+mn-lt"/>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1" name="Google Shape;581;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alibri"/>
                <a:ea typeface="Calibri"/>
                <a:cs typeface="Calibri"/>
                <a:sym typeface="Calibri"/>
              </a:rPr>
              <a:t>This is the </a:t>
            </a:r>
            <a:r>
              <a:rPr lang="en-US" dirty="0" err="1">
                <a:latin typeface="Calibri"/>
                <a:ea typeface="Calibri"/>
                <a:cs typeface="Calibri"/>
                <a:sym typeface="Calibri"/>
              </a:rPr>
              <a:t>EarScan</a:t>
            </a:r>
            <a:r>
              <a:rPr lang="en-US" dirty="0">
                <a:latin typeface="Calibri"/>
                <a:ea typeface="Calibri"/>
                <a:cs typeface="Calibri"/>
                <a:sym typeface="Calibri"/>
              </a:rPr>
              <a:t> 3M.  It has all of the features that you will need to screen in a school setting.  It can work via an electrical cord BUT it can also be charged so that you can be cordless for screenings.  </a:t>
            </a:r>
            <a:endParaRPr dirty="0"/>
          </a:p>
        </p:txBody>
      </p:sp>
      <p:sp>
        <p:nvSpPr>
          <p:cNvPr id="582" name="Google Shape;582;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24</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92" name="Google Shape;59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alibri"/>
                <a:ea typeface="Calibri"/>
                <a:cs typeface="Calibri"/>
                <a:sym typeface="Calibri"/>
              </a:rPr>
              <a:t>This is the </a:t>
            </a:r>
            <a:r>
              <a:rPr lang="en-US" dirty="0" err="1">
                <a:latin typeface="Calibri"/>
                <a:ea typeface="Calibri"/>
                <a:cs typeface="Calibri"/>
                <a:sym typeface="Calibri"/>
              </a:rPr>
              <a:t>Maico</a:t>
            </a:r>
            <a:r>
              <a:rPr lang="en-US" dirty="0">
                <a:latin typeface="Calibri"/>
                <a:ea typeface="Calibri"/>
                <a:cs typeface="Calibri"/>
                <a:sym typeface="Calibri"/>
              </a:rPr>
              <a:t> 27 and looks more like a traditional audiometer.  It also has all of the features that you need for performing hearing screenings in the school setting.  </a:t>
            </a:r>
            <a:endParaRPr dirty="0"/>
          </a:p>
        </p:txBody>
      </p:sp>
      <p:sp>
        <p:nvSpPr>
          <p:cNvPr id="593" name="Google Shape;593;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25</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90" name="Google Shape;690;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alibri"/>
                <a:ea typeface="Calibri"/>
                <a:cs typeface="Calibri"/>
                <a:sym typeface="Calibri"/>
              </a:rPr>
              <a:t>Examples of hearing aids that you might see on kids</a:t>
            </a:r>
            <a:endParaRPr dirty="0"/>
          </a:p>
        </p:txBody>
      </p:sp>
      <p:sp>
        <p:nvSpPr>
          <p:cNvPr id="691" name="Google Shape;691;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26</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8" name="Google Shape;738;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400"/>
              <a:buNone/>
            </a:pPr>
            <a:r>
              <a:rPr lang="en-US" sz="1110" dirty="0">
                <a:latin typeface="Calibri"/>
                <a:ea typeface="Calibri"/>
                <a:cs typeface="Calibri"/>
                <a:sym typeface="Calibri"/>
              </a:rPr>
              <a:t>(NOTE to trainers:  If your trainees have brought their audiometers, this would be a good time for them to get them out and see where the controls are for their specific model; you can also have YOUR audiometer there to demonstrate)</a:t>
            </a:r>
            <a:endParaRPr dirty="0"/>
          </a:p>
          <a:p>
            <a:pPr marL="0" lvl="0" indent="0" algn="l" rtl="0">
              <a:lnSpc>
                <a:spcPct val="90000"/>
              </a:lnSpc>
              <a:spcBef>
                <a:spcPts val="0"/>
              </a:spcBef>
              <a:spcAft>
                <a:spcPts val="0"/>
              </a:spcAft>
              <a:buSzPts val="1400"/>
              <a:buNone/>
            </a:pPr>
            <a:endParaRPr sz="1110" dirty="0">
              <a:latin typeface="Calibri"/>
              <a:ea typeface="Calibri"/>
              <a:cs typeface="Calibri"/>
              <a:sym typeface="Calibri"/>
            </a:endParaRPr>
          </a:p>
          <a:p>
            <a:pPr marL="0" lvl="0" indent="0" algn="l" rtl="0">
              <a:lnSpc>
                <a:spcPct val="90000"/>
              </a:lnSpc>
              <a:spcBef>
                <a:spcPts val="0"/>
              </a:spcBef>
              <a:spcAft>
                <a:spcPts val="0"/>
              </a:spcAft>
              <a:buSzPts val="1400"/>
              <a:buNone/>
            </a:pPr>
            <a:r>
              <a:rPr lang="en-US" sz="1110" dirty="0">
                <a:latin typeface="Calibri"/>
                <a:ea typeface="Calibri"/>
                <a:cs typeface="Calibri"/>
                <a:sym typeface="Calibri"/>
              </a:rPr>
              <a:t>The following controls are necessary for the operation of the audiometer. Prior to screening students you need to make sure you are familiar with all of these functions on your audiometer</a:t>
            </a:r>
            <a:endParaRPr dirty="0"/>
          </a:p>
          <a:p>
            <a:pPr marL="0" lvl="0" indent="0" algn="l" rtl="0">
              <a:lnSpc>
                <a:spcPct val="90000"/>
              </a:lnSpc>
              <a:spcBef>
                <a:spcPts val="0"/>
              </a:spcBef>
              <a:spcAft>
                <a:spcPts val="0"/>
              </a:spcAft>
              <a:buSzPts val="1400"/>
              <a:buNone/>
            </a:pPr>
            <a:endParaRPr sz="1110" dirty="0">
              <a:latin typeface="Calibri"/>
              <a:ea typeface="Calibri"/>
              <a:cs typeface="Calibri"/>
              <a:sym typeface="Calibri"/>
            </a:endParaRPr>
          </a:p>
          <a:p>
            <a:pPr marL="0" lvl="0" indent="0" algn="l" rtl="0">
              <a:lnSpc>
                <a:spcPct val="90000"/>
              </a:lnSpc>
              <a:spcBef>
                <a:spcPts val="0"/>
              </a:spcBef>
              <a:spcAft>
                <a:spcPts val="0"/>
              </a:spcAft>
              <a:buSzPts val="1400"/>
              <a:buNone/>
            </a:pPr>
            <a:r>
              <a:rPr lang="en-US" sz="1110" dirty="0">
                <a:latin typeface="Calibri"/>
                <a:ea typeface="Calibri"/>
                <a:cs typeface="Calibri"/>
                <a:sym typeface="Calibri"/>
              </a:rPr>
              <a:t>Power – on/off</a:t>
            </a:r>
            <a:endParaRPr dirty="0"/>
          </a:p>
          <a:p>
            <a:pPr marL="0" lvl="0" indent="0" algn="l" rtl="0">
              <a:lnSpc>
                <a:spcPct val="90000"/>
              </a:lnSpc>
              <a:spcBef>
                <a:spcPts val="0"/>
              </a:spcBef>
              <a:spcAft>
                <a:spcPts val="0"/>
              </a:spcAft>
              <a:buSzPts val="1400"/>
              <a:buNone/>
            </a:pPr>
            <a:r>
              <a:rPr lang="en-US" sz="1110" dirty="0">
                <a:latin typeface="Calibri"/>
                <a:ea typeface="Calibri"/>
                <a:cs typeface="Calibri"/>
                <a:sym typeface="Calibri"/>
              </a:rPr>
              <a:t>Ear indicator – you should be able to change from left to right and vice versa</a:t>
            </a:r>
            <a:endParaRPr dirty="0"/>
          </a:p>
          <a:p>
            <a:pPr marL="0" lvl="0" indent="0" algn="l" rtl="0">
              <a:lnSpc>
                <a:spcPct val="90000"/>
              </a:lnSpc>
              <a:spcBef>
                <a:spcPts val="0"/>
              </a:spcBef>
              <a:spcAft>
                <a:spcPts val="0"/>
              </a:spcAft>
              <a:buSzPts val="1400"/>
              <a:buNone/>
            </a:pPr>
            <a:r>
              <a:rPr lang="en-US" sz="1110" dirty="0">
                <a:latin typeface="Calibri"/>
                <a:ea typeface="Calibri"/>
                <a:cs typeface="Calibri"/>
                <a:sym typeface="Calibri"/>
              </a:rPr>
              <a:t>Intensity selector – dB – 0 to 100 dB</a:t>
            </a:r>
            <a:endParaRPr dirty="0"/>
          </a:p>
          <a:p>
            <a:pPr marL="0" lvl="0" indent="0" algn="l" rtl="0">
              <a:lnSpc>
                <a:spcPct val="90000"/>
              </a:lnSpc>
              <a:spcBef>
                <a:spcPts val="0"/>
              </a:spcBef>
              <a:spcAft>
                <a:spcPts val="0"/>
              </a:spcAft>
              <a:buSzPts val="1400"/>
              <a:buNone/>
            </a:pPr>
            <a:r>
              <a:rPr lang="en-US" sz="1110" dirty="0">
                <a:latin typeface="Calibri"/>
                <a:ea typeface="Calibri"/>
                <a:cs typeface="Calibri"/>
                <a:sym typeface="Calibri"/>
              </a:rPr>
              <a:t>Frequency selector – 250-8000 Hz typically on audiometer used for screening</a:t>
            </a:r>
            <a:endParaRPr dirty="0"/>
          </a:p>
          <a:p>
            <a:pPr marL="0" lvl="0" indent="0" algn="l" rtl="0">
              <a:lnSpc>
                <a:spcPct val="90000"/>
              </a:lnSpc>
              <a:spcBef>
                <a:spcPts val="0"/>
              </a:spcBef>
              <a:spcAft>
                <a:spcPts val="0"/>
              </a:spcAft>
              <a:buSzPts val="1400"/>
              <a:buNone/>
            </a:pPr>
            <a:r>
              <a:rPr lang="en-US" sz="1110" dirty="0">
                <a:latin typeface="Calibri"/>
                <a:ea typeface="Calibri"/>
                <a:cs typeface="Calibri"/>
                <a:sym typeface="Calibri"/>
              </a:rPr>
              <a:t>Signal selector – ONLY use continuous or pulsed tone (do NOT use warble tones which is an option on some audiometers - – it actually modulates the tone between 2 frequencies and you don’t want that for your purposes).  </a:t>
            </a:r>
            <a:endParaRPr dirty="0"/>
          </a:p>
          <a:p>
            <a:pPr marL="0" lvl="0" indent="0" algn="l" rtl="0">
              <a:lnSpc>
                <a:spcPct val="90000"/>
              </a:lnSpc>
              <a:spcBef>
                <a:spcPts val="0"/>
              </a:spcBef>
              <a:spcAft>
                <a:spcPts val="0"/>
              </a:spcAft>
              <a:buSzPts val="1400"/>
              <a:buNone/>
            </a:pPr>
            <a:r>
              <a:rPr lang="en-US" sz="1110" dirty="0">
                <a:latin typeface="Calibri"/>
                <a:ea typeface="Calibri"/>
                <a:cs typeface="Calibri"/>
                <a:sym typeface="Calibri"/>
              </a:rPr>
              <a:t>Presentation function – how do you present the tone?  Usually involves pressing a button or touchpad.  </a:t>
            </a:r>
            <a:endParaRPr dirty="0"/>
          </a:p>
          <a:p>
            <a:pPr marL="0" lvl="0" indent="0" algn="l" rtl="0">
              <a:lnSpc>
                <a:spcPct val="90000"/>
              </a:lnSpc>
              <a:spcBef>
                <a:spcPts val="0"/>
              </a:spcBef>
              <a:spcAft>
                <a:spcPts val="0"/>
              </a:spcAft>
              <a:buSzPts val="1400"/>
              <a:buNone/>
            </a:pPr>
            <a:endParaRPr sz="1110" dirty="0">
              <a:latin typeface="Calibri"/>
              <a:ea typeface="Calibri"/>
              <a:cs typeface="Calibri"/>
              <a:sym typeface="Calibri"/>
            </a:endParaRPr>
          </a:p>
          <a:p>
            <a:pPr marL="0" lvl="0" indent="0" algn="l" rtl="0">
              <a:lnSpc>
                <a:spcPct val="90000"/>
              </a:lnSpc>
              <a:spcBef>
                <a:spcPts val="0"/>
              </a:spcBef>
              <a:spcAft>
                <a:spcPts val="0"/>
              </a:spcAft>
              <a:buSzPts val="1400"/>
              <a:buNone/>
            </a:pPr>
            <a:r>
              <a:rPr lang="en-US" sz="1110" b="1" i="1" dirty="0">
                <a:latin typeface="Times New Roman"/>
                <a:ea typeface="Times New Roman"/>
                <a:cs typeface="Times New Roman"/>
                <a:sym typeface="Times New Roman"/>
              </a:rPr>
              <a:t>Just a reminder </a:t>
            </a:r>
            <a:r>
              <a:rPr lang="en-US" sz="1110" dirty="0">
                <a:latin typeface="Times New Roman"/>
                <a:ea typeface="Times New Roman"/>
                <a:cs typeface="Times New Roman"/>
                <a:sym typeface="Times New Roman"/>
              </a:rPr>
              <a:t>– Listen to the audiometer at the beginning of each test day to assure it is functioning correctly.  AND make sure to get the audiometer calibrated once a year.</a:t>
            </a:r>
            <a:endParaRPr dirty="0"/>
          </a:p>
          <a:p>
            <a:pPr marL="0" lvl="0" indent="0" algn="l" rtl="0">
              <a:lnSpc>
                <a:spcPct val="90000"/>
              </a:lnSpc>
              <a:spcBef>
                <a:spcPts val="0"/>
              </a:spcBef>
              <a:spcAft>
                <a:spcPts val="0"/>
              </a:spcAft>
              <a:buSzPts val="1400"/>
              <a:buNone/>
            </a:pPr>
            <a:endParaRPr sz="1110" dirty="0">
              <a:latin typeface="Calibri"/>
              <a:ea typeface="Calibri"/>
              <a:cs typeface="Calibri"/>
              <a:sym typeface="Calibri"/>
            </a:endParaRPr>
          </a:p>
          <a:p>
            <a:pPr marL="0" lvl="0" indent="0" algn="l" rtl="0">
              <a:lnSpc>
                <a:spcPct val="90000"/>
              </a:lnSpc>
              <a:spcBef>
                <a:spcPts val="0"/>
              </a:spcBef>
              <a:spcAft>
                <a:spcPts val="0"/>
              </a:spcAft>
              <a:buSzPts val="1400"/>
              <a:buNone/>
            </a:pPr>
            <a:r>
              <a:rPr lang="en-US" sz="1110" dirty="0">
                <a:latin typeface="Calibri"/>
                <a:ea typeface="Calibri"/>
                <a:cs typeface="Calibri"/>
                <a:sym typeface="Calibri"/>
              </a:rPr>
              <a:t>  </a:t>
            </a:r>
            <a:endParaRPr dirty="0"/>
          </a:p>
          <a:p>
            <a:pPr marL="0" lvl="0" indent="0" algn="l" rtl="0">
              <a:lnSpc>
                <a:spcPct val="90000"/>
              </a:lnSpc>
              <a:spcBef>
                <a:spcPts val="0"/>
              </a:spcBef>
              <a:spcAft>
                <a:spcPts val="0"/>
              </a:spcAft>
              <a:buSzPts val="1400"/>
              <a:buNone/>
            </a:pPr>
            <a:endParaRPr sz="1110" dirty="0">
              <a:latin typeface="Calibri"/>
              <a:ea typeface="Calibri"/>
              <a:cs typeface="Calibri"/>
              <a:sym typeface="Calibri"/>
            </a:endParaRPr>
          </a:p>
          <a:p>
            <a:pPr marL="0" lvl="0" indent="0" algn="l" rtl="0">
              <a:lnSpc>
                <a:spcPct val="90000"/>
              </a:lnSpc>
              <a:spcBef>
                <a:spcPts val="0"/>
              </a:spcBef>
              <a:spcAft>
                <a:spcPts val="0"/>
              </a:spcAft>
              <a:buSzPts val="1400"/>
              <a:buNone/>
            </a:pPr>
            <a:endParaRPr sz="1110" dirty="0">
              <a:latin typeface="Calibri"/>
              <a:ea typeface="Calibri"/>
              <a:cs typeface="Calibri"/>
              <a:sym typeface="Calibri"/>
            </a:endParaRPr>
          </a:p>
        </p:txBody>
      </p:sp>
      <p:sp>
        <p:nvSpPr>
          <p:cNvPr id="739" name="Google Shape;739;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27</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28</a:t>
            </a:fld>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770" name="Google Shape;77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1" name="Google Shape;771;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alibri"/>
                <a:ea typeface="Calibri"/>
                <a:cs typeface="Calibri"/>
                <a:sym typeface="Calibri"/>
              </a:rPr>
              <a:t>Headphone placement is very important.  Some research suggest that inappropriate headphone placement is a big factor in failed hearing screenings.  Think about it like your cell phone – when the earpiece is not centered or positioned correctly to your ear, you can’t hear the person you are talking to.</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Place the headphones on student (red on right ear; blue on left ear)</a:t>
            </a:r>
            <a:endParaRPr dirty="0"/>
          </a:p>
          <a:p>
            <a:pPr marL="0" lvl="0" indent="0" algn="l" rtl="0">
              <a:lnSpc>
                <a:spcPct val="100000"/>
              </a:lnSpc>
              <a:spcBef>
                <a:spcPts val="0"/>
              </a:spcBef>
              <a:spcAft>
                <a:spcPts val="0"/>
              </a:spcAft>
              <a:buSzPts val="1400"/>
              <a:buNone/>
            </a:pPr>
            <a:r>
              <a:rPr lang="en-US" dirty="0">
                <a:latin typeface="Calibri"/>
                <a:ea typeface="Calibri"/>
                <a:cs typeface="Calibri"/>
                <a:sym typeface="Calibri"/>
              </a:rPr>
              <a:t>Hair behind ears</a:t>
            </a:r>
            <a:endParaRPr dirty="0"/>
          </a:p>
          <a:p>
            <a:pPr marL="0" lvl="0" indent="0" algn="l" rtl="0">
              <a:lnSpc>
                <a:spcPct val="100000"/>
              </a:lnSpc>
              <a:spcBef>
                <a:spcPts val="0"/>
              </a:spcBef>
              <a:spcAft>
                <a:spcPts val="0"/>
              </a:spcAft>
              <a:buSzPts val="1400"/>
              <a:buNone/>
            </a:pPr>
            <a:r>
              <a:rPr lang="en-US" dirty="0">
                <a:latin typeface="Calibri"/>
                <a:ea typeface="Calibri"/>
                <a:cs typeface="Calibri"/>
                <a:sym typeface="Calibri"/>
              </a:rPr>
              <a:t>Remove large earrings</a:t>
            </a:r>
            <a:endParaRPr dirty="0"/>
          </a:p>
          <a:p>
            <a:pPr marL="0" lvl="0" indent="0" algn="l" rtl="0">
              <a:lnSpc>
                <a:spcPct val="100000"/>
              </a:lnSpc>
              <a:spcBef>
                <a:spcPts val="0"/>
              </a:spcBef>
              <a:spcAft>
                <a:spcPts val="0"/>
              </a:spcAft>
              <a:buSzPts val="1400"/>
              <a:buNone/>
            </a:pPr>
            <a:r>
              <a:rPr lang="en-US" dirty="0">
                <a:latin typeface="Calibri"/>
                <a:ea typeface="Calibri"/>
                <a:cs typeface="Calibri"/>
                <a:sym typeface="Calibri"/>
              </a:rPr>
              <a:t>May want to remove glasses</a:t>
            </a:r>
            <a:endParaRPr dirty="0"/>
          </a:p>
          <a:p>
            <a:pPr marL="0" lvl="0" indent="0" algn="l" rtl="0">
              <a:lnSpc>
                <a:spcPct val="100000"/>
              </a:lnSpc>
              <a:spcBef>
                <a:spcPts val="0"/>
              </a:spcBef>
              <a:spcAft>
                <a:spcPts val="0"/>
              </a:spcAft>
              <a:buSzPts val="1400"/>
              <a:buNone/>
            </a:pPr>
            <a:r>
              <a:rPr lang="en-US" dirty="0">
                <a:latin typeface="Calibri"/>
                <a:ea typeface="Calibri"/>
                <a:cs typeface="Calibri"/>
                <a:sym typeface="Calibri"/>
              </a:rPr>
              <a:t>Diaphragm of headphones over ear canal</a:t>
            </a:r>
            <a:endParaRPr dirty="0"/>
          </a:p>
          <a:p>
            <a:pPr marL="0" lvl="0" indent="0" algn="l" rtl="0">
              <a:lnSpc>
                <a:spcPct val="100000"/>
              </a:lnSpc>
              <a:spcBef>
                <a:spcPts val="0"/>
              </a:spcBef>
              <a:spcAft>
                <a:spcPts val="0"/>
              </a:spcAft>
              <a:buSzPts val="1400"/>
              <a:buNone/>
            </a:pPr>
            <a:r>
              <a:rPr lang="en-US" dirty="0">
                <a:latin typeface="Calibri"/>
                <a:ea typeface="Calibri"/>
                <a:cs typeface="Calibri"/>
                <a:sym typeface="Calibri"/>
              </a:rPr>
              <a:t>Adjust head band for snug, </a:t>
            </a:r>
            <a:r>
              <a:rPr lang="en-US" b="1" i="1" dirty="0">
                <a:latin typeface="Calibri"/>
                <a:ea typeface="Calibri"/>
                <a:cs typeface="Calibri"/>
                <a:sym typeface="Calibri"/>
              </a:rPr>
              <a:t>even</a:t>
            </a:r>
            <a:r>
              <a:rPr lang="en-US" dirty="0">
                <a:latin typeface="Calibri"/>
                <a:ea typeface="Calibri"/>
                <a:cs typeface="Calibri"/>
                <a:sym typeface="Calibri"/>
              </a:rPr>
              <a:t> fit (so you don’t want the earphone headband to be lopsided)</a:t>
            </a:r>
            <a:endParaRPr dirty="0"/>
          </a:p>
          <a:p>
            <a:pPr marL="0" lvl="0" indent="0" algn="l" rtl="0">
              <a:lnSpc>
                <a:spcPct val="100000"/>
              </a:lnSpc>
              <a:spcBef>
                <a:spcPts val="0"/>
              </a:spcBef>
              <a:spcAft>
                <a:spcPts val="0"/>
              </a:spcAft>
              <a:buSzPts val="1400"/>
              <a:buNone/>
            </a:pPr>
            <a:r>
              <a:rPr lang="en-US" dirty="0">
                <a:latin typeface="Calibri"/>
                <a:ea typeface="Calibri"/>
                <a:cs typeface="Calibri"/>
                <a:sym typeface="Calibri"/>
              </a:rPr>
              <a:t>Head band on top of head is preferred</a:t>
            </a:r>
            <a:endParaRPr dirty="0"/>
          </a:p>
          <a:p>
            <a:pPr marL="0" lvl="0" indent="0" algn="l" rtl="0">
              <a:lnSpc>
                <a:spcPct val="100000"/>
              </a:lnSpc>
              <a:spcBef>
                <a:spcPts val="0"/>
              </a:spcBef>
              <a:spcAft>
                <a:spcPts val="0"/>
              </a:spcAft>
              <a:buSzPts val="1400"/>
              <a:buNone/>
            </a:pP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dirty="0">
                <a:latin typeface="Times New Roman"/>
                <a:ea typeface="Times New Roman"/>
                <a:cs typeface="Times New Roman"/>
                <a:sym typeface="Times New Roman"/>
              </a:rPr>
              <a:t>You may allow the students (older) to place the headphones on their ears but you should check adjustment/fit of them yourself</a:t>
            </a:r>
            <a:endParaRPr dirty="0"/>
          </a:p>
          <a:p>
            <a:pPr marL="0" lvl="0" indent="0" algn="l" rtl="0">
              <a:lnSpc>
                <a:spcPct val="100000"/>
              </a:lnSpc>
              <a:spcBef>
                <a:spcPts val="0"/>
              </a:spcBef>
              <a:spcAft>
                <a:spcPts val="0"/>
              </a:spcAft>
              <a:buSzPts val="1400"/>
              <a:buNone/>
            </a:pPr>
            <a:endParaRPr dirty="0">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29</a:t>
            </a:fld>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784" name="Google Shape;78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85" name="Google Shape;785;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Times New Roman"/>
                <a:ea typeface="Times New Roman"/>
                <a:cs typeface="Times New Roman"/>
                <a:sym typeface="Times New Roman"/>
              </a:rPr>
              <a:t>How to screen:</a:t>
            </a:r>
            <a:endParaRPr dirty="0"/>
          </a:p>
          <a:p>
            <a:pPr marL="0" lvl="0" indent="0" algn="l" rtl="0">
              <a:lnSpc>
                <a:spcPct val="100000"/>
              </a:lnSpc>
              <a:spcBef>
                <a:spcPts val="0"/>
              </a:spcBef>
              <a:spcAft>
                <a:spcPts val="0"/>
              </a:spcAft>
              <a:buSzPts val="1400"/>
              <a:buNone/>
            </a:pP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b="1" dirty="0">
                <a:latin typeface="+mn-lt"/>
                <a:ea typeface="Times New Roman"/>
                <a:cs typeface="Times New Roman"/>
                <a:sym typeface="Times New Roman"/>
              </a:rPr>
              <a:t>1.  </a:t>
            </a:r>
            <a:r>
              <a:rPr lang="en-US" b="1" dirty="0">
                <a:latin typeface="+mn-lt"/>
                <a:ea typeface="Calibri"/>
                <a:cs typeface="Calibri"/>
                <a:sym typeface="Calibri"/>
              </a:rPr>
              <a:t>Instruct student for the task </a:t>
            </a:r>
            <a:r>
              <a:rPr lang="en-US" dirty="0">
                <a:latin typeface="+mn-lt"/>
                <a:ea typeface="Calibri"/>
                <a:cs typeface="Calibri"/>
                <a:sym typeface="Calibri"/>
              </a:rPr>
              <a:t>(e.g. raise your hand when you hear the beep or say yes when you hear the beep)</a:t>
            </a:r>
            <a:endParaRPr dirty="0">
              <a:latin typeface="+mn-lt"/>
            </a:endParaRPr>
          </a:p>
          <a:p>
            <a:pPr marL="0" lvl="0" indent="0" algn="l" rtl="0">
              <a:lnSpc>
                <a:spcPct val="100000"/>
              </a:lnSpc>
              <a:spcBef>
                <a:spcPts val="0"/>
              </a:spcBef>
              <a:spcAft>
                <a:spcPts val="0"/>
              </a:spcAft>
              <a:buSzPts val="1400"/>
              <a:buNone/>
            </a:pPr>
            <a:endParaRPr dirty="0">
              <a:latin typeface="+mn-lt"/>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AutoNum type="arabicPeriod" startAt="2"/>
            </a:pPr>
            <a:r>
              <a:rPr lang="en-US" b="1" dirty="0">
                <a:latin typeface="+mn-lt"/>
                <a:ea typeface="Calibri"/>
                <a:cs typeface="Calibri"/>
                <a:sym typeface="Calibri"/>
              </a:rPr>
              <a:t>  Condition the student to the task </a:t>
            </a:r>
            <a:r>
              <a:rPr lang="en-US" dirty="0">
                <a:latin typeface="+mn-lt"/>
                <a:ea typeface="Calibri"/>
                <a:cs typeface="Calibri"/>
                <a:sym typeface="Calibri"/>
              </a:rPr>
              <a:t>(i.e. present a tone in one ear at one frequency ABOVE the screening level – example:  50 dB – to ensure that the student knows what they are listening for)</a:t>
            </a:r>
          </a:p>
          <a:p>
            <a:pPr marL="0" lvl="0" indent="0" algn="l" rtl="0">
              <a:lnSpc>
                <a:spcPct val="100000"/>
              </a:lnSpc>
              <a:spcBef>
                <a:spcPts val="0"/>
              </a:spcBef>
              <a:spcAft>
                <a:spcPts val="0"/>
              </a:spcAft>
              <a:buClr>
                <a:schemeClr val="dk1"/>
              </a:buClr>
              <a:buSzPts val="1200"/>
              <a:buFont typeface="Calibri"/>
              <a:buAutoNum type="arabicPeriod" startAt="2"/>
            </a:pPr>
            <a:endParaRPr dirty="0">
              <a:latin typeface="+mn-lt"/>
            </a:endParaRPr>
          </a:p>
          <a:p>
            <a:pPr marL="0" lvl="0" indent="0" algn="l" rtl="0">
              <a:lnSpc>
                <a:spcPct val="100000"/>
              </a:lnSpc>
              <a:spcBef>
                <a:spcPts val="0"/>
              </a:spcBef>
              <a:spcAft>
                <a:spcPts val="0"/>
              </a:spcAft>
              <a:buClr>
                <a:schemeClr val="dk1"/>
              </a:buClr>
              <a:buSzPts val="1200"/>
              <a:buFont typeface="Calibri"/>
              <a:buAutoNum type="arabicPeriod" startAt="2"/>
            </a:pPr>
            <a:r>
              <a:rPr lang="en-US" b="1" dirty="0">
                <a:latin typeface="+mn-lt"/>
                <a:ea typeface="Calibri"/>
                <a:cs typeface="Calibri"/>
                <a:sym typeface="Calibri"/>
              </a:rPr>
              <a:t>  Once the student is conditioned – start the screening protocol</a:t>
            </a:r>
            <a:endParaRPr b="1" dirty="0">
              <a:latin typeface="+mn-lt"/>
            </a:endParaRPr>
          </a:p>
          <a:p>
            <a:pPr marL="0" lvl="0" indent="0" algn="l" rtl="0">
              <a:lnSpc>
                <a:spcPct val="100000"/>
              </a:lnSpc>
              <a:spcBef>
                <a:spcPts val="0"/>
              </a:spcBef>
              <a:spcAft>
                <a:spcPts val="0"/>
              </a:spcAft>
              <a:buSzPts val="1400"/>
              <a:buNone/>
            </a:pPr>
            <a:endParaRPr dirty="0">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30</a:t>
            </a:fld>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801" name="Google Shape;801;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02" name="Google Shape;802;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SzPts val="1400"/>
              <a:buNone/>
            </a:pPr>
            <a:r>
              <a:rPr lang="en-US" sz="1200" dirty="0">
                <a:latin typeface="+mn-lt"/>
                <a:ea typeface="Times New Roman"/>
                <a:cs typeface="Times New Roman"/>
                <a:sym typeface="Times New Roman"/>
              </a:rPr>
              <a:t>For those of you who have been screening for many years, PLEASE NOTE SOME CHANGES HERE.  </a:t>
            </a:r>
            <a:endParaRPr sz="1200" dirty="0">
              <a:latin typeface="+mn-lt"/>
            </a:endParaRPr>
          </a:p>
          <a:p>
            <a:pPr marL="0" lvl="0" indent="0" algn="l" rtl="0">
              <a:lnSpc>
                <a:spcPct val="90000"/>
              </a:lnSpc>
              <a:spcBef>
                <a:spcPts val="0"/>
              </a:spcBef>
              <a:spcAft>
                <a:spcPts val="0"/>
              </a:spcAft>
              <a:buSzPts val="1400"/>
              <a:buNone/>
            </a:pPr>
            <a:endParaRPr sz="1200" dirty="0">
              <a:latin typeface="+mn-lt"/>
              <a:ea typeface="Times New Roman"/>
              <a:cs typeface="Times New Roman"/>
              <a:sym typeface="Times New Roman"/>
            </a:endParaRPr>
          </a:p>
          <a:p>
            <a:pPr marL="0" lvl="0" indent="0" algn="l" rtl="0">
              <a:lnSpc>
                <a:spcPct val="90000"/>
              </a:lnSpc>
              <a:spcBef>
                <a:spcPts val="0"/>
              </a:spcBef>
              <a:spcAft>
                <a:spcPts val="0"/>
              </a:spcAft>
              <a:buSzPts val="1400"/>
              <a:buNone/>
            </a:pPr>
            <a:r>
              <a:rPr lang="en-US" sz="1200" dirty="0">
                <a:latin typeface="+mn-lt"/>
                <a:ea typeface="Times New Roman"/>
                <a:cs typeface="Times New Roman"/>
                <a:sym typeface="Times New Roman"/>
              </a:rPr>
              <a:t>Same as in the past:  We will be screening the right ear and left ear individually.  We will screen at the frequencies 1000, 2000, and 4000 Hz</a:t>
            </a:r>
            <a:endParaRPr sz="1200" dirty="0">
              <a:latin typeface="+mn-lt"/>
            </a:endParaRPr>
          </a:p>
          <a:p>
            <a:pPr marL="0" lvl="0" indent="0" algn="l" rtl="0">
              <a:lnSpc>
                <a:spcPct val="90000"/>
              </a:lnSpc>
              <a:spcBef>
                <a:spcPts val="0"/>
              </a:spcBef>
              <a:spcAft>
                <a:spcPts val="0"/>
              </a:spcAft>
              <a:buSzPts val="1400"/>
              <a:buNone/>
            </a:pPr>
            <a:endParaRPr sz="1200" dirty="0">
              <a:latin typeface="+mn-lt"/>
              <a:ea typeface="Times New Roman"/>
              <a:cs typeface="Times New Roman"/>
              <a:sym typeface="Times New Roman"/>
            </a:endParaRPr>
          </a:p>
          <a:p>
            <a:pPr marL="0" lvl="0" indent="0" algn="l" rtl="0">
              <a:lnSpc>
                <a:spcPct val="90000"/>
              </a:lnSpc>
              <a:spcBef>
                <a:spcPts val="0"/>
              </a:spcBef>
              <a:spcAft>
                <a:spcPts val="0"/>
              </a:spcAft>
              <a:buSzPts val="1400"/>
              <a:buNone/>
            </a:pPr>
            <a:r>
              <a:rPr lang="en-US" sz="1200" dirty="0">
                <a:latin typeface="+mn-lt"/>
                <a:ea typeface="Times New Roman"/>
                <a:cs typeface="Times New Roman"/>
                <a:sym typeface="Times New Roman"/>
              </a:rPr>
              <a:t>Maybe different than what you have done in the past:  </a:t>
            </a:r>
            <a:endParaRPr sz="1200" dirty="0">
              <a:latin typeface="+mn-lt"/>
            </a:endParaRPr>
          </a:p>
          <a:p>
            <a:pPr marL="0" lvl="0" indent="0" algn="l" rtl="0">
              <a:lnSpc>
                <a:spcPct val="90000"/>
              </a:lnSpc>
              <a:spcBef>
                <a:spcPts val="0"/>
              </a:spcBef>
              <a:spcAft>
                <a:spcPts val="0"/>
              </a:spcAft>
              <a:buSzPts val="1400"/>
              <a:buNone/>
            </a:pPr>
            <a:r>
              <a:rPr lang="en-US" sz="1200" b="1" dirty="0">
                <a:latin typeface="+mn-lt"/>
                <a:ea typeface="Times New Roman"/>
                <a:cs typeface="Times New Roman"/>
                <a:sym typeface="Times New Roman"/>
              </a:rPr>
              <a:t>1. Screen at 20 dB HL</a:t>
            </a:r>
            <a:r>
              <a:rPr lang="en-US" sz="1200" dirty="0">
                <a:latin typeface="+mn-lt"/>
                <a:ea typeface="Times New Roman"/>
                <a:cs typeface="Times New Roman"/>
                <a:sym typeface="Times New Roman"/>
              </a:rPr>
              <a:t>.  </a:t>
            </a:r>
            <a:r>
              <a:rPr lang="en-US" sz="1200" b="1" i="1" dirty="0">
                <a:latin typeface="+mn-lt"/>
                <a:ea typeface="Times New Roman"/>
                <a:cs typeface="Times New Roman"/>
                <a:sym typeface="Times New Roman"/>
              </a:rPr>
              <a:t>Do NOT increase the intensity above 20 dB for the actual screening</a:t>
            </a:r>
            <a:r>
              <a:rPr lang="en-US" sz="1200" dirty="0">
                <a:latin typeface="+mn-lt"/>
                <a:ea typeface="Times New Roman"/>
                <a:cs typeface="Times New Roman"/>
                <a:sym typeface="Times New Roman"/>
              </a:rPr>
              <a:t>. If the room is too noisy – move to another room.  Do not turn up the intensity b/c your screening environment is too noisy.  Going above 20 dB HL could miss some children who have minimal/mild hearing losses that ultimately could affect their ability to learn.  </a:t>
            </a:r>
            <a:endParaRPr sz="1200" dirty="0">
              <a:latin typeface="+mn-lt"/>
            </a:endParaRPr>
          </a:p>
          <a:p>
            <a:pPr marL="0" lvl="0" indent="0" algn="l" rtl="0">
              <a:lnSpc>
                <a:spcPct val="90000"/>
              </a:lnSpc>
              <a:spcBef>
                <a:spcPts val="0"/>
              </a:spcBef>
              <a:spcAft>
                <a:spcPts val="0"/>
              </a:spcAft>
              <a:buClr>
                <a:schemeClr val="dk1"/>
              </a:buClr>
              <a:buSzPts val="925"/>
              <a:buFont typeface="Times New Roman"/>
              <a:buNone/>
            </a:pPr>
            <a:r>
              <a:rPr lang="en-US" sz="1200" b="1" dirty="0">
                <a:latin typeface="+mn-lt"/>
                <a:ea typeface="Times New Roman"/>
                <a:cs typeface="Times New Roman"/>
                <a:sym typeface="Times New Roman"/>
              </a:rPr>
              <a:t>2. Present tone for at least 3 seconds </a:t>
            </a:r>
            <a:r>
              <a:rPr lang="en-US" sz="1200" dirty="0">
                <a:latin typeface="+mn-lt"/>
                <a:ea typeface="Times New Roman"/>
                <a:cs typeface="Times New Roman"/>
                <a:sym typeface="Times New Roman"/>
              </a:rPr>
              <a:t>at each presentation</a:t>
            </a:r>
            <a:endParaRPr sz="1200" dirty="0">
              <a:latin typeface="+mn-lt"/>
            </a:endParaRPr>
          </a:p>
          <a:p>
            <a:pPr marL="0" lvl="0" indent="0" algn="l" rtl="0">
              <a:lnSpc>
                <a:spcPct val="90000"/>
              </a:lnSpc>
              <a:spcBef>
                <a:spcPts val="0"/>
              </a:spcBef>
              <a:spcAft>
                <a:spcPts val="0"/>
              </a:spcAft>
              <a:buClr>
                <a:schemeClr val="dk1"/>
              </a:buClr>
              <a:buSzPts val="925"/>
              <a:buFont typeface="Times New Roman"/>
              <a:buNone/>
            </a:pPr>
            <a:r>
              <a:rPr lang="en-US" sz="1200" b="1" dirty="0">
                <a:latin typeface="+mn-lt"/>
                <a:ea typeface="Times New Roman"/>
                <a:cs typeface="Times New Roman"/>
                <a:sym typeface="Times New Roman"/>
              </a:rPr>
              <a:t>3. Need to get 2 responses at each frequency in each ear</a:t>
            </a:r>
            <a:r>
              <a:rPr lang="en-US" sz="1200" dirty="0">
                <a:latin typeface="+mn-lt"/>
                <a:ea typeface="Times New Roman"/>
                <a:cs typeface="Times New Roman"/>
                <a:sym typeface="Times New Roman"/>
              </a:rPr>
              <a:t>.  If you only get one response at each frequency, in each ear, it could have been a chance response.  </a:t>
            </a:r>
            <a:endParaRPr sz="1200" dirty="0">
              <a:latin typeface="+mn-lt"/>
            </a:endParaRPr>
          </a:p>
          <a:p>
            <a:pPr marL="0" lvl="0" indent="0" algn="l" rtl="0">
              <a:lnSpc>
                <a:spcPct val="90000"/>
              </a:lnSpc>
              <a:spcBef>
                <a:spcPts val="0"/>
              </a:spcBef>
              <a:spcAft>
                <a:spcPts val="0"/>
              </a:spcAft>
              <a:buClr>
                <a:schemeClr val="dk1"/>
              </a:buClr>
              <a:buSzPts val="925"/>
              <a:buFont typeface="Times New Roman"/>
              <a:buNone/>
            </a:pPr>
            <a:r>
              <a:rPr lang="en-US" sz="1200" b="1" dirty="0">
                <a:latin typeface="+mn-lt"/>
                <a:ea typeface="Times New Roman"/>
                <a:cs typeface="Times New Roman"/>
                <a:sym typeface="Times New Roman"/>
              </a:rPr>
              <a:t>4. Don’t get into a pattern</a:t>
            </a:r>
            <a:r>
              <a:rPr lang="en-US" sz="1200" dirty="0">
                <a:latin typeface="+mn-lt"/>
                <a:ea typeface="Times New Roman"/>
                <a:cs typeface="Times New Roman"/>
                <a:sym typeface="Times New Roman"/>
              </a:rPr>
              <a:t>. There is no set order that you must get these responses in – sometimes it may depend on your audiometer.  For example, some of you may want to screen 1000 Hz in the right ear and screen 1000 Hz in the left ear, etc.  OR some of you may want to screen 1000, 2000 and 4000 Hz in the right ear and then move to the left ear.  </a:t>
            </a:r>
            <a:endParaRPr sz="1200" dirty="0">
              <a:latin typeface="+mn-lt"/>
            </a:endParaRPr>
          </a:p>
          <a:p>
            <a:pPr marL="0" lvl="0" indent="0" algn="l" rtl="0">
              <a:lnSpc>
                <a:spcPct val="90000"/>
              </a:lnSpc>
              <a:spcBef>
                <a:spcPts val="0"/>
              </a:spcBef>
              <a:spcAft>
                <a:spcPts val="0"/>
              </a:spcAft>
              <a:buClr>
                <a:schemeClr val="dk1"/>
              </a:buClr>
              <a:buSzPts val="925"/>
              <a:buFont typeface="Times New Roman"/>
              <a:buNone/>
            </a:pPr>
            <a:endParaRPr lang="en-US" sz="1200" dirty="0">
              <a:latin typeface="+mn-lt"/>
              <a:ea typeface="Times New Roman"/>
              <a:cs typeface="Times New Roman"/>
              <a:sym typeface="Times New Roman"/>
            </a:endParaRPr>
          </a:p>
          <a:p>
            <a:pPr marL="0" lvl="0" indent="0" algn="l" rtl="0">
              <a:lnSpc>
                <a:spcPct val="90000"/>
              </a:lnSpc>
              <a:spcBef>
                <a:spcPts val="0"/>
              </a:spcBef>
              <a:spcAft>
                <a:spcPts val="0"/>
              </a:spcAft>
              <a:buClr>
                <a:schemeClr val="dk1"/>
              </a:buClr>
              <a:buSzPts val="925"/>
              <a:buFont typeface="Times New Roman"/>
              <a:buNone/>
            </a:pPr>
            <a:r>
              <a:rPr lang="en-US" sz="1200" dirty="0">
                <a:latin typeface="+mn-lt"/>
                <a:ea typeface="Times New Roman"/>
                <a:cs typeface="Times New Roman"/>
                <a:sym typeface="Times New Roman"/>
              </a:rPr>
              <a:t>You are not doing tympanograms OR otoscopy as a part of the standard hearing screening protocol - </a:t>
            </a:r>
            <a:endParaRPr sz="1200" dirty="0">
              <a:latin typeface="+mn-lt"/>
            </a:endParaRPr>
          </a:p>
          <a:p>
            <a:pPr marL="0" lvl="0" indent="0" algn="l" rtl="0">
              <a:lnSpc>
                <a:spcPct val="90000"/>
              </a:lnSpc>
              <a:spcBef>
                <a:spcPts val="0"/>
              </a:spcBef>
              <a:spcAft>
                <a:spcPts val="0"/>
              </a:spcAft>
              <a:buSzPts val="1400"/>
              <a:buNone/>
            </a:pPr>
            <a:endParaRPr sz="1200" dirty="0">
              <a:latin typeface="+mn-lt"/>
              <a:ea typeface="Times New Roman"/>
              <a:cs typeface="Times New Roman"/>
              <a:sym typeface="Times New Roman"/>
            </a:endParaRPr>
          </a:p>
          <a:p>
            <a:pPr marL="0" lvl="0" indent="0" algn="l" rtl="0">
              <a:lnSpc>
                <a:spcPct val="90000"/>
              </a:lnSpc>
              <a:spcBef>
                <a:spcPts val="0"/>
              </a:spcBef>
              <a:spcAft>
                <a:spcPts val="0"/>
              </a:spcAft>
              <a:buSzPts val="1400"/>
              <a:buNone/>
            </a:pPr>
            <a:r>
              <a:rPr lang="en-US" sz="1200" dirty="0">
                <a:latin typeface="+mn-lt"/>
                <a:ea typeface="Times New Roman"/>
                <a:cs typeface="Times New Roman"/>
                <a:sym typeface="Times New Roman"/>
              </a:rPr>
              <a:t>Don’t get into a pattern – it may allow a child to pass the screening who shouldn’t </a:t>
            </a:r>
            <a:endParaRPr sz="1200" dirty="0">
              <a:latin typeface="+mn-lt"/>
            </a:endParaRPr>
          </a:p>
          <a:p>
            <a:pPr marL="0" lvl="0" indent="0" algn="l" rtl="0">
              <a:lnSpc>
                <a:spcPct val="90000"/>
              </a:lnSpc>
              <a:spcBef>
                <a:spcPts val="0"/>
              </a:spcBef>
              <a:spcAft>
                <a:spcPts val="0"/>
              </a:spcAft>
              <a:buSzPts val="1400"/>
              <a:buNone/>
            </a:pPr>
            <a:endParaRPr sz="1200" dirty="0">
              <a:latin typeface="+mn-lt"/>
              <a:ea typeface="Times New Roman"/>
              <a:cs typeface="Times New Roman"/>
              <a:sym typeface="Times New Roman"/>
            </a:endParaRPr>
          </a:p>
          <a:p>
            <a:pPr marL="0" lvl="0" indent="0" algn="l" rtl="0">
              <a:lnSpc>
                <a:spcPct val="90000"/>
              </a:lnSpc>
              <a:spcBef>
                <a:spcPts val="0"/>
              </a:spcBef>
              <a:spcAft>
                <a:spcPts val="0"/>
              </a:spcAft>
              <a:buSzPts val="1400"/>
              <a:buNone/>
            </a:pPr>
            <a:r>
              <a:rPr lang="en-US" sz="1200" dirty="0">
                <a:latin typeface="+mn-lt"/>
                <a:ea typeface="Times New Roman"/>
                <a:cs typeface="Times New Roman"/>
                <a:sym typeface="Times New Roman"/>
              </a:rPr>
              <a:t>It is not recommended that you require a student to raise the hand of the ear where the tone is.  Sometimes when we are close to a person’s threshold (softest sound they can hear 50% of the time), the sound is more in the middle of the head – so a child may hesitate to respond b/c they aren’t sure which ear it is in when in fact they did hear the sound.  </a:t>
            </a:r>
            <a:endParaRPr sz="1200" dirty="0">
              <a:latin typeface="+mn-lt"/>
            </a:endParaRPr>
          </a:p>
          <a:p>
            <a:pPr marL="0" lvl="0" indent="0" algn="l" rtl="0">
              <a:lnSpc>
                <a:spcPct val="90000"/>
              </a:lnSpc>
              <a:spcBef>
                <a:spcPts val="0"/>
              </a:spcBef>
              <a:spcAft>
                <a:spcPts val="0"/>
              </a:spcAft>
              <a:buSzPts val="1400"/>
              <a:buNone/>
            </a:pPr>
            <a:endParaRPr sz="1200" dirty="0">
              <a:latin typeface="+mn-lt"/>
              <a:ea typeface="Times New Roman"/>
              <a:cs typeface="Times New Roman"/>
              <a:sym typeface="Times New Roman"/>
            </a:endParaRPr>
          </a:p>
          <a:p>
            <a:pPr marL="0" lvl="0" indent="0" algn="l" rtl="0">
              <a:lnSpc>
                <a:spcPct val="90000"/>
              </a:lnSpc>
              <a:spcBef>
                <a:spcPts val="0"/>
              </a:spcBef>
              <a:spcAft>
                <a:spcPts val="0"/>
              </a:spcAft>
              <a:buSzPts val="1400"/>
              <a:buNone/>
            </a:pPr>
            <a:r>
              <a:rPr lang="en-US" sz="1200" dirty="0">
                <a:latin typeface="+mn-lt"/>
                <a:ea typeface="Times New Roman"/>
                <a:cs typeface="Times New Roman"/>
                <a:sym typeface="Times New Roman"/>
              </a:rPr>
              <a:t>BOTTOM LINE – don’t ASSUME that a child heard it if you can’t get a consistent response.  </a:t>
            </a:r>
            <a:br>
              <a:rPr lang="en-US" sz="1200" dirty="0">
                <a:latin typeface="+mn-lt"/>
                <a:ea typeface="Times New Roman"/>
                <a:cs typeface="Times New Roman"/>
                <a:sym typeface="Times New Roman"/>
              </a:rPr>
            </a:br>
            <a:endParaRPr sz="1200" dirty="0">
              <a:latin typeface="+mn-lt"/>
              <a:ea typeface="Times New Roman"/>
              <a:cs typeface="Times New Roman"/>
              <a:sym typeface="Times New Roman"/>
            </a:endParaRPr>
          </a:p>
          <a:p>
            <a:pPr marL="0" lvl="0" indent="0" algn="l" rtl="0">
              <a:lnSpc>
                <a:spcPct val="90000"/>
              </a:lnSpc>
              <a:spcBef>
                <a:spcPts val="0"/>
              </a:spcBef>
              <a:spcAft>
                <a:spcPts val="0"/>
              </a:spcAft>
              <a:buSzPts val="1400"/>
              <a:buNone/>
            </a:pPr>
            <a:endParaRPr sz="1200" dirty="0">
              <a:latin typeface="+mn-lt"/>
              <a:ea typeface="Times New Roman"/>
              <a:cs typeface="Times New Roman"/>
              <a:sym typeface="Times New Roman"/>
            </a:endParaRPr>
          </a:p>
          <a:p>
            <a:pPr marL="0" lvl="0" indent="0" algn="l" rtl="0">
              <a:lnSpc>
                <a:spcPct val="90000"/>
              </a:lnSpc>
              <a:spcBef>
                <a:spcPts val="0"/>
              </a:spcBef>
              <a:spcAft>
                <a:spcPts val="0"/>
              </a:spcAft>
              <a:buSzPts val="1400"/>
              <a:buNone/>
            </a:pPr>
            <a:endParaRPr sz="925" dirty="0">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31</a:t>
            </a:fld>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821" name="Google Shape;821;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22" name="Google Shape;822;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mn-lt"/>
                <a:ea typeface="Times New Roman"/>
                <a:cs typeface="Times New Roman"/>
                <a:sym typeface="Times New Roman"/>
              </a:rPr>
              <a:t> A student must pass all frequencies in an ear for that ear to be classified as a “pass”.  </a:t>
            </a:r>
            <a:endParaRPr dirty="0">
              <a:latin typeface="+mn-lt"/>
            </a:endParaRPr>
          </a:p>
          <a:p>
            <a:pPr marL="0" lvl="0" indent="0" algn="l" rtl="0">
              <a:lnSpc>
                <a:spcPct val="100000"/>
              </a:lnSpc>
              <a:spcBef>
                <a:spcPts val="0"/>
              </a:spcBef>
              <a:spcAft>
                <a:spcPts val="0"/>
              </a:spcAft>
              <a:buSzPts val="1400"/>
              <a:buNone/>
            </a:pPr>
            <a:endParaRPr dirty="0">
              <a:latin typeface="+mn-lt"/>
              <a:ea typeface="Times New Roman"/>
              <a:cs typeface="Times New Roman"/>
              <a:sym typeface="Times New Roman"/>
            </a:endParaRPr>
          </a:p>
          <a:p>
            <a:pPr marL="0" lvl="0" indent="0" algn="l" rtl="0">
              <a:lnSpc>
                <a:spcPct val="100000"/>
              </a:lnSpc>
              <a:spcBef>
                <a:spcPts val="0"/>
              </a:spcBef>
              <a:spcAft>
                <a:spcPts val="0"/>
              </a:spcAft>
              <a:buSzPts val="1400"/>
              <a:buNone/>
            </a:pPr>
            <a:r>
              <a:rPr lang="en-US" dirty="0">
                <a:latin typeface="+mn-lt"/>
                <a:ea typeface="Calibri"/>
                <a:cs typeface="Calibri"/>
                <a:sym typeface="Calibri"/>
              </a:rPr>
              <a:t>If a student does not pass ALL frequencies in each ear, he/she should be re-screened in 2-4 weeks</a:t>
            </a:r>
            <a:endParaRPr dirty="0">
              <a:latin typeface="+mn-lt"/>
            </a:endParaRPr>
          </a:p>
          <a:p>
            <a:pPr marL="0" lvl="0" indent="0" algn="l" rtl="0">
              <a:lnSpc>
                <a:spcPct val="100000"/>
              </a:lnSpc>
              <a:spcBef>
                <a:spcPts val="0"/>
              </a:spcBef>
              <a:spcAft>
                <a:spcPts val="0"/>
              </a:spcAft>
              <a:buSzPts val="1400"/>
              <a:buNone/>
            </a:pPr>
            <a:endParaRPr dirty="0">
              <a:latin typeface="+mn-lt"/>
              <a:ea typeface="Times New Roman"/>
              <a:cs typeface="Times New Roman"/>
              <a:sym typeface="Times New Roman"/>
            </a:endParaRPr>
          </a:p>
          <a:p>
            <a:pPr marL="0" lvl="0" indent="0" algn="l" rtl="0">
              <a:lnSpc>
                <a:spcPct val="100000"/>
              </a:lnSpc>
              <a:spcBef>
                <a:spcPts val="0"/>
              </a:spcBef>
              <a:spcAft>
                <a:spcPts val="0"/>
              </a:spcAft>
              <a:buSzPts val="1400"/>
              <a:buNone/>
            </a:pPr>
            <a:r>
              <a:rPr lang="en-US" dirty="0">
                <a:latin typeface="+mn-lt"/>
                <a:ea typeface="Times New Roman"/>
                <a:cs typeface="Times New Roman"/>
                <a:sym typeface="Times New Roman"/>
              </a:rPr>
              <a:t>The 2-4 week waiting period allows students to clear of any middle ear issues IF they are going to clear on their own.  Middle ear issues will be a big contributor to failed hearing screenings especially in younger students.  </a:t>
            </a:r>
          </a:p>
          <a:p>
            <a:pPr marL="0" lvl="0" indent="0" algn="l" rtl="0">
              <a:lnSpc>
                <a:spcPct val="100000"/>
              </a:lnSpc>
              <a:spcBef>
                <a:spcPts val="0"/>
              </a:spcBef>
              <a:spcAft>
                <a:spcPts val="0"/>
              </a:spcAft>
              <a:buSzPts val="1400"/>
              <a:buNone/>
            </a:pPr>
            <a:endParaRPr lang="en-US" dirty="0">
              <a:latin typeface="+mn-lt"/>
              <a:cs typeface="Times New Roman"/>
              <a:sym typeface="Times New Roman"/>
            </a:endParaRPr>
          </a:p>
          <a:p>
            <a:pPr marL="0" lvl="0" indent="0" algn="l" rtl="0">
              <a:lnSpc>
                <a:spcPct val="100000"/>
              </a:lnSpc>
              <a:spcBef>
                <a:spcPts val="0"/>
              </a:spcBef>
              <a:spcAft>
                <a:spcPts val="0"/>
              </a:spcAft>
              <a:buSzPts val="1400"/>
              <a:buNone/>
            </a:pPr>
            <a:r>
              <a:rPr lang="en-US" dirty="0">
                <a:latin typeface="+mn-lt"/>
                <a:cs typeface="Times New Roman"/>
                <a:sym typeface="Times New Roman"/>
              </a:rPr>
              <a:t>If a student does not pass the hearing screening the 2</a:t>
            </a:r>
            <a:r>
              <a:rPr lang="en-US" baseline="30000" dirty="0">
                <a:latin typeface="+mn-lt"/>
                <a:cs typeface="Times New Roman"/>
                <a:sym typeface="Times New Roman"/>
              </a:rPr>
              <a:t>nd</a:t>
            </a:r>
            <a:r>
              <a:rPr lang="en-US" dirty="0">
                <a:latin typeface="+mn-lt"/>
                <a:cs typeface="Times New Roman"/>
                <a:sym typeface="Times New Roman"/>
              </a:rPr>
              <a:t> time around, then you will make a referral.</a:t>
            </a:r>
            <a:endParaRPr dirty="0">
              <a:latin typeface="+mn-lt"/>
            </a:endParaRPr>
          </a:p>
          <a:p>
            <a:pPr marL="0" lvl="0" indent="0" algn="l" rtl="0">
              <a:lnSpc>
                <a:spcPct val="100000"/>
              </a:lnSpc>
              <a:spcBef>
                <a:spcPts val="0"/>
              </a:spcBef>
              <a:spcAft>
                <a:spcPts val="0"/>
              </a:spcAft>
              <a:buSzPts val="1400"/>
              <a:buNone/>
            </a:pPr>
            <a:endParaRPr dirty="0">
              <a:latin typeface="+mn-lt"/>
              <a:ea typeface="Times New Roman"/>
              <a:cs typeface="Times New Roman"/>
              <a:sym typeface="Times New Roman"/>
            </a:endParaRPr>
          </a:p>
          <a:p>
            <a:pPr marL="0" lvl="0" indent="0" algn="l" rtl="0">
              <a:lnSpc>
                <a:spcPct val="100000"/>
              </a:lnSpc>
              <a:spcBef>
                <a:spcPts val="0"/>
              </a:spcBef>
              <a:spcAft>
                <a:spcPts val="0"/>
              </a:spcAft>
              <a:buSzPts val="1400"/>
              <a:buNone/>
            </a:pPr>
            <a:endParaRPr dirty="0">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32</a:t>
            </a:fld>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833" name="Google Shape;83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34" name="Google Shape;834;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mn-lt"/>
                <a:ea typeface="Times New Roman"/>
                <a:cs typeface="Times New Roman"/>
                <a:sym typeface="Times New Roman"/>
              </a:rPr>
              <a:t>The protocol for re-screening is exactly the same as screening; Pass/fail criteria are the same also</a:t>
            </a:r>
            <a:endParaRPr dirty="0">
              <a:latin typeface="+mn-l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Hand- 5 minutes</a:t>
            </a:r>
          </a:p>
          <a:p>
            <a:r>
              <a:rPr lang="en-US" dirty="0"/>
              <a:t>Tissue- 8-12 </a:t>
            </a:r>
            <a:r>
              <a:rPr lang="en-US" dirty="0" err="1"/>
              <a:t>hrs</a:t>
            </a:r>
            <a:endParaRPr lang="en-US" dirty="0"/>
          </a:p>
          <a:p>
            <a:r>
              <a:rPr lang="en-US" dirty="0"/>
              <a:t>Hard Surfaces- 24-48 </a:t>
            </a:r>
            <a:r>
              <a:rPr lang="en-US" dirty="0" err="1"/>
              <a:t>hrs</a:t>
            </a:r>
            <a:endParaRPr lang="en-US" dirty="0"/>
          </a:p>
        </p:txBody>
      </p:sp>
      <p:sp>
        <p:nvSpPr>
          <p:cNvPr id="4" name="Slide Number Placeholder 3"/>
          <p:cNvSpPr>
            <a:spLocks noGrp="1"/>
          </p:cNvSpPr>
          <p:nvPr>
            <p:ph type="sldNum" sz="quarter" idx="5"/>
          </p:nvPr>
        </p:nvSpPr>
        <p:spPr/>
        <p:txBody>
          <a:bodyPr/>
          <a:lstStyle/>
          <a:p>
            <a:fld id="{1C126579-FE2D-4CD5-A5B5-29469717F2E5}" type="slidenum">
              <a:rPr lang="en-US" smtClean="0"/>
              <a:t>5</a:t>
            </a:fld>
            <a:endParaRPr lang="en-US"/>
          </a:p>
        </p:txBody>
      </p:sp>
    </p:spTree>
    <p:extLst>
      <p:ext uri="{BB962C8B-B14F-4D97-AF65-F5344CB8AC3E}">
        <p14:creationId xmlns:p14="http://schemas.microsoft.com/office/powerpoint/2010/main" val="771945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43" name="Google Shape;843;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alibri"/>
                <a:ea typeface="Calibri"/>
                <a:cs typeface="Calibri"/>
                <a:sym typeface="Calibri"/>
              </a:rPr>
              <a:t>Here are some tools and tips that you might find useful in your hearing screening protocol.  Most students can perform a standard hearing screening but sometimes we need to use some “tools” to get a screening.  </a:t>
            </a:r>
            <a:endParaRPr dirty="0">
              <a:latin typeface="Calibri"/>
              <a:ea typeface="Calibri"/>
              <a:cs typeface="Calibri"/>
              <a:sym typeface="Calibri"/>
            </a:endParaRPr>
          </a:p>
        </p:txBody>
      </p:sp>
      <p:sp>
        <p:nvSpPr>
          <p:cNvPr id="844" name="Google Shape;844;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33</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34</a:t>
            </a:fld>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849" name="Google Shape;849;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50" name="Google Shape;850;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Times New Roman"/>
                <a:ea typeface="Times New Roman"/>
                <a:cs typeface="Times New Roman"/>
                <a:sym typeface="Times New Roman"/>
              </a:rPr>
              <a:t>Play audiometry may help you in getting a screening on children who do not seem to respond to a traditional response format.  </a:t>
            </a:r>
            <a:endParaRPr dirty="0"/>
          </a:p>
          <a:p>
            <a:pPr marL="0" lvl="0" indent="0" algn="l" rtl="0">
              <a:lnSpc>
                <a:spcPct val="100000"/>
              </a:lnSpc>
              <a:spcBef>
                <a:spcPts val="0"/>
              </a:spcBef>
              <a:spcAft>
                <a:spcPts val="0"/>
              </a:spcAft>
              <a:buSzPts val="1400"/>
              <a:buNone/>
            </a:pP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dirty="0"/>
              <a:t>Use with students who are difficult-to-test, who are developmentally delayed, or who are non-English speaking</a:t>
            </a:r>
            <a:endParaRPr dirty="0"/>
          </a:p>
          <a:p>
            <a:pPr marL="0" lvl="0" indent="0" algn="l" rtl="0">
              <a:lnSpc>
                <a:spcPct val="100000"/>
              </a:lnSpc>
              <a:spcBef>
                <a:spcPts val="0"/>
              </a:spcBef>
              <a:spcAft>
                <a:spcPts val="0"/>
              </a:spcAft>
              <a:buSzPts val="1400"/>
              <a:buNone/>
            </a:pPr>
            <a:r>
              <a:rPr lang="en-US" dirty="0"/>
              <a:t>Use a play task (e.g. drop blocks in a bucket)</a:t>
            </a:r>
            <a:endParaRPr dirty="0"/>
          </a:p>
          <a:p>
            <a:pPr marL="0" lvl="0" indent="0" algn="l" rtl="0">
              <a:lnSpc>
                <a:spcPct val="100000"/>
              </a:lnSpc>
              <a:spcBef>
                <a:spcPts val="0"/>
              </a:spcBef>
              <a:spcAft>
                <a:spcPts val="0"/>
              </a:spcAft>
              <a:buSzPts val="1400"/>
              <a:buNone/>
            </a:pPr>
            <a:r>
              <a:rPr lang="en-US" dirty="0"/>
              <a:t>Teach child the task at an elevated intensity level (e.g. 50 dB HL)</a:t>
            </a:r>
            <a:endParaRPr dirty="0"/>
          </a:p>
          <a:p>
            <a:pPr marL="0" lvl="0" indent="0" algn="l" rtl="0">
              <a:lnSpc>
                <a:spcPct val="100000"/>
              </a:lnSpc>
              <a:spcBef>
                <a:spcPts val="0"/>
              </a:spcBef>
              <a:spcAft>
                <a:spcPts val="0"/>
              </a:spcAft>
              <a:buSzPts val="1400"/>
              <a:buNone/>
            </a:pPr>
            <a:r>
              <a:rPr lang="en-US" dirty="0"/>
              <a:t>Make sure child can do on his own before you attempt screening at 20 dB HL</a:t>
            </a:r>
            <a:endParaRPr dirty="0"/>
          </a:p>
          <a:p>
            <a:pPr marL="0" lvl="0" indent="0" algn="l" rtl="0">
              <a:lnSpc>
                <a:spcPct val="100000"/>
              </a:lnSpc>
              <a:spcBef>
                <a:spcPts val="0"/>
              </a:spcBef>
              <a:spcAft>
                <a:spcPts val="0"/>
              </a:spcAft>
              <a:buSzPts val="1400"/>
              <a:buNone/>
            </a:pP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dirty="0">
                <a:latin typeface="Times New Roman"/>
                <a:ea typeface="Times New Roman"/>
                <a:cs typeface="Times New Roman"/>
                <a:sym typeface="Times New Roman"/>
              </a:rPr>
              <a:t>This type of testing probably needs to be performed in an environment where other children are not present </a:t>
            </a:r>
            <a:endParaRPr dirty="0"/>
          </a:p>
          <a:p>
            <a:pPr marL="0" lvl="0" indent="0" algn="l" rtl="0">
              <a:lnSpc>
                <a:spcPct val="100000"/>
              </a:lnSpc>
              <a:spcBef>
                <a:spcPts val="0"/>
              </a:spcBef>
              <a:spcAft>
                <a:spcPts val="0"/>
              </a:spcAft>
              <a:buSzPts val="1400"/>
              <a:buNone/>
            </a:pP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dirty="0">
                <a:latin typeface="Times New Roman"/>
                <a:ea typeface="Times New Roman"/>
                <a:cs typeface="Times New Roman"/>
                <a:sym typeface="Times New Roman"/>
              </a:rPr>
              <a:t>The next slide shows pictures of </a:t>
            </a:r>
            <a:r>
              <a:rPr lang="en-US" b="1" dirty="0">
                <a:latin typeface="Times New Roman"/>
                <a:ea typeface="Times New Roman"/>
                <a:cs typeface="Times New Roman"/>
                <a:sym typeface="Times New Roman"/>
              </a:rPr>
              <a:t>play </a:t>
            </a:r>
            <a:r>
              <a:rPr lang="en-US" b="1" dirty="0" err="1">
                <a:latin typeface="Times New Roman"/>
                <a:ea typeface="Times New Roman"/>
                <a:cs typeface="Times New Roman"/>
                <a:sym typeface="Times New Roman"/>
              </a:rPr>
              <a:t>audiometery</a:t>
            </a:r>
            <a:endParaRPr b="1" dirty="0">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35</a:t>
            </a:fld>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881" name="Google Shape;88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82" name="Google Shape;882;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Play audiometry uses a game or toy to get responses from student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36</a:t>
            </a:fld>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965" name="Google Shape;965;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66" name="Google Shape;966;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00"/>
              <a:buNone/>
            </a:pPr>
            <a:r>
              <a:rPr lang="en-US">
                <a:latin typeface="Calibri"/>
                <a:ea typeface="Calibri"/>
                <a:cs typeface="Calibri"/>
                <a:sym typeface="Calibri"/>
              </a:rPr>
              <a:t>DO find a quiet room</a:t>
            </a:r>
            <a:endParaRPr/>
          </a:p>
          <a:p>
            <a:pPr marL="0" lvl="0" indent="0" algn="l" rtl="0">
              <a:lnSpc>
                <a:spcPct val="90000"/>
              </a:lnSpc>
              <a:spcBef>
                <a:spcPts val="0"/>
              </a:spcBef>
              <a:spcAft>
                <a:spcPts val="0"/>
              </a:spcAft>
              <a:buSzPts val="1400"/>
              <a:buNone/>
            </a:pPr>
            <a:r>
              <a:rPr lang="en-US">
                <a:latin typeface="Calibri"/>
                <a:ea typeface="Calibri"/>
                <a:cs typeface="Calibri"/>
                <a:sym typeface="Calibri"/>
              </a:rPr>
              <a:t>DO screen at 20 dB HL</a:t>
            </a:r>
            <a:endParaRPr/>
          </a:p>
          <a:p>
            <a:pPr marL="0" lvl="0" indent="0" algn="l" rtl="0">
              <a:lnSpc>
                <a:spcPct val="90000"/>
              </a:lnSpc>
              <a:spcBef>
                <a:spcPts val="0"/>
              </a:spcBef>
              <a:spcAft>
                <a:spcPts val="0"/>
              </a:spcAft>
              <a:buSzPts val="1400"/>
              <a:buNone/>
            </a:pPr>
            <a:r>
              <a:rPr lang="en-US">
                <a:latin typeface="Calibri"/>
                <a:ea typeface="Calibri"/>
                <a:cs typeface="Calibri"/>
                <a:sym typeface="Calibri"/>
              </a:rPr>
              <a:t>DO present tone for at least 3 seconds</a:t>
            </a:r>
            <a:endParaRPr/>
          </a:p>
          <a:p>
            <a:pPr marL="0" lvl="0" indent="0" algn="l" rtl="0">
              <a:lnSpc>
                <a:spcPct val="90000"/>
              </a:lnSpc>
              <a:spcBef>
                <a:spcPts val="0"/>
              </a:spcBef>
              <a:spcAft>
                <a:spcPts val="0"/>
              </a:spcAft>
              <a:buSzPts val="1400"/>
              <a:buNone/>
            </a:pPr>
            <a:r>
              <a:rPr lang="en-US">
                <a:latin typeface="Calibri"/>
                <a:ea typeface="Calibri"/>
                <a:cs typeface="Calibri"/>
                <a:sym typeface="Calibri"/>
              </a:rPr>
              <a:t>DO use pulsed tones if possible – they are easier to perceive than continuous tones</a:t>
            </a:r>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83" name="Google Shape;983;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00"/>
              <a:buNone/>
            </a:pPr>
            <a:r>
              <a:rPr lang="en-US">
                <a:latin typeface="Calibri"/>
                <a:ea typeface="Calibri"/>
                <a:cs typeface="Calibri"/>
                <a:sym typeface="Calibri"/>
              </a:rPr>
              <a:t>Don’t require students to raise right or left hand (Remember: </a:t>
            </a:r>
            <a:r>
              <a:rPr lang="en-US">
                <a:latin typeface="Times New Roman"/>
                <a:ea typeface="Times New Roman"/>
                <a:cs typeface="Times New Roman"/>
                <a:sym typeface="Times New Roman"/>
              </a:rPr>
              <a:t>It is not recommended that you require a student to raise the hand of the ear where the tone is.  Sometimes when we are close to a person’s threshold (softest sound they can hear 50% of the time), the sound is more in the middle of the head – so a child may hesitate to respond b/c they aren’t sure which ear it is in when in fact they did hear the sound.)</a:t>
            </a:r>
            <a:br>
              <a:rPr lang="en-US">
                <a:latin typeface="Times New Roman"/>
                <a:ea typeface="Times New Roman"/>
                <a:cs typeface="Times New Roman"/>
                <a:sym typeface="Times New Roman"/>
              </a:rPr>
            </a:br>
            <a:endParaRPr>
              <a:latin typeface="Calibri"/>
              <a:ea typeface="Calibri"/>
              <a:cs typeface="Calibri"/>
              <a:sym typeface="Calibri"/>
            </a:endParaRPr>
          </a:p>
          <a:p>
            <a:pPr marL="0" lvl="0" indent="0" algn="l" rtl="0">
              <a:lnSpc>
                <a:spcPct val="90000"/>
              </a:lnSpc>
              <a:spcBef>
                <a:spcPts val="0"/>
              </a:spcBef>
              <a:spcAft>
                <a:spcPts val="0"/>
              </a:spcAft>
              <a:buSzPts val="1400"/>
              <a:buNone/>
            </a:pPr>
            <a:r>
              <a:rPr lang="en-US">
                <a:latin typeface="Calibri"/>
                <a:ea typeface="Calibri"/>
                <a:cs typeface="Calibri"/>
                <a:sym typeface="Calibri"/>
              </a:rPr>
              <a:t>Don’t get into a pattern with your presentation of the tone</a:t>
            </a:r>
            <a:endParaRPr/>
          </a:p>
          <a:p>
            <a:pPr marL="0" lvl="0" indent="0" algn="l" rtl="0">
              <a:lnSpc>
                <a:spcPct val="90000"/>
              </a:lnSpc>
              <a:spcBef>
                <a:spcPts val="0"/>
              </a:spcBef>
              <a:spcAft>
                <a:spcPts val="0"/>
              </a:spcAft>
              <a:buSzPts val="1400"/>
              <a:buNone/>
            </a:pPr>
            <a:r>
              <a:rPr lang="en-US">
                <a:latin typeface="Calibri"/>
                <a:ea typeface="Calibri"/>
                <a:cs typeface="Calibri"/>
                <a:sym typeface="Calibri"/>
              </a:rPr>
              <a:t>Don’t give visual cues-position audiometer controls out of view</a:t>
            </a:r>
            <a:endParaRPr>
              <a:latin typeface="Calibri"/>
              <a:ea typeface="Calibri"/>
              <a:cs typeface="Calibri"/>
              <a:sym typeface="Calibri"/>
            </a:endParaRPr>
          </a:p>
        </p:txBody>
      </p:sp>
      <p:sp>
        <p:nvSpPr>
          <p:cNvPr id="984" name="Google Shape;984;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37</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18" name="Google Shape;1018;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00"/>
              <a:buNone/>
            </a:pPr>
            <a:r>
              <a:rPr lang="en-US" dirty="0">
                <a:latin typeface="Calibri"/>
                <a:ea typeface="Calibri"/>
                <a:cs typeface="Calibri"/>
                <a:sym typeface="Calibri"/>
              </a:rPr>
              <a:t>Do </a:t>
            </a:r>
            <a:r>
              <a:rPr lang="en-US" b="1" dirty="0">
                <a:latin typeface="Calibri"/>
                <a:ea typeface="Calibri"/>
                <a:cs typeface="Calibri"/>
                <a:sym typeface="Calibri"/>
              </a:rPr>
              <a:t>NOT</a:t>
            </a:r>
            <a:r>
              <a:rPr lang="en-US" dirty="0">
                <a:latin typeface="Calibri"/>
                <a:ea typeface="Calibri"/>
                <a:cs typeface="Calibri"/>
                <a:sym typeface="Calibri"/>
              </a:rPr>
              <a:t> screen an ear with known hearing loss</a:t>
            </a:r>
            <a:endParaRPr dirty="0"/>
          </a:p>
          <a:p>
            <a:pPr marL="0" lvl="0" indent="0" algn="l" rtl="0">
              <a:lnSpc>
                <a:spcPct val="90000"/>
              </a:lnSpc>
              <a:spcBef>
                <a:spcPts val="0"/>
              </a:spcBef>
              <a:spcAft>
                <a:spcPts val="0"/>
              </a:spcAft>
              <a:buSzPts val="1400"/>
              <a:buNone/>
            </a:pPr>
            <a:endParaRPr dirty="0">
              <a:latin typeface="Calibri"/>
              <a:ea typeface="Calibri"/>
              <a:cs typeface="Calibri"/>
              <a:sym typeface="Calibri"/>
            </a:endParaRPr>
          </a:p>
          <a:p>
            <a:pPr marL="0" lvl="0" indent="0" algn="l" rtl="0">
              <a:lnSpc>
                <a:spcPct val="90000"/>
              </a:lnSpc>
              <a:spcBef>
                <a:spcPts val="0"/>
              </a:spcBef>
              <a:spcAft>
                <a:spcPts val="0"/>
              </a:spcAft>
              <a:buSzPts val="1400"/>
              <a:buNone/>
            </a:pPr>
            <a:r>
              <a:rPr lang="en-US" dirty="0">
                <a:latin typeface="Calibri"/>
                <a:ea typeface="Calibri"/>
                <a:cs typeface="Calibri"/>
                <a:sym typeface="Calibri"/>
              </a:rPr>
              <a:t>Do </a:t>
            </a:r>
            <a:r>
              <a:rPr lang="en-US" b="1" dirty="0">
                <a:latin typeface="Calibri"/>
                <a:ea typeface="Calibri"/>
                <a:cs typeface="Calibri"/>
                <a:sym typeface="Calibri"/>
              </a:rPr>
              <a:t>NOT</a:t>
            </a:r>
            <a:r>
              <a:rPr lang="en-US" dirty="0">
                <a:latin typeface="Calibri"/>
                <a:ea typeface="Calibri"/>
                <a:cs typeface="Calibri"/>
                <a:sym typeface="Calibri"/>
              </a:rPr>
              <a:t> switch the headphones from one audiometer to another.  This changes the calibration of your machine.  If you have to get your headphones repaired or replaced, your audiometer has to be re-calibrated</a:t>
            </a:r>
            <a:endParaRPr dirty="0"/>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p:txBody>
      </p:sp>
      <p:sp>
        <p:nvSpPr>
          <p:cNvPr id="1019" name="Google Shape;1019;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38</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CBE11807-DD6D-4231-9A07-70051F0037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8D30168C-7DFE-4333-A8F0-1090E63961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8772" lvl="0" indent="0" algn="l" rtl="0">
              <a:lnSpc>
                <a:spcPct val="100000"/>
              </a:lnSpc>
              <a:spcBef>
                <a:spcPts val="0"/>
              </a:spcBef>
              <a:spcAft>
                <a:spcPts val="0"/>
              </a:spcAft>
              <a:buSzPts val="1800"/>
              <a:buNone/>
            </a:pPr>
            <a:r>
              <a:rPr lang="en-US" dirty="0">
                <a:latin typeface="+mn-lt"/>
                <a:ea typeface="Arial"/>
                <a:cs typeface="Arial"/>
                <a:sym typeface="Arial"/>
              </a:rPr>
              <a:t>This training and certification of Scoliosis Screeners is the responsibility of the Certified Scoliosis Screening Instructor</a:t>
            </a:r>
            <a:endParaRPr lang="en-US" dirty="0">
              <a:latin typeface="+mn-lt"/>
            </a:endParaRPr>
          </a:p>
          <a:p>
            <a:pPr marL="238772" lvl="0" indent="0" algn="l" rtl="0">
              <a:lnSpc>
                <a:spcPct val="100000"/>
              </a:lnSpc>
              <a:spcBef>
                <a:spcPts val="0"/>
              </a:spcBef>
              <a:spcAft>
                <a:spcPts val="0"/>
              </a:spcAft>
              <a:buSzPts val="1800"/>
              <a:buNone/>
            </a:pPr>
            <a:r>
              <a:rPr lang="en-US" dirty="0">
                <a:latin typeface="+mn-lt"/>
                <a:ea typeface="Arial"/>
                <a:cs typeface="Arial"/>
                <a:sym typeface="Arial"/>
              </a:rPr>
              <a:t>Participants should be able to do a return scoliosis screening demonstration to the instructor.  </a:t>
            </a:r>
            <a:endParaRPr lang="en-US" dirty="0">
              <a:latin typeface="+mn-lt"/>
            </a:endParaRPr>
          </a:p>
          <a:p>
            <a:pPr marL="238772" lvl="0" indent="0" algn="l" rtl="0">
              <a:lnSpc>
                <a:spcPct val="100000"/>
              </a:lnSpc>
              <a:spcBef>
                <a:spcPts val="0"/>
              </a:spcBef>
              <a:spcAft>
                <a:spcPts val="0"/>
              </a:spcAft>
              <a:buSzPts val="1800"/>
              <a:buNone/>
            </a:pPr>
            <a:r>
              <a:rPr lang="en-US" dirty="0">
                <a:latin typeface="+mn-lt"/>
                <a:ea typeface="Arial"/>
                <a:cs typeface="Arial"/>
                <a:sym typeface="Arial"/>
              </a:rPr>
              <a:t>With proper education and training, the number of un-necessary referrals should lessen.</a:t>
            </a:r>
            <a:endParaRPr lang="en-US" dirty="0">
              <a:latin typeface="+mn-lt"/>
            </a:endParaRPr>
          </a:p>
          <a:p>
            <a:endParaRPr lang="en-US" altLang="en-US" dirty="0"/>
          </a:p>
        </p:txBody>
      </p:sp>
      <p:sp>
        <p:nvSpPr>
          <p:cNvPr id="5124" name="Slide Number Placeholder 3">
            <a:extLst>
              <a:ext uri="{FF2B5EF4-FFF2-40B4-BE49-F238E27FC236}">
                <a16:creationId xmlns:a16="http://schemas.microsoft.com/office/drawing/2014/main" id="{6FFDBFCD-2E8C-4FE3-9A8D-F5D9000A0F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B6D2612-95CD-4140-9E76-0D160DFA3929}" type="slidenum">
              <a:rPr lang="en-US" altLang="en-US" smtClean="0"/>
              <a:pPr/>
              <a:t>40</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25000"/>
              </a:lnSpc>
              <a:spcBef>
                <a:spcPts val="0"/>
              </a:spcBef>
              <a:spcAft>
                <a:spcPts val="0"/>
              </a:spcAft>
              <a:buSzPts val="2240"/>
              <a:buNone/>
            </a:pPr>
            <a:r>
              <a:rPr lang="en-US" sz="1200" dirty="0">
                <a:latin typeface="+mn-lt"/>
                <a:ea typeface="Tahoma"/>
                <a:cs typeface="Tahoma"/>
                <a:sym typeface="Tahoma"/>
              </a:rPr>
              <a:t>The procedure used to examine a child for scoliosis. It consists of evaluating the child in six positions. The forward bend technique is included in three of these positions.</a:t>
            </a:r>
          </a:p>
          <a:p>
            <a:pPr marL="0" lvl="0" indent="0" algn="l" rtl="0">
              <a:lnSpc>
                <a:spcPct val="125000"/>
              </a:lnSpc>
              <a:spcBef>
                <a:spcPts val="0"/>
              </a:spcBef>
              <a:spcAft>
                <a:spcPts val="0"/>
              </a:spcAft>
              <a:buClr>
                <a:srgbClr val="C00000"/>
              </a:buClr>
              <a:buSzPts val="2240"/>
              <a:buNone/>
            </a:pPr>
            <a:r>
              <a:rPr lang="en-US" sz="1200" dirty="0">
                <a:solidFill>
                  <a:schemeClr val="lt1"/>
                </a:solidFill>
                <a:latin typeface="+mn-lt"/>
                <a:ea typeface="Tahoma"/>
                <a:cs typeface="Tahoma"/>
                <a:sym typeface="Tahoma"/>
              </a:rPr>
              <a:t>Examine the presence or absence of an abnormality of the spine. It involves observing the person being screened from the rear, front, and side while the person is bending forward.</a:t>
            </a:r>
          </a:p>
          <a:p>
            <a:pPr marL="0" lvl="0" indent="0" algn="l" rtl="0">
              <a:lnSpc>
                <a:spcPct val="125000"/>
              </a:lnSpc>
              <a:spcBef>
                <a:spcPts val="0"/>
              </a:spcBef>
              <a:spcAft>
                <a:spcPts val="0"/>
              </a:spcAft>
              <a:buClr>
                <a:srgbClr val="C00000"/>
              </a:buClr>
              <a:buSzPts val="2240"/>
              <a:buNone/>
            </a:pPr>
            <a:r>
              <a:rPr lang="en-US" sz="1200" b="1" dirty="0">
                <a:solidFill>
                  <a:schemeClr val="lt1"/>
                </a:solidFill>
                <a:latin typeface="+mn-lt"/>
                <a:ea typeface="Tahoma"/>
                <a:cs typeface="Tahoma"/>
                <a:sym typeface="Tahoma"/>
              </a:rPr>
              <a:t>Forward Bend Technique:</a:t>
            </a:r>
            <a:r>
              <a:rPr lang="en-US" sz="1200" dirty="0">
                <a:solidFill>
                  <a:schemeClr val="lt1"/>
                </a:solidFill>
                <a:latin typeface="+mn-lt"/>
                <a:ea typeface="Tahoma"/>
                <a:cs typeface="Tahoma"/>
                <a:sym typeface="Tahoma"/>
              </a:rPr>
              <a:t> A technique used to determine the presence or absence of an abnormality of the spine. It involves observing the person being screened from the rear, front, and side while the person is bending forward.</a:t>
            </a: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41</a:t>
            </a:fld>
            <a:endParaRPr lang="en-US" altLang="en-US"/>
          </a:p>
        </p:txBody>
      </p:sp>
    </p:spTree>
    <p:extLst>
      <p:ext uri="{BB962C8B-B14F-4D97-AF65-F5344CB8AC3E}">
        <p14:creationId xmlns:p14="http://schemas.microsoft.com/office/powerpoint/2010/main" val="15172197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42</a:t>
            </a:fld>
            <a:endParaRPr lang="en-US" altLang="en-US"/>
          </a:p>
        </p:txBody>
      </p:sp>
    </p:spTree>
    <p:extLst>
      <p:ext uri="{BB962C8B-B14F-4D97-AF65-F5344CB8AC3E}">
        <p14:creationId xmlns:p14="http://schemas.microsoft.com/office/powerpoint/2010/main" val="7796267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800"/>
              <a:buNone/>
            </a:pPr>
            <a:r>
              <a:rPr lang="en-US" b="1" dirty="0">
                <a:latin typeface="+mn-lt"/>
                <a:ea typeface="Arial"/>
                <a:cs typeface="Arial"/>
                <a:sym typeface="Arial"/>
              </a:rPr>
              <a:t>Scoliosis</a:t>
            </a:r>
            <a:r>
              <a:rPr lang="en-US" dirty="0">
                <a:latin typeface="+mn-lt"/>
                <a:ea typeface="Arial"/>
                <a:cs typeface="Arial"/>
                <a:sym typeface="Arial"/>
              </a:rPr>
              <a:t> is defined as an abnormal lateral curvature of the spine of 10  degrees  or more.  </a:t>
            </a:r>
            <a:endParaRPr lang="en-US" dirty="0">
              <a:latin typeface="+mn-lt"/>
            </a:endParaRPr>
          </a:p>
          <a:p>
            <a:pPr marL="0" lvl="0" indent="0" algn="l" rtl="0">
              <a:lnSpc>
                <a:spcPct val="100000"/>
              </a:lnSpc>
              <a:spcBef>
                <a:spcPts val="0"/>
              </a:spcBef>
              <a:spcAft>
                <a:spcPts val="0"/>
              </a:spcAft>
              <a:buSzPts val="1800"/>
              <a:buNone/>
            </a:pPr>
            <a:r>
              <a:rPr lang="en-US" dirty="0">
                <a:latin typeface="+mn-lt"/>
                <a:ea typeface="Arial"/>
                <a:cs typeface="Arial"/>
                <a:sym typeface="Arial"/>
              </a:rPr>
              <a:t>This rotation in the spinal column creates a side to side, “S” shaped curve when viewed from behind. </a:t>
            </a:r>
            <a:endParaRPr lang="en-US" dirty="0">
              <a:latin typeface="+mn-lt"/>
            </a:endParaRPr>
          </a:p>
          <a:p>
            <a:pPr marL="0" lvl="0" indent="0" algn="l" rtl="0">
              <a:lnSpc>
                <a:spcPct val="100000"/>
              </a:lnSpc>
              <a:spcBef>
                <a:spcPts val="0"/>
              </a:spcBef>
              <a:spcAft>
                <a:spcPts val="0"/>
              </a:spcAft>
              <a:buSzPts val="1800"/>
              <a:buNone/>
            </a:pPr>
            <a:r>
              <a:rPr lang="en-US" dirty="0">
                <a:latin typeface="+mn-lt"/>
                <a:ea typeface="Arial"/>
                <a:cs typeface="Arial"/>
                <a:sym typeface="Arial"/>
              </a:rPr>
              <a:t>Some cases worsen with time and can result in serious problems such as unsightly appearance, occasionally back pain as one ages, and in the worst cases, interference with heart and lung function.  </a:t>
            </a:r>
            <a:endParaRPr lang="en-US" dirty="0">
              <a:latin typeface="+mn-lt"/>
            </a:endParaRPr>
          </a:p>
          <a:p>
            <a:pPr marL="0" lvl="0" indent="0" algn="l" rtl="0">
              <a:lnSpc>
                <a:spcPct val="100000"/>
              </a:lnSpc>
              <a:spcBef>
                <a:spcPts val="0"/>
              </a:spcBef>
              <a:spcAft>
                <a:spcPts val="0"/>
              </a:spcAft>
              <a:buSzPts val="1800"/>
              <a:buNone/>
            </a:pPr>
            <a:r>
              <a:rPr lang="en-US" dirty="0">
                <a:latin typeface="+mn-lt"/>
                <a:ea typeface="Arial"/>
                <a:cs typeface="Arial"/>
                <a:sym typeface="Arial"/>
              </a:rPr>
              <a:t>Scoliosis is further divided into two categories: </a:t>
            </a:r>
            <a:r>
              <a:rPr lang="en-US" u="sng" dirty="0">
                <a:latin typeface="+mn-lt"/>
                <a:ea typeface="Arial"/>
                <a:cs typeface="Arial"/>
                <a:sym typeface="Arial"/>
              </a:rPr>
              <a:t>structural</a:t>
            </a:r>
            <a:r>
              <a:rPr lang="en-US" dirty="0">
                <a:latin typeface="+mn-lt"/>
                <a:ea typeface="Arial"/>
                <a:cs typeface="Arial"/>
                <a:sym typeface="Arial"/>
              </a:rPr>
              <a:t> and </a:t>
            </a:r>
            <a:r>
              <a:rPr lang="en-US" u="sng" dirty="0">
                <a:latin typeface="+mn-lt"/>
                <a:ea typeface="Arial"/>
                <a:cs typeface="Arial"/>
                <a:sym typeface="Arial"/>
              </a:rPr>
              <a:t>functional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43</a:t>
            </a:fld>
            <a:endParaRPr lang="en-US" altLang="en-US"/>
          </a:p>
        </p:txBody>
      </p:sp>
    </p:spTree>
    <p:extLst>
      <p:ext uri="{BB962C8B-B14F-4D97-AF65-F5344CB8AC3E}">
        <p14:creationId xmlns:p14="http://schemas.microsoft.com/office/powerpoint/2010/main" val="225250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 name="Google Shape;62;p1:notes"/>
          <p:cNvSpPr txBox="1">
            <a:spLocks noGrp="1"/>
          </p:cNvSpPr>
          <p:nvPr>
            <p:ph type="body" idx="1"/>
          </p:nvPr>
        </p:nvSpPr>
        <p:spPr>
          <a:xfrm>
            <a:off x="698500" y="4403725"/>
            <a:ext cx="5588000" cy="417195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400"/>
              <a:buNone/>
            </a:pPr>
            <a:r>
              <a:rPr lang="en-US" dirty="0"/>
              <a:t>Welcome to the 2023 updated Vision Screening Certification for Arkansas Nurses</a:t>
            </a:r>
            <a:endParaRPr dirty="0"/>
          </a:p>
        </p:txBody>
      </p:sp>
      <p:sp>
        <p:nvSpPr>
          <p:cNvPr id="63" name="Google Shape;63;p1:notes"/>
          <p:cNvSpPr txBox="1"/>
          <p:nvPr/>
        </p:nvSpPr>
        <p:spPr>
          <a:xfrm>
            <a:off x="3956050" y="8805862"/>
            <a:ext cx="3027362" cy="46355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800"/>
              <a:buNone/>
            </a:pPr>
            <a:r>
              <a:rPr lang="en-US" b="1" dirty="0">
                <a:solidFill>
                  <a:srgbClr val="000000"/>
                </a:solidFill>
              </a:rPr>
              <a:t>Scoliosis</a:t>
            </a:r>
            <a:r>
              <a:rPr lang="en-US" dirty="0">
                <a:solidFill>
                  <a:srgbClr val="000000"/>
                </a:solidFill>
              </a:rPr>
              <a:t> (from </a:t>
            </a:r>
            <a:r>
              <a:rPr lang="en-US" u="sng" dirty="0">
                <a:solidFill>
                  <a:srgbClr val="000000"/>
                </a:solidFill>
                <a:hlinkClick r:id="rId3">
                  <a:extLst>
                    <a:ext uri="{A12FA001-AC4F-418D-AE19-62706E023703}">
                      <ahyp:hlinkClr xmlns:ahyp="http://schemas.microsoft.com/office/drawing/2018/hyperlinkcolor" val="tx"/>
                    </a:ext>
                  </a:extLst>
                </a:hlinkClick>
              </a:rPr>
              <a:t>Greek</a:t>
            </a:r>
            <a:r>
              <a:rPr lang="en-US" dirty="0">
                <a:solidFill>
                  <a:srgbClr val="000000"/>
                </a:solidFill>
              </a:rPr>
              <a:t>: </a:t>
            </a:r>
            <a:r>
              <a:rPr lang="en-US" i="1" u="sng" dirty="0" err="1">
                <a:solidFill>
                  <a:srgbClr val="000000"/>
                </a:solidFill>
                <a:hlinkClick r:id="rId4">
                  <a:extLst>
                    <a:ext uri="{A12FA001-AC4F-418D-AE19-62706E023703}">
                      <ahyp:hlinkClr xmlns:ahyp="http://schemas.microsoft.com/office/drawing/2018/hyperlinkcolor" val="tx"/>
                    </a:ext>
                  </a:extLst>
                </a:hlinkClick>
              </a:rPr>
              <a:t>skoliōsis</a:t>
            </a:r>
            <a:r>
              <a:rPr lang="en-US" dirty="0">
                <a:solidFill>
                  <a:srgbClr val="000000"/>
                </a:solidFill>
              </a:rPr>
              <a:t> meaning from </a:t>
            </a:r>
            <a:r>
              <a:rPr lang="en-US" i="1" u="sng" dirty="0" err="1">
                <a:solidFill>
                  <a:srgbClr val="000000"/>
                </a:solidFill>
                <a:hlinkClick r:id="rId4">
                  <a:extLst>
                    <a:ext uri="{A12FA001-AC4F-418D-AE19-62706E023703}">
                      <ahyp:hlinkClr xmlns:ahyp="http://schemas.microsoft.com/office/drawing/2018/hyperlinkcolor" val="tx"/>
                    </a:ext>
                  </a:extLst>
                </a:hlinkClick>
              </a:rPr>
              <a:t>skolios</a:t>
            </a:r>
            <a:r>
              <a:rPr lang="en-US" dirty="0">
                <a:solidFill>
                  <a:srgbClr val="000000"/>
                </a:solidFill>
              </a:rPr>
              <a:t>, "crooked")</a:t>
            </a:r>
            <a:endParaRPr lang="en-US" dirty="0"/>
          </a:p>
          <a:p>
            <a:pPr marL="0" lvl="0" indent="0" algn="l" rtl="0">
              <a:lnSpc>
                <a:spcPct val="100000"/>
              </a:lnSpc>
              <a:spcBef>
                <a:spcPts val="0"/>
              </a:spcBef>
              <a:spcAft>
                <a:spcPts val="0"/>
              </a:spcAft>
              <a:buSzPts val="1800"/>
              <a:buNone/>
            </a:pPr>
            <a:r>
              <a:rPr lang="en-US" u="sng" dirty="0">
                <a:solidFill>
                  <a:srgbClr val="000000"/>
                </a:solidFill>
                <a:hlinkClick r:id="rId5">
                  <a:extLst>
                    <a:ext uri="{A12FA001-AC4F-418D-AE19-62706E023703}">
                      <ahyp:hlinkClr xmlns:ahyp="http://schemas.microsoft.com/office/drawing/2018/hyperlinkcolor" val="tx"/>
                    </a:ext>
                  </a:extLst>
                </a:hlinkClick>
              </a:rPr>
              <a:t>[1]</a:t>
            </a:r>
            <a:r>
              <a:rPr lang="en-US" dirty="0">
                <a:solidFill>
                  <a:srgbClr val="000000"/>
                </a:solidFill>
              </a:rPr>
              <a:t>[1] is a medical condition in which a person's </a:t>
            </a:r>
            <a:r>
              <a:rPr lang="en-US" u="sng" dirty="0">
                <a:solidFill>
                  <a:srgbClr val="000000"/>
                </a:solidFill>
                <a:hlinkClick r:id="rId6">
                  <a:extLst>
                    <a:ext uri="{A12FA001-AC4F-418D-AE19-62706E023703}">
                      <ahyp:hlinkClr xmlns:ahyp="http://schemas.microsoft.com/office/drawing/2018/hyperlinkcolor" val="tx"/>
                    </a:ext>
                  </a:extLst>
                </a:hlinkClick>
              </a:rPr>
              <a:t>spine</a:t>
            </a:r>
            <a:r>
              <a:rPr lang="en-US" dirty="0">
                <a:solidFill>
                  <a:srgbClr val="000000"/>
                </a:solidFill>
              </a:rPr>
              <a:t> is curved from side to side. Although it is a complex three-dimensional deformity, on an x-ray, viewed from the rear, the spine of an individual with scoliosis may look more like an "S" or a "C" than a straight line.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44</a:t>
            </a:fld>
            <a:endParaRPr lang="en-US" altLang="en-US"/>
          </a:p>
        </p:txBody>
      </p:sp>
    </p:spTree>
    <p:extLst>
      <p:ext uri="{BB962C8B-B14F-4D97-AF65-F5344CB8AC3E}">
        <p14:creationId xmlns:p14="http://schemas.microsoft.com/office/powerpoint/2010/main" val="22887310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800"/>
              <a:buNone/>
            </a:pPr>
            <a:r>
              <a:rPr lang="en-US" b="1" dirty="0"/>
              <a:t>Functional scoliosis:</a:t>
            </a:r>
            <a:r>
              <a:rPr lang="en-US" dirty="0"/>
              <a:t> A structurally normal spine that appears to have a lateral curve (scoliosis).</a:t>
            </a:r>
          </a:p>
          <a:p>
            <a:pPr marL="0" lvl="0" indent="0" algn="l" rtl="0">
              <a:lnSpc>
                <a:spcPct val="100000"/>
              </a:lnSpc>
              <a:spcBef>
                <a:spcPts val="0"/>
              </a:spcBef>
              <a:spcAft>
                <a:spcPts val="0"/>
              </a:spcAft>
              <a:buSzPts val="1800"/>
              <a:buNone/>
            </a:pPr>
            <a:r>
              <a:rPr lang="en-US" dirty="0"/>
              <a:t>Nonstructural scoliosis involves a temporary change of spinal curvature. This is caused by an underlying condition such as a difference in leg length, muscle spasms, or inflammatory conditions, (e.g. </a:t>
            </a:r>
            <a:r>
              <a:rPr lang="en-US" u="sng" dirty="0">
                <a:solidFill>
                  <a:srgbClr val="000000"/>
                </a:solidFill>
                <a:hlinkClick r:id="rId3">
                  <a:extLst>
                    <a:ext uri="{A12FA001-AC4F-418D-AE19-62706E023703}">
                      <ahyp:hlinkClr xmlns:ahyp="http://schemas.microsoft.com/office/drawing/2018/hyperlinkcolor" val="tx"/>
                    </a:ext>
                  </a:extLst>
                </a:hlinkClick>
              </a:rPr>
              <a:t>appendicitis</a:t>
            </a:r>
            <a:r>
              <a:rPr lang="en-US" dirty="0"/>
              <a:t>), which may produce muscle spasm. </a:t>
            </a:r>
          </a:p>
          <a:p>
            <a:pPr marL="0" lvl="0" indent="0" algn="l" rtl="0">
              <a:lnSpc>
                <a:spcPct val="100000"/>
              </a:lnSpc>
              <a:spcBef>
                <a:spcPts val="0"/>
              </a:spcBef>
              <a:spcAft>
                <a:spcPts val="0"/>
              </a:spcAft>
              <a:buSzPts val="1800"/>
              <a:buNone/>
            </a:pPr>
            <a:r>
              <a:rPr lang="en-US" dirty="0">
                <a:latin typeface="Arial"/>
                <a:ea typeface="Arial"/>
                <a:cs typeface="Arial"/>
                <a:sym typeface="Arial"/>
              </a:rPr>
              <a:t>In the functional scoliosis, fixed rotation does not occur, and the curvature is usually non-progressive. This type of scoliosis is classified into postural, which disappears on forward bending, and compensatory, which is most commonly due to a short leg.</a:t>
            </a:r>
            <a:endParaRPr lang="en-US" dirty="0"/>
          </a:p>
          <a:p>
            <a:pPr marL="0" lvl="0" indent="0" algn="l" rtl="0">
              <a:lnSpc>
                <a:spcPct val="100000"/>
              </a:lnSpc>
              <a:spcBef>
                <a:spcPts val="0"/>
              </a:spcBef>
              <a:spcAft>
                <a:spcPts val="0"/>
              </a:spcAft>
              <a:buSzPts val="1800"/>
              <a:buNone/>
            </a:pPr>
            <a:endParaRPr lang="en-US" dirty="0">
              <a:latin typeface="Arial"/>
              <a:ea typeface="Arial"/>
              <a:cs typeface="Arial"/>
              <a:sym typeface="Arial"/>
            </a:endParaRPr>
          </a:p>
          <a:p>
            <a:pPr marL="0" lvl="0" indent="0" algn="l" rtl="0">
              <a:lnSpc>
                <a:spcPct val="100000"/>
              </a:lnSpc>
              <a:spcBef>
                <a:spcPts val="0"/>
              </a:spcBef>
              <a:spcAft>
                <a:spcPts val="0"/>
              </a:spcAft>
              <a:buSzPts val="1800"/>
              <a:buNone/>
            </a:pPr>
            <a:r>
              <a:rPr lang="en-US" dirty="0"/>
              <a:t>Functional scoliosis is treated by correcting the underlying problem. The spine itself needs no treatment.</a:t>
            </a:r>
          </a:p>
          <a:p>
            <a:pPr marL="0" lvl="0" indent="0" algn="l" rtl="0">
              <a:lnSpc>
                <a:spcPct val="100000"/>
              </a:lnSpc>
              <a:spcBef>
                <a:spcPts val="0"/>
              </a:spcBef>
              <a:spcAft>
                <a:spcPts val="0"/>
              </a:spcAft>
              <a:buSzPts val="1800"/>
              <a:buNone/>
            </a:pPr>
            <a:endParaRPr lang="en-US" dirty="0">
              <a:latin typeface="Arial"/>
              <a:ea typeface="Arial"/>
              <a:cs typeface="Arial"/>
              <a:sym typeface="Arial"/>
            </a:endParaRPr>
          </a:p>
          <a:p>
            <a:pPr marL="0" lvl="0" indent="0" algn="l" rtl="0">
              <a:lnSpc>
                <a:spcPct val="100000"/>
              </a:lnSpc>
              <a:spcBef>
                <a:spcPts val="0"/>
              </a:spcBef>
              <a:spcAft>
                <a:spcPts val="0"/>
              </a:spcAft>
              <a:buSzPts val="1800"/>
              <a:buNone/>
            </a:pPr>
            <a:endParaRPr lang="en-US" dirty="0">
              <a:latin typeface="Arial"/>
              <a:ea typeface="Arial"/>
              <a:cs typeface="Arial"/>
              <a:sym typeface="Arial"/>
            </a:endParaRPr>
          </a:p>
          <a:p>
            <a:pPr marL="0" lvl="0" indent="0" algn="l" rtl="0">
              <a:lnSpc>
                <a:spcPct val="100000"/>
              </a:lnSpc>
              <a:spcBef>
                <a:spcPts val="0"/>
              </a:spcBef>
              <a:spcAft>
                <a:spcPts val="0"/>
              </a:spcAft>
              <a:buSzPts val="1800"/>
              <a:buNone/>
            </a:pPr>
            <a:endParaRPr lang="en-US" dirty="0">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45</a:t>
            </a:fld>
            <a:endParaRPr lang="en-US" altLang="en-US"/>
          </a:p>
        </p:txBody>
      </p:sp>
    </p:spTree>
    <p:extLst>
      <p:ext uri="{BB962C8B-B14F-4D97-AF65-F5344CB8AC3E}">
        <p14:creationId xmlns:p14="http://schemas.microsoft.com/office/powerpoint/2010/main" val="42310023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46</a:t>
            </a:fld>
            <a:endParaRPr lang="en-US" altLang="en-US"/>
          </a:p>
        </p:txBody>
      </p:sp>
    </p:spTree>
    <p:extLst>
      <p:ext uri="{BB962C8B-B14F-4D97-AF65-F5344CB8AC3E}">
        <p14:creationId xmlns:p14="http://schemas.microsoft.com/office/powerpoint/2010/main" val="11073898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u="sng" dirty="0">
                <a:latin typeface="+mn-lt"/>
                <a:ea typeface="Arial"/>
                <a:cs typeface="Arial"/>
                <a:sym typeface="Arial"/>
              </a:rPr>
              <a:t>Privacy</a:t>
            </a:r>
            <a:r>
              <a:rPr lang="en-US" dirty="0">
                <a:latin typeface="+mn-lt"/>
                <a:ea typeface="Arial"/>
                <a:cs typeface="Arial"/>
                <a:sym typeface="Arial"/>
              </a:rPr>
              <a:t>:  Screen boys and girls separately.  </a:t>
            </a:r>
            <a:endParaRPr lang="en-US" dirty="0">
              <a:latin typeface="+mn-lt"/>
            </a:endParaRPr>
          </a:p>
          <a:p>
            <a:pPr marL="0" lvl="0" indent="0" algn="l" rtl="0">
              <a:lnSpc>
                <a:spcPct val="100000"/>
              </a:lnSpc>
              <a:spcBef>
                <a:spcPts val="0"/>
              </a:spcBef>
              <a:spcAft>
                <a:spcPts val="0"/>
              </a:spcAft>
              <a:buSzPts val="1800"/>
              <a:buNone/>
            </a:pPr>
            <a:r>
              <a:rPr lang="en-US" dirty="0">
                <a:latin typeface="+mn-lt"/>
                <a:ea typeface="Arial"/>
                <a:cs typeface="Arial"/>
                <a:sym typeface="Arial"/>
              </a:rPr>
              <a:t>Check each student individually behind a screen or in a separate room.</a:t>
            </a:r>
            <a:endParaRPr lang="en-US" dirty="0">
              <a:latin typeface="+mn-lt"/>
            </a:endParaRPr>
          </a:p>
          <a:p>
            <a:pPr marL="0" lvl="0" indent="0" algn="l" rtl="0">
              <a:lnSpc>
                <a:spcPct val="100000"/>
              </a:lnSpc>
              <a:spcBef>
                <a:spcPts val="0"/>
              </a:spcBef>
              <a:spcAft>
                <a:spcPts val="0"/>
              </a:spcAft>
              <a:buSzPts val="1800"/>
              <a:buNone/>
            </a:pPr>
            <a:r>
              <a:rPr lang="en-US" dirty="0">
                <a:latin typeface="+mn-lt"/>
                <a:ea typeface="Arial"/>
                <a:cs typeface="Arial"/>
                <a:sym typeface="Arial"/>
              </a:rPr>
              <a:t> </a:t>
            </a:r>
            <a:endParaRPr lang="en-US" dirty="0">
              <a:latin typeface="+mn-lt"/>
            </a:endParaRPr>
          </a:p>
          <a:p>
            <a:pPr marL="0" lvl="0" indent="0" algn="l" rtl="0">
              <a:lnSpc>
                <a:spcPct val="100000"/>
              </a:lnSpc>
              <a:spcBef>
                <a:spcPts val="0"/>
              </a:spcBef>
              <a:spcAft>
                <a:spcPts val="0"/>
              </a:spcAft>
              <a:buSzPts val="1400"/>
              <a:buNone/>
            </a:pPr>
            <a:r>
              <a:rPr lang="en-US" b="1" u="sng" dirty="0">
                <a:latin typeface="+mn-lt"/>
                <a:ea typeface="Arial"/>
                <a:cs typeface="Arial"/>
                <a:sym typeface="Arial"/>
              </a:rPr>
              <a:t>Screening area</a:t>
            </a:r>
            <a:r>
              <a:rPr lang="en-US" u="sng" dirty="0">
                <a:latin typeface="+mn-lt"/>
                <a:ea typeface="Arial"/>
                <a:cs typeface="Arial"/>
                <a:sym typeface="Arial"/>
              </a:rPr>
              <a:t>:</a:t>
            </a:r>
            <a:r>
              <a:rPr lang="en-US" dirty="0">
                <a:latin typeface="+mn-lt"/>
                <a:ea typeface="Arial"/>
                <a:cs typeface="Arial"/>
                <a:sym typeface="Arial"/>
              </a:rPr>
              <a:t> Good lighting is essential.  </a:t>
            </a:r>
            <a:endParaRPr lang="en-US" dirty="0">
              <a:latin typeface="+mn-lt"/>
            </a:endParaRPr>
          </a:p>
          <a:p>
            <a:pPr marL="0" lvl="0" indent="0" algn="l" rtl="0">
              <a:lnSpc>
                <a:spcPct val="100000"/>
              </a:lnSpc>
              <a:spcBef>
                <a:spcPts val="0"/>
              </a:spcBef>
              <a:spcAft>
                <a:spcPts val="0"/>
              </a:spcAft>
              <a:buSzPts val="1800"/>
              <a:buNone/>
            </a:pPr>
            <a:r>
              <a:rPr lang="en-US" dirty="0">
                <a:latin typeface="+mn-lt"/>
                <a:ea typeface="Arial"/>
                <a:cs typeface="Arial"/>
                <a:sym typeface="Arial"/>
              </a:rPr>
              <a:t>Provide a chair for the screener, a desk/clipboard for charting results; Place masking tape on floor 4-6 feet away from screener’s chair - this is where student will stand.</a:t>
            </a:r>
            <a:r>
              <a:rPr lang="en-US" dirty="0">
                <a:latin typeface="+mn-lt"/>
              </a:rPr>
              <a:t> (Unless you're going to sit you do not need a chair)</a:t>
            </a:r>
          </a:p>
          <a:p>
            <a:pPr marL="0" lvl="0" indent="0" algn="l" rtl="0">
              <a:lnSpc>
                <a:spcPct val="100000"/>
              </a:lnSpc>
              <a:spcBef>
                <a:spcPts val="0"/>
              </a:spcBef>
              <a:spcAft>
                <a:spcPts val="0"/>
              </a:spcAft>
              <a:buSzPts val="1800"/>
              <a:buNone/>
            </a:pPr>
            <a:endParaRPr lang="en-US" dirty="0">
              <a:latin typeface="+mn-lt"/>
            </a:endParaRPr>
          </a:p>
          <a:p>
            <a:pPr marL="0" lvl="0" indent="0" algn="l" rtl="0">
              <a:lnSpc>
                <a:spcPct val="100000"/>
              </a:lnSpc>
              <a:spcBef>
                <a:spcPts val="0"/>
              </a:spcBef>
              <a:spcAft>
                <a:spcPts val="0"/>
              </a:spcAft>
              <a:buSzPts val="1800"/>
              <a:buNone/>
            </a:pPr>
            <a:r>
              <a:rPr lang="en-US" b="1" dirty="0">
                <a:latin typeface="+mn-lt"/>
              </a:rPr>
              <a:t>Must have 2 adults in room – due to recent lawsuits concerning faculty and students.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47</a:t>
            </a:fld>
            <a:endParaRPr lang="en-US" altLang="en-US"/>
          </a:p>
        </p:txBody>
      </p:sp>
    </p:spTree>
    <p:extLst>
      <p:ext uri="{BB962C8B-B14F-4D97-AF65-F5344CB8AC3E}">
        <p14:creationId xmlns:p14="http://schemas.microsoft.com/office/powerpoint/2010/main" val="22344476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800"/>
              <a:buNone/>
            </a:pPr>
            <a:r>
              <a:rPr lang="en-US" dirty="0"/>
              <a:t>Remember this is </a:t>
            </a:r>
            <a:r>
              <a:rPr lang="en-US" b="1" dirty="0"/>
              <a:t>stage three in the scoliosis screening procedures.</a:t>
            </a:r>
            <a:endParaRPr lang="en-US" dirty="0"/>
          </a:p>
          <a:p>
            <a:pPr marL="0" lvl="0" indent="0" algn="l" rtl="0">
              <a:lnSpc>
                <a:spcPct val="90000"/>
              </a:lnSpc>
              <a:spcBef>
                <a:spcPts val="0"/>
              </a:spcBef>
              <a:spcAft>
                <a:spcPts val="0"/>
              </a:spcAft>
              <a:buSzPts val="1800"/>
              <a:buNone/>
            </a:pPr>
            <a:r>
              <a:rPr lang="en-US" b="1" i="1" dirty="0"/>
              <a:t>Recommendation for Referral</a:t>
            </a:r>
            <a:endParaRPr lang="en-US" dirty="0"/>
          </a:p>
          <a:p>
            <a:pPr marL="0" lvl="0" indent="0" algn="l" rtl="0">
              <a:lnSpc>
                <a:spcPct val="90000"/>
              </a:lnSpc>
              <a:spcBef>
                <a:spcPts val="0"/>
              </a:spcBef>
              <a:spcAft>
                <a:spcPts val="0"/>
              </a:spcAft>
              <a:buSzPts val="1800"/>
              <a:buNone/>
            </a:pPr>
            <a:r>
              <a:rPr lang="en-US" dirty="0"/>
              <a:t>Refer a child with an abnormal screening and/or scoliometer reading of ≥ 7° to a licensed</a:t>
            </a:r>
          </a:p>
          <a:p>
            <a:pPr marL="0" lvl="0" indent="0" algn="l" rtl="0">
              <a:lnSpc>
                <a:spcPct val="90000"/>
              </a:lnSpc>
              <a:spcBef>
                <a:spcPts val="0"/>
              </a:spcBef>
              <a:spcAft>
                <a:spcPts val="0"/>
              </a:spcAft>
              <a:buSzPts val="1800"/>
              <a:buNone/>
            </a:pPr>
            <a:r>
              <a:rPr lang="en-US" dirty="0"/>
              <a:t>physician. It is highly recommended that a child with a scoliometer reading of &gt; 8° be referred to an orthopedist.</a:t>
            </a:r>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48</a:t>
            </a:fld>
            <a:endParaRPr lang="en-US" altLang="en-US"/>
          </a:p>
        </p:txBody>
      </p:sp>
    </p:spTree>
    <p:extLst>
      <p:ext uri="{BB962C8B-B14F-4D97-AF65-F5344CB8AC3E}">
        <p14:creationId xmlns:p14="http://schemas.microsoft.com/office/powerpoint/2010/main" val="11732904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8773" lvl="0" indent="0" algn="l" rtl="0">
              <a:lnSpc>
                <a:spcPct val="80000"/>
              </a:lnSpc>
              <a:spcBef>
                <a:spcPts val="0"/>
              </a:spcBef>
              <a:spcAft>
                <a:spcPts val="0"/>
              </a:spcAft>
              <a:buSzPts val="1000"/>
              <a:buNone/>
            </a:pPr>
            <a:r>
              <a:rPr lang="en-US" sz="1200" dirty="0"/>
              <a:t>Position 1-</a:t>
            </a:r>
            <a:endParaRPr lang="en-US" dirty="0"/>
          </a:p>
          <a:p>
            <a:pPr marL="238773" lvl="0" indent="0" algn="l" rtl="0">
              <a:lnSpc>
                <a:spcPct val="80000"/>
              </a:lnSpc>
              <a:spcBef>
                <a:spcPts val="0"/>
              </a:spcBef>
              <a:spcAft>
                <a:spcPts val="0"/>
              </a:spcAft>
              <a:buSzPts val="1000"/>
              <a:buNone/>
            </a:pPr>
            <a:r>
              <a:rPr lang="en-US" sz="1200" dirty="0"/>
              <a:t>       Observe is the head midline?</a:t>
            </a:r>
            <a:endParaRPr lang="en-US" dirty="0"/>
          </a:p>
          <a:p>
            <a:pPr marL="238773" lvl="0" indent="0" algn="l" rtl="0">
              <a:lnSpc>
                <a:spcPct val="80000"/>
              </a:lnSpc>
              <a:spcBef>
                <a:spcPts val="0"/>
              </a:spcBef>
              <a:spcAft>
                <a:spcPts val="0"/>
              </a:spcAft>
              <a:buSzPts val="1000"/>
              <a:buNone/>
            </a:pPr>
            <a:r>
              <a:rPr lang="en-US" sz="1200" dirty="0"/>
              <a:t>       Are the shoulders of equal height?</a:t>
            </a:r>
            <a:endParaRPr lang="en-US" dirty="0"/>
          </a:p>
          <a:p>
            <a:pPr marL="238773" lvl="0" indent="0" algn="l" rtl="0">
              <a:lnSpc>
                <a:spcPct val="80000"/>
              </a:lnSpc>
              <a:spcBef>
                <a:spcPts val="0"/>
              </a:spcBef>
              <a:spcAft>
                <a:spcPts val="0"/>
              </a:spcAft>
              <a:buSzPts val="1000"/>
              <a:buNone/>
            </a:pPr>
            <a:r>
              <a:rPr lang="en-US" sz="1200" dirty="0"/>
              <a:t>       Is the space between the arms and body the same?</a:t>
            </a:r>
            <a:endParaRPr lang="en-US" dirty="0"/>
          </a:p>
          <a:p>
            <a:pPr marL="238773" lvl="0" indent="0" algn="l" rtl="0">
              <a:lnSpc>
                <a:spcPct val="80000"/>
              </a:lnSpc>
              <a:spcBef>
                <a:spcPts val="0"/>
              </a:spcBef>
              <a:spcAft>
                <a:spcPts val="0"/>
              </a:spcAft>
              <a:buSzPts val="1000"/>
              <a:buNone/>
            </a:pPr>
            <a:r>
              <a:rPr lang="en-US" sz="1200" dirty="0"/>
              <a:t>       Are the hips (waist) at equal heights?</a:t>
            </a:r>
            <a:endParaRPr lang="en-US" dirty="0"/>
          </a:p>
          <a:p>
            <a:pPr marL="238773" lvl="0" indent="0" algn="l" rtl="0">
              <a:lnSpc>
                <a:spcPct val="80000"/>
              </a:lnSpc>
              <a:spcBef>
                <a:spcPts val="0"/>
              </a:spcBef>
              <a:spcAft>
                <a:spcPts val="0"/>
              </a:spcAft>
              <a:buSzPts val="1000"/>
              <a:buNone/>
            </a:pPr>
            <a:r>
              <a:rPr lang="en-US" sz="1200" dirty="0"/>
              <a:t>   </a:t>
            </a:r>
            <a:endParaRPr lang="en-US" dirty="0"/>
          </a:p>
          <a:p>
            <a:pPr marL="238773" lvl="0" indent="0" algn="l" rtl="0">
              <a:lnSpc>
                <a:spcPct val="80000"/>
              </a:lnSpc>
              <a:spcBef>
                <a:spcPts val="0"/>
              </a:spcBef>
              <a:spcAft>
                <a:spcPts val="0"/>
              </a:spcAft>
              <a:buSzPts val="1000"/>
              <a:buNone/>
            </a:pPr>
            <a:r>
              <a:rPr lang="en-US" sz="1200" dirty="0"/>
              <a:t> Position 2</a:t>
            </a:r>
            <a:endParaRPr lang="en-US" dirty="0"/>
          </a:p>
          <a:p>
            <a:pPr marL="238773" lvl="0" indent="0" algn="l" rtl="0">
              <a:lnSpc>
                <a:spcPct val="80000"/>
              </a:lnSpc>
              <a:spcBef>
                <a:spcPts val="0"/>
              </a:spcBef>
              <a:spcAft>
                <a:spcPts val="0"/>
              </a:spcAft>
              <a:buSzPts val="1000"/>
              <a:buNone/>
            </a:pPr>
            <a:r>
              <a:rPr lang="en-US" sz="1200" dirty="0"/>
              <a:t>      As student bends forward slightly is body alignment symmetrical</a:t>
            </a:r>
            <a:endParaRPr lang="en-US" dirty="0"/>
          </a:p>
          <a:p>
            <a:pPr marL="238773" lvl="0" indent="0" algn="l" rtl="0">
              <a:lnSpc>
                <a:spcPct val="80000"/>
              </a:lnSpc>
              <a:spcBef>
                <a:spcPts val="0"/>
              </a:spcBef>
              <a:spcAft>
                <a:spcPts val="0"/>
              </a:spcAft>
              <a:buSzPts val="1000"/>
              <a:buNone/>
            </a:pPr>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49</a:t>
            </a:fld>
            <a:endParaRPr lang="en-US" altLang="en-US"/>
          </a:p>
        </p:txBody>
      </p:sp>
    </p:spTree>
    <p:extLst>
      <p:ext uri="{BB962C8B-B14F-4D97-AF65-F5344CB8AC3E}">
        <p14:creationId xmlns:p14="http://schemas.microsoft.com/office/powerpoint/2010/main" val="14492760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800"/>
              <a:buNone/>
            </a:pPr>
            <a:r>
              <a:rPr lang="en-US" dirty="0"/>
              <a:t>Note obvious spinal curve</a:t>
            </a:r>
          </a:p>
          <a:p>
            <a:pPr marL="0" lvl="0" indent="0" algn="l" rtl="0">
              <a:lnSpc>
                <a:spcPct val="100000"/>
              </a:lnSpc>
              <a:spcBef>
                <a:spcPts val="0"/>
              </a:spcBef>
              <a:spcAft>
                <a:spcPts val="0"/>
              </a:spcAft>
              <a:buSzPts val="1800"/>
              <a:buNone/>
            </a:pPr>
            <a:r>
              <a:rPr lang="en-US" dirty="0"/>
              <a:t>	head/neck off center</a:t>
            </a:r>
          </a:p>
          <a:p>
            <a:pPr marL="0" lvl="0" indent="0" algn="l" rtl="0">
              <a:lnSpc>
                <a:spcPct val="100000"/>
              </a:lnSpc>
              <a:spcBef>
                <a:spcPts val="0"/>
              </a:spcBef>
              <a:spcAft>
                <a:spcPts val="0"/>
              </a:spcAft>
              <a:buSzPts val="1800"/>
              <a:buNone/>
            </a:pPr>
            <a:r>
              <a:rPr lang="en-US" dirty="0"/>
              <a:t>	elevated right shoulder</a:t>
            </a:r>
          </a:p>
          <a:p>
            <a:pPr marL="0" lvl="0" indent="0" algn="l" rtl="0">
              <a:lnSpc>
                <a:spcPct val="100000"/>
              </a:lnSpc>
              <a:spcBef>
                <a:spcPts val="0"/>
              </a:spcBef>
              <a:spcAft>
                <a:spcPts val="0"/>
              </a:spcAft>
              <a:buSzPts val="1800"/>
              <a:buNone/>
            </a:pPr>
            <a:r>
              <a:rPr lang="en-US" dirty="0"/>
              <a:t>	prominent right shoulder blade</a:t>
            </a:r>
          </a:p>
          <a:p>
            <a:pPr marL="0" lvl="0" indent="0" algn="l" rtl="0">
              <a:lnSpc>
                <a:spcPct val="100000"/>
              </a:lnSpc>
              <a:spcBef>
                <a:spcPts val="0"/>
              </a:spcBef>
              <a:spcAft>
                <a:spcPts val="0"/>
              </a:spcAft>
              <a:buSzPts val="1800"/>
              <a:buNone/>
            </a:pPr>
            <a:r>
              <a:rPr lang="en-US" dirty="0"/>
              <a:t>	arm/body space unequal</a:t>
            </a:r>
          </a:p>
          <a:p>
            <a:pPr marL="0" lvl="0" indent="0" algn="l" rtl="0">
              <a:lnSpc>
                <a:spcPct val="100000"/>
              </a:lnSpc>
              <a:spcBef>
                <a:spcPts val="0"/>
              </a:spcBef>
              <a:spcAft>
                <a:spcPts val="0"/>
              </a:spcAft>
              <a:buSzPts val="1800"/>
              <a:buNone/>
            </a:pPr>
            <a:r>
              <a:rPr lang="en-US" dirty="0"/>
              <a:t>	waist creases ???</a:t>
            </a:r>
          </a:p>
          <a:p>
            <a:pPr marL="0" lvl="0" indent="0" algn="l" rtl="0">
              <a:lnSpc>
                <a:spcPct val="100000"/>
              </a:lnSpc>
              <a:spcBef>
                <a:spcPts val="0"/>
              </a:spcBef>
              <a:spcAft>
                <a:spcPts val="0"/>
              </a:spcAft>
              <a:buSzPts val="1800"/>
              <a:buNone/>
            </a:pPr>
            <a:r>
              <a:rPr lang="en-US" dirty="0"/>
              <a:t>	Hip prominences ???</a:t>
            </a:r>
          </a:p>
          <a:p>
            <a:pPr marL="0" lvl="0" indent="0" algn="l" rtl="0">
              <a:lnSpc>
                <a:spcPct val="100000"/>
              </a:lnSpc>
              <a:spcBef>
                <a:spcPts val="0"/>
              </a:spcBef>
              <a:spcAft>
                <a:spcPts val="0"/>
              </a:spcAft>
              <a:buSzPts val="1800"/>
              <a:buNone/>
            </a:pPr>
            <a:r>
              <a:rPr lang="en-US" dirty="0"/>
              <a:t>Lower spine dark area…possible café au lait spot</a:t>
            </a:r>
          </a:p>
          <a:p>
            <a:pPr marL="0" lvl="0" indent="0" algn="l" rtl="0">
              <a:lnSpc>
                <a:spcPct val="100000"/>
              </a:lnSpc>
              <a:spcBef>
                <a:spcPts val="0"/>
              </a:spcBef>
              <a:spcAft>
                <a:spcPts val="0"/>
              </a:spcAft>
              <a:buSzPts val="1800"/>
              <a:buNone/>
            </a:pPr>
            <a:endParaRPr lang="en-US" dirty="0"/>
          </a:p>
          <a:p>
            <a:pPr marL="0" lvl="0" indent="0" algn="l" rtl="0">
              <a:lnSpc>
                <a:spcPct val="100000"/>
              </a:lnSpc>
              <a:spcBef>
                <a:spcPts val="0"/>
              </a:spcBef>
              <a:spcAft>
                <a:spcPts val="0"/>
              </a:spcAft>
              <a:buSzPts val="1800"/>
              <a:buNone/>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50</a:t>
            </a:fld>
            <a:endParaRPr lang="en-US" altLang="en-US"/>
          </a:p>
        </p:txBody>
      </p:sp>
    </p:spTree>
    <p:extLst>
      <p:ext uri="{BB962C8B-B14F-4D97-AF65-F5344CB8AC3E}">
        <p14:creationId xmlns:p14="http://schemas.microsoft.com/office/powerpoint/2010/main" val="7500309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8773" lvl="0" indent="0" algn="l" rtl="0">
              <a:lnSpc>
                <a:spcPct val="80000"/>
              </a:lnSpc>
              <a:spcBef>
                <a:spcPts val="0"/>
              </a:spcBef>
              <a:spcAft>
                <a:spcPts val="0"/>
              </a:spcAft>
              <a:buSzPts val="1000"/>
              <a:buNone/>
            </a:pPr>
            <a:r>
              <a:rPr lang="en-US" sz="1200" dirty="0"/>
              <a:t>Position 5 Student’s back to screener</a:t>
            </a:r>
            <a:endParaRPr lang="en-US" dirty="0"/>
          </a:p>
          <a:p>
            <a:pPr marL="238773" lvl="0" indent="0" algn="l" rtl="0">
              <a:lnSpc>
                <a:spcPct val="80000"/>
              </a:lnSpc>
              <a:spcBef>
                <a:spcPts val="0"/>
              </a:spcBef>
              <a:spcAft>
                <a:spcPts val="0"/>
              </a:spcAft>
              <a:buSzPts val="1000"/>
              <a:buNone/>
            </a:pPr>
            <a:r>
              <a:rPr lang="en-US" sz="1200" dirty="0"/>
              <a:t>               Does the student’s spins appear to curve laterally?</a:t>
            </a:r>
            <a:endParaRPr lang="en-US" dirty="0"/>
          </a:p>
          <a:p>
            <a:pPr marL="238773" lvl="0" indent="0" algn="l" rtl="0">
              <a:lnSpc>
                <a:spcPct val="80000"/>
              </a:lnSpc>
              <a:spcBef>
                <a:spcPts val="0"/>
              </a:spcBef>
              <a:spcAft>
                <a:spcPts val="0"/>
              </a:spcAft>
              <a:buSzPts val="1000"/>
              <a:buNone/>
            </a:pPr>
            <a:endParaRPr lang="en-US" sz="1200" dirty="0"/>
          </a:p>
          <a:p>
            <a:pPr marL="238773" lvl="0" indent="0" algn="l" rtl="0">
              <a:lnSpc>
                <a:spcPct val="80000"/>
              </a:lnSpc>
              <a:spcBef>
                <a:spcPts val="0"/>
              </a:spcBef>
              <a:spcAft>
                <a:spcPts val="0"/>
              </a:spcAft>
              <a:buSzPts val="1000"/>
              <a:buNone/>
            </a:pPr>
            <a:r>
              <a:rPr lang="en-US" sz="1200" dirty="0"/>
              <a:t>Position 6 Student bending forward slowly with back to screener</a:t>
            </a:r>
            <a:endParaRPr lang="en-US" dirty="0"/>
          </a:p>
          <a:p>
            <a:pPr marL="238773" lvl="0" indent="0" algn="l" rtl="0">
              <a:lnSpc>
                <a:spcPct val="80000"/>
              </a:lnSpc>
              <a:spcBef>
                <a:spcPts val="0"/>
              </a:spcBef>
              <a:spcAft>
                <a:spcPts val="0"/>
              </a:spcAft>
              <a:buSzPts val="1000"/>
              <a:buNone/>
            </a:pPr>
            <a:r>
              <a:rPr lang="en-US" sz="1200" dirty="0"/>
              <a:t>               Observe spine for lateral curvature </a:t>
            </a:r>
            <a:endParaRPr lang="en-US" dirty="0"/>
          </a:p>
          <a:p>
            <a:pPr marL="238773" lvl="0" indent="0" algn="l" rtl="0">
              <a:lnSpc>
                <a:spcPct val="80000"/>
              </a:lnSpc>
              <a:spcBef>
                <a:spcPts val="0"/>
              </a:spcBef>
              <a:spcAft>
                <a:spcPts val="0"/>
              </a:spcAft>
              <a:buSzPts val="1000"/>
              <a:buNone/>
            </a:pPr>
            <a:r>
              <a:rPr lang="en-US" sz="1200" dirty="0"/>
              <a:t>               </a:t>
            </a:r>
            <a:endParaRPr lang="en-US" dirty="0"/>
          </a:p>
          <a:p>
            <a:pPr marL="238773" lvl="0" indent="0" algn="l" rtl="0">
              <a:lnSpc>
                <a:spcPct val="80000"/>
              </a:lnSpc>
              <a:spcBef>
                <a:spcPts val="0"/>
              </a:spcBef>
              <a:spcAft>
                <a:spcPts val="0"/>
              </a:spcAft>
              <a:buSzPts val="1000"/>
              <a:buNone/>
            </a:pPr>
            <a:r>
              <a:rPr lang="en-US" sz="1200" dirty="0"/>
              <a:t> </a:t>
            </a:r>
            <a:endParaRPr lang="en-US" dirty="0"/>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51</a:t>
            </a:fld>
            <a:endParaRPr lang="en-US" altLang="en-US"/>
          </a:p>
        </p:txBody>
      </p:sp>
    </p:spTree>
    <p:extLst>
      <p:ext uri="{BB962C8B-B14F-4D97-AF65-F5344CB8AC3E}">
        <p14:creationId xmlns:p14="http://schemas.microsoft.com/office/powerpoint/2010/main" val="13618086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Position 6 note heightened right shoulder blade and curvature in student on the right.</a:t>
            </a:r>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52</a:t>
            </a:fld>
            <a:endParaRPr lang="en-US" altLang="en-US"/>
          </a:p>
        </p:txBody>
      </p:sp>
    </p:spTree>
    <p:extLst>
      <p:ext uri="{BB962C8B-B14F-4D97-AF65-F5344CB8AC3E}">
        <p14:creationId xmlns:p14="http://schemas.microsoft.com/office/powerpoint/2010/main" val="6101456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Elevated right thoracic area</a:t>
            </a:r>
          </a:p>
        </p:txBody>
      </p:sp>
      <p:sp>
        <p:nvSpPr>
          <p:cNvPr id="4" name="Slide Number Placeholder 3"/>
          <p:cNvSpPr>
            <a:spLocks noGrp="1"/>
          </p:cNvSpPr>
          <p:nvPr>
            <p:ph type="sldNum" sz="quarter" idx="5"/>
          </p:nvPr>
        </p:nvSpPr>
        <p:spPr/>
        <p:txBody>
          <a:bodyPr/>
          <a:lstStyle/>
          <a:p>
            <a:pPr>
              <a:defRPr/>
            </a:pPr>
            <a:fld id="{01AE3C30-4047-4F13-A74C-0477FBC6DF03}" type="slidenum">
              <a:rPr lang="en-US" altLang="en-US" smtClean="0"/>
              <a:pPr>
                <a:defRPr/>
              </a:pPr>
              <a:t>53</a:t>
            </a:fld>
            <a:endParaRPr lang="en-US" altLang="en-US"/>
          </a:p>
        </p:txBody>
      </p:sp>
    </p:spTree>
    <p:extLst>
      <p:ext uri="{BB962C8B-B14F-4D97-AF65-F5344CB8AC3E}">
        <p14:creationId xmlns:p14="http://schemas.microsoft.com/office/powerpoint/2010/main" val="1380983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44: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7</a:t>
            </a:fld>
            <a:endParaRPr sz="1400" b="0" i="0" u="none" strike="noStrike" cap="none">
              <a:solidFill>
                <a:srgbClr val="000000"/>
              </a:solidFill>
              <a:latin typeface="Arial"/>
              <a:ea typeface="Arial"/>
              <a:cs typeface="Arial"/>
              <a:sym typeface="Arial"/>
            </a:endParaRPr>
          </a:p>
        </p:txBody>
      </p:sp>
      <p:sp>
        <p:nvSpPr>
          <p:cNvPr id="367" name="Google Shape;367;p4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8" name="Google Shape;368;p44: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The following is the protocol that school nurses follow during vision screening.</a:t>
            </a:r>
            <a:endParaRPr/>
          </a:p>
          <a:p>
            <a:pPr marL="0" lvl="0" indent="0" algn="l" rtl="0">
              <a:lnSpc>
                <a:spcPct val="100000"/>
              </a:lnSpc>
              <a:spcBef>
                <a:spcPts val="0"/>
              </a:spcBef>
              <a:spcAft>
                <a:spcPts val="0"/>
              </a:spcAft>
              <a:buSzPts val="1800"/>
              <a:buNone/>
            </a:pPr>
            <a:r>
              <a:rPr lang="en-US"/>
              <a:t>This is the only screening procedures we follow. We do not have a functional screening test. If the student cannot pass the screening test or is unable to be screened due to a disability, the student must be referred.</a:t>
            </a:r>
            <a:endParaRPr/>
          </a:p>
        </p:txBody>
      </p:sp>
    </p:spTree>
    <p:extLst>
      <p:ext uri="{BB962C8B-B14F-4D97-AF65-F5344CB8AC3E}">
        <p14:creationId xmlns:p14="http://schemas.microsoft.com/office/powerpoint/2010/main" val="13209154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5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56</a:t>
            </a:fld>
            <a:endParaRPr sz="1800" b="0" i="0" u="none" strike="noStrike" cap="none">
              <a:solidFill>
                <a:schemeClr val="dk1"/>
              </a:solidFill>
              <a:latin typeface="Arial"/>
              <a:ea typeface="Arial"/>
              <a:cs typeface="Arial"/>
              <a:sym typeface="Arial"/>
            </a:endParaRPr>
          </a:p>
        </p:txBody>
      </p:sp>
      <p:sp>
        <p:nvSpPr>
          <p:cNvPr id="622" name="Google Shape;622;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3" name="Google Shape;623;p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1" indent="0" algn="l" rtl="0">
              <a:lnSpc>
                <a:spcPct val="80000"/>
              </a:lnSpc>
              <a:spcBef>
                <a:spcPts val="0"/>
              </a:spcBef>
              <a:spcAft>
                <a:spcPts val="0"/>
              </a:spcAft>
              <a:buSzPts val="2400"/>
              <a:buNone/>
            </a:pPr>
            <a:r>
              <a:rPr lang="en-US" sz="2400"/>
              <a:t>Equipment needed is scales, stadiometer, stool, misc.</a:t>
            </a:r>
            <a:endParaRPr/>
          </a:p>
          <a:p>
            <a:pPr marL="0" lvl="1" indent="0" algn="l" rtl="0">
              <a:lnSpc>
                <a:spcPct val="80000"/>
              </a:lnSpc>
              <a:spcBef>
                <a:spcPts val="0"/>
              </a:spcBef>
              <a:spcAft>
                <a:spcPts val="0"/>
              </a:spcAft>
              <a:buSzPts val="2400"/>
              <a:buNone/>
            </a:pPr>
            <a:endParaRPr sz="2400"/>
          </a:p>
          <a:p>
            <a:pPr marL="0" lvl="1" indent="0" algn="l" rtl="0">
              <a:lnSpc>
                <a:spcPct val="80000"/>
              </a:lnSpc>
              <a:spcBef>
                <a:spcPts val="0"/>
              </a:spcBef>
              <a:spcAft>
                <a:spcPts val="0"/>
              </a:spcAft>
              <a:buSzPts val="2400"/>
              <a:buNone/>
            </a:pPr>
            <a:r>
              <a:rPr lang="en-US" sz="2400"/>
              <a:t>Accuracy of scales must be checked each day prior to assessment</a:t>
            </a:r>
            <a:endParaRPr/>
          </a:p>
          <a:p>
            <a:pPr marL="0" lvl="0" indent="0" algn="l" rtl="0">
              <a:lnSpc>
                <a:spcPct val="100000"/>
              </a:lnSpc>
              <a:spcBef>
                <a:spcPts val="0"/>
              </a:spcBef>
              <a:spcAft>
                <a:spcPts val="0"/>
              </a:spcAft>
              <a:buSzPts val="1800"/>
              <a:buNone/>
            </a:pPr>
            <a:endParaRPr/>
          </a:p>
          <a:p>
            <a:pPr marL="0" lvl="1" indent="0" algn="l" rtl="0">
              <a:lnSpc>
                <a:spcPct val="100000"/>
              </a:lnSpc>
              <a:spcBef>
                <a:spcPts val="0"/>
              </a:spcBef>
              <a:spcAft>
                <a:spcPts val="0"/>
              </a:spcAft>
              <a:buSzPts val="2400"/>
              <a:buNone/>
            </a:pPr>
            <a:r>
              <a:rPr lang="en-US" sz="2400"/>
              <a:t>Stations should be set up on a hard surface floors/avoiding carpet</a:t>
            </a:r>
            <a:endParaRPr/>
          </a:p>
          <a:p>
            <a:pPr marL="0" lvl="1" indent="0" algn="l" rtl="0">
              <a:lnSpc>
                <a:spcPct val="100000"/>
              </a:lnSpc>
              <a:spcBef>
                <a:spcPts val="0"/>
              </a:spcBef>
              <a:spcAft>
                <a:spcPts val="0"/>
              </a:spcAft>
              <a:buSzPts val="2400"/>
              <a:buNone/>
            </a:pPr>
            <a:endParaRPr sz="2400"/>
          </a:p>
          <a:p>
            <a:pPr marL="0" lvl="1" indent="0" algn="l" rtl="0">
              <a:lnSpc>
                <a:spcPct val="100000"/>
              </a:lnSpc>
              <a:spcBef>
                <a:spcPts val="0"/>
              </a:spcBef>
              <a:spcAft>
                <a:spcPts val="0"/>
              </a:spcAft>
              <a:buSzPts val="2400"/>
              <a:buNone/>
            </a:pPr>
            <a:r>
              <a:rPr lang="en-US" sz="2400"/>
              <a:t>Children should have shoes off, pockets empty, correct identification.</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Standardize weights for checking accuracy</a:t>
            </a:r>
            <a:endParaRPr/>
          </a:p>
          <a:p>
            <a:pPr marL="0" lvl="0" indent="0" algn="l" rtl="0">
              <a:lnSpc>
                <a:spcPct val="100000"/>
              </a:lnSpc>
              <a:spcBef>
                <a:spcPts val="0"/>
              </a:spcBef>
              <a:spcAft>
                <a:spcPts val="0"/>
              </a:spcAft>
              <a:buSzPts val="1800"/>
              <a:buNone/>
            </a:pPr>
            <a:r>
              <a:rPr lang="en-US"/>
              <a:t>	At the beginning of each measurement day at the school, accuracy of the scales will be required</a:t>
            </a:r>
            <a:endParaRPr/>
          </a:p>
          <a:p>
            <a:pPr marL="0" lvl="0" indent="0" algn="l" rtl="0">
              <a:lnSpc>
                <a:spcPct val="100000"/>
              </a:lnSpc>
              <a:spcBef>
                <a:spcPts val="0"/>
              </a:spcBef>
              <a:spcAft>
                <a:spcPts val="0"/>
              </a:spcAft>
              <a:buSzPts val="1800"/>
              <a:buNone/>
            </a:pPr>
            <a:r>
              <a:rPr lang="en-US"/>
              <a:t>	A known standardized weight must be placed on each scale.  </a:t>
            </a:r>
            <a:endParaRPr/>
          </a:p>
          <a:p>
            <a:pPr marL="0" lvl="0" indent="0" algn="l" rtl="0">
              <a:lnSpc>
                <a:spcPct val="100000"/>
              </a:lnSpc>
              <a:spcBef>
                <a:spcPts val="0"/>
              </a:spcBef>
              <a:spcAft>
                <a:spcPts val="0"/>
              </a:spcAft>
              <a:buSzPts val="1800"/>
              <a:buNone/>
            </a:pPr>
            <a:r>
              <a:rPr lang="en-US"/>
              <a:t>	This weight (reading on the scale) should be logged on the calibration log.</a:t>
            </a:r>
            <a:endParaRPr/>
          </a:p>
          <a:p>
            <a:pPr marL="0" lvl="0" indent="0" algn="l" rtl="0">
              <a:lnSpc>
                <a:spcPct val="100000"/>
              </a:lnSpc>
              <a:spcBef>
                <a:spcPts val="0"/>
              </a:spcBef>
              <a:spcAft>
                <a:spcPts val="0"/>
              </a:spcAft>
              <a:buSzPts val="1800"/>
              <a:buNone/>
            </a:pPr>
            <a:r>
              <a:rPr lang="en-US"/>
              <a:t>	If the recorded weight is more than half a pound higher or lower than the standard weight, the measurement should be</a:t>
            </a:r>
            <a:endParaRPr/>
          </a:p>
          <a:p>
            <a:pPr marL="0" lvl="0" indent="0" algn="l" rtl="0">
              <a:lnSpc>
                <a:spcPct val="100000"/>
              </a:lnSpc>
              <a:spcBef>
                <a:spcPts val="0"/>
              </a:spcBef>
              <a:spcAft>
                <a:spcPts val="0"/>
              </a:spcAft>
              <a:buSzPts val="1800"/>
              <a:buNone/>
            </a:pPr>
            <a:r>
              <a:rPr lang="en-US"/>
              <a:t>	 repeated and rerecorded.  If the recorded weight maintains more than half a pound different from the calibration </a:t>
            </a:r>
            <a:endParaRPr/>
          </a:p>
          <a:p>
            <a:pPr marL="0" lvl="0" indent="0" algn="l" rtl="0">
              <a:lnSpc>
                <a:spcPct val="100000"/>
              </a:lnSpc>
              <a:spcBef>
                <a:spcPts val="0"/>
              </a:spcBef>
              <a:spcAft>
                <a:spcPts val="0"/>
              </a:spcAft>
              <a:buSzPts val="1800"/>
              <a:buNone/>
            </a:pPr>
            <a:r>
              <a:rPr lang="en-US"/>
              <a:t>	weight, then batteries should be changed.  If this does not correct the problem, then scale should not be used for </a:t>
            </a:r>
            <a:endParaRPr/>
          </a:p>
          <a:p>
            <a:pPr marL="0" lvl="0" indent="0" algn="l" rtl="0">
              <a:lnSpc>
                <a:spcPct val="100000"/>
              </a:lnSpc>
              <a:spcBef>
                <a:spcPts val="0"/>
              </a:spcBef>
              <a:spcAft>
                <a:spcPts val="0"/>
              </a:spcAft>
              <a:buSzPts val="1800"/>
              <a:buNone/>
            </a:pPr>
            <a:r>
              <a:rPr lang="en-US"/>
              <a:t>	assessments.</a:t>
            </a:r>
            <a:endParaRPr/>
          </a:p>
          <a:p>
            <a:pPr marL="0" lvl="0" indent="0" algn="l" rtl="0">
              <a:lnSpc>
                <a:spcPct val="100000"/>
              </a:lnSpc>
              <a:spcBef>
                <a:spcPts val="0"/>
              </a:spcBef>
              <a:spcAft>
                <a:spcPts val="0"/>
              </a:spcAft>
              <a:buSzPts val="1800"/>
              <a:buNone/>
            </a:pPr>
            <a:r>
              <a:rPr lang="en-US"/>
              <a:t>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6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57</a:t>
            </a:fld>
            <a:endParaRPr sz="1800" b="0" i="0" u="none" strike="noStrike" cap="none">
              <a:solidFill>
                <a:schemeClr val="dk1"/>
              </a:solidFill>
              <a:latin typeface="Arial"/>
              <a:ea typeface="Arial"/>
              <a:cs typeface="Arial"/>
              <a:sym typeface="Arial"/>
            </a:endParaRPr>
          </a:p>
        </p:txBody>
      </p:sp>
      <p:sp>
        <p:nvSpPr>
          <p:cNvPr id="664" name="Google Shape;664;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5" name="Google Shape;665;p6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Any assessment team member MUST have BMI certification.</a:t>
            </a:r>
            <a:endParaRPr/>
          </a:p>
          <a:p>
            <a:pPr marL="0" lvl="0" indent="0" algn="l" rtl="0">
              <a:lnSpc>
                <a:spcPct val="100000"/>
              </a:lnSpc>
              <a:spcBef>
                <a:spcPts val="0"/>
              </a:spcBef>
              <a:spcAft>
                <a:spcPts val="0"/>
              </a:spcAft>
              <a:buSzPts val="1800"/>
              <a:buNone/>
            </a:pPr>
            <a:r>
              <a:rPr lang="en-US"/>
              <a:t>Screener—person actually assessing the Height and Weight</a:t>
            </a:r>
            <a:endParaRPr/>
          </a:p>
          <a:p>
            <a:pPr marL="0" lvl="0" indent="0" algn="l" rtl="0">
              <a:lnSpc>
                <a:spcPct val="100000"/>
              </a:lnSpc>
              <a:spcBef>
                <a:spcPts val="0"/>
              </a:spcBef>
              <a:spcAft>
                <a:spcPts val="0"/>
              </a:spcAft>
              <a:buSzPts val="1800"/>
              <a:buNone/>
            </a:pPr>
            <a:r>
              <a:rPr lang="en-US"/>
              <a:t>Recorder—person who writes down student heights and weights or enters measurements into database</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Because measurement of height requires greater skill to perform correctly, two measurements are recommended to reduce error.</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59</a:t>
            </a:fld>
            <a:endParaRPr lang="en-US"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43399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6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60</a:t>
            </a:fld>
            <a:endParaRPr sz="1800" b="0" i="0" u="none" strike="noStrike" cap="none">
              <a:solidFill>
                <a:schemeClr val="dk1"/>
              </a:solidFill>
              <a:latin typeface="Arial"/>
              <a:ea typeface="Arial"/>
              <a:cs typeface="Arial"/>
              <a:sym typeface="Arial"/>
            </a:endParaRPr>
          </a:p>
        </p:txBody>
      </p:sp>
      <p:sp>
        <p:nvSpPr>
          <p:cNvPr id="704" name="Google Shape;704;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5" name="Google Shape;705;p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Frankfort Plane—imaginary line passing through the external ear canal and across the top of the lower bone of the eye socket, immediately under the eye</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6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61</a:t>
            </a:fld>
            <a:endParaRPr sz="1800" b="0" i="0" u="none" strike="noStrike" cap="none">
              <a:solidFill>
                <a:schemeClr val="dk1"/>
              </a:solidFill>
              <a:latin typeface="Arial"/>
              <a:ea typeface="Arial"/>
              <a:cs typeface="Arial"/>
              <a:sym typeface="Arial"/>
            </a:endParaRPr>
          </a:p>
        </p:txBody>
      </p:sp>
      <p:sp>
        <p:nvSpPr>
          <p:cNvPr id="759" name="Google Shape;759;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0" name="Google Shape;760;p6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Frankfort Plane—imaginary line passing through the external ear canal and across the top of the lower bone of the eye socket, immediately under the eye</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6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62</a:t>
            </a:fld>
            <a:endParaRPr sz="1800" b="0" i="0" u="none" strike="noStrike" cap="none">
              <a:solidFill>
                <a:schemeClr val="dk1"/>
              </a:solidFill>
              <a:latin typeface="Arial"/>
              <a:ea typeface="Arial"/>
              <a:cs typeface="Arial"/>
              <a:sym typeface="Arial"/>
            </a:endParaRPr>
          </a:p>
        </p:txBody>
      </p:sp>
      <p:sp>
        <p:nvSpPr>
          <p:cNvPr id="769" name="Google Shape;769;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0" name="Google Shape;770;p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Carpenter’s Square—an instrument for ensuring a level reading of height</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6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63</a:t>
            </a:fld>
            <a:endParaRPr sz="1800" b="0" i="0" u="none" strike="noStrike" cap="none">
              <a:solidFill>
                <a:schemeClr val="lt1"/>
              </a:solidFill>
              <a:latin typeface="Arial"/>
              <a:ea typeface="Arial"/>
              <a:cs typeface="Arial"/>
              <a:sym typeface="Arial"/>
            </a:endParaRPr>
          </a:p>
        </p:txBody>
      </p:sp>
      <p:sp>
        <p:nvSpPr>
          <p:cNvPr id="780" name="Google Shape;780;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1" name="Google Shape;781;p6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28600" lvl="0" indent="-114300" algn="l" rtl="0">
              <a:lnSpc>
                <a:spcPct val="100000"/>
              </a:lnSpc>
              <a:spcBef>
                <a:spcPts val="0"/>
              </a:spcBef>
              <a:spcAft>
                <a:spcPts val="0"/>
              </a:spcAft>
              <a:buSzPts val="1800"/>
              <a:buChar char="•"/>
            </a:pPr>
            <a:r>
              <a:rPr lang="en-US"/>
              <a:t>Take first height and call out number to recorder</a:t>
            </a:r>
            <a:endParaRPr/>
          </a:p>
          <a:p>
            <a:pPr marL="228600" lvl="0" indent="-114300" algn="l" rtl="0">
              <a:lnSpc>
                <a:spcPct val="100000"/>
              </a:lnSpc>
              <a:spcBef>
                <a:spcPts val="0"/>
              </a:spcBef>
              <a:spcAft>
                <a:spcPts val="0"/>
              </a:spcAft>
              <a:buSzPts val="1800"/>
              <a:buChar char="•"/>
            </a:pPr>
            <a:r>
              <a:rPr lang="en-US"/>
              <a:t>Recorder calls number back to confirm correct reading.</a:t>
            </a:r>
            <a:endParaRPr/>
          </a:p>
          <a:p>
            <a:pPr marL="228600" lvl="0" indent="-114300" algn="l" rtl="0">
              <a:lnSpc>
                <a:spcPct val="100000"/>
              </a:lnSpc>
              <a:spcBef>
                <a:spcPts val="0"/>
              </a:spcBef>
              <a:spcAft>
                <a:spcPts val="0"/>
              </a:spcAft>
              <a:buSzPts val="1800"/>
              <a:buFont typeface="Calibri"/>
              <a:buChar char="•"/>
            </a:pPr>
            <a:r>
              <a:rPr lang="en-US"/>
              <a:t>Recorder records number on data collection form or directly into web-entry system (space indicated for “1</a:t>
            </a:r>
            <a:r>
              <a:rPr lang="en-US" baseline="30000"/>
              <a:t>st</a:t>
            </a:r>
            <a:r>
              <a:rPr lang="en-US"/>
              <a:t> Height”).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6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64</a:t>
            </a:fld>
            <a:endParaRPr sz="1800" b="0" i="0" u="none" strike="noStrike" cap="none">
              <a:solidFill>
                <a:schemeClr val="lt1"/>
              </a:solidFill>
              <a:latin typeface="Arial"/>
              <a:ea typeface="Arial"/>
              <a:cs typeface="Arial"/>
              <a:sym typeface="Arial"/>
            </a:endParaRPr>
          </a:p>
        </p:txBody>
      </p:sp>
      <p:sp>
        <p:nvSpPr>
          <p:cNvPr id="801" name="Google Shape;801;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2" name="Google Shape;802;p6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Child is asked to step up backwards onto the scale and stand still over the center of the scale with body weight evenly distributed between both feet.</a:t>
            </a:r>
            <a:endParaRPr/>
          </a:p>
          <a:p>
            <a:pPr marL="0" lvl="0" indent="0" algn="l" rtl="0">
              <a:lnSpc>
                <a:spcPct val="100000"/>
              </a:lnSpc>
              <a:spcBef>
                <a:spcPts val="0"/>
              </a:spcBef>
              <a:spcAft>
                <a:spcPts val="0"/>
              </a:spcAft>
              <a:buSzPts val="1800"/>
              <a:buNone/>
            </a:pPr>
            <a:r>
              <a:rPr lang="en-US"/>
              <a:t>In order to ensure confidentiality and to prevent the child from seeing his/her weight, it is REQUIRED that that the child step on the scale backward away from the readout.</a:t>
            </a:r>
            <a:endParaRPr/>
          </a:p>
          <a:p>
            <a:pPr marL="0" lvl="0" indent="0" algn="l" rtl="0">
              <a:lnSpc>
                <a:spcPct val="100000"/>
              </a:lnSpc>
              <a:spcBef>
                <a:spcPts val="0"/>
              </a:spcBef>
              <a:spcAft>
                <a:spcPts val="0"/>
              </a:spcAft>
              <a:buSzPts val="1800"/>
              <a:buNone/>
            </a:pPr>
            <a:r>
              <a:rPr lang="en-US"/>
              <a:t>Arms should hang freely by the sides of the body with palms facing thighs.</a:t>
            </a:r>
            <a:endParaRPr/>
          </a:p>
          <a:p>
            <a:pPr marL="0" lvl="0" indent="0" algn="l" rtl="0">
              <a:lnSpc>
                <a:spcPct val="100000"/>
              </a:lnSpc>
              <a:spcBef>
                <a:spcPts val="0"/>
              </a:spcBef>
              <a:spcAft>
                <a:spcPts val="0"/>
              </a:spcAft>
              <a:buSzPts val="1800"/>
              <a:buNone/>
            </a:pPr>
            <a:r>
              <a:rPr lang="en-US"/>
              <a:t>Child should hold head up and face forward</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7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65</a:t>
            </a:fld>
            <a:endParaRPr sz="1800" b="0" i="0" u="none" strike="noStrike" cap="none">
              <a:solidFill>
                <a:schemeClr val="lt1"/>
              </a:solidFill>
              <a:latin typeface="Arial"/>
              <a:ea typeface="Arial"/>
              <a:cs typeface="Arial"/>
              <a:sym typeface="Arial"/>
            </a:endParaRPr>
          </a:p>
        </p:txBody>
      </p:sp>
      <p:sp>
        <p:nvSpPr>
          <p:cNvPr id="818" name="Google Shape;818;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9" name="Google Shape;819;p7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28600" lvl="0" indent="-114300" algn="l" rtl="0">
              <a:lnSpc>
                <a:spcPct val="100000"/>
              </a:lnSpc>
              <a:spcBef>
                <a:spcPts val="0"/>
              </a:spcBef>
              <a:spcAft>
                <a:spcPts val="0"/>
              </a:spcAft>
              <a:buSzPts val="1800"/>
              <a:buFont typeface="Calibri"/>
              <a:buChar char="•"/>
            </a:pPr>
            <a:r>
              <a:rPr lang="en-US"/>
              <a:t>Measurer positions child on scale and indicates to recorder that child is “ready”.</a:t>
            </a:r>
            <a:endParaRPr/>
          </a:p>
          <a:p>
            <a:pPr marL="228600" lvl="0" indent="-114300" algn="l" rtl="0">
              <a:lnSpc>
                <a:spcPct val="100000"/>
              </a:lnSpc>
              <a:spcBef>
                <a:spcPts val="0"/>
              </a:spcBef>
              <a:spcAft>
                <a:spcPts val="0"/>
              </a:spcAft>
              <a:buSzPts val="1800"/>
              <a:buFont typeface="Calibri"/>
              <a:buChar char="•"/>
            </a:pPr>
            <a:r>
              <a:rPr lang="en-US"/>
              <a:t>Recorder obtains read-out number on scale and records number on data collection form</a:t>
            </a:r>
            <a:endParaRPr/>
          </a:p>
          <a:p>
            <a:pPr marL="228600" lvl="0" indent="0" algn="l" rtl="0">
              <a:lnSpc>
                <a:spcPct val="100000"/>
              </a:lnSpc>
              <a:spcBef>
                <a:spcPts val="0"/>
              </a:spcBef>
              <a:spcAft>
                <a:spcPts val="0"/>
              </a:spcAft>
              <a:buSzPts val="1800"/>
              <a:buNone/>
            </a:pPr>
            <a:endParaRPr/>
          </a:p>
          <a:p>
            <a:pPr marL="228600" lvl="0" indent="0" algn="l" rtl="0">
              <a:lnSpc>
                <a:spcPct val="100000"/>
              </a:lnSpc>
              <a:spcBef>
                <a:spcPts val="0"/>
              </a:spcBef>
              <a:spcAft>
                <a:spcPts val="0"/>
              </a:spcAft>
              <a:buSzPts val="1800"/>
              <a:buNone/>
            </a:pPr>
            <a:endParaRPr/>
          </a:p>
          <a:p>
            <a:pPr marL="228600" lvl="0" indent="0" algn="l" rtl="0">
              <a:lnSpc>
                <a:spcPct val="100000"/>
              </a:lnSpc>
              <a:spcBef>
                <a:spcPts val="0"/>
              </a:spcBef>
              <a:spcAft>
                <a:spcPts val="0"/>
              </a:spcAft>
              <a:buSzPts val="1800"/>
              <a:buNone/>
            </a:pPr>
            <a:r>
              <a:rPr lang="en-US"/>
              <a:t>Two height measurement reduces error and increases accuracy of the BMI.</a:t>
            </a:r>
            <a:endParaRPr/>
          </a:p>
          <a:p>
            <a:pPr marL="228600" lvl="0" indent="0" algn="l" rtl="0">
              <a:lnSpc>
                <a:spcPct val="100000"/>
              </a:lnSpc>
              <a:spcBef>
                <a:spcPts val="0"/>
              </a:spcBef>
              <a:spcAft>
                <a:spcPts val="0"/>
              </a:spcAft>
              <a:buSzPts val="1800"/>
              <a:buNone/>
            </a:pPr>
            <a:endParaRPr/>
          </a:p>
          <a:p>
            <a:pPr marL="22860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45: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8</a:t>
            </a:fld>
            <a:endParaRPr sz="1400" b="0" i="0" u="none" strike="noStrike" cap="none">
              <a:solidFill>
                <a:srgbClr val="000000"/>
              </a:solidFill>
              <a:latin typeface="Arial"/>
              <a:ea typeface="Arial"/>
              <a:cs typeface="Arial"/>
              <a:sym typeface="Arial"/>
            </a:endParaRPr>
          </a:p>
        </p:txBody>
      </p:sp>
      <p:sp>
        <p:nvSpPr>
          <p:cNvPr id="374" name="Google Shape;374;p45: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5" name="Google Shape;375;p45: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Observations is with and without glasses. Vision screening must be performed by a nurse that is trained through this training.</a:t>
            </a:r>
            <a:endParaRPr/>
          </a:p>
          <a:p>
            <a:pPr marL="0" lvl="0" indent="0" algn="l" rtl="0">
              <a:lnSpc>
                <a:spcPct val="100000"/>
              </a:lnSpc>
              <a:spcBef>
                <a:spcPts val="0"/>
              </a:spcBef>
              <a:spcAft>
                <a:spcPts val="0"/>
              </a:spcAft>
              <a:buSzPts val="1800"/>
              <a:buNone/>
            </a:pPr>
            <a:r>
              <a:rPr lang="en-US"/>
              <a:t>We will address each of these.</a:t>
            </a:r>
            <a:endParaRPr/>
          </a:p>
          <a:p>
            <a:pPr marL="0" lvl="0" indent="0" algn="l" rtl="0">
              <a:lnSpc>
                <a:spcPct val="100000"/>
              </a:lnSpc>
              <a:spcBef>
                <a:spcPts val="0"/>
              </a:spcBef>
              <a:spcAft>
                <a:spcPts val="0"/>
              </a:spcAft>
              <a:buSzPts val="1800"/>
              <a:buNone/>
            </a:pPr>
            <a:endParaRPr/>
          </a:p>
        </p:txBody>
      </p:sp>
    </p:spTree>
    <p:extLst>
      <p:ext uri="{BB962C8B-B14F-4D97-AF65-F5344CB8AC3E}">
        <p14:creationId xmlns:p14="http://schemas.microsoft.com/office/powerpoint/2010/main" val="3086030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7: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9</a:t>
            </a:fld>
            <a:endParaRPr sz="1400" b="0" i="0" u="none" strike="noStrike" cap="none">
              <a:solidFill>
                <a:srgbClr val="000000"/>
              </a:solidFill>
              <a:latin typeface="Arial"/>
              <a:ea typeface="Arial"/>
              <a:cs typeface="Arial"/>
              <a:sym typeface="Arial"/>
            </a:endParaRPr>
          </a:p>
        </p:txBody>
      </p:sp>
      <p:sp>
        <p:nvSpPr>
          <p:cNvPr id="392" name="Google Shape;392;p47: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3" name="Google Shape;393;p47: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dirty="0"/>
              <a:t>Has the classroom teacher/parent reported any of these behaviors?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8: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10</a:t>
            </a:fld>
            <a:endParaRPr sz="1400" b="0" i="0" u="none" strike="noStrike" cap="none">
              <a:solidFill>
                <a:srgbClr val="000000"/>
              </a:solidFill>
              <a:latin typeface="Arial"/>
              <a:ea typeface="Arial"/>
              <a:cs typeface="Arial"/>
              <a:sym typeface="Arial"/>
            </a:endParaRPr>
          </a:p>
        </p:txBody>
      </p:sp>
      <p:sp>
        <p:nvSpPr>
          <p:cNvPr id="263" name="Google Shape;263;p28: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4" name="Google Shape;264;p28: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This is a long eye ball. Image focuses in front of the retina…because the  refractive power of the eye is too strong</a:t>
            </a:r>
            <a:endParaRPr/>
          </a:p>
          <a:p>
            <a:pPr marL="0" lvl="0" indent="0" algn="l" rtl="0">
              <a:lnSpc>
                <a:spcPct val="100000"/>
              </a:lnSpc>
              <a:spcBef>
                <a:spcPts val="0"/>
              </a:spcBef>
              <a:spcAft>
                <a:spcPts val="0"/>
              </a:spcAft>
              <a:buSzPts val="1800"/>
              <a:buNone/>
            </a:pPr>
            <a:r>
              <a:rPr lang="en-US"/>
              <a:t>"minus"  lens for correction</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Note the distance from side to side is greater than the distance top to bottom</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32:notes"/>
          <p:cNvSpPr txBox="1"/>
          <p:nvPr/>
        </p:nvSpPr>
        <p:spPr>
          <a:xfrm>
            <a:off x="3956050" y="8805862"/>
            <a:ext cx="3027300" cy="463500"/>
          </a:xfrm>
          <a:prstGeom prst="rect">
            <a:avLst/>
          </a:prstGeom>
          <a:noFill/>
          <a:ln>
            <a:noFill/>
          </a:ln>
        </p:spPr>
        <p:txBody>
          <a:bodyPr spcFirstLastPara="1" wrap="square" lIns="92875" tIns="46425" rIns="92875" bIns="4642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11</a:t>
            </a:fld>
            <a:endParaRPr sz="1400" b="0" i="0" u="none" strike="noStrike" cap="none">
              <a:solidFill>
                <a:srgbClr val="000000"/>
              </a:solidFill>
              <a:latin typeface="Arial"/>
              <a:ea typeface="Arial"/>
              <a:cs typeface="Arial"/>
              <a:sym typeface="Arial"/>
            </a:endParaRPr>
          </a:p>
        </p:txBody>
      </p:sp>
      <p:sp>
        <p:nvSpPr>
          <p:cNvPr id="284" name="Google Shape;284;p32: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5" name="Google Shape;285;p32:notes"/>
          <p:cNvSpPr txBox="1">
            <a:spLocks noGrp="1"/>
          </p:cNvSpPr>
          <p:nvPr>
            <p:ph type="body" idx="1"/>
          </p:nvPr>
        </p:nvSpPr>
        <p:spPr>
          <a:xfrm>
            <a:off x="698500" y="4403725"/>
            <a:ext cx="5588100" cy="4172100"/>
          </a:xfrm>
          <a:prstGeom prst="rect">
            <a:avLst/>
          </a:prstGeom>
          <a:noFill/>
          <a:ln>
            <a:noFill/>
          </a:ln>
        </p:spPr>
        <p:txBody>
          <a:bodyPr spcFirstLastPara="1" wrap="square" lIns="92875" tIns="46425" rIns="92875" bIns="46425" anchor="t" anchorCtr="0">
            <a:noAutofit/>
          </a:bodyPr>
          <a:lstStyle/>
          <a:p>
            <a:pPr marL="0" lvl="0" indent="0" algn="l" rtl="0">
              <a:lnSpc>
                <a:spcPct val="100000"/>
              </a:lnSpc>
              <a:spcBef>
                <a:spcPts val="0"/>
              </a:spcBef>
              <a:spcAft>
                <a:spcPts val="0"/>
              </a:spcAft>
              <a:buSzPts val="1800"/>
              <a:buNone/>
            </a:pPr>
            <a:r>
              <a:rPr lang="en-US"/>
              <a:t>Short eyeball </a:t>
            </a:r>
            <a:endParaRPr/>
          </a:p>
          <a:p>
            <a:pPr marL="0" lvl="0" indent="0" algn="l" rtl="0">
              <a:lnSpc>
                <a:spcPct val="100000"/>
              </a:lnSpc>
              <a:spcBef>
                <a:spcPts val="0"/>
              </a:spcBef>
              <a:spcAft>
                <a:spcPts val="0"/>
              </a:spcAft>
              <a:buSzPts val="1800"/>
              <a:buNone/>
            </a:pPr>
            <a:r>
              <a:rPr lang="en-US"/>
              <a:t>Most common refractive error… image focuses behind retina or refractive power of eye is too weak…"plus" lens for correction</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US"/>
              <a:t>Note the distance from side to side is less than the distance top to bottom</a:t>
            </a:r>
            <a:endParaRPr/>
          </a:p>
          <a:p>
            <a:pPr marL="0" lvl="0" indent="0" algn="l" rtl="0">
              <a:lnSpc>
                <a:spcPct val="100000"/>
              </a:lnSpc>
              <a:spcBef>
                <a:spcPts val="0"/>
              </a:spcBef>
              <a:spcAft>
                <a:spcPts val="0"/>
              </a:spcAft>
              <a:buSzPts val="1800"/>
              <a:buNone/>
            </a:pPr>
            <a:r>
              <a:rPr lang="en-US"/>
              <a:t>Students can have multiple things going on……….. Farsigntedness in one eye, nearsightedness in the other, astigmatism too!!</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64922D-9FBE-4770-BD11-389E140E231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A296A-E432-4CE4-9DE6-1DA7BFC55448}" type="slidenum">
              <a:rPr lang="en-US" smtClean="0"/>
              <a:t>‹#›</a:t>
            </a:fld>
            <a:endParaRPr lang="en-US"/>
          </a:p>
        </p:txBody>
      </p:sp>
    </p:spTree>
    <p:extLst>
      <p:ext uri="{BB962C8B-B14F-4D97-AF65-F5344CB8AC3E}">
        <p14:creationId xmlns:p14="http://schemas.microsoft.com/office/powerpoint/2010/main" val="2148246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64922D-9FBE-4770-BD11-389E140E2319}"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0A296A-E432-4CE4-9DE6-1DA7BFC55448}" type="slidenum">
              <a:rPr lang="en-US" smtClean="0"/>
              <a:t>‹#›</a:t>
            </a:fld>
            <a:endParaRPr lang="en-US"/>
          </a:p>
        </p:txBody>
      </p:sp>
    </p:spTree>
    <p:extLst>
      <p:ext uri="{BB962C8B-B14F-4D97-AF65-F5344CB8AC3E}">
        <p14:creationId xmlns:p14="http://schemas.microsoft.com/office/powerpoint/2010/main" val="989326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E64922D-9FBE-4770-BD11-389E140E231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A296A-E432-4CE4-9DE6-1DA7BFC55448}" type="slidenum">
              <a:rPr lang="en-US" smtClean="0"/>
              <a:t>‹#›</a:t>
            </a:fld>
            <a:endParaRPr lang="en-US"/>
          </a:p>
        </p:txBody>
      </p:sp>
    </p:spTree>
    <p:extLst>
      <p:ext uri="{BB962C8B-B14F-4D97-AF65-F5344CB8AC3E}">
        <p14:creationId xmlns:p14="http://schemas.microsoft.com/office/powerpoint/2010/main" val="3772309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E64922D-9FBE-4770-BD11-389E140E231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A296A-E432-4CE4-9DE6-1DA7BFC55448}"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085432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64922D-9FBE-4770-BD11-389E140E231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A296A-E432-4CE4-9DE6-1DA7BFC55448}" type="slidenum">
              <a:rPr lang="en-US" smtClean="0"/>
              <a:t>‹#›</a:t>
            </a:fld>
            <a:endParaRPr lang="en-US"/>
          </a:p>
        </p:txBody>
      </p:sp>
    </p:spTree>
    <p:extLst>
      <p:ext uri="{BB962C8B-B14F-4D97-AF65-F5344CB8AC3E}">
        <p14:creationId xmlns:p14="http://schemas.microsoft.com/office/powerpoint/2010/main" val="2344813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E64922D-9FBE-4770-BD11-389E140E2319}" type="datetimeFigureOut">
              <a:rPr lang="en-US" smtClean="0"/>
              <a:t>1/23/2024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A296A-E432-4CE4-9DE6-1DA7BFC55448}" type="slidenum">
              <a:rPr lang="en-US" smtClean="0"/>
              <a:t>‹#›</a:t>
            </a:fld>
            <a:endParaRPr lang="en-US"/>
          </a:p>
        </p:txBody>
      </p:sp>
    </p:spTree>
    <p:extLst>
      <p:ext uri="{BB962C8B-B14F-4D97-AF65-F5344CB8AC3E}">
        <p14:creationId xmlns:p14="http://schemas.microsoft.com/office/powerpoint/2010/main" val="869165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E64922D-9FBE-4770-BD11-389E140E2319}" type="datetimeFigureOut">
              <a:rPr lang="en-US" smtClean="0"/>
              <a:t>1/23/2024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A296A-E432-4CE4-9DE6-1DA7BFC55448}" type="slidenum">
              <a:rPr lang="en-US" smtClean="0"/>
              <a:t>‹#›</a:t>
            </a:fld>
            <a:endParaRPr lang="en-US"/>
          </a:p>
        </p:txBody>
      </p:sp>
    </p:spTree>
    <p:extLst>
      <p:ext uri="{BB962C8B-B14F-4D97-AF65-F5344CB8AC3E}">
        <p14:creationId xmlns:p14="http://schemas.microsoft.com/office/powerpoint/2010/main" val="2503035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64922D-9FBE-4770-BD11-389E140E231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A296A-E432-4CE4-9DE6-1DA7BFC55448}" type="slidenum">
              <a:rPr lang="en-US" smtClean="0"/>
              <a:t>‹#›</a:t>
            </a:fld>
            <a:endParaRPr lang="en-US"/>
          </a:p>
        </p:txBody>
      </p:sp>
    </p:spTree>
    <p:extLst>
      <p:ext uri="{BB962C8B-B14F-4D97-AF65-F5344CB8AC3E}">
        <p14:creationId xmlns:p14="http://schemas.microsoft.com/office/powerpoint/2010/main" val="2478268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64922D-9FBE-4770-BD11-389E140E231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A296A-E432-4CE4-9DE6-1DA7BFC55448}" type="slidenum">
              <a:rPr lang="en-US" smtClean="0"/>
              <a:t>‹#›</a:t>
            </a:fld>
            <a:endParaRPr lang="en-US"/>
          </a:p>
        </p:txBody>
      </p:sp>
    </p:spTree>
    <p:extLst>
      <p:ext uri="{BB962C8B-B14F-4D97-AF65-F5344CB8AC3E}">
        <p14:creationId xmlns:p14="http://schemas.microsoft.com/office/powerpoint/2010/main" val="4254985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Only">
  <p:cSld name="1_Title Only">
    <p:spTree>
      <p:nvGrpSpPr>
        <p:cNvPr id="1" name="Shape 55"/>
        <p:cNvGrpSpPr/>
        <p:nvPr/>
      </p:nvGrpSpPr>
      <p:grpSpPr>
        <a:xfrm>
          <a:off x="0" y="0"/>
          <a:ext cx="0" cy="0"/>
          <a:chOff x="0" y="0"/>
          <a:chExt cx="0" cy="0"/>
        </a:xfrm>
      </p:grpSpPr>
      <p:sp>
        <p:nvSpPr>
          <p:cNvPr id="56" name="Google Shape;56;p115_6u64orl689"/>
          <p:cNvSpPr txBox="1">
            <a:spLocks noGrp="1"/>
          </p:cNvSpPr>
          <p:nvPr>
            <p:ph type="title"/>
          </p:nvPr>
        </p:nvSpPr>
        <p:spPr>
          <a:xfrm>
            <a:off x="1320800" y="838200"/>
            <a:ext cx="9144000" cy="914400"/>
          </a:xfrm>
          <a:prstGeom prst="rect">
            <a:avLst/>
          </a:prstGeom>
          <a:solidFill>
            <a:srgbClr val="FFFFFF"/>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7" name="Google Shape;57;p115_6u64orl689"/>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15_6u64orl689"/>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15_6u64orl68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1pPr>
            <a:lvl2pPr marL="0" marR="0" lvl="1"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2pPr>
            <a:lvl3pPr marL="0" marR="0" lvl="2"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3pPr>
            <a:lvl4pPr marL="0" marR="0" lvl="3"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4pPr>
            <a:lvl5pPr marL="0" marR="0" lvl="4"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5pPr>
            <a:lvl6pPr marL="0" marR="0" lvl="5"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6pPr>
            <a:lvl7pPr marL="0" marR="0" lvl="6"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7pPr>
            <a:lvl8pPr marL="0" marR="0" lvl="7"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8pPr>
            <a:lvl9pPr marL="0" marR="0" lvl="8" indent="0" algn="r">
              <a:lnSpc>
                <a:spcPct val="100000"/>
              </a:lnSpc>
              <a:spcBef>
                <a:spcPts val="0"/>
              </a:spcBef>
              <a:spcAft>
                <a:spcPts val="0"/>
              </a:spcAft>
              <a:buClr>
                <a:schemeClr val="lt1"/>
              </a:buClr>
              <a:buSzPts val="1400"/>
              <a:buFont typeface="Gill Sans"/>
              <a:buNone/>
              <a:defRPr sz="1400" b="0" i="0" u="none" strike="noStrike" cap="none">
                <a:solidFill>
                  <a:schemeClr val="lt1"/>
                </a:solidFill>
                <a:latin typeface="Gill Sans"/>
                <a:ea typeface="Gill Sans"/>
                <a:cs typeface="Gill Sans"/>
                <a:sym typeface="Gill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5333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64922D-9FBE-4770-BD11-389E140E231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A296A-E432-4CE4-9DE6-1DA7BFC55448}" type="slidenum">
              <a:rPr lang="en-US" smtClean="0"/>
              <a:t>‹#›</a:t>
            </a:fld>
            <a:endParaRPr lang="en-US"/>
          </a:p>
        </p:txBody>
      </p:sp>
    </p:spTree>
    <p:extLst>
      <p:ext uri="{BB962C8B-B14F-4D97-AF65-F5344CB8AC3E}">
        <p14:creationId xmlns:p14="http://schemas.microsoft.com/office/powerpoint/2010/main" val="3052744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64922D-9FBE-4770-BD11-389E140E231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A296A-E432-4CE4-9DE6-1DA7BFC55448}" type="slidenum">
              <a:rPr lang="en-US" smtClean="0"/>
              <a:t>‹#›</a:t>
            </a:fld>
            <a:endParaRPr lang="en-US"/>
          </a:p>
        </p:txBody>
      </p:sp>
    </p:spTree>
    <p:extLst>
      <p:ext uri="{BB962C8B-B14F-4D97-AF65-F5344CB8AC3E}">
        <p14:creationId xmlns:p14="http://schemas.microsoft.com/office/powerpoint/2010/main" val="2348430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64922D-9FBE-4770-BD11-389E140E2319}"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0A296A-E432-4CE4-9DE6-1DA7BFC55448}" type="slidenum">
              <a:rPr lang="en-US" smtClean="0"/>
              <a:t>‹#›</a:t>
            </a:fld>
            <a:endParaRPr lang="en-US"/>
          </a:p>
        </p:txBody>
      </p:sp>
    </p:spTree>
    <p:extLst>
      <p:ext uri="{BB962C8B-B14F-4D97-AF65-F5344CB8AC3E}">
        <p14:creationId xmlns:p14="http://schemas.microsoft.com/office/powerpoint/2010/main" val="2775008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64922D-9FBE-4770-BD11-389E140E2319}" type="datetimeFigureOut">
              <a:rPr lang="en-US" smtClean="0"/>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0A296A-E432-4CE4-9DE6-1DA7BFC55448}" type="slidenum">
              <a:rPr lang="en-US" smtClean="0"/>
              <a:t>‹#›</a:t>
            </a:fld>
            <a:endParaRPr lang="en-US"/>
          </a:p>
        </p:txBody>
      </p:sp>
    </p:spTree>
    <p:extLst>
      <p:ext uri="{BB962C8B-B14F-4D97-AF65-F5344CB8AC3E}">
        <p14:creationId xmlns:p14="http://schemas.microsoft.com/office/powerpoint/2010/main" val="3805670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0E64922D-9FBE-4770-BD11-389E140E2319}" type="datetimeFigureOut">
              <a:rPr lang="en-US" smtClean="0"/>
              <a:t>1/23/2024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E50A296A-E432-4CE4-9DE6-1DA7BFC55448}" type="slidenum">
              <a:rPr lang="en-US" smtClean="0"/>
              <a:t>‹#›</a:t>
            </a:fld>
            <a:endParaRPr lang="en-US"/>
          </a:p>
        </p:txBody>
      </p:sp>
    </p:spTree>
    <p:extLst>
      <p:ext uri="{BB962C8B-B14F-4D97-AF65-F5344CB8AC3E}">
        <p14:creationId xmlns:p14="http://schemas.microsoft.com/office/powerpoint/2010/main" val="262463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E64922D-9FBE-4770-BD11-389E140E2319}" type="datetimeFigureOut">
              <a:rPr lang="en-US" smtClean="0"/>
              <a:t>1/23/2024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E50A296A-E432-4CE4-9DE6-1DA7BFC55448}" type="slidenum">
              <a:rPr lang="en-US" smtClean="0"/>
              <a:t>‹#›</a:t>
            </a:fld>
            <a:endParaRPr lang="en-US"/>
          </a:p>
        </p:txBody>
      </p:sp>
    </p:spTree>
    <p:extLst>
      <p:ext uri="{BB962C8B-B14F-4D97-AF65-F5344CB8AC3E}">
        <p14:creationId xmlns:p14="http://schemas.microsoft.com/office/powerpoint/2010/main" val="2577707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0E64922D-9FBE-4770-BD11-389E140E2319}" type="datetimeFigureOut">
              <a:rPr lang="en-US" smtClean="0"/>
              <a:t>1/23/2024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E50A296A-E432-4CE4-9DE6-1DA7BFC55448}" type="slidenum">
              <a:rPr lang="en-US" smtClean="0"/>
              <a:t>‹#›</a:t>
            </a:fld>
            <a:endParaRPr lang="en-US"/>
          </a:p>
        </p:txBody>
      </p:sp>
    </p:spTree>
    <p:extLst>
      <p:ext uri="{BB962C8B-B14F-4D97-AF65-F5344CB8AC3E}">
        <p14:creationId xmlns:p14="http://schemas.microsoft.com/office/powerpoint/2010/main" val="3680123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64922D-9FBE-4770-BD11-389E140E2319}"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0A296A-E432-4CE4-9DE6-1DA7BFC55448}" type="slidenum">
              <a:rPr lang="en-US" smtClean="0"/>
              <a:t>‹#›</a:t>
            </a:fld>
            <a:endParaRPr lang="en-US"/>
          </a:p>
        </p:txBody>
      </p:sp>
    </p:spTree>
    <p:extLst>
      <p:ext uri="{BB962C8B-B14F-4D97-AF65-F5344CB8AC3E}">
        <p14:creationId xmlns:p14="http://schemas.microsoft.com/office/powerpoint/2010/main" val="110646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E64922D-9FBE-4770-BD11-389E140E2319}" type="datetimeFigureOut">
              <a:rPr lang="en-US" smtClean="0"/>
              <a:t>1/23/2024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E50A296A-E432-4CE4-9DE6-1DA7BFC55448}" type="slidenum">
              <a:rPr lang="en-US" smtClean="0"/>
              <a:t>‹#›</a:t>
            </a:fld>
            <a:endParaRPr lang="en-US"/>
          </a:p>
        </p:txBody>
      </p:sp>
    </p:spTree>
    <p:extLst>
      <p:ext uri="{BB962C8B-B14F-4D97-AF65-F5344CB8AC3E}">
        <p14:creationId xmlns:p14="http://schemas.microsoft.com/office/powerpoint/2010/main" val="888175932"/>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comments" Target="../comments/commen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30.jp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GLE4FKlaQw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579-701C-F181-8D74-066F4DF49837}"/>
              </a:ext>
            </a:extLst>
          </p:cNvPr>
          <p:cNvSpPr>
            <a:spLocks noGrp="1"/>
          </p:cNvSpPr>
          <p:nvPr>
            <p:ph type="ctrTitle"/>
          </p:nvPr>
        </p:nvSpPr>
        <p:spPr/>
        <p:txBody>
          <a:bodyPr/>
          <a:lstStyle/>
          <a:p>
            <a:r>
              <a:rPr lang="en-US" dirty="0">
                <a:latin typeface="Bahnschrift" panose="020B0502040204020203" pitchFamily="34" charset="0"/>
                <a:cs typeface="Aldhabi" panose="020F0502020204030204" pitchFamily="2" charset="-78"/>
              </a:rPr>
              <a:t>TRAINING PACKET</a:t>
            </a:r>
            <a:br>
              <a:rPr lang="en-US" dirty="0">
                <a:latin typeface="Bahnschrift" panose="020B0502040204020203" pitchFamily="34" charset="0"/>
                <a:cs typeface="Aldhabi" panose="020F0502020204030204" pitchFamily="2" charset="-78"/>
              </a:rPr>
            </a:br>
            <a:r>
              <a:rPr lang="en-US" dirty="0">
                <a:latin typeface="Bahnschrift" panose="020B0502040204020203" pitchFamily="34" charset="0"/>
                <a:cs typeface="Aldhabi" panose="020F0502020204030204" pitchFamily="2" charset="-78"/>
              </a:rPr>
              <a:t>SAU NURSING STUDENTS</a:t>
            </a:r>
          </a:p>
        </p:txBody>
      </p:sp>
      <p:sp>
        <p:nvSpPr>
          <p:cNvPr id="3" name="Subtitle 2">
            <a:extLst>
              <a:ext uri="{FF2B5EF4-FFF2-40B4-BE49-F238E27FC236}">
                <a16:creationId xmlns:a16="http://schemas.microsoft.com/office/drawing/2014/main" id="{09CA33F7-834E-DB11-1AD0-84F72CE3A889}"/>
              </a:ext>
            </a:extLst>
          </p:cNvPr>
          <p:cNvSpPr>
            <a:spLocks noGrp="1"/>
          </p:cNvSpPr>
          <p:nvPr>
            <p:ph type="subTitle" idx="1"/>
          </p:nvPr>
        </p:nvSpPr>
        <p:spPr/>
        <p:txBody>
          <a:bodyPr/>
          <a:lstStyle/>
          <a:p>
            <a:r>
              <a:rPr lang="en-US" dirty="0"/>
              <a:t>JAN 2024</a:t>
            </a:r>
          </a:p>
        </p:txBody>
      </p:sp>
    </p:spTree>
    <p:extLst>
      <p:ext uri="{BB962C8B-B14F-4D97-AF65-F5344CB8AC3E}">
        <p14:creationId xmlns:p14="http://schemas.microsoft.com/office/powerpoint/2010/main" val="3098827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28"/>
          <p:cNvPicPr preferRelativeResize="0"/>
          <p:nvPr/>
        </p:nvPicPr>
        <p:blipFill rotWithShape="1">
          <a:blip r:embed="rId3">
            <a:alphaModFix/>
          </a:blip>
          <a:srcRect/>
          <a:stretch/>
        </p:blipFill>
        <p:spPr>
          <a:xfrm>
            <a:off x="1676400" y="1776937"/>
            <a:ext cx="8839204" cy="4401414"/>
          </a:xfrm>
          <a:prstGeom prst="rect">
            <a:avLst/>
          </a:prstGeom>
          <a:noFill/>
          <a:ln>
            <a:noFill/>
          </a:ln>
        </p:spPr>
      </p:pic>
      <p:sp>
        <p:nvSpPr>
          <p:cNvPr id="267" name="Google Shape;267;p28"/>
          <p:cNvSpPr txBox="1">
            <a:spLocks noGrp="1"/>
          </p:cNvSpPr>
          <p:nvPr>
            <p:ph type="title" idx="4294967295"/>
          </p:nvPr>
        </p:nvSpPr>
        <p:spPr>
          <a:xfrm>
            <a:off x="0" y="366713"/>
            <a:ext cx="9144000" cy="914400"/>
          </a:xfrm>
          <a:prstGeom prst="rect">
            <a:avLst/>
          </a:prstGeom>
          <a:solidFill>
            <a:srgbClr val="FFFFFF"/>
          </a:solidFill>
          <a:ln>
            <a:noFill/>
          </a:ln>
        </p:spPr>
        <p:txBody>
          <a:bodyPr spcFirstLastPara="1" vert="horz" wrap="square" lIns="91425" tIns="45700" rIns="91425" bIns="45700" rtlCol="0" anchor="ctr" anchorCtr="0">
            <a:noAutofit/>
          </a:bodyPr>
          <a:lstStyle/>
          <a:p>
            <a:pPr algn="ctr">
              <a:lnSpc>
                <a:spcPct val="100000"/>
              </a:lnSpc>
              <a:spcBef>
                <a:spcPts val="0"/>
              </a:spcBef>
              <a:buClr>
                <a:schemeClr val="lt2"/>
              </a:buClr>
              <a:buSzPts val="5400"/>
            </a:pPr>
            <a:r>
              <a:rPr lang="en-US" sz="5400">
                <a:solidFill>
                  <a:schemeClr val="dk1"/>
                </a:solidFill>
              </a:rPr>
              <a:t>Myopia- Nearsighted</a:t>
            </a:r>
            <a:endParaRPr>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32"/>
          <p:cNvPicPr preferRelativeResize="0"/>
          <p:nvPr/>
        </p:nvPicPr>
        <p:blipFill rotWithShape="1">
          <a:blip r:embed="rId3">
            <a:alphaModFix/>
          </a:blip>
          <a:srcRect/>
          <a:stretch/>
        </p:blipFill>
        <p:spPr>
          <a:xfrm>
            <a:off x="1704100" y="2398425"/>
            <a:ext cx="8783800" cy="3689200"/>
          </a:xfrm>
          <a:prstGeom prst="rect">
            <a:avLst/>
          </a:prstGeom>
          <a:noFill/>
          <a:ln>
            <a:noFill/>
          </a:ln>
        </p:spPr>
      </p:pic>
      <p:sp>
        <p:nvSpPr>
          <p:cNvPr id="288" name="Google Shape;288;p32"/>
          <p:cNvSpPr txBox="1">
            <a:spLocks noGrp="1"/>
          </p:cNvSpPr>
          <p:nvPr>
            <p:ph type="title" idx="4294967295"/>
          </p:nvPr>
        </p:nvSpPr>
        <p:spPr>
          <a:xfrm>
            <a:off x="0" y="366713"/>
            <a:ext cx="9144000" cy="914400"/>
          </a:xfrm>
          <a:prstGeom prst="rect">
            <a:avLst/>
          </a:prstGeom>
          <a:solidFill>
            <a:srgbClr val="FFFFFF"/>
          </a:solidFill>
          <a:ln>
            <a:noFill/>
          </a:ln>
        </p:spPr>
        <p:txBody>
          <a:bodyPr spcFirstLastPara="1" vert="horz" wrap="square" lIns="91425" tIns="45700" rIns="91425" bIns="45700" rtlCol="0" anchor="ctr" anchorCtr="0">
            <a:noAutofit/>
          </a:bodyPr>
          <a:lstStyle/>
          <a:p>
            <a:pPr algn="ctr">
              <a:lnSpc>
                <a:spcPct val="100000"/>
              </a:lnSpc>
              <a:spcBef>
                <a:spcPts val="0"/>
              </a:spcBef>
              <a:buClr>
                <a:schemeClr val="lt2"/>
              </a:buClr>
              <a:buSzPts val="5400"/>
            </a:pPr>
            <a:r>
              <a:rPr lang="en-US" sz="5400" dirty="0">
                <a:solidFill>
                  <a:schemeClr val="dk1"/>
                </a:solidFill>
              </a:rPr>
              <a:t>Hyperopia- Farsighted</a:t>
            </a:r>
            <a:endParaRPr dirty="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7"/>
          <p:cNvSpPr txBox="1">
            <a:spLocks noGrp="1"/>
          </p:cNvSpPr>
          <p:nvPr>
            <p:ph type="body" idx="4294967295"/>
          </p:nvPr>
        </p:nvSpPr>
        <p:spPr>
          <a:xfrm>
            <a:off x="0" y="2092325"/>
            <a:ext cx="3965575" cy="3590925"/>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SzPts val="3200"/>
              <a:buFont typeface="Arial"/>
              <a:buChar char="•"/>
            </a:pPr>
            <a:r>
              <a:rPr lang="en-US" sz="3200" dirty="0">
                <a:latin typeface="Arial"/>
                <a:ea typeface="Arial"/>
                <a:cs typeface="Arial"/>
                <a:sym typeface="Arial"/>
              </a:rPr>
              <a:t>Myopia (Nearsightedness)</a:t>
            </a:r>
            <a:endParaRPr dirty="0">
              <a:solidFill>
                <a:schemeClr val="tx1"/>
              </a:solidFill>
              <a:latin typeface="Arial"/>
              <a:ea typeface="Arial"/>
              <a:cs typeface="Arial"/>
              <a:sym typeface="Arial"/>
            </a:endParaRPr>
          </a:p>
          <a:p>
            <a:pPr marL="342900" indent="-342900">
              <a:lnSpc>
                <a:spcPct val="100000"/>
              </a:lnSpc>
              <a:spcBef>
                <a:spcPts val="2440"/>
              </a:spcBef>
              <a:buSzPts val="3200"/>
              <a:buFont typeface="Arial"/>
              <a:buChar char="•"/>
            </a:pPr>
            <a:r>
              <a:rPr lang="en-US" sz="3200" dirty="0">
                <a:latin typeface="Arial"/>
                <a:ea typeface="Arial"/>
                <a:cs typeface="Arial"/>
                <a:sym typeface="Arial"/>
              </a:rPr>
              <a:t>Hyperopia (Farsightedness)</a:t>
            </a:r>
            <a:endParaRPr dirty="0">
              <a:solidFill>
                <a:schemeClr val="tx1"/>
              </a:solidFill>
              <a:latin typeface="Arial"/>
              <a:ea typeface="Arial"/>
              <a:cs typeface="Arial"/>
              <a:sym typeface="Arial"/>
            </a:endParaRPr>
          </a:p>
          <a:p>
            <a:pPr marL="342900" indent="-342900">
              <a:lnSpc>
                <a:spcPct val="100000"/>
              </a:lnSpc>
              <a:spcBef>
                <a:spcPts val="2440"/>
              </a:spcBef>
              <a:buSzPts val="3200"/>
              <a:buFont typeface="Arial"/>
              <a:buChar char="•"/>
            </a:pPr>
            <a:r>
              <a:rPr lang="en-US" sz="3200" dirty="0">
                <a:latin typeface="Arial"/>
                <a:ea typeface="Arial"/>
                <a:cs typeface="Arial"/>
                <a:sym typeface="Arial"/>
              </a:rPr>
              <a:t>Astigmatism</a:t>
            </a:r>
            <a:endParaRPr dirty="0">
              <a:solidFill>
                <a:schemeClr val="tx1"/>
              </a:solidFill>
              <a:latin typeface="Arial"/>
              <a:ea typeface="Arial"/>
              <a:cs typeface="Arial"/>
              <a:sym typeface="Arial"/>
            </a:endParaRPr>
          </a:p>
        </p:txBody>
      </p:sp>
      <p:sp>
        <p:nvSpPr>
          <p:cNvPr id="259" name="Google Shape;259;p27"/>
          <p:cNvSpPr txBox="1">
            <a:spLocks noGrp="1"/>
          </p:cNvSpPr>
          <p:nvPr>
            <p:ph type="title" idx="4294967295"/>
          </p:nvPr>
        </p:nvSpPr>
        <p:spPr>
          <a:xfrm>
            <a:off x="0" y="366713"/>
            <a:ext cx="9144000" cy="914400"/>
          </a:xfrm>
          <a:prstGeom prst="rect">
            <a:avLst/>
          </a:prstGeom>
          <a:solidFill>
            <a:srgbClr val="FFFFFF"/>
          </a:solidFill>
          <a:ln>
            <a:noFill/>
          </a:ln>
        </p:spPr>
        <p:txBody>
          <a:bodyPr spcFirstLastPara="1" vert="horz" wrap="square" lIns="91425" tIns="45700" rIns="91425" bIns="45700" rtlCol="0" anchor="ctr" anchorCtr="0">
            <a:noAutofit/>
          </a:bodyPr>
          <a:lstStyle/>
          <a:p>
            <a:pPr algn="ctr">
              <a:lnSpc>
                <a:spcPct val="100000"/>
              </a:lnSpc>
              <a:spcBef>
                <a:spcPts val="0"/>
              </a:spcBef>
              <a:buClr>
                <a:schemeClr val="lt2"/>
              </a:buClr>
              <a:buSzPts val="5400"/>
            </a:pPr>
            <a:r>
              <a:rPr lang="en-US" sz="5400" b="1">
                <a:solidFill>
                  <a:schemeClr val="dk1"/>
                </a:solidFill>
              </a:rPr>
              <a:t>Refractive Errors</a:t>
            </a:r>
            <a:endParaRPr>
              <a:solidFill>
                <a:srgbClr val="000000"/>
              </a:solidFill>
            </a:endParaRPr>
          </a:p>
        </p:txBody>
      </p:sp>
      <p:pic>
        <p:nvPicPr>
          <p:cNvPr id="260" name="Google Shape;260;p27"/>
          <p:cNvPicPr preferRelativeResize="0"/>
          <p:nvPr/>
        </p:nvPicPr>
        <p:blipFill rotWithShape="1">
          <a:blip r:embed="rId3">
            <a:alphaModFix/>
          </a:blip>
          <a:srcRect/>
          <a:stretch/>
        </p:blipFill>
        <p:spPr>
          <a:xfrm>
            <a:off x="6126325" y="1840851"/>
            <a:ext cx="4147400" cy="4147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49"/>
          <p:cNvSpPr txBox="1">
            <a:spLocks noGrp="1"/>
          </p:cNvSpPr>
          <p:nvPr>
            <p:ph type="title"/>
          </p:nvPr>
        </p:nvSpPr>
        <p:spPr>
          <a:xfrm>
            <a:off x="1524000" y="381000"/>
            <a:ext cx="9144000" cy="914400"/>
          </a:xfrm>
          <a:prstGeom prst="rect">
            <a:avLst/>
          </a:prstGeom>
          <a:solidFill>
            <a:srgbClr val="FFFFFF"/>
          </a:solidFill>
          <a:ln>
            <a:noFill/>
          </a:ln>
        </p:spPr>
        <p:txBody>
          <a:bodyPr spcFirstLastPara="1" vert="horz" wrap="square" lIns="91425" tIns="45700" rIns="91425" bIns="45700" rtlCol="0" anchor="ctr" anchorCtr="0">
            <a:noAutofit/>
          </a:bodyPr>
          <a:lstStyle/>
          <a:p>
            <a:pPr algn="ctr">
              <a:lnSpc>
                <a:spcPct val="100000"/>
              </a:lnSpc>
              <a:spcBef>
                <a:spcPts val="0"/>
              </a:spcBef>
              <a:buClr>
                <a:srgbClr val="FFFF00"/>
              </a:buClr>
              <a:buSzPts val="5400"/>
            </a:pPr>
            <a:r>
              <a:rPr lang="en-US" sz="5400">
                <a:solidFill>
                  <a:srgbClr val="000000"/>
                </a:solidFill>
              </a:rPr>
              <a:t>Visual Acuity</a:t>
            </a:r>
            <a:endParaRPr>
              <a:solidFill>
                <a:srgbClr val="000000"/>
              </a:solidFill>
            </a:endParaRPr>
          </a:p>
        </p:txBody>
      </p:sp>
      <p:sp>
        <p:nvSpPr>
          <p:cNvPr id="414" name="Google Shape;414;p49"/>
          <p:cNvSpPr txBox="1">
            <a:spLocks noGrp="1"/>
          </p:cNvSpPr>
          <p:nvPr>
            <p:ph idx="1"/>
          </p:nvPr>
        </p:nvSpPr>
        <p:spPr>
          <a:xfrm>
            <a:off x="2286000" y="1981200"/>
            <a:ext cx="7696200" cy="4191000"/>
          </a:xfrm>
          <a:prstGeom prst="rect">
            <a:avLst/>
          </a:prstGeom>
          <a:noFill/>
          <a:ln>
            <a:noFill/>
          </a:ln>
        </p:spPr>
        <p:txBody>
          <a:bodyPr spcFirstLastPara="1" vert="horz" wrap="square" lIns="91425" tIns="45700" rIns="91425" bIns="45700" rtlCol="0" anchor="t" anchorCtr="0">
            <a:noAutofit/>
          </a:bodyPr>
          <a:lstStyle/>
          <a:p>
            <a:pPr marL="285750" lvl="1" indent="0" algn="ctr">
              <a:spcBef>
                <a:spcPts val="0"/>
              </a:spcBef>
              <a:buSzPts val="3200"/>
              <a:buNone/>
            </a:pPr>
            <a:r>
              <a:rPr lang="en-US" sz="2400" dirty="0">
                <a:latin typeface="Arial"/>
                <a:ea typeface="Arial"/>
                <a:cs typeface="Arial"/>
                <a:sym typeface="Arial"/>
              </a:rPr>
              <a:t>Screen one eye at a time</a:t>
            </a:r>
          </a:p>
          <a:p>
            <a:pPr lvl="1" indent="-457200" algn="ctr">
              <a:spcBef>
                <a:spcPts val="0"/>
              </a:spcBef>
              <a:buSzPts val="3200"/>
            </a:pPr>
            <a:endParaRPr sz="2400" dirty="0">
              <a:solidFill>
                <a:schemeClr val="tx1"/>
              </a:solidFill>
              <a:latin typeface="Arial"/>
              <a:ea typeface="Arial"/>
              <a:cs typeface="Arial"/>
              <a:sym typeface="Arial"/>
            </a:endParaRPr>
          </a:p>
          <a:p>
            <a:pPr marL="285750" lvl="1" indent="0" algn="ctr">
              <a:lnSpc>
                <a:spcPct val="100000"/>
              </a:lnSpc>
              <a:spcBef>
                <a:spcPts val="560"/>
              </a:spcBef>
              <a:buSzPts val="2800"/>
              <a:buNone/>
            </a:pPr>
            <a:r>
              <a:rPr lang="en-US" sz="2400" dirty="0">
                <a:latin typeface="Arial"/>
                <a:ea typeface="Arial"/>
                <a:cs typeface="Arial"/>
                <a:sym typeface="Arial"/>
              </a:rPr>
              <a:t>If a child wears glasses, perform the screening with the child wearing the glasses</a:t>
            </a:r>
            <a:endParaRPr sz="2400" dirty="0">
              <a:solidFill>
                <a:schemeClr val="tx1"/>
              </a:solidFill>
              <a:latin typeface="Arial"/>
              <a:ea typeface="Arial"/>
              <a:cs typeface="Arial"/>
              <a:sym typeface="Arial"/>
            </a:endParaRPr>
          </a:p>
          <a:p>
            <a:pPr marL="914400" indent="-171450" algn="ctr">
              <a:lnSpc>
                <a:spcPct val="100000"/>
              </a:lnSpc>
              <a:spcBef>
                <a:spcPts val="560"/>
              </a:spcBef>
              <a:buSzPts val="1800"/>
            </a:pPr>
            <a:endParaRPr sz="2400" dirty="0">
              <a:latin typeface="Arial"/>
              <a:ea typeface="Arial"/>
              <a:cs typeface="Arial"/>
              <a:sym typeface="Arial"/>
            </a:endParaRPr>
          </a:p>
          <a:p>
            <a:pPr marL="0" indent="0" algn="ctr">
              <a:lnSpc>
                <a:spcPct val="100000"/>
              </a:lnSpc>
              <a:spcBef>
                <a:spcPts val="1840"/>
              </a:spcBef>
              <a:buSzPts val="1800"/>
              <a:buNone/>
            </a:pPr>
            <a:r>
              <a:rPr lang="en-US" sz="2400" dirty="0">
                <a:solidFill>
                  <a:schemeClr val="tx1"/>
                </a:solidFill>
                <a:latin typeface="Arial"/>
                <a:ea typeface="Arial"/>
                <a:cs typeface="Arial"/>
                <a:sym typeface="Arial"/>
              </a:rPr>
              <a:t>	S</a:t>
            </a:r>
            <a:r>
              <a:rPr lang="en-US" sz="2400" dirty="0">
                <a:latin typeface="Arial"/>
                <a:ea typeface="Arial"/>
                <a:cs typeface="Arial"/>
                <a:sym typeface="Arial"/>
              </a:rPr>
              <a:t>tudent must be able to read</a:t>
            </a:r>
            <a:r>
              <a:rPr lang="en-US" sz="2400" dirty="0">
                <a:solidFill>
                  <a:schemeClr val="tx1"/>
                </a:solidFill>
                <a:latin typeface="Arial"/>
                <a:ea typeface="Arial"/>
                <a:cs typeface="Arial"/>
                <a:sym typeface="Arial"/>
              </a:rPr>
              <a:t> </a:t>
            </a:r>
            <a:r>
              <a:rPr lang="en-US" sz="2400" dirty="0">
                <a:latin typeface="Arial"/>
                <a:ea typeface="Arial"/>
                <a:cs typeface="Arial"/>
                <a:sym typeface="Arial"/>
              </a:rPr>
              <a:t>the 75% 20/30 line. 	</a:t>
            </a:r>
            <a:r>
              <a:rPr lang="en-US" sz="2400" dirty="0">
                <a:solidFill>
                  <a:schemeClr val="tx1"/>
                </a:solidFill>
                <a:latin typeface="Arial"/>
                <a:ea typeface="Arial"/>
                <a:cs typeface="Arial"/>
                <a:sym typeface="Arial"/>
              </a:rPr>
              <a:t>Any eye with vision of  less than or equal to 20/40 	shall result in a screen failure</a:t>
            </a:r>
            <a:endParaRPr sz="2400" dirty="0">
              <a:solidFill>
                <a:schemeClr val="tx1"/>
              </a:solidFill>
              <a:latin typeface="Arial"/>
              <a:ea typeface="Arial"/>
              <a:cs typeface="Arial"/>
              <a:sym typeface="Arial"/>
            </a:endParaRPr>
          </a:p>
          <a:p>
            <a:pPr marL="660400" indent="-457200">
              <a:lnSpc>
                <a:spcPct val="100000"/>
              </a:lnSpc>
              <a:spcBef>
                <a:spcPts val="640"/>
              </a:spcBef>
              <a:buSzPts val="3200"/>
            </a:pPr>
            <a:endParaRPr sz="3200" dirty="0">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1"/>
          <p:cNvSpPr txBox="1">
            <a:spLocks noGrp="1"/>
          </p:cNvSpPr>
          <p:nvPr>
            <p:ph type="title"/>
          </p:nvPr>
        </p:nvSpPr>
        <p:spPr>
          <a:xfrm>
            <a:off x="1524000" y="457200"/>
            <a:ext cx="9144000" cy="914400"/>
          </a:xfrm>
          <a:prstGeom prst="rect">
            <a:avLst/>
          </a:prstGeom>
          <a:solidFill>
            <a:srgbClr val="FFFFFF"/>
          </a:solidFill>
          <a:ln>
            <a:noFill/>
          </a:ln>
        </p:spPr>
        <p:txBody>
          <a:bodyPr spcFirstLastPara="1" vert="horz" wrap="square" lIns="91425" tIns="45700" rIns="91425" bIns="45700" rtlCol="0" anchor="ctr" anchorCtr="0">
            <a:noAutofit/>
          </a:bodyPr>
          <a:lstStyle/>
          <a:p>
            <a:pPr algn="ctr">
              <a:lnSpc>
                <a:spcPct val="100000"/>
              </a:lnSpc>
              <a:spcBef>
                <a:spcPts val="0"/>
              </a:spcBef>
              <a:buClr>
                <a:srgbClr val="FFFF00"/>
              </a:buClr>
              <a:buSzPts val="4800"/>
            </a:pPr>
            <a:r>
              <a:rPr lang="en-US" sz="4800">
                <a:solidFill>
                  <a:srgbClr val="000000"/>
                </a:solidFill>
              </a:rPr>
              <a:t>Wall Charts</a:t>
            </a:r>
            <a:endParaRPr>
              <a:solidFill>
                <a:srgbClr val="000000"/>
              </a:solidFill>
            </a:endParaRPr>
          </a:p>
        </p:txBody>
      </p:sp>
      <p:sp>
        <p:nvSpPr>
          <p:cNvPr id="428" name="Google Shape;428;p51"/>
          <p:cNvSpPr txBox="1">
            <a:spLocks noGrp="1"/>
          </p:cNvSpPr>
          <p:nvPr>
            <p:ph idx="1"/>
          </p:nvPr>
        </p:nvSpPr>
        <p:spPr>
          <a:xfrm>
            <a:off x="2514600" y="1981200"/>
            <a:ext cx="6858000" cy="4114800"/>
          </a:xfrm>
          <a:prstGeom prst="rect">
            <a:avLst/>
          </a:prstGeom>
          <a:noFill/>
          <a:ln>
            <a:noFill/>
          </a:ln>
        </p:spPr>
        <p:txBody>
          <a:bodyPr spcFirstLastPara="1" vert="horz" wrap="square" lIns="91425" tIns="45700" rIns="91425" bIns="45700" rtlCol="0" anchor="t" anchorCtr="0">
            <a:noAutofit/>
          </a:bodyPr>
          <a:lstStyle/>
          <a:p>
            <a:pPr indent="-457200" algn="ctr">
              <a:lnSpc>
                <a:spcPct val="100000"/>
              </a:lnSpc>
              <a:spcBef>
                <a:spcPts val="0"/>
              </a:spcBef>
              <a:buSzPts val="1800"/>
              <a:buFont typeface="Wingdings" panose="05000000000000000000" pitchFamily="2" charset="2"/>
              <a:buChar char="q"/>
            </a:pPr>
            <a:r>
              <a:rPr lang="en-US" dirty="0">
                <a:solidFill>
                  <a:schemeClr val="tx1"/>
                </a:solidFill>
                <a:latin typeface="Aptos Black" panose="020F0502020204030204" pitchFamily="34" charset="0"/>
                <a:ea typeface="Arial"/>
                <a:cs typeface="Arial"/>
                <a:sym typeface="Arial"/>
              </a:rPr>
              <a:t> </a:t>
            </a:r>
            <a:r>
              <a:rPr lang="en-US" sz="3200" dirty="0">
                <a:solidFill>
                  <a:schemeClr val="tx1"/>
                </a:solidFill>
                <a:latin typeface="Arial" panose="020B0604020202020204" pitchFamily="34" charset="0"/>
                <a:ea typeface="Arial"/>
                <a:cs typeface="Arial" panose="020B0604020202020204" pitchFamily="34" charset="0"/>
                <a:sym typeface="Arial"/>
              </a:rPr>
              <a:t>Two types of Snellen Eye Charts</a:t>
            </a:r>
            <a:endParaRPr sz="3200" dirty="0">
              <a:solidFill>
                <a:schemeClr val="tx1"/>
              </a:solidFill>
              <a:latin typeface="Arial" panose="020B0604020202020204" pitchFamily="34" charset="0"/>
              <a:ea typeface="Arial"/>
              <a:cs typeface="Arial" panose="020B0604020202020204" pitchFamily="34" charset="0"/>
              <a:sym typeface="Arial"/>
            </a:endParaRPr>
          </a:p>
          <a:p>
            <a:pPr indent="-457200" algn="ctr">
              <a:lnSpc>
                <a:spcPct val="100000"/>
              </a:lnSpc>
              <a:spcBef>
                <a:spcPts val="0"/>
              </a:spcBef>
              <a:buSzPts val="1800"/>
              <a:buFont typeface="Wingdings" panose="05000000000000000000" pitchFamily="2" charset="2"/>
              <a:buChar char="q"/>
            </a:pPr>
            <a:r>
              <a:rPr lang="en-US" sz="3200" dirty="0">
                <a:latin typeface="Arial" panose="020B0604020202020204" pitchFamily="34" charset="0"/>
                <a:ea typeface="Arial"/>
                <a:cs typeface="Arial" panose="020B0604020202020204" pitchFamily="34" charset="0"/>
                <a:sym typeface="Arial"/>
              </a:rPr>
              <a:t>20 feet</a:t>
            </a:r>
            <a:endParaRPr sz="3200" dirty="0">
              <a:latin typeface="Arial" panose="020B0604020202020204" pitchFamily="34" charset="0"/>
              <a:ea typeface="Arial"/>
              <a:cs typeface="Arial" panose="020B0604020202020204" pitchFamily="34" charset="0"/>
              <a:sym typeface="Arial"/>
            </a:endParaRPr>
          </a:p>
          <a:p>
            <a:pPr indent="-457200" algn="ctr">
              <a:lnSpc>
                <a:spcPct val="100000"/>
              </a:lnSpc>
              <a:spcBef>
                <a:spcPts val="0"/>
              </a:spcBef>
              <a:buSzPts val="1800"/>
              <a:buFont typeface="Wingdings" panose="05000000000000000000" pitchFamily="2" charset="2"/>
              <a:buChar char="q"/>
            </a:pPr>
            <a:r>
              <a:rPr lang="en-US" sz="3200" dirty="0">
                <a:solidFill>
                  <a:schemeClr val="tx1"/>
                </a:solidFill>
                <a:latin typeface="Arial" panose="020B0604020202020204" pitchFamily="34" charset="0"/>
                <a:ea typeface="Arial"/>
                <a:cs typeface="Arial" panose="020B0604020202020204" pitchFamily="34" charset="0"/>
                <a:sym typeface="Arial"/>
              </a:rPr>
              <a:t>10 </a:t>
            </a:r>
            <a:r>
              <a:rPr lang="en-US" sz="3200" dirty="0">
                <a:latin typeface="Arial" panose="020B0604020202020204" pitchFamily="34" charset="0"/>
                <a:ea typeface="Arial"/>
                <a:cs typeface="Arial" panose="020B0604020202020204" pitchFamily="34" charset="0"/>
                <a:sym typeface="Arial"/>
              </a:rPr>
              <a:t>feet </a:t>
            </a:r>
          </a:p>
          <a:p>
            <a:pPr marL="0" indent="0" algn="ctr">
              <a:lnSpc>
                <a:spcPct val="100000"/>
              </a:lnSpc>
              <a:spcBef>
                <a:spcPts val="0"/>
              </a:spcBef>
              <a:buSzPts val="1800"/>
              <a:buNone/>
            </a:pPr>
            <a:r>
              <a:rPr lang="en-US" sz="3000" dirty="0">
                <a:latin typeface="Arial" panose="020B0604020202020204" pitchFamily="34" charset="0"/>
                <a:ea typeface="Arial"/>
                <a:cs typeface="Arial" panose="020B0604020202020204" pitchFamily="34" charset="0"/>
                <a:sym typeface="Arial"/>
              </a:rPr>
              <a:t>Age Appropriate Chart</a:t>
            </a:r>
            <a:endParaRPr sz="3000" dirty="0">
              <a:solidFill>
                <a:schemeClr val="tx1"/>
              </a:solidFill>
              <a:latin typeface="Arial" panose="020B0604020202020204" pitchFamily="34" charset="0"/>
              <a:ea typeface="Arial"/>
              <a:cs typeface="Arial" panose="020B0604020202020204" pitchFamily="34" charset="0"/>
              <a:sym typeface="Arial"/>
            </a:endParaRPr>
          </a:p>
          <a:p>
            <a:pPr marL="457200" indent="0" algn="ctr">
              <a:lnSpc>
                <a:spcPct val="100000"/>
              </a:lnSpc>
              <a:spcBef>
                <a:spcPts val="560"/>
              </a:spcBef>
              <a:buSzPts val="1800"/>
              <a:buNone/>
            </a:pPr>
            <a:r>
              <a:rPr lang="en-US" sz="3200" dirty="0">
                <a:latin typeface="Arial" panose="020B0604020202020204" pitchFamily="34" charset="0"/>
                <a:ea typeface="Arial"/>
                <a:cs typeface="Arial" panose="020B0604020202020204" pitchFamily="34" charset="0"/>
                <a:sym typeface="Arial"/>
              </a:rPr>
              <a:t>Allen Chart/Tumbling E’s</a:t>
            </a:r>
            <a:endParaRPr sz="3200" dirty="0">
              <a:solidFill>
                <a:schemeClr val="tx1"/>
              </a:solidFill>
              <a:latin typeface="Arial" panose="020B0604020202020204" pitchFamily="34" charset="0"/>
              <a:ea typeface="Arial"/>
              <a:cs typeface="Arial" panose="020B0604020202020204" pitchFamily="34" charset="0"/>
              <a:sym typeface="Arial"/>
            </a:endParaRPr>
          </a:p>
          <a:p>
            <a:pPr marL="457200" indent="0" algn="ctr">
              <a:lnSpc>
                <a:spcPct val="100000"/>
              </a:lnSpc>
              <a:spcBef>
                <a:spcPts val="560"/>
              </a:spcBef>
              <a:buSzPts val="1800"/>
              <a:buNone/>
            </a:pPr>
            <a:r>
              <a:rPr lang="en-US" sz="3200" dirty="0">
                <a:latin typeface="Arial" panose="020B0604020202020204" pitchFamily="34" charset="0"/>
                <a:ea typeface="Arial"/>
                <a:cs typeface="Arial" panose="020B0604020202020204" pitchFamily="34" charset="0"/>
                <a:sym typeface="Arial"/>
              </a:rPr>
              <a:t>Pre-literate children/non-English speaking</a:t>
            </a:r>
            <a:endParaRPr sz="3200" dirty="0">
              <a:solidFill>
                <a:schemeClr val="tx1"/>
              </a:solidFill>
              <a:latin typeface="Arial" panose="020B0604020202020204" pitchFamily="34" charset="0"/>
              <a:ea typeface="Arial"/>
              <a:cs typeface="Arial" panose="020B0604020202020204" pitchFamily="34" charset="0"/>
              <a:sym typeface="Arial"/>
            </a:endParaRPr>
          </a:p>
          <a:p>
            <a:pPr marL="635000" indent="-457200">
              <a:lnSpc>
                <a:spcPct val="100000"/>
              </a:lnSpc>
              <a:spcBef>
                <a:spcPts val="560"/>
              </a:spcBef>
              <a:buSzPts val="2800"/>
            </a:pPr>
            <a:endParaRPr dirty="0">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0"/>
          <p:cNvSpPr txBox="1">
            <a:spLocks noGrp="1"/>
          </p:cNvSpPr>
          <p:nvPr>
            <p:ph type="title"/>
          </p:nvPr>
        </p:nvSpPr>
        <p:spPr>
          <a:xfrm>
            <a:off x="1524000" y="381000"/>
            <a:ext cx="9144000" cy="914400"/>
          </a:xfrm>
          <a:prstGeom prst="rect">
            <a:avLst/>
          </a:prstGeom>
          <a:solidFill>
            <a:srgbClr val="FFFFFF"/>
          </a:solidFill>
          <a:ln>
            <a:noFill/>
          </a:ln>
        </p:spPr>
        <p:txBody>
          <a:bodyPr spcFirstLastPara="1" vert="horz" wrap="square" lIns="91425" tIns="45700" rIns="91425" bIns="45700" rtlCol="0" anchor="ctr" anchorCtr="0">
            <a:noAutofit/>
          </a:bodyPr>
          <a:lstStyle/>
          <a:p>
            <a:pPr algn="ctr">
              <a:lnSpc>
                <a:spcPct val="100000"/>
              </a:lnSpc>
              <a:spcBef>
                <a:spcPts val="0"/>
              </a:spcBef>
              <a:buClr>
                <a:srgbClr val="FFFF00"/>
              </a:buClr>
              <a:buSzPts val="5400"/>
            </a:pPr>
            <a:r>
              <a:rPr lang="en-US" sz="5400">
                <a:solidFill>
                  <a:srgbClr val="000000"/>
                </a:solidFill>
              </a:rPr>
              <a:t>Wall Charts</a:t>
            </a:r>
            <a:endParaRPr>
              <a:solidFill>
                <a:srgbClr val="000000"/>
              </a:solidFill>
            </a:endParaRPr>
          </a:p>
        </p:txBody>
      </p:sp>
      <p:pic>
        <p:nvPicPr>
          <p:cNvPr id="421" name="Google Shape;421;p50"/>
          <p:cNvPicPr preferRelativeResize="0"/>
          <p:nvPr/>
        </p:nvPicPr>
        <p:blipFill rotWithShape="1">
          <a:blip r:embed="rId3">
            <a:alphaModFix/>
          </a:blip>
          <a:srcRect/>
          <a:stretch/>
        </p:blipFill>
        <p:spPr>
          <a:xfrm>
            <a:off x="2590801" y="1787526"/>
            <a:ext cx="3162301" cy="4756151"/>
          </a:xfrm>
          <a:prstGeom prst="rect">
            <a:avLst/>
          </a:prstGeom>
          <a:noFill/>
          <a:ln>
            <a:noFill/>
          </a:ln>
        </p:spPr>
      </p:pic>
      <p:pic>
        <p:nvPicPr>
          <p:cNvPr id="422" name="Google Shape;422;p50"/>
          <p:cNvPicPr preferRelativeResize="0"/>
          <p:nvPr/>
        </p:nvPicPr>
        <p:blipFill rotWithShape="1">
          <a:blip r:embed="rId4">
            <a:alphaModFix/>
          </a:blip>
          <a:srcRect/>
          <a:stretch/>
        </p:blipFill>
        <p:spPr>
          <a:xfrm>
            <a:off x="6184340" y="1787525"/>
            <a:ext cx="3264460" cy="4756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2"/>
          <p:cNvSpPr txBox="1">
            <a:spLocks noGrp="1"/>
          </p:cNvSpPr>
          <p:nvPr>
            <p:ph type="title"/>
          </p:nvPr>
        </p:nvSpPr>
        <p:spPr>
          <a:xfrm>
            <a:off x="1524000" y="228600"/>
            <a:ext cx="9144000" cy="1295400"/>
          </a:xfrm>
          <a:prstGeom prst="rect">
            <a:avLst/>
          </a:prstGeom>
          <a:solidFill>
            <a:srgbClr val="FFFFFF"/>
          </a:solidFill>
          <a:ln>
            <a:noFill/>
          </a:ln>
        </p:spPr>
        <p:txBody>
          <a:bodyPr spcFirstLastPara="1" vert="horz" wrap="square" lIns="91425" tIns="45700" rIns="91425" bIns="45700" rtlCol="0" anchor="ctr" anchorCtr="0">
            <a:noAutofit/>
          </a:bodyPr>
          <a:lstStyle/>
          <a:p>
            <a:pPr algn="ctr">
              <a:lnSpc>
                <a:spcPct val="100000"/>
              </a:lnSpc>
              <a:spcBef>
                <a:spcPts val="0"/>
              </a:spcBef>
              <a:buClr>
                <a:srgbClr val="FFFF00"/>
              </a:buClr>
              <a:buSzPts val="4800"/>
            </a:pPr>
            <a:r>
              <a:rPr lang="en-US" sz="4800" b="1">
                <a:solidFill>
                  <a:srgbClr val="000000"/>
                </a:solidFill>
                <a:latin typeface="Gill Sans"/>
                <a:ea typeface="Gill Sans"/>
                <a:cs typeface="Gill Sans"/>
                <a:sym typeface="Gill Sans"/>
              </a:rPr>
              <a:t>Plus 2 (+2.00) </a:t>
            </a:r>
            <a:br>
              <a:rPr lang="en-US" sz="4800" b="1">
                <a:solidFill>
                  <a:srgbClr val="000000"/>
                </a:solidFill>
                <a:latin typeface="Gill Sans"/>
                <a:ea typeface="Gill Sans"/>
                <a:cs typeface="Gill Sans"/>
                <a:sym typeface="Gill Sans"/>
              </a:rPr>
            </a:br>
            <a:r>
              <a:rPr lang="en-US" sz="4800" b="1">
                <a:solidFill>
                  <a:srgbClr val="000000"/>
                </a:solidFill>
                <a:latin typeface="Gill Sans"/>
                <a:ea typeface="Gill Sans"/>
                <a:cs typeface="Gill Sans"/>
                <a:sym typeface="Gill Sans"/>
              </a:rPr>
              <a:t>Visual Acuity</a:t>
            </a:r>
            <a:endParaRPr>
              <a:solidFill>
                <a:srgbClr val="000000"/>
              </a:solidFill>
            </a:endParaRPr>
          </a:p>
        </p:txBody>
      </p:sp>
      <p:sp>
        <p:nvSpPr>
          <p:cNvPr id="435" name="Google Shape;435;p52"/>
          <p:cNvSpPr txBox="1">
            <a:spLocks noGrp="1"/>
          </p:cNvSpPr>
          <p:nvPr>
            <p:ph idx="1"/>
          </p:nvPr>
        </p:nvSpPr>
        <p:spPr>
          <a:xfrm>
            <a:off x="1709057" y="1752600"/>
            <a:ext cx="8157418" cy="4876800"/>
          </a:xfrm>
          <a:prstGeom prst="rect">
            <a:avLst/>
          </a:prstGeom>
          <a:noFill/>
          <a:ln>
            <a:noFill/>
          </a:ln>
        </p:spPr>
        <p:txBody>
          <a:bodyPr spcFirstLastPara="1" vert="horz" wrap="square" lIns="91425" tIns="45700" rIns="91425" bIns="45700" rtlCol="0" anchor="t" anchorCtr="0">
            <a:noAutofit/>
          </a:bodyPr>
          <a:lstStyle/>
          <a:p>
            <a:pPr marL="0" indent="0">
              <a:lnSpc>
                <a:spcPct val="100000"/>
              </a:lnSpc>
              <a:spcBef>
                <a:spcPts val="0"/>
              </a:spcBef>
              <a:buSzPts val="3200"/>
              <a:buNone/>
            </a:pPr>
            <a:r>
              <a:rPr lang="en-US" sz="3200" dirty="0">
                <a:latin typeface="Arial"/>
                <a:ea typeface="Arial"/>
                <a:cs typeface="Arial"/>
                <a:sym typeface="Arial"/>
              </a:rPr>
              <a:t>  Test for farsightedness</a:t>
            </a:r>
            <a:endParaRPr sz="3200" dirty="0">
              <a:solidFill>
                <a:schemeClr val="tx1"/>
              </a:solidFill>
              <a:latin typeface="Arial"/>
              <a:ea typeface="Arial"/>
              <a:cs typeface="Arial"/>
              <a:sym typeface="Arial"/>
            </a:endParaRPr>
          </a:p>
          <a:p>
            <a:pPr marL="285750" lvl="1" indent="0">
              <a:spcBef>
                <a:spcPts val="1840"/>
              </a:spcBef>
              <a:buSzPts val="3200"/>
              <a:buNone/>
            </a:pPr>
            <a:r>
              <a:rPr lang="en-US" sz="3200" dirty="0">
                <a:latin typeface="Arial"/>
                <a:ea typeface="Arial"/>
                <a:cs typeface="Arial"/>
                <a:sym typeface="Arial"/>
              </a:rPr>
              <a:t>Perform exactly as the distance visual acuity except:</a:t>
            </a:r>
          </a:p>
          <a:p>
            <a:pPr marL="285750" lvl="1" indent="0">
              <a:spcBef>
                <a:spcPts val="1840"/>
              </a:spcBef>
              <a:buSzPts val="3200"/>
              <a:buNone/>
            </a:pPr>
            <a:r>
              <a:rPr lang="en-US" sz="3200" dirty="0">
                <a:latin typeface="Arial"/>
                <a:ea typeface="Arial"/>
                <a:cs typeface="Arial"/>
                <a:sym typeface="Arial"/>
              </a:rPr>
              <a:t>Test with a +2.00 lens </a:t>
            </a:r>
            <a:endParaRPr sz="3200" dirty="0">
              <a:latin typeface="Arial"/>
              <a:ea typeface="Arial"/>
              <a:cs typeface="Arial"/>
              <a:sym typeface="Arial"/>
            </a:endParaRPr>
          </a:p>
          <a:p>
            <a:pPr marL="368300" lvl="1" indent="0">
              <a:lnSpc>
                <a:spcPct val="100000"/>
              </a:lnSpc>
              <a:spcBef>
                <a:spcPts val="1840"/>
              </a:spcBef>
              <a:buSzPts val="3200"/>
              <a:buNone/>
            </a:pPr>
            <a:r>
              <a:rPr lang="en-US" sz="3200" dirty="0">
                <a:latin typeface="Arial"/>
                <a:ea typeface="Arial"/>
                <a:cs typeface="Arial"/>
                <a:sym typeface="Arial"/>
              </a:rPr>
              <a:t>Any eye that improves 2 lines of vision with the +2.00 lens in front of eye shall result in a screen failure</a:t>
            </a:r>
            <a:endParaRPr sz="3200" dirty="0">
              <a:solidFill>
                <a:schemeClr val="tx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77"/>
          <p:cNvSpPr txBox="1">
            <a:spLocks noGrp="1"/>
          </p:cNvSpPr>
          <p:nvPr>
            <p:ph type="body" idx="4294967295"/>
          </p:nvPr>
        </p:nvSpPr>
        <p:spPr>
          <a:xfrm>
            <a:off x="0" y="1981200"/>
            <a:ext cx="9144000" cy="4114800"/>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buSzPts val="3200"/>
              <a:buFont typeface="Arial"/>
              <a:buChar char="•"/>
            </a:pPr>
            <a:r>
              <a:rPr lang="en-US" sz="3200" dirty="0">
                <a:latin typeface="Arial"/>
                <a:ea typeface="Arial"/>
                <a:cs typeface="Arial"/>
                <a:sym typeface="Arial"/>
              </a:rPr>
              <a:t>Performed with both eyes open</a:t>
            </a:r>
            <a:endParaRPr dirty="0">
              <a:solidFill>
                <a:schemeClr val="tx1"/>
              </a:solidFill>
              <a:latin typeface="Arial"/>
              <a:ea typeface="Arial"/>
              <a:cs typeface="Arial"/>
              <a:sym typeface="Arial"/>
            </a:endParaRPr>
          </a:p>
          <a:p>
            <a:pPr marL="342900" indent="-342900">
              <a:lnSpc>
                <a:spcPct val="100000"/>
              </a:lnSpc>
              <a:buSzPts val="3200"/>
              <a:buFont typeface="Arial"/>
              <a:buChar char="•"/>
            </a:pPr>
            <a:r>
              <a:rPr lang="en-US" sz="3200" dirty="0">
                <a:latin typeface="Arial"/>
                <a:ea typeface="Arial"/>
                <a:cs typeface="Arial"/>
                <a:sym typeface="Arial"/>
              </a:rPr>
              <a:t>Use a standard instrument slide or a standard handheld red/green color testing card</a:t>
            </a:r>
            <a:endParaRPr dirty="0">
              <a:solidFill>
                <a:schemeClr val="tx1"/>
              </a:solidFill>
              <a:latin typeface="Arial"/>
              <a:ea typeface="Arial"/>
              <a:cs typeface="Arial"/>
              <a:sym typeface="Arial"/>
            </a:endParaRPr>
          </a:p>
          <a:p>
            <a:pPr marL="342900" indent="-342900">
              <a:lnSpc>
                <a:spcPct val="100000"/>
              </a:lnSpc>
              <a:spcAft>
                <a:spcPts val="1000"/>
              </a:spcAft>
              <a:buSzPts val="3200"/>
              <a:buFont typeface="Arial"/>
              <a:buChar char="•"/>
            </a:pPr>
            <a:r>
              <a:rPr lang="en-US" sz="3200" dirty="0">
                <a:latin typeface="Arial"/>
                <a:ea typeface="Arial"/>
                <a:cs typeface="Arial"/>
                <a:sym typeface="Arial"/>
              </a:rPr>
              <a:t>To pass the student should be able to read/recognize 75% of the numbers or objects presented</a:t>
            </a:r>
            <a:endParaRPr dirty="0">
              <a:solidFill>
                <a:schemeClr val="tx1"/>
              </a:solidFill>
              <a:latin typeface="Arial"/>
              <a:ea typeface="Arial"/>
              <a:cs typeface="Arial"/>
              <a:sym typeface="Arial"/>
            </a:endParaRPr>
          </a:p>
        </p:txBody>
      </p:sp>
      <p:sp>
        <p:nvSpPr>
          <p:cNvPr id="646" name="Google Shape;646;p77"/>
          <p:cNvSpPr txBox="1">
            <a:spLocks noGrp="1"/>
          </p:cNvSpPr>
          <p:nvPr>
            <p:ph type="title" idx="4294967295"/>
          </p:nvPr>
        </p:nvSpPr>
        <p:spPr>
          <a:xfrm>
            <a:off x="0" y="533400"/>
            <a:ext cx="9144000" cy="914400"/>
          </a:xfrm>
          <a:prstGeom prst="rect">
            <a:avLst/>
          </a:prstGeom>
          <a:solidFill>
            <a:srgbClr val="FFFFFF"/>
          </a:solidFill>
          <a:ln>
            <a:noFill/>
          </a:ln>
        </p:spPr>
        <p:txBody>
          <a:bodyPr spcFirstLastPara="1" vert="horz" wrap="square" lIns="91425" tIns="45700" rIns="91425" bIns="45700" rtlCol="0" anchor="ctr" anchorCtr="0">
            <a:noAutofit/>
          </a:bodyPr>
          <a:lstStyle/>
          <a:p>
            <a:pPr algn="ctr">
              <a:lnSpc>
                <a:spcPct val="100000"/>
              </a:lnSpc>
              <a:spcBef>
                <a:spcPts val="0"/>
              </a:spcBef>
              <a:buClr>
                <a:srgbClr val="FFFF00"/>
              </a:buClr>
              <a:buSzPts val="5400"/>
            </a:pPr>
            <a:r>
              <a:rPr lang="en-US" sz="5400" b="1">
                <a:solidFill>
                  <a:srgbClr val="000000"/>
                </a:solidFill>
              </a:rPr>
              <a:t>Color</a:t>
            </a:r>
            <a:endParaRPr>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78"/>
          <p:cNvSpPr txBox="1">
            <a:spLocks noGrp="1"/>
          </p:cNvSpPr>
          <p:nvPr>
            <p:ph type="title"/>
          </p:nvPr>
        </p:nvSpPr>
        <p:spPr>
          <a:xfrm>
            <a:off x="1524000" y="533400"/>
            <a:ext cx="9144000" cy="914400"/>
          </a:xfrm>
          <a:prstGeom prst="rect">
            <a:avLst/>
          </a:prstGeom>
          <a:solidFill>
            <a:srgbClr val="FFFFFF"/>
          </a:solidFill>
          <a:ln>
            <a:noFill/>
          </a:ln>
        </p:spPr>
        <p:txBody>
          <a:bodyPr spcFirstLastPara="1" vert="horz" wrap="square" lIns="91425" tIns="45700" rIns="91425" bIns="45700" rtlCol="0" anchor="ctr" anchorCtr="0">
            <a:noAutofit/>
          </a:bodyPr>
          <a:lstStyle/>
          <a:p>
            <a:pPr>
              <a:buClr>
                <a:srgbClr val="FFFF00"/>
              </a:buClr>
              <a:buSzPts val="5400"/>
            </a:pPr>
            <a:r>
              <a:rPr lang="en-US" sz="5400" b="1">
                <a:solidFill>
                  <a:srgbClr val="000000"/>
                </a:solidFill>
                <a:latin typeface="Gill Sans"/>
                <a:ea typeface="Gill Sans"/>
                <a:cs typeface="Gill Sans"/>
                <a:sym typeface="Gill Sans"/>
              </a:rPr>
              <a:t>Color</a:t>
            </a:r>
            <a:endParaRPr>
              <a:solidFill>
                <a:srgbClr val="000000"/>
              </a:solidFill>
            </a:endParaRPr>
          </a:p>
        </p:txBody>
      </p:sp>
      <p:pic>
        <p:nvPicPr>
          <p:cNvPr id="652" name="Google Shape;652;p78"/>
          <p:cNvPicPr preferRelativeResize="0"/>
          <p:nvPr/>
        </p:nvPicPr>
        <p:blipFill rotWithShape="1">
          <a:blip r:embed="rId3">
            <a:alphaModFix/>
          </a:blip>
          <a:srcRect/>
          <a:stretch/>
        </p:blipFill>
        <p:spPr>
          <a:xfrm>
            <a:off x="2802014" y="2390600"/>
            <a:ext cx="6393425" cy="3361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83"/>
          <p:cNvSpPr txBox="1">
            <a:spLocks noGrp="1"/>
          </p:cNvSpPr>
          <p:nvPr>
            <p:ph type="title"/>
          </p:nvPr>
        </p:nvSpPr>
        <p:spPr>
          <a:xfrm>
            <a:off x="1524000" y="457200"/>
            <a:ext cx="9144000" cy="914400"/>
          </a:xfrm>
          <a:prstGeom prst="rect">
            <a:avLst/>
          </a:prstGeom>
          <a:solidFill>
            <a:srgbClr val="FFFFFF"/>
          </a:solidFill>
          <a:ln>
            <a:noFill/>
          </a:ln>
        </p:spPr>
        <p:txBody>
          <a:bodyPr spcFirstLastPara="1" vert="horz" wrap="square" lIns="91425" tIns="45700" rIns="91425" bIns="45700" rtlCol="0" anchor="ctr" anchorCtr="0">
            <a:noAutofit/>
          </a:bodyPr>
          <a:lstStyle/>
          <a:p>
            <a:pPr algn="ctr">
              <a:lnSpc>
                <a:spcPct val="100000"/>
              </a:lnSpc>
              <a:spcBef>
                <a:spcPts val="0"/>
              </a:spcBef>
              <a:buClr>
                <a:srgbClr val="FFFF00"/>
              </a:buClr>
              <a:buSzPts val="5400"/>
            </a:pPr>
            <a:r>
              <a:rPr lang="en-US" sz="5400" b="1">
                <a:solidFill>
                  <a:srgbClr val="000000"/>
                </a:solidFill>
                <a:latin typeface="Gill Sans"/>
                <a:ea typeface="Gill Sans"/>
                <a:cs typeface="Gill Sans"/>
                <a:sym typeface="Gill Sans"/>
              </a:rPr>
              <a:t>Tips</a:t>
            </a:r>
            <a:endParaRPr>
              <a:solidFill>
                <a:srgbClr val="000000"/>
              </a:solidFill>
            </a:endParaRPr>
          </a:p>
        </p:txBody>
      </p:sp>
      <p:sp>
        <p:nvSpPr>
          <p:cNvPr id="679" name="Google Shape;679;p83"/>
          <p:cNvSpPr txBox="1">
            <a:spLocks noGrp="1"/>
          </p:cNvSpPr>
          <p:nvPr>
            <p:ph idx="1"/>
          </p:nvPr>
        </p:nvSpPr>
        <p:spPr>
          <a:xfrm>
            <a:off x="2159850" y="1599461"/>
            <a:ext cx="7872300" cy="4925626"/>
          </a:xfrm>
          <a:prstGeom prst="rect">
            <a:avLst/>
          </a:prstGeom>
          <a:noFill/>
          <a:ln>
            <a:noFill/>
          </a:ln>
        </p:spPr>
        <p:txBody>
          <a:bodyPr spcFirstLastPara="1" vert="horz" wrap="square" lIns="91425" tIns="45700" rIns="91425" bIns="45700" rtlCol="0" anchor="t" anchorCtr="0">
            <a:noAutofit/>
          </a:bodyPr>
          <a:lstStyle/>
          <a:p>
            <a:pPr indent="-457200">
              <a:lnSpc>
                <a:spcPct val="100000"/>
              </a:lnSpc>
              <a:spcBef>
                <a:spcPts val="0"/>
              </a:spcBef>
              <a:buSzPts val="3200"/>
            </a:pPr>
            <a:r>
              <a:rPr lang="en-US" sz="3200" dirty="0">
                <a:latin typeface="Arial"/>
                <a:ea typeface="Arial"/>
                <a:cs typeface="Arial"/>
                <a:sym typeface="Arial"/>
              </a:rPr>
              <a:t>Observation with glasses on and off</a:t>
            </a:r>
            <a:endParaRPr dirty="0">
              <a:solidFill>
                <a:schemeClr val="tx1"/>
              </a:solidFill>
              <a:latin typeface="Arial"/>
              <a:ea typeface="Arial"/>
              <a:cs typeface="Arial"/>
              <a:sym typeface="Arial"/>
            </a:endParaRPr>
          </a:p>
          <a:p>
            <a:pPr indent="-457200">
              <a:lnSpc>
                <a:spcPct val="100000"/>
              </a:lnSpc>
              <a:buSzPts val="3200"/>
            </a:pPr>
            <a:r>
              <a:rPr lang="en-US" sz="3200" dirty="0">
                <a:latin typeface="Arial"/>
                <a:ea typeface="Arial"/>
                <a:cs typeface="Arial"/>
                <a:sym typeface="Arial"/>
              </a:rPr>
              <a:t>Glasses on for wall chart </a:t>
            </a:r>
            <a:endParaRPr dirty="0">
              <a:solidFill>
                <a:schemeClr val="tx1"/>
              </a:solidFill>
              <a:latin typeface="Arial"/>
              <a:ea typeface="Arial"/>
              <a:cs typeface="Arial"/>
              <a:sym typeface="Arial"/>
            </a:endParaRPr>
          </a:p>
          <a:p>
            <a:pPr indent="-457200">
              <a:lnSpc>
                <a:spcPct val="100000"/>
              </a:lnSpc>
              <a:buSzPts val="3200"/>
            </a:pPr>
            <a:r>
              <a:rPr lang="en-US" sz="3200" dirty="0">
                <a:latin typeface="Arial"/>
                <a:ea typeface="Arial"/>
                <a:cs typeface="Arial"/>
                <a:sym typeface="Arial"/>
              </a:rPr>
              <a:t>Glasses on for machine screening</a:t>
            </a:r>
            <a:endParaRPr dirty="0">
              <a:solidFill>
                <a:schemeClr val="tx1"/>
              </a:solidFill>
              <a:latin typeface="Arial"/>
              <a:ea typeface="Arial"/>
              <a:cs typeface="Arial"/>
              <a:sym typeface="Arial"/>
            </a:endParaRPr>
          </a:p>
          <a:p>
            <a:pPr indent="-457200">
              <a:lnSpc>
                <a:spcPct val="100000"/>
              </a:lnSpc>
              <a:buSzPts val="3200"/>
            </a:pPr>
            <a:r>
              <a:rPr lang="en-US" sz="3200" dirty="0">
                <a:latin typeface="Arial"/>
                <a:ea typeface="Arial"/>
                <a:cs typeface="Arial"/>
                <a:sym typeface="Arial"/>
              </a:rPr>
              <a:t>Keep child’s head in place on machine, 	no peeking with “good” eye!</a:t>
            </a:r>
            <a:endParaRPr dirty="0">
              <a:solidFill>
                <a:schemeClr val="tx1"/>
              </a:solidFill>
              <a:latin typeface="Arial"/>
              <a:ea typeface="Arial"/>
              <a:cs typeface="Arial"/>
              <a:sym typeface="Arial"/>
            </a:endParaRPr>
          </a:p>
          <a:p>
            <a:pPr indent="-457200">
              <a:lnSpc>
                <a:spcPct val="100000"/>
              </a:lnSpc>
              <a:buSzPts val="3200"/>
            </a:pPr>
            <a:r>
              <a:rPr lang="en-US" sz="3200" dirty="0">
                <a:latin typeface="Arial"/>
                <a:ea typeface="Arial"/>
                <a:cs typeface="Arial"/>
                <a:sym typeface="Arial"/>
              </a:rPr>
              <a:t>Adjust machine to child’s height</a:t>
            </a:r>
          </a:p>
          <a:p>
            <a:pPr indent="-457200">
              <a:lnSpc>
                <a:spcPct val="100000"/>
              </a:lnSpc>
              <a:buSzPts val="3200"/>
            </a:pPr>
            <a:r>
              <a:rPr lang="en-US" sz="3200" dirty="0">
                <a:solidFill>
                  <a:schemeClr val="tx1"/>
                </a:solidFill>
                <a:latin typeface="Arial"/>
                <a:ea typeface="Arial"/>
                <a:cs typeface="Arial"/>
                <a:sym typeface="Arial"/>
              </a:rPr>
              <a:t>Room may need to be darkened for Autorefractor use.</a:t>
            </a:r>
            <a:endParaRPr lang="en-US" sz="3200" dirty="0">
              <a:latin typeface="Arial"/>
              <a:ea typeface="Arial"/>
              <a:cs typeface="Arial"/>
              <a:sym typeface="Arial"/>
            </a:endParaRPr>
          </a:p>
          <a:p>
            <a:pPr indent="-457200">
              <a:lnSpc>
                <a:spcPct val="100000"/>
              </a:lnSpc>
              <a:buSzPts val="3200"/>
            </a:pPr>
            <a:endParaRPr sz="3200" dirty="0">
              <a:solidFill>
                <a:schemeClr val="tx1"/>
              </a:solidFill>
              <a:latin typeface="Arial"/>
              <a:ea typeface="Arial"/>
              <a:cs typeface="Arial"/>
              <a:sym typeface="Arial"/>
            </a:endParaRPr>
          </a:p>
          <a:p>
            <a:pPr marL="660400" indent="-457200">
              <a:lnSpc>
                <a:spcPct val="100000"/>
              </a:lnSpc>
              <a:spcAft>
                <a:spcPts val="1000"/>
              </a:spcAft>
              <a:buSzPts val="3200"/>
            </a:pPr>
            <a:endParaRPr sz="3200" dirty="0">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2"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6CBB1FDE-AF05-DEBE-E2D5-DDD9CF7376D1}"/>
              </a:ext>
            </a:extLst>
          </p:cNvPr>
          <p:cNvSpPr>
            <a:spLocks noGrp="1"/>
          </p:cNvSpPr>
          <p:nvPr>
            <p:ph type="ctrTitle"/>
          </p:nvPr>
        </p:nvSpPr>
        <p:spPr>
          <a:xfrm>
            <a:off x="965505" y="623571"/>
            <a:ext cx="10260990" cy="3523885"/>
          </a:xfrm>
        </p:spPr>
        <p:txBody>
          <a:bodyPr>
            <a:normAutofit/>
          </a:bodyPr>
          <a:lstStyle/>
          <a:p>
            <a:pPr algn="ctr"/>
            <a:r>
              <a:rPr lang="en-US" sz="8000"/>
              <a:t>Influenza</a:t>
            </a:r>
          </a:p>
        </p:txBody>
      </p:sp>
      <p:sp>
        <p:nvSpPr>
          <p:cNvPr id="3" name="Subtitle 2">
            <a:extLst>
              <a:ext uri="{FF2B5EF4-FFF2-40B4-BE49-F238E27FC236}">
                <a16:creationId xmlns:a16="http://schemas.microsoft.com/office/drawing/2014/main" id="{8151A995-239B-D5B5-1690-88E568F3EC45}"/>
              </a:ext>
            </a:extLst>
          </p:cNvPr>
          <p:cNvSpPr>
            <a:spLocks noGrp="1"/>
          </p:cNvSpPr>
          <p:nvPr>
            <p:ph type="subTitle" idx="1"/>
          </p:nvPr>
        </p:nvSpPr>
        <p:spPr>
          <a:xfrm>
            <a:off x="965505" y="4777380"/>
            <a:ext cx="10260990" cy="1209763"/>
          </a:xfrm>
        </p:spPr>
        <p:txBody>
          <a:bodyPr>
            <a:normAutofit/>
          </a:bodyPr>
          <a:lstStyle/>
          <a:p>
            <a:pPr algn="ctr"/>
            <a:r>
              <a:rPr lang="en-US" sz="2400">
                <a:solidFill>
                  <a:schemeClr val="bg2"/>
                </a:solidFill>
              </a:rPr>
              <a:t>What everyone should know</a:t>
            </a:r>
          </a:p>
        </p:txBody>
      </p:sp>
    </p:spTree>
    <p:extLst>
      <p:ext uri="{BB962C8B-B14F-4D97-AF65-F5344CB8AC3E}">
        <p14:creationId xmlns:p14="http://schemas.microsoft.com/office/powerpoint/2010/main" val="4112018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6923CA-1C5F-1600-B909-ED5AB416D21E}"/>
              </a:ext>
            </a:extLst>
          </p:cNvPr>
          <p:cNvSpPr txBox="1"/>
          <p:nvPr/>
        </p:nvSpPr>
        <p:spPr>
          <a:xfrm>
            <a:off x="1801368" y="2990088"/>
            <a:ext cx="8970264" cy="1200329"/>
          </a:xfrm>
          <a:prstGeom prst="rect">
            <a:avLst/>
          </a:prstGeom>
          <a:noFill/>
        </p:spPr>
        <p:txBody>
          <a:bodyPr wrap="square" rtlCol="0">
            <a:spAutoFit/>
          </a:bodyPr>
          <a:lstStyle/>
          <a:p>
            <a:r>
              <a:rPr lang="en-US" sz="7200" dirty="0"/>
              <a:t>VISION CHECK OFF</a:t>
            </a:r>
          </a:p>
        </p:txBody>
      </p:sp>
    </p:spTree>
    <p:extLst>
      <p:ext uri="{BB962C8B-B14F-4D97-AF65-F5344CB8AC3E}">
        <p14:creationId xmlns:p14="http://schemas.microsoft.com/office/powerpoint/2010/main" val="2756382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
          <p:cNvSpPr/>
          <p:nvPr/>
        </p:nvSpPr>
        <p:spPr>
          <a:xfrm>
            <a:off x="0" y="0"/>
            <a:ext cx="12192000" cy="6858000"/>
          </a:xfrm>
          <a:prstGeom prst="rect">
            <a:avLst/>
          </a:prstGeom>
          <a:solidFill>
            <a:srgbClr val="005A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1"/>
          <p:cNvSpPr txBox="1">
            <a:spLocks noGrp="1"/>
          </p:cNvSpPr>
          <p:nvPr>
            <p:ph type="ctrTitle"/>
          </p:nvPr>
        </p:nvSpPr>
        <p:spPr>
          <a:xfrm>
            <a:off x="838199" y="1093788"/>
            <a:ext cx="10506455" cy="296720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800"/>
              <a:buFont typeface="Calibri"/>
              <a:buNone/>
            </a:pPr>
            <a:r>
              <a:rPr lang="en-US" sz="6800" b="1" dirty="0">
                <a:solidFill>
                  <a:schemeClr val="bg1"/>
                </a:solidFill>
                <a:latin typeface="Calibri"/>
                <a:ea typeface="Calibri"/>
                <a:cs typeface="Calibri"/>
                <a:sym typeface="Calibri"/>
              </a:rPr>
              <a:t>HEARING SCREENING</a:t>
            </a:r>
            <a:br>
              <a:rPr lang="en-US" sz="6800" b="1" dirty="0">
                <a:solidFill>
                  <a:schemeClr val="bg1"/>
                </a:solidFill>
                <a:latin typeface="Calibri"/>
                <a:ea typeface="Calibri"/>
                <a:cs typeface="Calibri"/>
                <a:sym typeface="Calibri"/>
              </a:rPr>
            </a:br>
            <a:r>
              <a:rPr lang="en-US" sz="6800" b="1" dirty="0">
                <a:solidFill>
                  <a:schemeClr val="bg1"/>
                </a:solidFill>
                <a:latin typeface="Calibri"/>
                <a:ea typeface="Calibri"/>
                <a:cs typeface="Calibri"/>
                <a:sym typeface="Calibri"/>
              </a:rPr>
              <a:t>CERTIFICATION FOR </a:t>
            </a:r>
            <a:br>
              <a:rPr lang="en-US" sz="6800" b="1" dirty="0">
                <a:solidFill>
                  <a:schemeClr val="bg1"/>
                </a:solidFill>
                <a:latin typeface="Calibri"/>
                <a:ea typeface="Calibri"/>
                <a:cs typeface="Calibri"/>
                <a:sym typeface="Calibri"/>
              </a:rPr>
            </a:br>
            <a:r>
              <a:rPr lang="en-US" sz="6800" b="1" dirty="0">
                <a:solidFill>
                  <a:schemeClr val="bg1"/>
                </a:solidFill>
                <a:latin typeface="Calibri"/>
                <a:ea typeface="Calibri"/>
                <a:cs typeface="Calibri"/>
                <a:sym typeface="Calibri"/>
              </a:rPr>
              <a:t>ARKANSAS SCHOOL NURSES</a:t>
            </a:r>
            <a:endParaRPr dirty="0">
              <a:solidFill>
                <a:schemeClr val="bg1"/>
              </a:solidFill>
            </a:endParaRPr>
          </a:p>
        </p:txBody>
      </p:sp>
      <p:sp>
        <p:nvSpPr>
          <p:cNvPr id="115" name="Google Shape;115;p1"/>
          <p:cNvSpPr/>
          <p:nvPr/>
        </p:nvSpPr>
        <p:spPr>
          <a:xfrm>
            <a:off x="841248" y="4331166"/>
            <a:ext cx="10506456"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6" name="Google Shape;116;p1"/>
          <p:cNvSpPr/>
          <p:nvPr/>
        </p:nvSpPr>
        <p:spPr>
          <a:xfrm rot="5400000">
            <a:off x="9346882" y="2348839"/>
            <a:ext cx="54864" cy="394677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17" name="Google Shape;117;p1"/>
          <p:cNvPicPr preferRelativeResize="0"/>
          <p:nvPr/>
        </p:nvPicPr>
        <p:blipFill rotWithShape="1">
          <a:blip r:embed="rId3">
            <a:alphaModFix/>
          </a:blip>
          <a:srcRect/>
          <a:stretch/>
        </p:blipFill>
        <p:spPr>
          <a:xfrm>
            <a:off x="10803524" y="5657850"/>
            <a:ext cx="833836" cy="841931"/>
          </a:xfrm>
          <a:prstGeom prst="rect">
            <a:avLst/>
          </a:prstGeom>
          <a:noFill/>
          <a:ln>
            <a:noFill/>
          </a:ln>
        </p:spPr>
      </p:pic>
      <p:sp>
        <p:nvSpPr>
          <p:cNvPr id="118" name="Google Shape;118;p1"/>
          <p:cNvSpPr txBox="1"/>
          <p:nvPr/>
        </p:nvSpPr>
        <p:spPr>
          <a:xfrm>
            <a:off x="257200" y="5876283"/>
            <a:ext cx="3929100" cy="81096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400"/>
              <a:buFont typeface="Arial"/>
              <a:buNone/>
            </a:pPr>
            <a:r>
              <a:rPr lang="en-US" dirty="0">
                <a:solidFill>
                  <a:srgbClr val="FFFFFF"/>
                </a:solidFill>
                <a:latin typeface="Gill Sans"/>
                <a:ea typeface="Gill Sans"/>
                <a:cs typeface="Gill Sans"/>
                <a:sym typeface="Gill Sans"/>
              </a:rPr>
              <a:t>Updated 2023</a:t>
            </a:r>
            <a:endParaRPr sz="1400" b="0" i="0" u="none" strike="noStrike" cap="none" dirty="0">
              <a:solidFill>
                <a:srgbClr val="FFFFFF"/>
              </a:solidFill>
              <a:latin typeface="Gill Sans"/>
              <a:ea typeface="Gill Sans"/>
              <a:cs typeface="Gill Sans"/>
              <a:sym typeface="Gill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2"/>
          <p:cNvSpPr txBox="1">
            <a:spLocks noGrp="1"/>
          </p:cNvSpPr>
          <p:nvPr>
            <p:ph type="title"/>
          </p:nvPr>
        </p:nvSpPr>
        <p:spPr>
          <a:xfrm>
            <a:off x="632460" y="2262505"/>
            <a:ext cx="265938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b="1">
                <a:latin typeface="Calibri"/>
                <a:ea typeface="Calibri"/>
                <a:cs typeface="Calibri"/>
                <a:sym typeface="Calibri"/>
              </a:rPr>
              <a:t>Anatomy</a:t>
            </a:r>
            <a:endParaRPr/>
          </a:p>
        </p:txBody>
      </p:sp>
      <p:pic>
        <p:nvPicPr>
          <p:cNvPr id="240" name="Google Shape;240;p12" descr="Ear Anatomy and Hearing Loss - Beltone Tristate"/>
          <p:cNvPicPr preferRelativeResize="0"/>
          <p:nvPr/>
        </p:nvPicPr>
        <p:blipFill rotWithShape="1">
          <a:blip r:embed="rId3">
            <a:alphaModFix/>
          </a:blip>
          <a:srcRect/>
          <a:stretch/>
        </p:blipFill>
        <p:spPr>
          <a:xfrm>
            <a:off x="4015011" y="226665"/>
            <a:ext cx="7792179" cy="626621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9"/>
          <p:cNvSpPr/>
          <p:nvPr/>
        </p:nvSpPr>
        <p:spPr>
          <a:xfrm>
            <a:off x="0" y="0"/>
            <a:ext cx="12191999" cy="6857365"/>
          </a:xfrm>
          <a:prstGeom prst="rect">
            <a:avLst/>
          </a:prstGeom>
          <a:solidFill>
            <a:srgbClr val="005A9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5" name="Google Shape;305;p19"/>
          <p:cNvSpPr txBox="1">
            <a:spLocks noGrp="1"/>
          </p:cNvSpPr>
          <p:nvPr>
            <p:ph type="title"/>
          </p:nvPr>
        </p:nvSpPr>
        <p:spPr>
          <a:xfrm>
            <a:off x="645065" y="1463040"/>
            <a:ext cx="3796306" cy="269094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Font typeface="Calibri"/>
              <a:buNone/>
            </a:pPr>
            <a:r>
              <a:rPr lang="en-US" sz="4800" b="1">
                <a:solidFill>
                  <a:schemeClr val="lt1"/>
                </a:solidFill>
                <a:latin typeface="Calibri"/>
                <a:ea typeface="Calibri"/>
                <a:cs typeface="Calibri"/>
                <a:sym typeface="Calibri"/>
              </a:rPr>
              <a:t>Sound &amp; Sound Measurement</a:t>
            </a:r>
            <a:endParaRPr/>
          </a:p>
        </p:txBody>
      </p:sp>
      <p:grpSp>
        <p:nvGrpSpPr>
          <p:cNvPr id="306" name="Google Shape;306;p19"/>
          <p:cNvGrpSpPr/>
          <p:nvPr/>
        </p:nvGrpSpPr>
        <p:grpSpPr>
          <a:xfrm>
            <a:off x="209667" y="4415244"/>
            <a:ext cx="11982332" cy="2087795"/>
            <a:chOff x="143163" y="5763486"/>
            <a:chExt cx="11982332" cy="739555"/>
          </a:xfrm>
        </p:grpSpPr>
        <p:sp>
          <p:nvSpPr>
            <p:cNvPr id="307" name="Google Shape;307;p19"/>
            <p:cNvSpPr/>
            <p:nvPr/>
          </p:nvSpPr>
          <p:spPr>
            <a:xfrm rot="10800000">
              <a:off x="357444" y="5763486"/>
              <a:ext cx="11768051" cy="73955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308" name="Google Shape;308;p19"/>
            <p:cNvCxnSpPr/>
            <p:nvPr/>
          </p:nvCxnSpPr>
          <p:spPr>
            <a:xfrm flipH="1">
              <a:off x="143163" y="5763486"/>
              <a:ext cx="1" cy="739555"/>
            </a:xfrm>
            <a:prstGeom prst="straightConnector1">
              <a:avLst/>
            </a:prstGeom>
            <a:noFill/>
            <a:ln w="177800" cap="flat" cmpd="sng">
              <a:solidFill>
                <a:schemeClr val="accent4"/>
              </a:solidFill>
              <a:prstDash val="solid"/>
              <a:miter lim="800000"/>
              <a:headEnd type="none" w="sm" len="sm"/>
              <a:tailEnd type="none" w="sm" len="sm"/>
            </a:ln>
          </p:spPr>
        </p:cxnSp>
      </p:grpSp>
      <p:sp>
        <p:nvSpPr>
          <p:cNvPr id="309" name="Google Shape;309;p19"/>
          <p:cNvSpPr/>
          <p:nvPr/>
        </p:nvSpPr>
        <p:spPr>
          <a:xfrm>
            <a:off x="5133706" y="587829"/>
            <a:ext cx="6505300" cy="5682342"/>
          </a:xfrm>
          <a:prstGeom prst="rect">
            <a:avLst/>
          </a:prstGeom>
          <a:solidFill>
            <a:schemeClr val="lt1"/>
          </a:solidFill>
          <a:ln>
            <a:noFill/>
          </a:ln>
          <a:effectLst>
            <a:outerShdw blurRad="139700" dist="127000" dir="5400000" algn="t"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10" name="Google Shape;310;p19"/>
          <p:cNvGrpSpPr/>
          <p:nvPr/>
        </p:nvGrpSpPr>
        <p:grpSpPr>
          <a:xfrm>
            <a:off x="5407705" y="1084254"/>
            <a:ext cx="5962720" cy="4839121"/>
            <a:chOff x="0" y="70100"/>
            <a:chExt cx="5962720" cy="4839121"/>
          </a:xfrm>
        </p:grpSpPr>
        <p:sp>
          <p:nvSpPr>
            <p:cNvPr id="311" name="Google Shape;311;p19"/>
            <p:cNvSpPr/>
            <p:nvPr/>
          </p:nvSpPr>
          <p:spPr>
            <a:xfrm>
              <a:off x="0" y="453860"/>
              <a:ext cx="5962720" cy="1965600"/>
            </a:xfrm>
            <a:prstGeom prst="rect">
              <a:avLst/>
            </a:prstGeom>
            <a:solidFill>
              <a:schemeClr val="lt1">
                <a:alpha val="89411"/>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9"/>
            <p:cNvSpPr txBox="1"/>
            <p:nvPr/>
          </p:nvSpPr>
          <p:spPr>
            <a:xfrm>
              <a:off x="0" y="453860"/>
              <a:ext cx="5962720" cy="1965600"/>
            </a:xfrm>
            <a:prstGeom prst="rect">
              <a:avLst/>
            </a:prstGeom>
            <a:noFill/>
            <a:ln>
              <a:noFill/>
            </a:ln>
          </p:spPr>
          <p:txBody>
            <a:bodyPr spcFirstLastPara="1" wrap="square" lIns="462750" tIns="541525" rIns="462750" bIns="184900" anchor="t" anchorCtr="0">
              <a:noAutofit/>
            </a:bodyPr>
            <a:lstStyle/>
            <a:p>
              <a:pPr marL="228600" marR="0" lvl="1" indent="-228600" algn="l" rtl="0">
                <a:lnSpc>
                  <a:spcPct val="90000"/>
                </a:lnSpc>
                <a:spcBef>
                  <a:spcPts val="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Measured in Hertz (Hz)</a:t>
              </a:r>
              <a:endParaRPr sz="1400" b="0" i="0" u="none" strike="noStrike" cap="none">
                <a:solidFill>
                  <a:srgbClr val="000000"/>
                </a:solidFill>
                <a:latin typeface="Arial"/>
                <a:ea typeface="Arial"/>
                <a:cs typeface="Arial"/>
                <a:sym typeface="Arial"/>
              </a:endParaRPr>
            </a:p>
            <a:p>
              <a:pPr marL="228600" marR="0" lvl="1" indent="-228600" algn="l" rtl="0">
                <a:lnSpc>
                  <a:spcPct val="90000"/>
                </a:lnSpc>
                <a:spcBef>
                  <a:spcPts val="39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Human Range is 20 to 20,000 Hz</a:t>
              </a:r>
              <a:endParaRPr sz="1400" b="0" i="0" u="none" strike="noStrike" cap="none">
                <a:solidFill>
                  <a:srgbClr val="000000"/>
                </a:solidFill>
                <a:latin typeface="Arial"/>
                <a:ea typeface="Arial"/>
                <a:cs typeface="Arial"/>
                <a:sym typeface="Arial"/>
              </a:endParaRPr>
            </a:p>
            <a:p>
              <a:pPr marL="228600" marR="0" lvl="1" indent="-228600" algn="l" rtl="0">
                <a:lnSpc>
                  <a:spcPct val="90000"/>
                </a:lnSpc>
                <a:spcBef>
                  <a:spcPts val="39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Psychological correlate = Pitch</a:t>
              </a:r>
              <a:endParaRPr sz="1400" b="0" i="0" u="none" strike="noStrike" cap="none">
                <a:solidFill>
                  <a:srgbClr val="000000"/>
                </a:solidFill>
                <a:latin typeface="Arial"/>
                <a:ea typeface="Arial"/>
                <a:cs typeface="Arial"/>
                <a:sym typeface="Arial"/>
              </a:endParaRPr>
            </a:p>
          </p:txBody>
        </p:sp>
        <p:sp>
          <p:nvSpPr>
            <p:cNvPr id="313" name="Google Shape;313;p19"/>
            <p:cNvSpPr/>
            <p:nvPr/>
          </p:nvSpPr>
          <p:spPr>
            <a:xfrm>
              <a:off x="298136" y="70100"/>
              <a:ext cx="4173904" cy="76752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19"/>
            <p:cNvSpPr txBox="1"/>
            <p:nvPr/>
          </p:nvSpPr>
          <p:spPr>
            <a:xfrm>
              <a:off x="335603" y="107567"/>
              <a:ext cx="4098970" cy="692586"/>
            </a:xfrm>
            <a:prstGeom prst="rect">
              <a:avLst/>
            </a:prstGeom>
            <a:noFill/>
            <a:ln>
              <a:noFill/>
            </a:ln>
          </p:spPr>
          <p:txBody>
            <a:bodyPr spcFirstLastPara="1" wrap="square" lIns="157750" tIns="0" rIns="157750" bIns="0" anchor="ctr" anchorCtr="0">
              <a:noAutofit/>
            </a:bodyPr>
            <a:lstStyle/>
            <a:p>
              <a:pPr marL="0" marR="0" lvl="0" indent="0" algn="l" rtl="0">
                <a:lnSpc>
                  <a:spcPct val="90000"/>
                </a:lnSpc>
                <a:spcBef>
                  <a:spcPts val="0"/>
                </a:spcBef>
                <a:spcAft>
                  <a:spcPts val="0"/>
                </a:spcAft>
                <a:buClr>
                  <a:schemeClr val="lt1"/>
                </a:buClr>
                <a:buSzPts val="2600"/>
                <a:buFont typeface="Calibri"/>
                <a:buNone/>
              </a:pPr>
              <a:r>
                <a:rPr lang="en-US" sz="2600" b="1" i="0" u="sng" strike="noStrike" cap="none">
                  <a:solidFill>
                    <a:schemeClr val="lt1"/>
                  </a:solidFill>
                  <a:latin typeface="Calibri"/>
                  <a:ea typeface="Calibri"/>
                  <a:cs typeface="Calibri"/>
                  <a:sym typeface="Calibri"/>
                </a:rPr>
                <a:t>Frequency:</a:t>
              </a:r>
              <a:r>
                <a:rPr lang="en-US" sz="2600" b="1" i="0" u="none" strike="noStrike" cap="none">
                  <a:solidFill>
                    <a:schemeClr val="lt1"/>
                  </a:solidFill>
                  <a:latin typeface="Calibri"/>
                  <a:ea typeface="Calibri"/>
                  <a:cs typeface="Calibri"/>
                  <a:sym typeface="Calibri"/>
                </a:rPr>
                <a:t> </a:t>
              </a:r>
              <a:endParaRPr sz="2600" b="0" i="0" u="none" strike="noStrike" cap="none">
                <a:solidFill>
                  <a:schemeClr val="lt1"/>
                </a:solidFill>
                <a:latin typeface="Calibri"/>
                <a:ea typeface="Calibri"/>
                <a:cs typeface="Calibri"/>
                <a:sym typeface="Calibri"/>
              </a:endParaRPr>
            </a:p>
          </p:txBody>
        </p:sp>
        <p:sp>
          <p:nvSpPr>
            <p:cNvPr id="315" name="Google Shape;315;p19"/>
            <p:cNvSpPr/>
            <p:nvPr/>
          </p:nvSpPr>
          <p:spPr>
            <a:xfrm>
              <a:off x="0" y="2943621"/>
              <a:ext cx="5962720" cy="1965600"/>
            </a:xfrm>
            <a:prstGeom prst="rect">
              <a:avLst/>
            </a:prstGeom>
            <a:solidFill>
              <a:schemeClr val="lt1">
                <a:alpha val="89411"/>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19"/>
            <p:cNvSpPr txBox="1"/>
            <p:nvPr/>
          </p:nvSpPr>
          <p:spPr>
            <a:xfrm>
              <a:off x="0" y="2943621"/>
              <a:ext cx="5962720" cy="1965600"/>
            </a:xfrm>
            <a:prstGeom prst="rect">
              <a:avLst/>
            </a:prstGeom>
            <a:noFill/>
            <a:ln>
              <a:noFill/>
            </a:ln>
          </p:spPr>
          <p:txBody>
            <a:bodyPr spcFirstLastPara="1" wrap="square" lIns="462750" tIns="541525" rIns="462750" bIns="184900" anchor="t" anchorCtr="0">
              <a:noAutofit/>
            </a:bodyPr>
            <a:lstStyle/>
            <a:p>
              <a:pPr marL="228600" marR="0" lvl="1" indent="-228600" algn="l" rtl="0">
                <a:lnSpc>
                  <a:spcPct val="90000"/>
                </a:lnSpc>
                <a:spcBef>
                  <a:spcPts val="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Measured in decibels (dB)</a:t>
              </a:r>
              <a:endParaRPr sz="1400" b="0" i="0" u="none" strike="noStrike" cap="none">
                <a:solidFill>
                  <a:srgbClr val="000000"/>
                </a:solidFill>
                <a:latin typeface="Arial"/>
                <a:ea typeface="Arial"/>
                <a:cs typeface="Arial"/>
                <a:sym typeface="Arial"/>
              </a:endParaRPr>
            </a:p>
            <a:p>
              <a:pPr marL="228600" marR="0" lvl="1" indent="-228600" algn="l" rtl="0">
                <a:lnSpc>
                  <a:spcPct val="90000"/>
                </a:lnSpc>
                <a:spcBef>
                  <a:spcPts val="39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Normal conversation = 50-70 dB HL</a:t>
              </a:r>
              <a:endParaRPr sz="1400" b="0" i="0" u="none" strike="noStrike" cap="none">
                <a:solidFill>
                  <a:srgbClr val="000000"/>
                </a:solidFill>
                <a:latin typeface="Arial"/>
                <a:ea typeface="Arial"/>
                <a:cs typeface="Arial"/>
                <a:sym typeface="Arial"/>
              </a:endParaRPr>
            </a:p>
            <a:p>
              <a:pPr marL="228600" marR="0" lvl="1" indent="-228600" algn="l" rtl="0">
                <a:lnSpc>
                  <a:spcPct val="90000"/>
                </a:lnSpc>
                <a:spcBef>
                  <a:spcPts val="39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Psychological correlate = Loudness</a:t>
              </a:r>
              <a:endParaRPr sz="1400" b="0" i="0" u="none" strike="noStrike" cap="none">
                <a:solidFill>
                  <a:srgbClr val="000000"/>
                </a:solidFill>
                <a:latin typeface="Arial"/>
                <a:ea typeface="Arial"/>
                <a:cs typeface="Arial"/>
                <a:sym typeface="Arial"/>
              </a:endParaRPr>
            </a:p>
          </p:txBody>
        </p:sp>
        <p:sp>
          <p:nvSpPr>
            <p:cNvPr id="317" name="Google Shape;317;p19"/>
            <p:cNvSpPr/>
            <p:nvPr/>
          </p:nvSpPr>
          <p:spPr>
            <a:xfrm>
              <a:off x="298136" y="2559861"/>
              <a:ext cx="4173904" cy="76752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19"/>
            <p:cNvSpPr txBox="1"/>
            <p:nvPr/>
          </p:nvSpPr>
          <p:spPr>
            <a:xfrm>
              <a:off x="335603" y="2597328"/>
              <a:ext cx="4098970" cy="692586"/>
            </a:xfrm>
            <a:prstGeom prst="rect">
              <a:avLst/>
            </a:prstGeom>
            <a:noFill/>
            <a:ln>
              <a:noFill/>
            </a:ln>
          </p:spPr>
          <p:txBody>
            <a:bodyPr spcFirstLastPara="1" wrap="square" lIns="157750" tIns="0" rIns="157750" bIns="0" anchor="ctr" anchorCtr="0">
              <a:noAutofit/>
            </a:bodyPr>
            <a:lstStyle/>
            <a:p>
              <a:pPr marL="0" marR="0" lvl="0" indent="0" algn="l" rtl="0">
                <a:lnSpc>
                  <a:spcPct val="90000"/>
                </a:lnSpc>
                <a:spcBef>
                  <a:spcPts val="0"/>
                </a:spcBef>
                <a:spcAft>
                  <a:spcPts val="0"/>
                </a:spcAft>
                <a:buClr>
                  <a:schemeClr val="lt1"/>
                </a:buClr>
                <a:buSzPts val="2600"/>
                <a:buFont typeface="Calibri"/>
                <a:buNone/>
              </a:pPr>
              <a:r>
                <a:rPr lang="en-US" sz="2600" b="1" i="0" u="sng" strike="noStrike" cap="none">
                  <a:solidFill>
                    <a:schemeClr val="lt1"/>
                  </a:solidFill>
                  <a:latin typeface="Calibri"/>
                  <a:ea typeface="Calibri"/>
                  <a:cs typeface="Calibri"/>
                  <a:sym typeface="Calibri"/>
                </a:rPr>
                <a:t>Intensity:</a:t>
              </a:r>
              <a:endParaRPr sz="26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39"/>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7" name="Google Shape;587;p39"/>
          <p:cNvSpPr txBox="1">
            <a:spLocks noGrp="1"/>
          </p:cNvSpPr>
          <p:nvPr>
            <p:ph type="title"/>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Calibri"/>
              <a:buNone/>
            </a:pPr>
            <a:r>
              <a:rPr lang="en-US" sz="4800" b="1"/>
              <a:t>Earscan 3M</a:t>
            </a:r>
            <a:endParaRPr/>
          </a:p>
        </p:txBody>
      </p:sp>
      <p:pic>
        <p:nvPicPr>
          <p:cNvPr id="585" name="Google Shape;585;p39" descr="Earscan3-ES3M_300.jpg"/>
          <p:cNvPicPr preferRelativeResize="0">
            <a:picLocks noGrp="1"/>
          </p:cNvPicPr>
          <p:nvPr>
            <p:ph idx="1"/>
          </p:nvPr>
        </p:nvPicPr>
        <p:blipFill rotWithShape="1">
          <a:blip r:embed="rId3">
            <a:alphaModFix/>
          </a:blip>
          <a:srcRect t="2651" b="18235"/>
          <a:stretch/>
        </p:blipFill>
        <p:spPr>
          <a:xfrm>
            <a:off x="3523488" y="10"/>
            <a:ext cx="8668512" cy="6857990"/>
          </a:xfrm>
          <a:prstGeom prst="rect">
            <a:avLst/>
          </a:prstGeom>
          <a:noFill/>
          <a:ln>
            <a:noFill/>
          </a:ln>
        </p:spPr>
      </p:pic>
      <p:sp>
        <p:nvSpPr>
          <p:cNvPr id="586" name="Google Shape;586;p39"/>
          <p:cNvSpPr/>
          <p:nvPr/>
        </p:nvSpPr>
        <p:spPr>
          <a:xfrm>
            <a:off x="3" y="0"/>
            <a:ext cx="9339206" cy="6858000"/>
          </a:xfrm>
          <a:prstGeom prst="rect">
            <a:avLst/>
          </a:prstGeom>
          <a:gradFill>
            <a:gsLst>
              <a:gs pos="0">
                <a:srgbClr val="000000">
                  <a:alpha val="0"/>
                </a:srgbClr>
              </a:gs>
              <a:gs pos="33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8" name="Google Shape;588;p39"/>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9" name="Google Shape;589;p39"/>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40"/>
          <p:cNvSpPr/>
          <p:nvPr/>
        </p:nvSpPr>
        <p:spPr>
          <a:xfrm>
            <a:off x="0" y="-1"/>
            <a:ext cx="12188952"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6" name="Google Shape;596;p40"/>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8" name="Google Shape;598;p40"/>
          <p:cNvSpPr txBox="1">
            <a:spLocks noGrp="1"/>
          </p:cNvSpPr>
          <p:nvPr>
            <p:ph type="title"/>
          </p:nvPr>
        </p:nvSpPr>
        <p:spPr>
          <a:xfrm>
            <a:off x="-347725" y="695500"/>
            <a:ext cx="4570800" cy="10605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200"/>
              <a:buFont typeface="Calibri"/>
              <a:buNone/>
            </a:pPr>
            <a:r>
              <a:rPr lang="en-US" sz="5200" b="1">
                <a:solidFill>
                  <a:schemeClr val="dk1"/>
                </a:solidFill>
              </a:rPr>
              <a:t>Maico 27</a:t>
            </a:r>
            <a:endParaRPr>
              <a:solidFill>
                <a:schemeClr val="dk1"/>
              </a:solidFill>
            </a:endParaRPr>
          </a:p>
        </p:txBody>
      </p:sp>
      <p:pic>
        <p:nvPicPr>
          <p:cNvPr id="597" name="Google Shape;597;p40" descr="Earscan3-ES3M_300.jpg"/>
          <p:cNvPicPr preferRelativeResize="0">
            <a:picLocks noGrp="1"/>
          </p:cNvPicPr>
          <p:nvPr>
            <p:ph idx="1"/>
          </p:nvPr>
        </p:nvPicPr>
        <p:blipFill rotWithShape="1">
          <a:blip r:embed="rId3">
            <a:alphaModFix amt="60000"/>
          </a:blip>
          <a:srcRect t="5838" b="9891"/>
          <a:stretch/>
        </p:blipFill>
        <p:spPr>
          <a:xfrm>
            <a:off x="23" y="-13239"/>
            <a:ext cx="1219200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49"/>
          <p:cNvSpPr/>
          <p:nvPr/>
        </p:nvSpPr>
        <p:spPr>
          <a:xfrm>
            <a:off x="7827522" y="450222"/>
            <a:ext cx="3902420" cy="4235636"/>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4" name="Google Shape;694;p49"/>
          <p:cNvSpPr txBox="1">
            <a:spLocks noGrp="1"/>
          </p:cNvSpPr>
          <p:nvPr>
            <p:ph type="title"/>
          </p:nvPr>
        </p:nvSpPr>
        <p:spPr>
          <a:xfrm>
            <a:off x="8100127" y="932688"/>
            <a:ext cx="3361677" cy="327355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5000"/>
              <a:buFont typeface="Calibri"/>
              <a:buNone/>
            </a:pPr>
            <a:r>
              <a:rPr lang="en-US" sz="5000" b="1">
                <a:solidFill>
                  <a:srgbClr val="FFFFFF"/>
                </a:solidFill>
              </a:rPr>
              <a:t>Example of Hearing Aids</a:t>
            </a:r>
            <a:endParaRPr/>
          </a:p>
        </p:txBody>
      </p:sp>
      <p:pic>
        <p:nvPicPr>
          <p:cNvPr id="696" name="Google Shape;696;p49" descr="acurislife_hearingaids_en.jpg"/>
          <p:cNvPicPr preferRelativeResize="0">
            <a:picLocks noGrp="1"/>
          </p:cNvPicPr>
          <p:nvPr>
            <p:ph idx="1"/>
          </p:nvPr>
        </p:nvPicPr>
        <p:blipFill rotWithShape="1">
          <a:blip r:embed="rId3">
            <a:alphaModFix/>
          </a:blip>
          <a:srcRect t="8386" r="1"/>
          <a:stretch/>
        </p:blipFill>
        <p:spPr>
          <a:xfrm>
            <a:off x="466344" y="450221"/>
            <a:ext cx="7205515" cy="5957557"/>
          </a:xfrm>
          <a:prstGeom prst="rect">
            <a:avLst/>
          </a:prstGeom>
          <a:noFill/>
          <a:ln>
            <a:noFill/>
          </a:ln>
        </p:spPr>
      </p:pic>
      <p:sp>
        <p:nvSpPr>
          <p:cNvPr id="695" name="Google Shape;695;p49"/>
          <p:cNvSpPr/>
          <p:nvPr/>
        </p:nvSpPr>
        <p:spPr>
          <a:xfrm>
            <a:off x="7827521" y="4843002"/>
            <a:ext cx="2391411" cy="1564776"/>
          </a:xfrm>
          <a:prstGeom prst="rect">
            <a:avLst/>
          </a:prstGeom>
          <a:solidFill>
            <a:schemeClr val="accent5">
              <a:alpha val="94509"/>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7" name="Google Shape;697;p49"/>
          <p:cNvSpPr/>
          <p:nvPr/>
        </p:nvSpPr>
        <p:spPr>
          <a:xfrm>
            <a:off x="10374594" y="4843002"/>
            <a:ext cx="1351062" cy="1568472"/>
          </a:xfrm>
          <a:prstGeom prst="rect">
            <a:avLst/>
          </a:prstGeom>
          <a:solidFill>
            <a:srgbClr val="584935"/>
          </a:solidFill>
          <a:ln w="25400" cap="flat" cmpd="sng">
            <a:solidFill>
              <a:srgbClr val="5849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53"/>
          <p:cNvSpPr/>
          <p:nvPr/>
        </p:nvSpPr>
        <p:spPr>
          <a:xfrm>
            <a:off x="0" y="0"/>
            <a:ext cx="12188949" cy="6858000"/>
          </a:xfrm>
          <a:prstGeom prst="rect">
            <a:avLst/>
          </a:prstGeom>
          <a:solidFill>
            <a:srgbClr val="005A9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2" name="Google Shape;742;p53"/>
          <p:cNvSpPr/>
          <p:nvPr/>
        </p:nvSpPr>
        <p:spPr>
          <a:xfrm>
            <a:off x="0" y="0"/>
            <a:ext cx="12188949"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743" name="Google Shape;743;p53"/>
          <p:cNvGrpSpPr/>
          <p:nvPr/>
        </p:nvGrpSpPr>
        <p:grpSpPr>
          <a:xfrm>
            <a:off x="0" y="0"/>
            <a:ext cx="4707053" cy="6858000"/>
            <a:chOff x="651279" y="598259"/>
            <a:chExt cx="10889442" cy="5680742"/>
          </a:xfrm>
        </p:grpSpPr>
        <p:sp>
          <p:nvSpPr>
            <p:cNvPr id="744" name="Google Shape;744;p53"/>
            <p:cNvSpPr/>
            <p:nvPr/>
          </p:nvSpPr>
          <p:spPr>
            <a:xfrm>
              <a:off x="651279" y="598259"/>
              <a:ext cx="10889442" cy="5680742"/>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5" name="Google Shape;745;p53"/>
            <p:cNvSpPr/>
            <p:nvPr/>
          </p:nvSpPr>
          <p:spPr>
            <a:xfrm>
              <a:off x="651279" y="598259"/>
              <a:ext cx="10889442" cy="5680742"/>
            </a:xfrm>
            <a:prstGeom prst="rect">
              <a:avLst/>
            </a:prstGeom>
            <a:solidFill>
              <a:schemeClr val="accent6">
                <a:alpha val="2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746" name="Google Shape;746;p53"/>
          <p:cNvGrpSpPr/>
          <p:nvPr/>
        </p:nvGrpSpPr>
        <p:grpSpPr>
          <a:xfrm>
            <a:off x="1524" y="0"/>
            <a:ext cx="12188952" cy="6858000"/>
            <a:chOff x="0" y="0"/>
            <a:chExt cx="12188952" cy="6858000"/>
          </a:xfrm>
        </p:grpSpPr>
        <p:sp>
          <p:nvSpPr>
            <p:cNvPr id="747" name="Google Shape;747;p53"/>
            <p:cNvSpPr/>
            <p:nvPr/>
          </p:nvSpPr>
          <p:spPr>
            <a:xfrm>
              <a:off x="26122" y="6015669"/>
              <a:ext cx="2605762" cy="842331"/>
            </a:xfrm>
            <a:custGeom>
              <a:avLst/>
              <a:gdLst/>
              <a:ahLst/>
              <a:cxnLst/>
              <a:rect l="l" t="t" r="r" b="b"/>
              <a:pathLst>
                <a:path w="3180577" h="1033951" extrusionOk="0">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dk1">
                <a:alpha val="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8" name="Google Shape;748;p53"/>
            <p:cNvSpPr/>
            <p:nvPr/>
          </p:nvSpPr>
          <p:spPr>
            <a:xfrm>
              <a:off x="655184" y="5798001"/>
              <a:ext cx="2485581" cy="1059999"/>
            </a:xfrm>
            <a:custGeom>
              <a:avLst/>
              <a:gdLst/>
              <a:ahLst/>
              <a:cxnLst/>
              <a:rect l="l" t="t" r="r" b="b"/>
              <a:pathLst>
                <a:path w="2449768" h="1050628" extrusionOk="0">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dk1">
                <a:alpha val="2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9" name="Google Shape;749;p53"/>
            <p:cNvSpPr/>
            <p:nvPr/>
          </p:nvSpPr>
          <p:spPr>
            <a:xfrm>
              <a:off x="3474720" y="0"/>
              <a:ext cx="6177282" cy="1778750"/>
            </a:xfrm>
            <a:custGeom>
              <a:avLst/>
              <a:gdLst/>
              <a:ahLst/>
              <a:cxnLst/>
              <a:rect l="l" t="t" r="r" b="b"/>
              <a:pathLst>
                <a:path w="6386648" h="1849426" extrusionOk="0">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dk1">
                <a:alpha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0" name="Google Shape;750;p53"/>
            <p:cNvSpPr/>
            <p:nvPr/>
          </p:nvSpPr>
          <p:spPr>
            <a:xfrm>
              <a:off x="0" y="2390523"/>
              <a:ext cx="611491" cy="1421482"/>
            </a:xfrm>
            <a:custGeom>
              <a:avLst/>
              <a:gdLst/>
              <a:ahLst/>
              <a:cxnLst/>
              <a:rect l="l" t="t" r="r" b="b"/>
              <a:pathLst>
                <a:path w="611491" h="1429512" extrusionOk="0">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dk1">
                <a:alpha val="2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1" name="Google Shape;751;p53"/>
            <p:cNvSpPr/>
            <p:nvPr/>
          </p:nvSpPr>
          <p:spPr>
            <a:xfrm>
              <a:off x="3792772" y="0"/>
              <a:ext cx="2423863" cy="1343767"/>
            </a:xfrm>
            <a:custGeom>
              <a:avLst/>
              <a:gdLst/>
              <a:ahLst/>
              <a:cxnLst/>
              <a:rect l="l" t="t" r="r" b="b"/>
              <a:pathLst>
                <a:path w="3015964" h="1681468" extrusionOk="0">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dk1">
                <a:alpha val="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2" name="Google Shape;752;p53"/>
            <p:cNvSpPr/>
            <p:nvPr/>
          </p:nvSpPr>
          <p:spPr>
            <a:xfrm>
              <a:off x="10946850" y="0"/>
              <a:ext cx="1242102" cy="2620884"/>
            </a:xfrm>
            <a:custGeom>
              <a:avLst/>
              <a:gdLst/>
              <a:ahLst/>
              <a:cxnLst/>
              <a:rect l="l" t="t" r="r" b="b"/>
              <a:pathLst>
                <a:path w="1242102" h="2635689" extrusionOk="0">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dk1">
                <a:alpha val="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3" name="Google Shape;753;p53"/>
            <p:cNvSpPr/>
            <p:nvPr/>
          </p:nvSpPr>
          <p:spPr>
            <a:xfrm>
              <a:off x="0" y="0"/>
              <a:ext cx="1577788" cy="980141"/>
            </a:xfrm>
            <a:custGeom>
              <a:avLst/>
              <a:gdLst/>
              <a:ahLst/>
              <a:cxnLst/>
              <a:rect l="l" t="t" r="r" b="b"/>
              <a:pathLst>
                <a:path w="1471018" h="795676" extrusionOk="0">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dk1">
                <a:alpha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754" name="Google Shape;754;p53"/>
          <p:cNvSpPr txBox="1">
            <a:spLocks noGrp="1"/>
          </p:cNvSpPr>
          <p:nvPr>
            <p:ph type="title"/>
          </p:nvPr>
        </p:nvSpPr>
        <p:spPr>
          <a:xfrm>
            <a:off x="786385" y="841248"/>
            <a:ext cx="3515244" cy="534009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n-US" sz="4800" b="1">
                <a:solidFill>
                  <a:schemeClr val="dk1"/>
                </a:solidFill>
                <a:latin typeface="Calibri"/>
                <a:ea typeface="Calibri"/>
                <a:cs typeface="Calibri"/>
                <a:sym typeface="Calibri"/>
              </a:rPr>
              <a:t>Audiometer Controls</a:t>
            </a:r>
            <a:endParaRPr/>
          </a:p>
        </p:txBody>
      </p:sp>
      <p:grpSp>
        <p:nvGrpSpPr>
          <p:cNvPr id="755" name="Google Shape;755;p53"/>
          <p:cNvGrpSpPr/>
          <p:nvPr/>
        </p:nvGrpSpPr>
        <p:grpSpPr>
          <a:xfrm>
            <a:off x="4985886" y="274425"/>
            <a:ext cx="6367912" cy="6318773"/>
            <a:chOff x="0" y="43419"/>
            <a:chExt cx="6367912" cy="6318773"/>
          </a:xfrm>
        </p:grpSpPr>
        <p:sp>
          <p:nvSpPr>
            <p:cNvPr id="756" name="Google Shape;756;p53"/>
            <p:cNvSpPr/>
            <p:nvPr/>
          </p:nvSpPr>
          <p:spPr>
            <a:xfrm>
              <a:off x="0" y="43419"/>
              <a:ext cx="6367912" cy="993128"/>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7" name="Google Shape;757;p53"/>
            <p:cNvSpPr txBox="1"/>
            <p:nvPr/>
          </p:nvSpPr>
          <p:spPr>
            <a:xfrm>
              <a:off x="48481" y="91900"/>
              <a:ext cx="6270950" cy="896166"/>
            </a:xfrm>
            <a:prstGeom prst="rect">
              <a:avLst/>
            </a:prstGeom>
            <a:noFill/>
            <a:ln>
              <a:noFill/>
            </a:ln>
          </p:spPr>
          <p:txBody>
            <a:bodyPr spcFirstLastPara="1" wrap="square" lIns="95250" tIns="95250" rIns="95250" bIns="9525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500"/>
                <a:buFont typeface="Calibri"/>
                <a:buNone/>
                <a:tabLst/>
                <a:defRPr/>
              </a:pPr>
              <a:r>
                <a:rPr kumimoji="0" lang="en-US" sz="2500" b="0" i="0" u="none" strike="noStrike" kern="0" cap="none" spc="0" normalizeH="0" baseline="0" noProof="0">
                  <a:ln>
                    <a:noFill/>
                  </a:ln>
                  <a:solidFill>
                    <a:srgbClr val="FFFFFF"/>
                  </a:solidFill>
                  <a:effectLst/>
                  <a:uLnTx/>
                  <a:uFillTx/>
                  <a:latin typeface="Calibri"/>
                  <a:ea typeface="Calibri"/>
                  <a:cs typeface="Calibri"/>
                  <a:sym typeface="Calibri"/>
                </a:rPr>
                <a:t>Power (on/off)</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8" name="Google Shape;758;p53"/>
            <p:cNvSpPr/>
            <p:nvPr/>
          </p:nvSpPr>
          <p:spPr>
            <a:xfrm>
              <a:off x="0" y="1108548"/>
              <a:ext cx="6367912" cy="993128"/>
            </a:xfrm>
            <a:prstGeom prst="roundRect">
              <a:avLst>
                <a:gd name="adj" fmla="val 16667"/>
              </a:avLst>
            </a:prstGeom>
            <a:solidFill>
              <a:srgbClr val="53C1C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9" name="Google Shape;759;p53"/>
            <p:cNvSpPr txBox="1"/>
            <p:nvPr/>
          </p:nvSpPr>
          <p:spPr>
            <a:xfrm>
              <a:off x="48481" y="1157029"/>
              <a:ext cx="6270950" cy="896166"/>
            </a:xfrm>
            <a:prstGeom prst="rect">
              <a:avLst/>
            </a:prstGeom>
            <a:noFill/>
            <a:ln>
              <a:noFill/>
            </a:ln>
          </p:spPr>
          <p:txBody>
            <a:bodyPr spcFirstLastPara="1" wrap="square" lIns="95250" tIns="95250" rIns="95250" bIns="9525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500"/>
                <a:buFont typeface="Calibri"/>
                <a:buNone/>
                <a:tabLst/>
                <a:defRPr/>
              </a:pPr>
              <a:r>
                <a:rPr kumimoji="0" lang="en-US" sz="2500" b="0" i="0" u="none" strike="noStrike" kern="0" cap="none" spc="0" normalizeH="0" baseline="0" noProof="0">
                  <a:ln>
                    <a:noFill/>
                  </a:ln>
                  <a:solidFill>
                    <a:srgbClr val="FFFFFF"/>
                  </a:solidFill>
                  <a:effectLst/>
                  <a:uLnTx/>
                  <a:uFillTx/>
                  <a:latin typeface="Calibri"/>
                  <a:ea typeface="Calibri"/>
                  <a:cs typeface="Calibri"/>
                  <a:sym typeface="Calibri"/>
                </a:rPr>
                <a:t>Ear indicator (right/left)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0" name="Google Shape;760;p53"/>
            <p:cNvSpPr/>
            <p:nvPr/>
          </p:nvSpPr>
          <p:spPr>
            <a:xfrm>
              <a:off x="0" y="2173677"/>
              <a:ext cx="6367912" cy="993128"/>
            </a:xfrm>
            <a:prstGeom prst="roundRect">
              <a:avLst>
                <a:gd name="adj" fmla="val 16667"/>
              </a:avLst>
            </a:prstGeom>
            <a:solidFill>
              <a:srgbClr val="4EC7A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1" name="Google Shape;761;p53"/>
            <p:cNvSpPr txBox="1"/>
            <p:nvPr/>
          </p:nvSpPr>
          <p:spPr>
            <a:xfrm>
              <a:off x="48481" y="2222158"/>
              <a:ext cx="6270950" cy="896166"/>
            </a:xfrm>
            <a:prstGeom prst="rect">
              <a:avLst/>
            </a:prstGeom>
            <a:noFill/>
            <a:ln>
              <a:noFill/>
            </a:ln>
          </p:spPr>
          <p:txBody>
            <a:bodyPr spcFirstLastPara="1" wrap="square" lIns="95250" tIns="95250" rIns="95250" bIns="9525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500"/>
                <a:buFont typeface="Calibri"/>
                <a:buNone/>
                <a:tabLst/>
                <a:defRPr/>
              </a:pPr>
              <a:r>
                <a:rPr kumimoji="0" lang="en-US" sz="2500" b="0" i="0" u="none" strike="noStrike" kern="0" cap="none" spc="0" normalizeH="0" baseline="0" noProof="0">
                  <a:ln>
                    <a:noFill/>
                  </a:ln>
                  <a:solidFill>
                    <a:srgbClr val="FFFFFF"/>
                  </a:solidFill>
                  <a:effectLst/>
                  <a:uLnTx/>
                  <a:uFillTx/>
                  <a:latin typeface="Calibri"/>
                  <a:ea typeface="Calibri"/>
                  <a:cs typeface="Calibri"/>
                  <a:sym typeface="Calibri"/>
                </a:rPr>
                <a:t>Intensity selector (dB; e.g. 20 dB HL)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2" name="Google Shape;762;p53"/>
            <p:cNvSpPr/>
            <p:nvPr/>
          </p:nvSpPr>
          <p:spPr>
            <a:xfrm>
              <a:off x="0" y="3238806"/>
              <a:ext cx="6367912" cy="993128"/>
            </a:xfrm>
            <a:prstGeom prst="roundRect">
              <a:avLst>
                <a:gd name="adj" fmla="val 16667"/>
              </a:avLst>
            </a:prstGeom>
            <a:solidFill>
              <a:srgbClr val="49C0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3" name="Google Shape;763;p53"/>
            <p:cNvSpPr txBox="1"/>
            <p:nvPr/>
          </p:nvSpPr>
          <p:spPr>
            <a:xfrm>
              <a:off x="48481" y="3287287"/>
              <a:ext cx="6270950" cy="896166"/>
            </a:xfrm>
            <a:prstGeom prst="rect">
              <a:avLst/>
            </a:prstGeom>
            <a:noFill/>
            <a:ln>
              <a:noFill/>
            </a:ln>
          </p:spPr>
          <p:txBody>
            <a:bodyPr spcFirstLastPara="1" wrap="square" lIns="95250" tIns="95250" rIns="95250" bIns="9525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500"/>
                <a:buFont typeface="Calibri"/>
                <a:buNone/>
                <a:tabLst/>
                <a:defRPr/>
              </a:pPr>
              <a:r>
                <a:rPr kumimoji="0" lang="en-US" sz="2500" b="0" i="0" u="none" strike="noStrike" kern="0" cap="none" spc="0" normalizeH="0" baseline="0" noProof="0">
                  <a:ln>
                    <a:noFill/>
                  </a:ln>
                  <a:solidFill>
                    <a:srgbClr val="FFFFFF"/>
                  </a:solidFill>
                  <a:effectLst/>
                  <a:uLnTx/>
                  <a:uFillTx/>
                  <a:latin typeface="Calibri"/>
                  <a:ea typeface="Calibri"/>
                  <a:cs typeface="Calibri"/>
                  <a:sym typeface="Calibri"/>
                </a:rPr>
                <a:t>Frequency selector (Hz; e.g. 4000 Hz)</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4" name="Google Shape;764;p53"/>
            <p:cNvSpPr/>
            <p:nvPr/>
          </p:nvSpPr>
          <p:spPr>
            <a:xfrm>
              <a:off x="0" y="4303935"/>
              <a:ext cx="6367912" cy="993128"/>
            </a:xfrm>
            <a:prstGeom prst="roundRect">
              <a:avLst>
                <a:gd name="adj" fmla="val 16667"/>
              </a:avLst>
            </a:prstGeom>
            <a:solidFill>
              <a:srgbClr val="49B84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5" name="Google Shape;765;p53"/>
            <p:cNvSpPr txBox="1"/>
            <p:nvPr/>
          </p:nvSpPr>
          <p:spPr>
            <a:xfrm>
              <a:off x="48481" y="4352416"/>
              <a:ext cx="6270950" cy="896166"/>
            </a:xfrm>
            <a:prstGeom prst="rect">
              <a:avLst/>
            </a:prstGeom>
            <a:noFill/>
            <a:ln>
              <a:noFill/>
            </a:ln>
          </p:spPr>
          <p:txBody>
            <a:bodyPr spcFirstLastPara="1" wrap="square" lIns="95250" tIns="95250" rIns="95250" bIns="9525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500"/>
                <a:buFont typeface="Calibri"/>
                <a:buNone/>
                <a:tabLst/>
                <a:defRPr/>
              </a:pPr>
              <a:r>
                <a:rPr kumimoji="0" lang="en-US" sz="2500" b="0" i="0" u="none" strike="noStrike" kern="0" cap="none" spc="0" normalizeH="0" baseline="0" noProof="0">
                  <a:ln>
                    <a:noFill/>
                  </a:ln>
                  <a:solidFill>
                    <a:srgbClr val="FFFFFF"/>
                  </a:solidFill>
                  <a:effectLst/>
                  <a:uLnTx/>
                  <a:uFillTx/>
                  <a:latin typeface="Calibri"/>
                  <a:ea typeface="Calibri"/>
                  <a:cs typeface="Calibri"/>
                  <a:sym typeface="Calibri"/>
                </a:rPr>
                <a:t>Signal selector </a:t>
              </a:r>
              <a:endParaRPr kumimoji="0" sz="25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FFFFFF"/>
                </a:buClr>
                <a:buSzPts val="2500"/>
                <a:buFont typeface="Calibri"/>
                <a:buNone/>
                <a:tabLst/>
                <a:defRPr/>
              </a:pPr>
              <a:r>
                <a:rPr kumimoji="0" lang="en-US" sz="2500" b="0" i="0" u="none" strike="noStrike" kern="0" cap="none" spc="0" normalizeH="0" baseline="0" noProof="0">
                  <a:ln>
                    <a:noFill/>
                  </a:ln>
                  <a:solidFill>
                    <a:srgbClr val="FFFFFF"/>
                  </a:solidFill>
                  <a:effectLst/>
                  <a:uLnTx/>
                  <a:uFillTx/>
                  <a:latin typeface="Calibri"/>
                  <a:ea typeface="Calibri"/>
                  <a:cs typeface="Calibri"/>
                  <a:sym typeface="Calibri"/>
                </a:rPr>
                <a:t>(use continuous or pulsed tone only)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6" name="Google Shape;766;p53"/>
            <p:cNvSpPr/>
            <p:nvPr/>
          </p:nvSpPr>
          <p:spPr>
            <a:xfrm>
              <a:off x="0" y="5369064"/>
              <a:ext cx="6367912" cy="993128"/>
            </a:xfrm>
            <a:prstGeom prst="roundRect">
              <a:avLst>
                <a:gd name="adj" fmla="val 16667"/>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7" name="Google Shape;767;p53"/>
            <p:cNvSpPr txBox="1"/>
            <p:nvPr/>
          </p:nvSpPr>
          <p:spPr>
            <a:xfrm>
              <a:off x="48481" y="5417545"/>
              <a:ext cx="6270950" cy="896166"/>
            </a:xfrm>
            <a:prstGeom prst="rect">
              <a:avLst/>
            </a:prstGeom>
            <a:noFill/>
            <a:ln>
              <a:noFill/>
            </a:ln>
          </p:spPr>
          <p:txBody>
            <a:bodyPr spcFirstLastPara="1" wrap="square" lIns="95250" tIns="95250" rIns="95250" bIns="9525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500"/>
                <a:buFont typeface="Calibri"/>
                <a:buNone/>
                <a:tabLst/>
                <a:defRPr/>
              </a:pPr>
              <a:r>
                <a:rPr kumimoji="0" lang="en-US" sz="2500" b="0" i="0" u="none" strike="noStrike" kern="0" cap="none" spc="0" normalizeH="0" baseline="0" noProof="0">
                  <a:ln>
                    <a:noFill/>
                  </a:ln>
                  <a:solidFill>
                    <a:srgbClr val="FFFFFF"/>
                  </a:solidFill>
                  <a:effectLst/>
                  <a:uLnTx/>
                  <a:uFillTx/>
                  <a:latin typeface="Calibri"/>
                  <a:ea typeface="Calibri"/>
                  <a:cs typeface="Calibri"/>
                  <a:sym typeface="Calibri"/>
                </a:rPr>
                <a:t>Presentation function </a:t>
              </a:r>
              <a:endParaRPr kumimoji="0" sz="25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FFFFFF"/>
                </a:buClr>
                <a:buSzPts val="2500"/>
                <a:buFont typeface="Calibri"/>
                <a:buNone/>
                <a:tabLst/>
                <a:defRPr/>
              </a:pPr>
              <a:r>
                <a:rPr kumimoji="0" lang="en-US" sz="2500" b="0" i="0" u="none" strike="noStrike" kern="0" cap="none" spc="0" normalizeH="0" baseline="0" noProof="0">
                  <a:ln>
                    <a:noFill/>
                  </a:ln>
                  <a:solidFill>
                    <a:srgbClr val="FFFFFF"/>
                  </a:solidFill>
                  <a:effectLst/>
                  <a:uLnTx/>
                  <a:uFillTx/>
                  <a:latin typeface="Calibri"/>
                  <a:ea typeface="Calibri"/>
                  <a:cs typeface="Calibri"/>
                  <a:sym typeface="Calibri"/>
                </a:rPr>
                <a:t>(how you present the tone)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54"/>
          <p:cNvSpPr/>
          <p:nvPr/>
        </p:nvSpPr>
        <p:spPr>
          <a:xfrm>
            <a:off x="0" y="0"/>
            <a:ext cx="12192000" cy="6858000"/>
          </a:xfrm>
          <a:prstGeom prst="rect">
            <a:avLst/>
          </a:prstGeom>
          <a:solidFill>
            <a:srgbClr val="005A9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4" name="Google Shape;774;p54"/>
          <p:cNvSpPr/>
          <p:nvPr/>
        </p:nvSpPr>
        <p:spPr>
          <a:xfrm>
            <a:off x="0" y="0"/>
            <a:ext cx="12188952" cy="6858000"/>
          </a:xfrm>
          <a:prstGeom prst="rect">
            <a:avLst/>
          </a:prstGeom>
          <a:solidFill>
            <a:srgbClr val="005A9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5" name="Google Shape;775;p54"/>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6" name="Google Shape;776;p54"/>
          <p:cNvSpPr/>
          <p:nvPr/>
        </p:nvSpPr>
        <p:spPr>
          <a:xfrm rot="5400000" flipH="1">
            <a:off x="-1410085" y="1420219"/>
            <a:ext cx="6857999" cy="4037839"/>
          </a:xfrm>
          <a:prstGeom prst="rect">
            <a:avLst/>
          </a:prstGeom>
          <a:gradFill>
            <a:gsLst>
              <a:gs pos="0">
                <a:srgbClr val="000000">
                  <a:alpha val="0"/>
                </a:srgbClr>
              </a:gs>
              <a:gs pos="99000">
                <a:srgbClr val="4472C4">
                  <a:alpha val="45490"/>
                </a:srgbClr>
              </a:gs>
              <a:gs pos="100000">
                <a:srgbClr val="4472C4">
                  <a:alpha val="45490"/>
                </a:srgbClr>
              </a:gs>
            </a:gsLst>
            <a:lin ang="18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7" name="Google Shape;777;p54"/>
          <p:cNvSpPr/>
          <p:nvPr/>
        </p:nvSpPr>
        <p:spPr>
          <a:xfrm rot="5400000" flipH="1">
            <a:off x="767923" y="3588085"/>
            <a:ext cx="2501979" cy="4037841"/>
          </a:xfrm>
          <a:prstGeom prst="rect">
            <a:avLst/>
          </a:prstGeom>
          <a:gradFill>
            <a:gsLst>
              <a:gs pos="0">
                <a:srgbClr val="4472C4">
                  <a:alpha val="28235"/>
                </a:srgbClr>
              </a:gs>
              <a:gs pos="2000">
                <a:srgbClr val="4472C4">
                  <a:alpha val="28235"/>
                </a:srgbClr>
              </a:gs>
              <a:gs pos="100000">
                <a:srgbClr val="000000">
                  <a:alpha val="29411"/>
                </a:srgbClr>
              </a:gs>
            </a:gsLst>
            <a:lin ang="78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8" name="Google Shape;778;p54"/>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352"/>
                </a:srgbClr>
              </a:gs>
            </a:gsLst>
            <a:lin ang="18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9" name="Google Shape;779;p54"/>
          <p:cNvSpPr/>
          <p:nvPr/>
        </p:nvSpPr>
        <p:spPr>
          <a:xfrm rot="5400000" flipH="1">
            <a:off x="-1410093" y="1399943"/>
            <a:ext cx="6858003" cy="4037835"/>
          </a:xfrm>
          <a:prstGeom prst="rect">
            <a:avLst/>
          </a:prstGeom>
          <a:gradFill>
            <a:gsLst>
              <a:gs pos="0">
                <a:srgbClr val="000000">
                  <a:alpha val="0"/>
                </a:srgbClr>
              </a:gs>
              <a:gs pos="99000">
                <a:srgbClr val="8DA9DB">
                  <a:alpha val="10588"/>
                </a:srgbClr>
              </a:gs>
              <a:gs pos="100000">
                <a:srgbClr val="8DA9DB">
                  <a:alpha val="10588"/>
                </a:srgbClr>
              </a:gs>
            </a:gsLst>
            <a:lin ang="72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0" name="Google Shape;780;p54"/>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US" sz="4000" b="1">
                <a:solidFill>
                  <a:srgbClr val="FFFFFF"/>
                </a:solidFill>
                <a:latin typeface="Calibri"/>
                <a:ea typeface="Calibri"/>
                <a:cs typeface="Calibri"/>
                <a:sym typeface="Calibri"/>
              </a:rPr>
              <a:t>Headphone Placement</a:t>
            </a:r>
            <a:endParaRPr/>
          </a:p>
        </p:txBody>
      </p:sp>
      <p:sp>
        <p:nvSpPr>
          <p:cNvPr id="781" name="Google Shape;781;p54"/>
          <p:cNvSpPr txBox="1">
            <a:spLocks noGrp="1"/>
          </p:cNvSpPr>
          <p:nvPr>
            <p:ph idx="1"/>
          </p:nvPr>
        </p:nvSpPr>
        <p:spPr>
          <a:xfrm>
            <a:off x="4810259" y="649480"/>
            <a:ext cx="6555347" cy="5546047"/>
          </a:xfrm>
          <a:prstGeom prst="rect">
            <a:avLst/>
          </a:prstGeom>
          <a:noFill/>
          <a:ln>
            <a:noFill/>
          </a:ln>
        </p:spPr>
        <p:txBody>
          <a:bodyPr spcFirstLastPara="1" wrap="square" lIns="91425" tIns="45700" rIns="91425" bIns="45700" anchor="ctr" anchorCtr="0">
            <a:normAutofit fontScale="92500" lnSpcReduction="20000"/>
          </a:bodyPr>
          <a:lstStyle/>
          <a:p>
            <a:pPr marL="228600" lvl="0" indent="-101600" algn="l" rtl="0">
              <a:lnSpc>
                <a:spcPct val="90000"/>
              </a:lnSpc>
              <a:spcBef>
                <a:spcPts val="0"/>
              </a:spcBef>
              <a:spcAft>
                <a:spcPts val="0"/>
              </a:spcAft>
              <a:buClr>
                <a:schemeClr val="lt1"/>
              </a:buClr>
              <a:buSzPct val="68965"/>
              <a:buNone/>
            </a:pPr>
            <a:endParaRPr sz="2900" dirty="0"/>
          </a:p>
          <a:p>
            <a:pPr marL="228600" lvl="0" indent="-228631" algn="l" rtl="0">
              <a:lnSpc>
                <a:spcPct val="115000"/>
              </a:lnSpc>
              <a:spcBef>
                <a:spcPts val="1000"/>
              </a:spcBef>
              <a:spcAft>
                <a:spcPts val="0"/>
              </a:spcAft>
              <a:buClr>
                <a:schemeClr val="lt1"/>
              </a:buClr>
              <a:buSzPct val="100000"/>
              <a:buChar char="•"/>
            </a:pPr>
            <a:r>
              <a:rPr lang="en-US" sz="2900" dirty="0"/>
              <a:t>Place the headphones on student (red on right ear; blue on left ear)</a:t>
            </a:r>
            <a:endParaRPr sz="3700" dirty="0"/>
          </a:p>
          <a:p>
            <a:pPr marL="228600" lvl="0" indent="-228631" algn="l" rtl="0">
              <a:lnSpc>
                <a:spcPct val="115000"/>
              </a:lnSpc>
              <a:spcBef>
                <a:spcPts val="1000"/>
              </a:spcBef>
              <a:spcAft>
                <a:spcPts val="0"/>
              </a:spcAft>
              <a:buClr>
                <a:schemeClr val="lt1"/>
              </a:buClr>
              <a:buSzPct val="100000"/>
              <a:buChar char="•"/>
            </a:pPr>
            <a:r>
              <a:rPr lang="en-US" sz="2900" dirty="0"/>
              <a:t>Hair behind ears</a:t>
            </a:r>
            <a:endParaRPr sz="3700" dirty="0"/>
          </a:p>
          <a:p>
            <a:pPr marL="228600" lvl="0" indent="-228631" algn="l" rtl="0">
              <a:lnSpc>
                <a:spcPct val="115000"/>
              </a:lnSpc>
              <a:spcBef>
                <a:spcPts val="1000"/>
              </a:spcBef>
              <a:spcAft>
                <a:spcPts val="0"/>
              </a:spcAft>
              <a:buClr>
                <a:schemeClr val="lt1"/>
              </a:buClr>
              <a:buSzPct val="100000"/>
              <a:buChar char="•"/>
            </a:pPr>
            <a:r>
              <a:rPr lang="en-US" sz="2900" dirty="0"/>
              <a:t>Remove large earrings</a:t>
            </a:r>
            <a:endParaRPr sz="3700" dirty="0"/>
          </a:p>
          <a:p>
            <a:pPr marL="228600" lvl="0" indent="-228631" algn="l" rtl="0">
              <a:lnSpc>
                <a:spcPct val="115000"/>
              </a:lnSpc>
              <a:spcBef>
                <a:spcPts val="1000"/>
              </a:spcBef>
              <a:spcAft>
                <a:spcPts val="0"/>
              </a:spcAft>
              <a:buClr>
                <a:schemeClr val="lt1"/>
              </a:buClr>
              <a:buSzPct val="100000"/>
              <a:buChar char="•"/>
            </a:pPr>
            <a:r>
              <a:rPr lang="en-US" sz="2900" dirty="0"/>
              <a:t>May want to remove glasses</a:t>
            </a:r>
            <a:endParaRPr sz="3700" dirty="0"/>
          </a:p>
          <a:p>
            <a:pPr marL="228600" lvl="0" indent="-228631" algn="l" rtl="0">
              <a:lnSpc>
                <a:spcPct val="115000"/>
              </a:lnSpc>
              <a:spcBef>
                <a:spcPts val="1000"/>
              </a:spcBef>
              <a:spcAft>
                <a:spcPts val="0"/>
              </a:spcAft>
              <a:buClr>
                <a:schemeClr val="lt1"/>
              </a:buClr>
              <a:buSzPct val="100000"/>
              <a:buChar char="•"/>
            </a:pPr>
            <a:r>
              <a:rPr lang="en-US" sz="2900" dirty="0"/>
              <a:t>Diaphragm of headphones over ear canal</a:t>
            </a:r>
            <a:endParaRPr sz="3700" dirty="0"/>
          </a:p>
          <a:p>
            <a:pPr marL="228600" lvl="0" indent="-228631" algn="l" rtl="0">
              <a:lnSpc>
                <a:spcPct val="115000"/>
              </a:lnSpc>
              <a:spcBef>
                <a:spcPts val="1000"/>
              </a:spcBef>
              <a:spcAft>
                <a:spcPts val="0"/>
              </a:spcAft>
              <a:buClr>
                <a:schemeClr val="lt1"/>
              </a:buClr>
              <a:buSzPct val="100000"/>
              <a:buChar char="•"/>
            </a:pPr>
            <a:r>
              <a:rPr lang="en-US" sz="2900" dirty="0"/>
              <a:t>Adjust head band for snug, </a:t>
            </a:r>
            <a:r>
              <a:rPr lang="en-US" sz="2900" b="1" i="1" dirty="0"/>
              <a:t>even</a:t>
            </a:r>
            <a:r>
              <a:rPr lang="en-US" sz="2900" dirty="0"/>
              <a:t> fit</a:t>
            </a:r>
            <a:endParaRPr sz="3700" dirty="0"/>
          </a:p>
          <a:p>
            <a:pPr marL="228600" lvl="0" indent="-228631" algn="l" rtl="0">
              <a:lnSpc>
                <a:spcPct val="115000"/>
              </a:lnSpc>
              <a:spcBef>
                <a:spcPts val="1000"/>
              </a:spcBef>
              <a:spcAft>
                <a:spcPts val="0"/>
              </a:spcAft>
              <a:buClr>
                <a:schemeClr val="lt1"/>
              </a:buClr>
              <a:buSzPct val="100000"/>
              <a:buChar char="•"/>
            </a:pPr>
            <a:r>
              <a:rPr lang="en-US" sz="2900" dirty="0"/>
              <a:t>Head band on top of head is preferred</a:t>
            </a:r>
            <a:endParaRPr sz="3700" dirty="0"/>
          </a:p>
          <a:p>
            <a:pPr marL="228600" lvl="0" indent="-101600" algn="l" rtl="0">
              <a:lnSpc>
                <a:spcPct val="90000"/>
              </a:lnSpc>
              <a:spcBef>
                <a:spcPts val="1000"/>
              </a:spcBef>
              <a:spcAft>
                <a:spcPts val="0"/>
              </a:spcAft>
              <a:buClr>
                <a:schemeClr val="lt1"/>
              </a:buClr>
              <a:buSzPct val="68965"/>
              <a:buNone/>
            </a:pPr>
            <a:endParaRPr sz="29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55"/>
          <p:cNvSpPr/>
          <p:nvPr/>
        </p:nvSpPr>
        <p:spPr>
          <a:xfrm>
            <a:off x="0" y="0"/>
            <a:ext cx="12188952" cy="6858000"/>
          </a:xfrm>
          <a:prstGeom prst="rect">
            <a:avLst/>
          </a:prstGeom>
          <a:solidFill>
            <a:srgbClr val="005A9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8" name="Google Shape;788;p55"/>
          <p:cNvSpPr/>
          <p:nvPr/>
        </p:nvSpPr>
        <p:spPr>
          <a:xfrm flipH="1">
            <a:off x="521144" y="911116"/>
            <a:ext cx="687754" cy="5710965"/>
          </a:xfrm>
          <a:custGeom>
            <a:avLst/>
            <a:gdLst/>
            <a:ahLst/>
            <a:cxnLst/>
            <a:rect l="l" t="t" r="r" b="b"/>
            <a:pathLst>
              <a:path w="414" h="2447" extrusionOk="0">
                <a:moveTo>
                  <a:pt x="414" y="2447"/>
                </a:moveTo>
                <a:lnTo>
                  <a:pt x="0" y="2247"/>
                </a:lnTo>
                <a:lnTo>
                  <a:pt x="0" y="0"/>
                </a:lnTo>
                <a:lnTo>
                  <a:pt x="414" y="200"/>
                </a:lnTo>
                <a:lnTo>
                  <a:pt x="414" y="2447"/>
                </a:lnTo>
                <a:close/>
              </a:path>
            </a:pathLst>
          </a:custGeom>
          <a:solidFill>
            <a:srgbClr val="2F549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9" name="Google Shape;789;p55"/>
          <p:cNvSpPr/>
          <p:nvPr/>
        </p:nvSpPr>
        <p:spPr>
          <a:xfrm flipH="1">
            <a:off x="800164" y="643467"/>
            <a:ext cx="409371" cy="5521414"/>
          </a:xfrm>
          <a:custGeom>
            <a:avLst/>
            <a:gdLst/>
            <a:ahLst/>
            <a:cxnLst/>
            <a:rect l="l" t="t" r="r" b="b"/>
            <a:pathLst>
              <a:path w="209" h="2358" extrusionOk="0">
                <a:moveTo>
                  <a:pt x="209" y="2246"/>
                </a:moveTo>
                <a:lnTo>
                  <a:pt x="0" y="2358"/>
                </a:lnTo>
                <a:lnTo>
                  <a:pt x="0" y="111"/>
                </a:lnTo>
                <a:lnTo>
                  <a:pt x="209" y="0"/>
                </a:lnTo>
                <a:lnTo>
                  <a:pt x="209" y="2246"/>
                </a:lnTo>
                <a:close/>
              </a:path>
            </a:pathLst>
          </a:custGeom>
          <a:solidFill>
            <a:srgbClr val="1F3864"/>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90" name="Google Shape;790;p55"/>
          <p:cNvSpPr/>
          <p:nvPr/>
        </p:nvSpPr>
        <p:spPr>
          <a:xfrm>
            <a:off x="795529" y="644382"/>
            <a:ext cx="3856024" cy="5251646"/>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91" name="Google Shape;791;p55"/>
          <p:cNvSpPr txBox="1">
            <a:spLocks noGrp="1"/>
          </p:cNvSpPr>
          <p:nvPr>
            <p:ph type="title"/>
          </p:nvPr>
        </p:nvSpPr>
        <p:spPr>
          <a:xfrm>
            <a:off x="1322754" y="1522820"/>
            <a:ext cx="2748041" cy="360191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5400"/>
              <a:buFont typeface="Calibri"/>
              <a:buNone/>
            </a:pPr>
            <a:r>
              <a:rPr lang="en-US" sz="5400" b="1">
                <a:solidFill>
                  <a:schemeClr val="dk1"/>
                </a:solidFill>
                <a:latin typeface="Calibri"/>
                <a:ea typeface="Calibri"/>
                <a:cs typeface="Calibri"/>
                <a:sym typeface="Calibri"/>
              </a:rPr>
              <a:t>How to screen</a:t>
            </a:r>
            <a:endParaRPr>
              <a:solidFill>
                <a:schemeClr val="dk1"/>
              </a:solidFill>
            </a:endParaRPr>
          </a:p>
        </p:txBody>
      </p:sp>
      <p:grpSp>
        <p:nvGrpSpPr>
          <p:cNvPr id="792" name="Google Shape;792;p55"/>
          <p:cNvGrpSpPr/>
          <p:nvPr/>
        </p:nvGrpSpPr>
        <p:grpSpPr>
          <a:xfrm>
            <a:off x="5042850" y="1013175"/>
            <a:ext cx="6547914" cy="4513128"/>
            <a:chOff x="0" y="369716"/>
            <a:chExt cx="6489509" cy="4513128"/>
          </a:xfrm>
        </p:grpSpPr>
        <p:sp>
          <p:nvSpPr>
            <p:cNvPr id="793" name="Google Shape;793;p55"/>
            <p:cNvSpPr/>
            <p:nvPr/>
          </p:nvSpPr>
          <p:spPr>
            <a:xfrm>
              <a:off x="0" y="369716"/>
              <a:ext cx="6489509" cy="1454456"/>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4" name="Google Shape;794;p55"/>
            <p:cNvSpPr txBox="1"/>
            <p:nvPr/>
          </p:nvSpPr>
          <p:spPr>
            <a:xfrm>
              <a:off x="71001" y="440717"/>
              <a:ext cx="6347507" cy="1312454"/>
            </a:xfrm>
            <a:prstGeom prst="rect">
              <a:avLst/>
            </a:prstGeom>
            <a:noFill/>
            <a:ln>
              <a:noFill/>
            </a:ln>
          </p:spPr>
          <p:txBody>
            <a:bodyPr spcFirstLastPara="1" wrap="square" lIns="99050" tIns="99050" rIns="99050" bIns="9905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600"/>
                <a:buFont typeface="Calibri"/>
                <a:buNone/>
                <a:tabLst/>
                <a:defRPr/>
              </a:pPr>
              <a:r>
                <a:rPr kumimoji="0" lang="en-US" sz="2600" b="0" i="0" u="none" strike="noStrike" kern="0" cap="none" spc="0" normalizeH="0" baseline="0" noProof="0" dirty="0">
                  <a:ln>
                    <a:noFill/>
                  </a:ln>
                  <a:solidFill>
                    <a:srgbClr val="000000"/>
                  </a:solidFill>
                  <a:effectLst/>
                  <a:uLnTx/>
                  <a:uFillTx/>
                  <a:latin typeface="Calibri"/>
                  <a:ea typeface="Calibri"/>
                  <a:cs typeface="Calibri"/>
                  <a:sym typeface="Calibri"/>
                </a:rPr>
                <a:t>Instruct student for the task (</a:t>
              </a:r>
              <a:r>
                <a:rPr kumimoji="0" lang="en-US" sz="2600" b="0" i="0" u="none" strike="noStrike" kern="0" cap="none" spc="0" normalizeH="0" baseline="0" noProof="0" dirty="0" err="1">
                  <a:ln>
                    <a:noFill/>
                  </a:ln>
                  <a:solidFill>
                    <a:srgbClr val="000000"/>
                  </a:solidFill>
                  <a:effectLst/>
                  <a:uLnTx/>
                  <a:uFillTx/>
                  <a:latin typeface="Calibri"/>
                  <a:ea typeface="Calibri"/>
                  <a:cs typeface="Calibri"/>
                  <a:sym typeface="Calibri"/>
                </a:rPr>
                <a:t>e.g.raise</a:t>
              </a:r>
              <a:r>
                <a:rPr kumimoji="0" lang="en-US" sz="2600" b="0" i="0" u="none" strike="noStrike" kern="0" cap="none" spc="0" normalizeH="0" baseline="0" noProof="0" dirty="0">
                  <a:ln>
                    <a:noFill/>
                  </a:ln>
                  <a:solidFill>
                    <a:srgbClr val="000000"/>
                  </a:solidFill>
                  <a:effectLst/>
                  <a:uLnTx/>
                  <a:uFillTx/>
                  <a:latin typeface="Calibri"/>
                  <a:ea typeface="Calibri"/>
                  <a:cs typeface="Calibri"/>
                  <a:sym typeface="Calibri"/>
                </a:rPr>
                <a:t> hand when they hear the beep)</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95" name="Google Shape;795;p55"/>
            <p:cNvSpPr/>
            <p:nvPr/>
          </p:nvSpPr>
          <p:spPr>
            <a:xfrm>
              <a:off x="0" y="1899052"/>
              <a:ext cx="6489509" cy="1454456"/>
            </a:xfrm>
            <a:prstGeom prst="roundRect">
              <a:avLst>
                <a:gd name="adj" fmla="val 16667"/>
              </a:avLst>
            </a:prstGeom>
            <a:solidFill>
              <a:srgbClr val="C47F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6" name="Google Shape;796;p55"/>
            <p:cNvSpPr txBox="1"/>
            <p:nvPr/>
          </p:nvSpPr>
          <p:spPr>
            <a:xfrm>
              <a:off x="71001" y="1970053"/>
              <a:ext cx="6347507" cy="1312454"/>
            </a:xfrm>
            <a:prstGeom prst="rect">
              <a:avLst/>
            </a:prstGeom>
            <a:noFill/>
            <a:ln>
              <a:noFill/>
            </a:ln>
          </p:spPr>
          <p:txBody>
            <a:bodyPr spcFirstLastPara="1" wrap="square" lIns="99050" tIns="99050" rIns="99050" bIns="9905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600"/>
                <a:buFont typeface="Calibri"/>
                <a:buNone/>
                <a:tabLst/>
                <a:defRPr/>
              </a:pPr>
              <a:r>
                <a:rPr kumimoji="0" lang="en-US" sz="2600" b="0" i="0" u="none" strike="noStrike" kern="0" cap="none" spc="0" normalizeH="0" baseline="0" noProof="0" dirty="0">
                  <a:ln>
                    <a:noFill/>
                  </a:ln>
                  <a:solidFill>
                    <a:srgbClr val="000000"/>
                  </a:solidFill>
                  <a:effectLst/>
                  <a:uLnTx/>
                  <a:uFillTx/>
                  <a:latin typeface="Calibri"/>
                  <a:ea typeface="Calibri"/>
                  <a:cs typeface="Calibri"/>
                  <a:sym typeface="Calibri"/>
                </a:rPr>
                <a:t>Condition the student to the task (</a:t>
              </a:r>
              <a:r>
                <a:rPr kumimoji="0" lang="en-US" sz="2600" b="0" i="0" u="none" strike="noStrike" kern="0" cap="none" spc="0" normalizeH="0" baseline="0" noProof="0" dirty="0" err="1">
                  <a:ln>
                    <a:noFill/>
                  </a:ln>
                  <a:solidFill>
                    <a:srgbClr val="000000"/>
                  </a:solidFill>
                  <a:effectLst/>
                  <a:uLnTx/>
                  <a:uFillTx/>
                  <a:latin typeface="Calibri"/>
                  <a:ea typeface="Calibri"/>
                  <a:cs typeface="Calibri"/>
                  <a:sym typeface="Calibri"/>
                </a:rPr>
                <a:t>i.e.present</a:t>
              </a:r>
              <a:r>
                <a:rPr kumimoji="0" lang="en-US" sz="2600" b="0" i="0" u="none" strike="noStrike" kern="0" cap="none" spc="0" normalizeH="0" baseline="0" noProof="0" dirty="0">
                  <a:ln>
                    <a:noFill/>
                  </a:ln>
                  <a:solidFill>
                    <a:srgbClr val="000000"/>
                  </a:solidFill>
                  <a:effectLst/>
                  <a:uLnTx/>
                  <a:uFillTx/>
                  <a:latin typeface="Calibri"/>
                  <a:ea typeface="Calibri"/>
                  <a:cs typeface="Calibri"/>
                  <a:sym typeface="Calibri"/>
                </a:rPr>
                <a:t> a tone in one ear at one frequency ABOVE the screening level – example:  50 dB)</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97" name="Google Shape;797;p55"/>
            <p:cNvSpPr/>
            <p:nvPr/>
          </p:nvSpPr>
          <p:spPr>
            <a:xfrm>
              <a:off x="0" y="3428388"/>
              <a:ext cx="6489509" cy="1454456"/>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8" name="Google Shape;798;p55"/>
            <p:cNvSpPr txBox="1"/>
            <p:nvPr/>
          </p:nvSpPr>
          <p:spPr>
            <a:xfrm>
              <a:off x="71001" y="3499389"/>
              <a:ext cx="6347507" cy="1312454"/>
            </a:xfrm>
            <a:prstGeom prst="rect">
              <a:avLst/>
            </a:prstGeom>
            <a:noFill/>
            <a:ln>
              <a:noFill/>
            </a:ln>
          </p:spPr>
          <p:txBody>
            <a:bodyPr spcFirstLastPara="1" wrap="square" lIns="99050" tIns="99050" rIns="99050" bIns="9905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600"/>
                <a:buFont typeface="Calibri"/>
                <a:buNone/>
                <a:tabLst/>
                <a:defRPr/>
              </a:pPr>
              <a:r>
                <a:rPr kumimoji="0" lang="en-US" sz="2600" b="0" i="0" u="none" strike="noStrike" kern="0" cap="none" spc="0" normalizeH="0" baseline="0" noProof="0">
                  <a:ln>
                    <a:noFill/>
                  </a:ln>
                  <a:solidFill>
                    <a:srgbClr val="000000"/>
                  </a:solidFill>
                  <a:effectLst/>
                  <a:uLnTx/>
                  <a:uFillTx/>
                  <a:latin typeface="Calibri"/>
                  <a:ea typeface="Calibri"/>
                  <a:cs typeface="Calibri"/>
                  <a:sym typeface="Calibri"/>
                </a:rPr>
                <a:t>Once the student is conditioned – start the screening protocol @ 20 dB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C2582-A9F9-CC10-DFDA-307E8548EC2B}"/>
              </a:ext>
            </a:extLst>
          </p:cNvPr>
          <p:cNvSpPr>
            <a:spLocks noGrp="1"/>
          </p:cNvSpPr>
          <p:nvPr>
            <p:ph type="title"/>
          </p:nvPr>
        </p:nvSpPr>
        <p:spPr/>
        <p:txBody>
          <a:bodyPr/>
          <a:lstStyle/>
          <a:p>
            <a:r>
              <a:rPr lang="en-US" dirty="0"/>
              <a:t>Flu vs. Common Cold</a:t>
            </a:r>
          </a:p>
        </p:txBody>
      </p:sp>
      <p:sp>
        <p:nvSpPr>
          <p:cNvPr id="3" name="Content Placeholder 2">
            <a:extLst>
              <a:ext uri="{FF2B5EF4-FFF2-40B4-BE49-F238E27FC236}">
                <a16:creationId xmlns:a16="http://schemas.microsoft.com/office/drawing/2014/main" id="{F7A0D18C-DD36-2914-2985-0E19E9B504CC}"/>
              </a:ext>
            </a:extLst>
          </p:cNvPr>
          <p:cNvSpPr>
            <a:spLocks noGrp="1"/>
          </p:cNvSpPr>
          <p:nvPr>
            <p:ph idx="1"/>
          </p:nvPr>
        </p:nvSpPr>
        <p:spPr>
          <a:xfrm>
            <a:off x="1103312" y="2052918"/>
            <a:ext cx="10118870" cy="4195481"/>
          </a:xfrm>
        </p:spPr>
        <p:txBody>
          <a:bodyPr/>
          <a:lstStyle/>
          <a:p>
            <a:r>
              <a:rPr lang="en-US" dirty="0"/>
              <a:t>Fever</a:t>
            </a:r>
          </a:p>
          <a:p>
            <a:r>
              <a:rPr lang="en-US" dirty="0"/>
              <a:t>Sore Throat</a:t>
            </a:r>
          </a:p>
          <a:p>
            <a:r>
              <a:rPr lang="en-US" dirty="0"/>
              <a:t>Headache</a:t>
            </a:r>
          </a:p>
          <a:p>
            <a:r>
              <a:rPr lang="en-US" dirty="0"/>
              <a:t>Runny Nose</a:t>
            </a:r>
          </a:p>
          <a:p>
            <a:r>
              <a:rPr lang="en-US" dirty="0"/>
              <a:t>Muscle Pain</a:t>
            </a:r>
          </a:p>
          <a:p>
            <a:r>
              <a:rPr lang="en-US" dirty="0"/>
              <a:t>Cough</a:t>
            </a:r>
          </a:p>
        </p:txBody>
      </p:sp>
      <p:sp>
        <p:nvSpPr>
          <p:cNvPr id="4" name="TextBox 3">
            <a:extLst>
              <a:ext uri="{FF2B5EF4-FFF2-40B4-BE49-F238E27FC236}">
                <a16:creationId xmlns:a16="http://schemas.microsoft.com/office/drawing/2014/main" id="{5F9CEAF2-07E5-BA0B-0295-A86245C4B39B}"/>
              </a:ext>
            </a:extLst>
          </p:cNvPr>
          <p:cNvSpPr txBox="1"/>
          <p:nvPr/>
        </p:nvSpPr>
        <p:spPr>
          <a:xfrm>
            <a:off x="969818" y="2845693"/>
            <a:ext cx="10615249" cy="1569660"/>
          </a:xfrm>
          <a:prstGeom prst="rect">
            <a:avLst/>
          </a:prstGeom>
          <a:noFill/>
        </p:spPr>
        <p:txBody>
          <a:bodyPr wrap="square" rtlCol="0">
            <a:spAutoFit/>
          </a:bodyPr>
          <a:lstStyle/>
          <a:p>
            <a:r>
              <a:rPr lang="en-US" sz="9600" dirty="0">
                <a:highlight>
                  <a:srgbClr val="000000"/>
                </a:highlight>
              </a:rPr>
              <a:t>  Sudden Onset   </a:t>
            </a:r>
          </a:p>
        </p:txBody>
      </p:sp>
    </p:spTree>
    <p:extLst>
      <p:ext uri="{BB962C8B-B14F-4D97-AF65-F5344CB8AC3E}">
        <p14:creationId xmlns:p14="http://schemas.microsoft.com/office/powerpoint/2010/main" val="56334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56"/>
          <p:cNvSpPr/>
          <p:nvPr/>
        </p:nvSpPr>
        <p:spPr>
          <a:xfrm>
            <a:off x="0" y="0"/>
            <a:ext cx="12188949"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05" name="Google Shape;805;p56"/>
          <p:cNvSpPr/>
          <p:nvPr/>
        </p:nvSpPr>
        <p:spPr>
          <a:xfrm>
            <a:off x="0" y="0"/>
            <a:ext cx="12188949"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06" name="Google Shape;806;p56"/>
          <p:cNvGrpSpPr/>
          <p:nvPr/>
        </p:nvGrpSpPr>
        <p:grpSpPr>
          <a:xfrm>
            <a:off x="0" y="0"/>
            <a:ext cx="6064235" cy="6858000"/>
            <a:chOff x="651279" y="598259"/>
            <a:chExt cx="10889442" cy="5680742"/>
          </a:xfrm>
        </p:grpSpPr>
        <p:sp>
          <p:nvSpPr>
            <p:cNvPr id="807" name="Google Shape;807;p56"/>
            <p:cNvSpPr/>
            <p:nvPr/>
          </p:nvSpPr>
          <p:spPr>
            <a:xfrm>
              <a:off x="651279" y="598259"/>
              <a:ext cx="10889442" cy="5680742"/>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08" name="Google Shape;808;p56"/>
            <p:cNvSpPr/>
            <p:nvPr/>
          </p:nvSpPr>
          <p:spPr>
            <a:xfrm>
              <a:off x="651279" y="598259"/>
              <a:ext cx="10889442" cy="5680742"/>
            </a:xfrm>
            <a:prstGeom prst="rect">
              <a:avLst/>
            </a:prstGeom>
            <a:solidFill>
              <a:schemeClr val="accent6">
                <a:alpha val="2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809" name="Google Shape;809;p56"/>
          <p:cNvGrpSpPr/>
          <p:nvPr/>
        </p:nvGrpSpPr>
        <p:grpSpPr>
          <a:xfrm>
            <a:off x="1524" y="0"/>
            <a:ext cx="12188952" cy="6858000"/>
            <a:chOff x="0" y="0"/>
            <a:chExt cx="12188952" cy="6858000"/>
          </a:xfrm>
        </p:grpSpPr>
        <p:sp>
          <p:nvSpPr>
            <p:cNvPr id="810" name="Google Shape;810;p56"/>
            <p:cNvSpPr/>
            <p:nvPr/>
          </p:nvSpPr>
          <p:spPr>
            <a:xfrm>
              <a:off x="26122" y="6015669"/>
              <a:ext cx="2605762" cy="842331"/>
            </a:xfrm>
            <a:custGeom>
              <a:avLst/>
              <a:gdLst/>
              <a:ahLst/>
              <a:cxnLst/>
              <a:rect l="l" t="t" r="r" b="b"/>
              <a:pathLst>
                <a:path w="3180577" h="1033951" extrusionOk="0">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dk1">
                <a:alpha val="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1" name="Google Shape;811;p56"/>
            <p:cNvSpPr/>
            <p:nvPr/>
          </p:nvSpPr>
          <p:spPr>
            <a:xfrm>
              <a:off x="655184" y="5798001"/>
              <a:ext cx="2485581" cy="1059999"/>
            </a:xfrm>
            <a:custGeom>
              <a:avLst/>
              <a:gdLst/>
              <a:ahLst/>
              <a:cxnLst/>
              <a:rect l="l" t="t" r="r" b="b"/>
              <a:pathLst>
                <a:path w="2449768" h="1050628" extrusionOk="0">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dk1">
                <a:alpha val="2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2" name="Google Shape;812;p56"/>
            <p:cNvSpPr/>
            <p:nvPr/>
          </p:nvSpPr>
          <p:spPr>
            <a:xfrm>
              <a:off x="3474720" y="0"/>
              <a:ext cx="6177282" cy="1778750"/>
            </a:xfrm>
            <a:custGeom>
              <a:avLst/>
              <a:gdLst/>
              <a:ahLst/>
              <a:cxnLst/>
              <a:rect l="l" t="t" r="r" b="b"/>
              <a:pathLst>
                <a:path w="6386648" h="1849426" extrusionOk="0">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dk1">
                <a:alpha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3" name="Google Shape;813;p56"/>
            <p:cNvSpPr/>
            <p:nvPr/>
          </p:nvSpPr>
          <p:spPr>
            <a:xfrm>
              <a:off x="0" y="2390523"/>
              <a:ext cx="611491" cy="1421482"/>
            </a:xfrm>
            <a:custGeom>
              <a:avLst/>
              <a:gdLst/>
              <a:ahLst/>
              <a:cxnLst/>
              <a:rect l="l" t="t" r="r" b="b"/>
              <a:pathLst>
                <a:path w="611491" h="1429512" extrusionOk="0">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dk1">
                <a:alpha val="2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4" name="Google Shape;814;p56"/>
            <p:cNvSpPr/>
            <p:nvPr/>
          </p:nvSpPr>
          <p:spPr>
            <a:xfrm>
              <a:off x="3792772" y="0"/>
              <a:ext cx="2423863" cy="1343767"/>
            </a:xfrm>
            <a:custGeom>
              <a:avLst/>
              <a:gdLst/>
              <a:ahLst/>
              <a:cxnLst/>
              <a:rect l="l" t="t" r="r" b="b"/>
              <a:pathLst>
                <a:path w="3015964" h="1681468" extrusionOk="0">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dk1">
                <a:alpha val="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5" name="Google Shape;815;p56"/>
            <p:cNvSpPr/>
            <p:nvPr/>
          </p:nvSpPr>
          <p:spPr>
            <a:xfrm>
              <a:off x="10946850" y="0"/>
              <a:ext cx="1242102" cy="2620884"/>
            </a:xfrm>
            <a:custGeom>
              <a:avLst/>
              <a:gdLst/>
              <a:ahLst/>
              <a:cxnLst/>
              <a:rect l="l" t="t" r="r" b="b"/>
              <a:pathLst>
                <a:path w="1242102" h="2635689" extrusionOk="0">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dk1">
                <a:alpha val="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6" name="Google Shape;816;p56"/>
            <p:cNvSpPr/>
            <p:nvPr/>
          </p:nvSpPr>
          <p:spPr>
            <a:xfrm>
              <a:off x="0" y="0"/>
              <a:ext cx="1577788" cy="980141"/>
            </a:xfrm>
            <a:custGeom>
              <a:avLst/>
              <a:gdLst/>
              <a:ahLst/>
              <a:cxnLst/>
              <a:rect l="l" t="t" r="r" b="b"/>
              <a:pathLst>
                <a:path w="1471018" h="795676" extrusionOk="0">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dk1">
                <a:alpha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17" name="Google Shape;817;p56"/>
          <p:cNvSpPr txBox="1">
            <a:spLocks noGrp="1"/>
          </p:cNvSpPr>
          <p:nvPr>
            <p:ph type="title"/>
          </p:nvPr>
        </p:nvSpPr>
        <p:spPr>
          <a:xfrm>
            <a:off x="786385" y="841248"/>
            <a:ext cx="5129600" cy="534009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n-US" sz="4800" b="1" dirty="0">
                <a:solidFill>
                  <a:schemeClr val="dk1"/>
                </a:solidFill>
                <a:latin typeface="Calibri"/>
                <a:ea typeface="Calibri"/>
                <a:cs typeface="Calibri"/>
                <a:sym typeface="Calibri"/>
              </a:rPr>
              <a:t>Screening  Protocol</a:t>
            </a:r>
            <a:endParaRPr dirty="0"/>
          </a:p>
        </p:txBody>
      </p:sp>
      <p:sp>
        <p:nvSpPr>
          <p:cNvPr id="818" name="Google Shape;818;p56"/>
          <p:cNvSpPr txBox="1">
            <a:spLocks noGrp="1"/>
          </p:cNvSpPr>
          <p:nvPr>
            <p:ph idx="1"/>
          </p:nvPr>
        </p:nvSpPr>
        <p:spPr>
          <a:xfrm>
            <a:off x="6464410" y="841247"/>
            <a:ext cx="5308490" cy="5340097"/>
          </a:xfrm>
          <a:prstGeom prst="rect">
            <a:avLst/>
          </a:prstGeom>
          <a:noFill/>
          <a:ln>
            <a:noFill/>
          </a:ln>
        </p:spPr>
        <p:txBody>
          <a:bodyPr spcFirstLastPara="1" wrap="square" lIns="91425" tIns="45700" rIns="91425" bIns="45700" anchor="ctr" anchorCtr="0">
            <a:normAutofit fontScale="92500" lnSpcReduction="10000"/>
          </a:bodyPr>
          <a:lstStyle/>
          <a:p>
            <a:pPr marL="228600" lvl="0" indent="-228600" algn="l" rtl="0">
              <a:lnSpc>
                <a:spcPct val="90000"/>
              </a:lnSpc>
              <a:spcBef>
                <a:spcPts val="0"/>
              </a:spcBef>
              <a:spcAft>
                <a:spcPts val="0"/>
              </a:spcAft>
              <a:buClr>
                <a:schemeClr val="lt1"/>
              </a:buClr>
              <a:buSzPts val="1800"/>
              <a:buNone/>
            </a:pPr>
            <a:endParaRPr sz="2500" dirty="0">
              <a:solidFill>
                <a:schemeClr val="lt2"/>
              </a:solidFill>
            </a:endParaRPr>
          </a:p>
          <a:p>
            <a:pPr marL="228600" lvl="0" indent="-228600" algn="l" rtl="0">
              <a:lnSpc>
                <a:spcPct val="90000"/>
              </a:lnSpc>
              <a:spcBef>
                <a:spcPts val="1000"/>
              </a:spcBef>
              <a:spcAft>
                <a:spcPts val="0"/>
              </a:spcAft>
              <a:buClr>
                <a:schemeClr val="lt2"/>
              </a:buClr>
              <a:buSzPts val="1800"/>
              <a:buNone/>
            </a:pPr>
            <a:r>
              <a:rPr lang="en-US" sz="2500" dirty="0">
                <a:solidFill>
                  <a:schemeClr val="lt2"/>
                </a:solidFill>
              </a:rPr>
              <a:t>Right Ear			1000 Hz	20 dB</a:t>
            </a:r>
            <a:endParaRPr sz="3500" dirty="0"/>
          </a:p>
          <a:p>
            <a:pPr marL="228600" lvl="0" indent="-228600" algn="l" rtl="0">
              <a:lnSpc>
                <a:spcPct val="90000"/>
              </a:lnSpc>
              <a:spcBef>
                <a:spcPts val="1000"/>
              </a:spcBef>
              <a:spcAft>
                <a:spcPts val="0"/>
              </a:spcAft>
              <a:buClr>
                <a:schemeClr val="lt2"/>
              </a:buClr>
              <a:buSzPts val="1800"/>
              <a:buNone/>
            </a:pPr>
            <a:r>
              <a:rPr lang="en-US" sz="2500" dirty="0">
                <a:solidFill>
                  <a:schemeClr val="lt2"/>
                </a:solidFill>
              </a:rPr>
              <a:t>                      		2000 Hz	20 dB</a:t>
            </a:r>
            <a:endParaRPr sz="3500" dirty="0"/>
          </a:p>
          <a:p>
            <a:pPr marL="228600" lvl="0" indent="-228600" algn="l" rtl="0">
              <a:lnSpc>
                <a:spcPct val="90000"/>
              </a:lnSpc>
              <a:spcBef>
                <a:spcPts val="1000"/>
              </a:spcBef>
              <a:spcAft>
                <a:spcPts val="0"/>
              </a:spcAft>
              <a:buClr>
                <a:schemeClr val="lt2"/>
              </a:buClr>
              <a:buSzPts val="1800"/>
              <a:buNone/>
            </a:pPr>
            <a:r>
              <a:rPr lang="en-US" sz="2500" dirty="0">
                <a:solidFill>
                  <a:schemeClr val="lt2"/>
                </a:solidFill>
              </a:rPr>
              <a:t>                      		4000 Hz	20 dB</a:t>
            </a:r>
            <a:endParaRPr sz="2500" dirty="0">
              <a:solidFill>
                <a:schemeClr val="lt2"/>
              </a:solidFill>
            </a:endParaRPr>
          </a:p>
          <a:p>
            <a:pPr marL="228600" lvl="0" indent="-228600" algn="l" rtl="0">
              <a:lnSpc>
                <a:spcPct val="90000"/>
              </a:lnSpc>
              <a:spcBef>
                <a:spcPts val="1000"/>
              </a:spcBef>
              <a:spcAft>
                <a:spcPts val="0"/>
              </a:spcAft>
              <a:buClr>
                <a:schemeClr val="lt2"/>
              </a:buClr>
              <a:buSzPts val="1800"/>
              <a:buNone/>
            </a:pPr>
            <a:endParaRPr sz="2500" dirty="0">
              <a:solidFill>
                <a:schemeClr val="lt2"/>
              </a:solidFill>
            </a:endParaRPr>
          </a:p>
          <a:p>
            <a:pPr marL="228600" lvl="0" indent="-228600" algn="l" rtl="0">
              <a:lnSpc>
                <a:spcPct val="90000"/>
              </a:lnSpc>
              <a:spcBef>
                <a:spcPts val="1000"/>
              </a:spcBef>
              <a:spcAft>
                <a:spcPts val="0"/>
              </a:spcAft>
              <a:buClr>
                <a:schemeClr val="lt2"/>
              </a:buClr>
              <a:buSzPts val="1800"/>
              <a:buNone/>
            </a:pPr>
            <a:r>
              <a:rPr lang="en-US" sz="2500" dirty="0">
                <a:solidFill>
                  <a:schemeClr val="lt2"/>
                </a:solidFill>
              </a:rPr>
              <a:t>Left Ear			1000 Hz	20 dB</a:t>
            </a:r>
            <a:endParaRPr sz="3500" dirty="0"/>
          </a:p>
          <a:p>
            <a:pPr marL="228600" lvl="0" indent="-228600" algn="l" rtl="0">
              <a:lnSpc>
                <a:spcPct val="90000"/>
              </a:lnSpc>
              <a:spcBef>
                <a:spcPts val="1000"/>
              </a:spcBef>
              <a:spcAft>
                <a:spcPts val="0"/>
              </a:spcAft>
              <a:buClr>
                <a:schemeClr val="lt2"/>
              </a:buClr>
              <a:buSzPts val="1800"/>
              <a:buNone/>
            </a:pPr>
            <a:r>
              <a:rPr lang="en-US" sz="2500" dirty="0">
                <a:solidFill>
                  <a:schemeClr val="lt2"/>
                </a:solidFill>
              </a:rPr>
              <a:t>                    	 	2000 Hz	20 dB</a:t>
            </a:r>
            <a:endParaRPr sz="3500" dirty="0"/>
          </a:p>
          <a:p>
            <a:pPr marL="228600" lvl="0" indent="-228600" algn="l" rtl="0">
              <a:lnSpc>
                <a:spcPct val="90000"/>
              </a:lnSpc>
              <a:spcBef>
                <a:spcPts val="1000"/>
              </a:spcBef>
              <a:spcAft>
                <a:spcPts val="0"/>
              </a:spcAft>
              <a:buClr>
                <a:schemeClr val="lt2"/>
              </a:buClr>
              <a:buSzPts val="1800"/>
              <a:buNone/>
            </a:pPr>
            <a:r>
              <a:rPr lang="en-US" sz="2500" dirty="0">
                <a:solidFill>
                  <a:schemeClr val="lt2"/>
                </a:solidFill>
              </a:rPr>
              <a:t>                     		4000 Hz	20 dB</a:t>
            </a:r>
            <a:endParaRPr sz="2500" dirty="0">
              <a:solidFill>
                <a:schemeClr val="lt2"/>
              </a:solidFill>
            </a:endParaRPr>
          </a:p>
          <a:p>
            <a:pPr marL="228600" lvl="0" indent="-228600" algn="l" rtl="0">
              <a:lnSpc>
                <a:spcPct val="90000"/>
              </a:lnSpc>
              <a:spcBef>
                <a:spcPts val="1000"/>
              </a:spcBef>
              <a:spcAft>
                <a:spcPts val="0"/>
              </a:spcAft>
              <a:buClr>
                <a:schemeClr val="lt2"/>
              </a:buClr>
              <a:buSzPts val="1800"/>
              <a:buNone/>
            </a:pPr>
            <a:r>
              <a:rPr lang="en-US" sz="2500" dirty="0">
                <a:solidFill>
                  <a:schemeClr val="lt2"/>
                </a:solidFill>
              </a:rPr>
              <a:t>Repeat</a:t>
            </a:r>
            <a:endParaRPr sz="2500" dirty="0">
              <a:solidFill>
                <a:schemeClr val="lt2"/>
              </a:solidFill>
            </a:endParaRPr>
          </a:p>
          <a:p>
            <a:pPr marL="228600" lvl="0" indent="-228600" algn="l" rtl="0">
              <a:lnSpc>
                <a:spcPct val="90000"/>
              </a:lnSpc>
              <a:spcBef>
                <a:spcPts val="1000"/>
              </a:spcBef>
              <a:spcAft>
                <a:spcPts val="0"/>
              </a:spcAft>
              <a:buClr>
                <a:schemeClr val="lt1"/>
              </a:buClr>
              <a:buSzPts val="1800"/>
              <a:buNone/>
            </a:pPr>
            <a:endParaRPr sz="2500" dirty="0">
              <a:solidFill>
                <a:schemeClr val="lt2"/>
              </a:solidFill>
            </a:endParaRPr>
          </a:p>
          <a:p>
            <a:pPr marL="228600" lvl="0" indent="-228600" algn="l" rtl="0">
              <a:lnSpc>
                <a:spcPct val="90000"/>
              </a:lnSpc>
              <a:spcBef>
                <a:spcPts val="1000"/>
              </a:spcBef>
              <a:spcAft>
                <a:spcPts val="0"/>
              </a:spcAft>
              <a:buClr>
                <a:schemeClr val="lt2"/>
              </a:buClr>
              <a:buSzPts val="1800"/>
              <a:buNone/>
            </a:pPr>
            <a:r>
              <a:rPr lang="en-US" sz="2500" dirty="0">
                <a:solidFill>
                  <a:schemeClr val="lt2"/>
                </a:solidFill>
              </a:rPr>
              <a:t>NOTE:  Need to obtain 2 responses</a:t>
            </a:r>
          </a:p>
          <a:p>
            <a:pPr marL="228600" lvl="0" indent="-228600" algn="l" rtl="0">
              <a:lnSpc>
                <a:spcPct val="90000"/>
              </a:lnSpc>
              <a:spcBef>
                <a:spcPts val="1000"/>
              </a:spcBef>
              <a:spcAft>
                <a:spcPts val="0"/>
              </a:spcAft>
              <a:buClr>
                <a:schemeClr val="lt2"/>
              </a:buClr>
              <a:buSzPts val="1800"/>
              <a:buNone/>
            </a:pPr>
            <a:r>
              <a:rPr lang="en-US" sz="2500" dirty="0">
                <a:solidFill>
                  <a:schemeClr val="lt2"/>
                </a:solidFill>
              </a:rPr>
              <a:t>in each ear at each frequency for </a:t>
            </a:r>
          </a:p>
          <a:p>
            <a:pPr marL="228600" lvl="0" indent="-228600" algn="l" rtl="0">
              <a:lnSpc>
                <a:spcPct val="90000"/>
              </a:lnSpc>
              <a:spcBef>
                <a:spcPts val="1000"/>
              </a:spcBef>
              <a:spcAft>
                <a:spcPts val="0"/>
              </a:spcAft>
              <a:buClr>
                <a:schemeClr val="lt2"/>
              </a:buClr>
              <a:buSzPts val="1800"/>
              <a:buNone/>
            </a:pPr>
            <a:r>
              <a:rPr lang="en-US" sz="2500" dirty="0">
                <a:solidFill>
                  <a:schemeClr val="lt2"/>
                </a:solidFill>
              </a:rPr>
              <a:t>a pass</a:t>
            </a:r>
            <a:endParaRPr sz="35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57"/>
          <p:cNvSpPr/>
          <p:nvPr/>
        </p:nvSpPr>
        <p:spPr>
          <a:xfrm>
            <a:off x="-1" y="0"/>
            <a:ext cx="6031924"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5" name="Google Shape;825;p57"/>
          <p:cNvSpPr txBox="1">
            <a:spLocks noGrp="1"/>
          </p:cNvSpPr>
          <p:nvPr>
            <p:ph type="title"/>
          </p:nvPr>
        </p:nvSpPr>
        <p:spPr>
          <a:xfrm>
            <a:off x="519545" y="621792"/>
            <a:ext cx="5181503" cy="55046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n-US" sz="4800" b="1">
                <a:solidFill>
                  <a:schemeClr val="dk1"/>
                </a:solidFill>
                <a:latin typeface="Calibri"/>
                <a:ea typeface="Calibri"/>
                <a:cs typeface="Calibri"/>
                <a:sym typeface="Calibri"/>
              </a:rPr>
              <a:t>Pass/Fail Criteria</a:t>
            </a:r>
            <a:endParaRPr/>
          </a:p>
        </p:txBody>
      </p:sp>
      <p:grpSp>
        <p:nvGrpSpPr>
          <p:cNvPr id="826" name="Google Shape;826;p57"/>
          <p:cNvGrpSpPr/>
          <p:nvPr/>
        </p:nvGrpSpPr>
        <p:grpSpPr>
          <a:xfrm>
            <a:off x="6488709" y="699695"/>
            <a:ext cx="5257800" cy="5348880"/>
            <a:chOff x="0" y="77903"/>
            <a:chExt cx="5257800" cy="5348880"/>
          </a:xfrm>
        </p:grpSpPr>
        <p:sp>
          <p:nvSpPr>
            <p:cNvPr id="827" name="Google Shape;827;p57"/>
            <p:cNvSpPr/>
            <p:nvPr/>
          </p:nvSpPr>
          <p:spPr>
            <a:xfrm>
              <a:off x="0" y="77903"/>
              <a:ext cx="5257800" cy="262548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8" name="Google Shape;828;p57"/>
            <p:cNvSpPr txBox="1"/>
            <p:nvPr/>
          </p:nvSpPr>
          <p:spPr>
            <a:xfrm>
              <a:off x="128165" y="206068"/>
              <a:ext cx="5001470" cy="2369150"/>
            </a:xfrm>
            <a:prstGeom prst="rect">
              <a:avLst/>
            </a:prstGeom>
            <a:noFill/>
            <a:ln>
              <a:noFill/>
            </a:ln>
          </p:spPr>
          <p:txBody>
            <a:bodyPr spcFirstLastPara="1" wrap="square" lIns="129525" tIns="129525" rIns="129525" bIns="12952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400"/>
                <a:buFont typeface="Calibri"/>
                <a:buNone/>
                <a:tabLst/>
                <a:defRPr/>
              </a:pPr>
              <a:r>
                <a:rPr kumimoji="0" lang="en-US" sz="3400" b="0" i="0" u="none" strike="noStrike" kern="0" cap="none" spc="0" normalizeH="0" baseline="0" noProof="0">
                  <a:ln>
                    <a:noFill/>
                  </a:ln>
                  <a:solidFill>
                    <a:srgbClr val="FFFFFF"/>
                  </a:solidFill>
                  <a:effectLst/>
                  <a:uLnTx/>
                  <a:uFillTx/>
                  <a:latin typeface="Calibri"/>
                  <a:ea typeface="Calibri"/>
                  <a:cs typeface="Calibri"/>
                  <a:sym typeface="Calibri"/>
                </a:rPr>
                <a:t>Student must pass all frequencies in an ear for that ear to be classified as a “pass”</a:t>
              </a:r>
              <a:endParaRPr kumimoji="0" sz="3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9" name="Google Shape;829;p57"/>
            <p:cNvSpPr/>
            <p:nvPr/>
          </p:nvSpPr>
          <p:spPr>
            <a:xfrm>
              <a:off x="0" y="2801303"/>
              <a:ext cx="5257800" cy="262548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0" name="Google Shape;830;p57"/>
            <p:cNvSpPr txBox="1"/>
            <p:nvPr/>
          </p:nvSpPr>
          <p:spPr>
            <a:xfrm>
              <a:off x="128165" y="2929468"/>
              <a:ext cx="5001470" cy="2369150"/>
            </a:xfrm>
            <a:prstGeom prst="rect">
              <a:avLst/>
            </a:prstGeom>
            <a:noFill/>
            <a:ln>
              <a:noFill/>
            </a:ln>
          </p:spPr>
          <p:txBody>
            <a:bodyPr spcFirstLastPara="1" wrap="square" lIns="129525" tIns="129525" rIns="129525" bIns="12952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3400"/>
                <a:buFont typeface="Calibri"/>
                <a:buNone/>
                <a:tabLst/>
                <a:defRPr/>
              </a:pPr>
              <a:r>
                <a:rPr kumimoji="0" lang="en-US" sz="3400" b="0" i="0" u="none" strike="noStrike" kern="0" cap="none" spc="0" normalizeH="0" baseline="0" noProof="0">
                  <a:ln>
                    <a:noFill/>
                  </a:ln>
                  <a:solidFill>
                    <a:srgbClr val="FFFFFF"/>
                  </a:solidFill>
                  <a:effectLst/>
                  <a:uLnTx/>
                  <a:uFillTx/>
                  <a:latin typeface="Calibri"/>
                  <a:ea typeface="Calibri"/>
                  <a:cs typeface="Calibri"/>
                  <a:sym typeface="Calibri"/>
                </a:rPr>
                <a:t>If a student does not pass ALL frequencies in each ear, he/she should be re-screened in 2-4 weeks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58"/>
          <p:cNvSpPr/>
          <p:nvPr/>
        </p:nvSpPr>
        <p:spPr>
          <a:xfrm>
            <a:off x="3048" y="0"/>
            <a:ext cx="12188952" cy="6858000"/>
          </a:xfrm>
          <a:prstGeom prst="rect">
            <a:avLst/>
          </a:prstGeom>
          <a:solidFill>
            <a:srgbClr val="005A9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7" name="Google Shape;837;p58"/>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8" name="Google Shape;838;p58"/>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400"/>
              <a:buFont typeface="Calibri"/>
              <a:buNone/>
            </a:pPr>
            <a:r>
              <a:rPr lang="en-US">
                <a:solidFill>
                  <a:srgbClr val="FFFFFF"/>
                </a:solidFill>
                <a:latin typeface="Calibri"/>
                <a:ea typeface="Calibri"/>
                <a:cs typeface="Calibri"/>
                <a:sym typeface="Calibri"/>
              </a:rPr>
              <a:t> </a:t>
            </a:r>
            <a:r>
              <a:rPr lang="en-US" b="1">
                <a:solidFill>
                  <a:srgbClr val="FFFFFF"/>
                </a:solidFill>
                <a:latin typeface="Calibri"/>
                <a:ea typeface="Calibri"/>
                <a:cs typeface="Calibri"/>
                <a:sym typeface="Calibri"/>
              </a:rPr>
              <a:t>Rescreening Protocol</a:t>
            </a:r>
            <a:endParaRPr/>
          </a:p>
        </p:txBody>
      </p:sp>
      <p:sp>
        <p:nvSpPr>
          <p:cNvPr id="840" name="Google Shape;840;p58"/>
          <p:cNvSpPr txBox="1">
            <a:spLocks noGrp="1"/>
          </p:cNvSpPr>
          <p:nvPr>
            <p:ph idx="1"/>
          </p:nvPr>
        </p:nvSpPr>
        <p:spPr>
          <a:xfrm>
            <a:off x="5199650" y="591350"/>
            <a:ext cx="6154200" cy="5585700"/>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lt1"/>
              </a:buClr>
              <a:buSzPts val="2800"/>
              <a:buFont typeface="Calibri"/>
              <a:buNone/>
            </a:pPr>
            <a:endParaRPr dirty="0">
              <a:latin typeface="Calibri"/>
              <a:ea typeface="Calibri"/>
              <a:cs typeface="Calibri"/>
              <a:sym typeface="Calibri"/>
            </a:endParaRPr>
          </a:p>
          <a:p>
            <a:pPr marL="228600" lvl="0" indent="-228600" algn="l" rtl="0">
              <a:lnSpc>
                <a:spcPct val="90000"/>
              </a:lnSpc>
              <a:spcBef>
                <a:spcPts val="1000"/>
              </a:spcBef>
              <a:spcAft>
                <a:spcPts val="0"/>
              </a:spcAft>
              <a:buClr>
                <a:schemeClr val="lt1"/>
              </a:buClr>
              <a:buSzPts val="2800"/>
              <a:buFont typeface="Calibri"/>
              <a:buNone/>
            </a:pPr>
            <a:r>
              <a:rPr lang="en-US" dirty="0">
                <a:latin typeface="Calibri"/>
                <a:ea typeface="Calibri"/>
                <a:cs typeface="Calibri"/>
                <a:sym typeface="Calibri"/>
              </a:rPr>
              <a:t>Right Ear	1000 Hz	20 dB</a:t>
            </a:r>
            <a:endParaRPr dirty="0"/>
          </a:p>
          <a:p>
            <a:pPr marL="114300" lvl="0" indent="-114300" algn="l" rtl="0">
              <a:lnSpc>
                <a:spcPct val="90000"/>
              </a:lnSpc>
              <a:spcBef>
                <a:spcPts val="1000"/>
              </a:spcBef>
              <a:spcAft>
                <a:spcPts val="0"/>
              </a:spcAft>
              <a:buClr>
                <a:schemeClr val="lt1"/>
              </a:buClr>
              <a:buSzPts val="2800"/>
              <a:buFont typeface="Calibri"/>
              <a:buNone/>
            </a:pPr>
            <a:r>
              <a:rPr lang="en-US" dirty="0">
                <a:latin typeface="Calibri"/>
                <a:ea typeface="Calibri"/>
                <a:cs typeface="Calibri"/>
                <a:sym typeface="Calibri"/>
              </a:rPr>
              <a:t>                    	2000 Hz	20 dB</a:t>
            </a:r>
            <a:endParaRPr dirty="0"/>
          </a:p>
          <a:p>
            <a:pPr marL="228600" lvl="0" indent="-228600" algn="l" rtl="0">
              <a:lnSpc>
                <a:spcPct val="90000"/>
              </a:lnSpc>
              <a:spcBef>
                <a:spcPts val="1000"/>
              </a:spcBef>
              <a:spcAft>
                <a:spcPts val="0"/>
              </a:spcAft>
              <a:buClr>
                <a:schemeClr val="lt1"/>
              </a:buClr>
              <a:buSzPts val="2800"/>
              <a:buFont typeface="Calibri"/>
              <a:buNone/>
            </a:pPr>
            <a:r>
              <a:rPr lang="en-US" dirty="0">
                <a:latin typeface="Calibri"/>
                <a:ea typeface="Calibri"/>
                <a:cs typeface="Calibri"/>
                <a:sym typeface="Calibri"/>
              </a:rPr>
              <a:t>                      	4000 Hz	20 dB</a:t>
            </a:r>
            <a:endParaRPr dirty="0">
              <a:latin typeface="Calibri"/>
              <a:ea typeface="Calibri"/>
              <a:cs typeface="Calibri"/>
              <a:sym typeface="Calibri"/>
            </a:endParaRPr>
          </a:p>
          <a:p>
            <a:pPr marL="228600" lvl="0" indent="-228600" algn="l" rtl="0">
              <a:lnSpc>
                <a:spcPct val="90000"/>
              </a:lnSpc>
              <a:spcBef>
                <a:spcPts val="1000"/>
              </a:spcBef>
              <a:spcAft>
                <a:spcPts val="0"/>
              </a:spcAft>
              <a:buClr>
                <a:schemeClr val="lt1"/>
              </a:buClr>
              <a:buSzPts val="2800"/>
              <a:buFont typeface="Calibri"/>
              <a:buNone/>
            </a:pPr>
            <a:endParaRPr dirty="0"/>
          </a:p>
          <a:p>
            <a:pPr marL="228600" lvl="0" indent="-228600" algn="l" rtl="0">
              <a:lnSpc>
                <a:spcPct val="90000"/>
              </a:lnSpc>
              <a:spcBef>
                <a:spcPts val="1000"/>
              </a:spcBef>
              <a:spcAft>
                <a:spcPts val="0"/>
              </a:spcAft>
              <a:buClr>
                <a:schemeClr val="lt1"/>
              </a:buClr>
              <a:buSzPts val="2800"/>
              <a:buFont typeface="Calibri"/>
              <a:buNone/>
            </a:pPr>
            <a:r>
              <a:rPr lang="en-US" dirty="0">
                <a:latin typeface="Calibri"/>
                <a:ea typeface="Calibri"/>
                <a:cs typeface="Calibri"/>
                <a:sym typeface="Calibri"/>
              </a:rPr>
              <a:t>Left Ear		1000 Hz	20 dB</a:t>
            </a:r>
            <a:endParaRPr dirty="0"/>
          </a:p>
          <a:p>
            <a:pPr marL="228600" lvl="0" indent="-228600" algn="l" rtl="0">
              <a:lnSpc>
                <a:spcPct val="90000"/>
              </a:lnSpc>
              <a:spcBef>
                <a:spcPts val="1000"/>
              </a:spcBef>
              <a:spcAft>
                <a:spcPts val="0"/>
              </a:spcAft>
              <a:buClr>
                <a:schemeClr val="lt1"/>
              </a:buClr>
              <a:buSzPts val="2800"/>
              <a:buFont typeface="Calibri"/>
              <a:buNone/>
            </a:pPr>
            <a:r>
              <a:rPr lang="en-US" dirty="0">
                <a:latin typeface="Calibri"/>
                <a:ea typeface="Calibri"/>
                <a:cs typeface="Calibri"/>
                <a:sym typeface="Calibri"/>
              </a:rPr>
              <a:t>                     	2000 Hz	20 dB</a:t>
            </a:r>
            <a:endParaRPr dirty="0"/>
          </a:p>
          <a:p>
            <a:pPr marL="228600" lvl="0" indent="-228600" algn="l" rtl="0">
              <a:lnSpc>
                <a:spcPct val="90000"/>
              </a:lnSpc>
              <a:spcBef>
                <a:spcPts val="1000"/>
              </a:spcBef>
              <a:spcAft>
                <a:spcPts val="0"/>
              </a:spcAft>
              <a:buClr>
                <a:schemeClr val="lt1"/>
              </a:buClr>
              <a:buSzPts val="2800"/>
              <a:buFont typeface="Calibri"/>
              <a:buNone/>
            </a:pPr>
            <a:r>
              <a:rPr lang="en-US" dirty="0">
                <a:latin typeface="Calibri"/>
                <a:ea typeface="Calibri"/>
                <a:cs typeface="Calibri"/>
                <a:sym typeface="Calibri"/>
              </a:rPr>
              <a:t>                     	4000 Hz	20 dB</a:t>
            </a:r>
            <a:endParaRPr dirty="0"/>
          </a:p>
          <a:p>
            <a:pPr marL="228600" lvl="0" indent="-228600" algn="l" rtl="0">
              <a:lnSpc>
                <a:spcPct val="90000"/>
              </a:lnSpc>
              <a:spcBef>
                <a:spcPts val="1000"/>
              </a:spcBef>
              <a:spcAft>
                <a:spcPts val="0"/>
              </a:spcAft>
              <a:buClr>
                <a:schemeClr val="lt1"/>
              </a:buClr>
              <a:buSzPts val="2800"/>
              <a:buFont typeface="Calibri"/>
              <a:buNone/>
            </a:pPr>
            <a:r>
              <a:rPr lang="en-US" dirty="0"/>
              <a:t>Repeat</a:t>
            </a:r>
            <a:endParaRPr dirty="0"/>
          </a:p>
          <a:p>
            <a:pPr marL="228600" lvl="0" indent="-228600" algn="l" rtl="0">
              <a:lnSpc>
                <a:spcPct val="90000"/>
              </a:lnSpc>
              <a:spcBef>
                <a:spcPts val="1000"/>
              </a:spcBef>
              <a:spcAft>
                <a:spcPts val="0"/>
              </a:spcAft>
              <a:buClr>
                <a:schemeClr val="lt1"/>
              </a:buClr>
              <a:buSzPts val="2800"/>
              <a:buFont typeface="Calibri"/>
              <a:buNone/>
            </a:pPr>
            <a:endParaRPr dirty="0"/>
          </a:p>
          <a:p>
            <a:pPr marL="228600" lvl="0" indent="-228600" algn="l" rtl="0">
              <a:lnSpc>
                <a:spcPct val="90000"/>
              </a:lnSpc>
              <a:spcBef>
                <a:spcPts val="1000"/>
              </a:spcBef>
              <a:spcAft>
                <a:spcPts val="0"/>
              </a:spcAft>
              <a:buClr>
                <a:schemeClr val="lt1"/>
              </a:buClr>
              <a:buSzPts val="2800"/>
              <a:buNone/>
            </a:pPr>
            <a:r>
              <a:rPr lang="en-US" dirty="0"/>
              <a:t>NOTE:  Need to obtain 2 responses in each ear at each frequency for a pass</a:t>
            </a:r>
            <a:endParaRPr dirty="0"/>
          </a:p>
          <a:p>
            <a:pPr marL="228600" lvl="0" indent="-228600" algn="l" rtl="0">
              <a:lnSpc>
                <a:spcPct val="90000"/>
              </a:lnSpc>
              <a:spcBef>
                <a:spcPts val="1000"/>
              </a:spcBef>
              <a:spcAft>
                <a:spcPts val="0"/>
              </a:spcAft>
              <a:buClr>
                <a:schemeClr val="lt1"/>
              </a:buClr>
              <a:buSzPts val="2800"/>
              <a:buFont typeface="Calibri"/>
              <a:buNone/>
            </a:pPr>
            <a:endParaRPr dirty="0">
              <a:latin typeface="Calibri"/>
              <a:ea typeface="Calibri"/>
              <a:cs typeface="Calibri"/>
              <a:sym typeface="Calibri"/>
            </a:endParaRPr>
          </a:p>
        </p:txBody>
      </p:sp>
      <p:sp>
        <p:nvSpPr>
          <p:cNvPr id="839" name="Google Shape;839;p58"/>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2" name="Title 1">
            <a:extLst>
              <a:ext uri="{FF2B5EF4-FFF2-40B4-BE49-F238E27FC236}">
                <a16:creationId xmlns:a16="http://schemas.microsoft.com/office/drawing/2014/main" id="{70EEC7DA-2731-33CE-92E6-7E081C6F60CB}"/>
              </a:ext>
            </a:extLst>
          </p:cNvPr>
          <p:cNvSpPr>
            <a:spLocks noGrp="1"/>
          </p:cNvSpPr>
          <p:nvPr>
            <p:ph type="title"/>
          </p:nvPr>
        </p:nvSpPr>
        <p:spPr>
          <a:xfrm>
            <a:off x="795342" y="637953"/>
            <a:ext cx="8272458" cy="3189507"/>
          </a:xfrm>
        </p:spPr>
        <p:txBody>
          <a:bodyPr vert="horz" lIns="91440" tIns="45720" rIns="91440" bIns="45720" rtlCol="0" anchor="b">
            <a:normAutofit fontScale="90000"/>
          </a:bodyPr>
          <a:lstStyle/>
          <a:p>
            <a:pPr algn="ctr">
              <a:spcBef>
                <a:spcPct val="0"/>
              </a:spcBef>
            </a:pPr>
            <a:r>
              <a:rPr lang="en-US" sz="7400" kern="1200" dirty="0">
                <a:solidFill>
                  <a:schemeClr val="tx1"/>
                </a:solidFill>
                <a:latin typeface="+mj-lt"/>
                <a:ea typeface="+mj-ea"/>
                <a:cs typeface="+mj-cs"/>
              </a:rPr>
              <a:t>Tips and Tricks to Perform Hearing Screenings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60"/>
          <p:cNvSpPr/>
          <p:nvPr/>
        </p:nvSpPr>
        <p:spPr>
          <a:xfrm>
            <a:off x="0" y="0"/>
            <a:ext cx="12188949"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3" name="Google Shape;853;p60"/>
          <p:cNvSpPr/>
          <p:nvPr/>
        </p:nvSpPr>
        <p:spPr>
          <a:xfrm>
            <a:off x="0" y="0"/>
            <a:ext cx="12188949"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54" name="Google Shape;854;p60"/>
          <p:cNvGrpSpPr/>
          <p:nvPr/>
        </p:nvGrpSpPr>
        <p:grpSpPr>
          <a:xfrm>
            <a:off x="0" y="0"/>
            <a:ext cx="4707053" cy="6858000"/>
            <a:chOff x="651279" y="598259"/>
            <a:chExt cx="10889442" cy="5680742"/>
          </a:xfrm>
        </p:grpSpPr>
        <p:sp>
          <p:nvSpPr>
            <p:cNvPr id="855" name="Google Shape;855;p60"/>
            <p:cNvSpPr/>
            <p:nvPr/>
          </p:nvSpPr>
          <p:spPr>
            <a:xfrm>
              <a:off x="651279" y="598259"/>
              <a:ext cx="10889442" cy="5680742"/>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6" name="Google Shape;856;p60"/>
            <p:cNvSpPr/>
            <p:nvPr/>
          </p:nvSpPr>
          <p:spPr>
            <a:xfrm>
              <a:off x="651279" y="598259"/>
              <a:ext cx="10889442" cy="5680742"/>
            </a:xfrm>
            <a:prstGeom prst="rect">
              <a:avLst/>
            </a:prstGeom>
            <a:solidFill>
              <a:schemeClr val="accent6">
                <a:alpha val="2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857" name="Google Shape;857;p60"/>
          <p:cNvGrpSpPr/>
          <p:nvPr/>
        </p:nvGrpSpPr>
        <p:grpSpPr>
          <a:xfrm>
            <a:off x="1524" y="0"/>
            <a:ext cx="12188952" cy="6858000"/>
            <a:chOff x="0" y="0"/>
            <a:chExt cx="12188952" cy="6858000"/>
          </a:xfrm>
        </p:grpSpPr>
        <p:sp>
          <p:nvSpPr>
            <p:cNvPr id="858" name="Google Shape;858;p60"/>
            <p:cNvSpPr/>
            <p:nvPr/>
          </p:nvSpPr>
          <p:spPr>
            <a:xfrm>
              <a:off x="26122" y="6015669"/>
              <a:ext cx="2605762" cy="842331"/>
            </a:xfrm>
            <a:custGeom>
              <a:avLst/>
              <a:gdLst/>
              <a:ahLst/>
              <a:cxnLst/>
              <a:rect l="l" t="t" r="r" b="b"/>
              <a:pathLst>
                <a:path w="3180577" h="1033951" extrusionOk="0">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dk1">
                <a:alpha val="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9" name="Google Shape;859;p60"/>
            <p:cNvSpPr/>
            <p:nvPr/>
          </p:nvSpPr>
          <p:spPr>
            <a:xfrm>
              <a:off x="655184" y="5798001"/>
              <a:ext cx="2485581" cy="1059999"/>
            </a:xfrm>
            <a:custGeom>
              <a:avLst/>
              <a:gdLst/>
              <a:ahLst/>
              <a:cxnLst/>
              <a:rect l="l" t="t" r="r" b="b"/>
              <a:pathLst>
                <a:path w="2449768" h="1050628" extrusionOk="0">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dk1">
                <a:alpha val="2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0" name="Google Shape;860;p60"/>
            <p:cNvSpPr/>
            <p:nvPr/>
          </p:nvSpPr>
          <p:spPr>
            <a:xfrm>
              <a:off x="3474720" y="0"/>
              <a:ext cx="6177282" cy="1778750"/>
            </a:xfrm>
            <a:custGeom>
              <a:avLst/>
              <a:gdLst/>
              <a:ahLst/>
              <a:cxnLst/>
              <a:rect l="l" t="t" r="r" b="b"/>
              <a:pathLst>
                <a:path w="6386648" h="1849426" extrusionOk="0">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dk1">
                <a:alpha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1" name="Google Shape;861;p60"/>
            <p:cNvSpPr/>
            <p:nvPr/>
          </p:nvSpPr>
          <p:spPr>
            <a:xfrm>
              <a:off x="0" y="2390523"/>
              <a:ext cx="611491" cy="1421482"/>
            </a:xfrm>
            <a:custGeom>
              <a:avLst/>
              <a:gdLst/>
              <a:ahLst/>
              <a:cxnLst/>
              <a:rect l="l" t="t" r="r" b="b"/>
              <a:pathLst>
                <a:path w="611491" h="1429512" extrusionOk="0">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dk1">
                <a:alpha val="2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2" name="Google Shape;862;p60"/>
            <p:cNvSpPr/>
            <p:nvPr/>
          </p:nvSpPr>
          <p:spPr>
            <a:xfrm>
              <a:off x="3792772" y="0"/>
              <a:ext cx="2423863" cy="1343767"/>
            </a:xfrm>
            <a:custGeom>
              <a:avLst/>
              <a:gdLst/>
              <a:ahLst/>
              <a:cxnLst/>
              <a:rect l="l" t="t" r="r" b="b"/>
              <a:pathLst>
                <a:path w="3015964" h="1681468" extrusionOk="0">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dk1">
                <a:alpha val="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3" name="Google Shape;863;p60"/>
            <p:cNvSpPr/>
            <p:nvPr/>
          </p:nvSpPr>
          <p:spPr>
            <a:xfrm>
              <a:off x="10946850" y="0"/>
              <a:ext cx="1242102" cy="2620884"/>
            </a:xfrm>
            <a:custGeom>
              <a:avLst/>
              <a:gdLst/>
              <a:ahLst/>
              <a:cxnLst/>
              <a:rect l="l" t="t" r="r" b="b"/>
              <a:pathLst>
                <a:path w="1242102" h="2635689" extrusionOk="0">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dk1">
                <a:alpha val="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4" name="Google Shape;864;p60"/>
            <p:cNvSpPr/>
            <p:nvPr/>
          </p:nvSpPr>
          <p:spPr>
            <a:xfrm>
              <a:off x="0" y="0"/>
              <a:ext cx="1577788" cy="980141"/>
            </a:xfrm>
            <a:custGeom>
              <a:avLst/>
              <a:gdLst/>
              <a:ahLst/>
              <a:cxnLst/>
              <a:rect l="l" t="t" r="r" b="b"/>
              <a:pathLst>
                <a:path w="1471018" h="795676" extrusionOk="0">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dk1">
                <a:alpha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65" name="Google Shape;865;p60"/>
          <p:cNvSpPr txBox="1">
            <a:spLocks noGrp="1"/>
          </p:cNvSpPr>
          <p:nvPr>
            <p:ph type="title"/>
          </p:nvPr>
        </p:nvSpPr>
        <p:spPr>
          <a:xfrm>
            <a:off x="786385" y="841248"/>
            <a:ext cx="3515244" cy="534009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n-US" sz="4800" b="1">
                <a:solidFill>
                  <a:schemeClr val="dk1"/>
                </a:solidFill>
                <a:latin typeface="Calibri"/>
                <a:ea typeface="Calibri"/>
                <a:cs typeface="Calibri"/>
                <a:sym typeface="Calibri"/>
              </a:rPr>
              <a:t>Play Audiometry</a:t>
            </a:r>
            <a:endParaRPr/>
          </a:p>
        </p:txBody>
      </p:sp>
      <p:grpSp>
        <p:nvGrpSpPr>
          <p:cNvPr id="866" name="Google Shape;866;p60"/>
          <p:cNvGrpSpPr/>
          <p:nvPr/>
        </p:nvGrpSpPr>
        <p:grpSpPr>
          <a:xfrm>
            <a:off x="4985886" y="233961"/>
            <a:ext cx="6367912" cy="6399702"/>
            <a:chOff x="0" y="2955"/>
            <a:chExt cx="6367912" cy="6399702"/>
          </a:xfrm>
        </p:grpSpPr>
        <p:sp>
          <p:nvSpPr>
            <p:cNvPr id="867" name="Google Shape;867;p60"/>
            <p:cNvSpPr/>
            <p:nvPr/>
          </p:nvSpPr>
          <p:spPr>
            <a:xfrm>
              <a:off x="1273582" y="2955"/>
              <a:ext cx="5094330" cy="1531029"/>
            </a:xfrm>
            <a:prstGeom prst="rect">
              <a:avLst/>
            </a:prstGeom>
            <a:solidFill>
              <a:srgbClr val="CFDEEF">
                <a:alpha val="89411"/>
              </a:srgbClr>
            </a:solidFill>
            <a:ln w="12700" cap="flat" cmpd="sng">
              <a:solidFill>
                <a:srgbClr val="CFDEEF">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8" name="Google Shape;868;p60"/>
            <p:cNvSpPr txBox="1"/>
            <p:nvPr/>
          </p:nvSpPr>
          <p:spPr>
            <a:xfrm>
              <a:off x="1273582" y="2955"/>
              <a:ext cx="5094330" cy="1531029"/>
            </a:xfrm>
            <a:prstGeom prst="rect">
              <a:avLst/>
            </a:prstGeom>
            <a:noFill/>
            <a:ln>
              <a:noFill/>
            </a:ln>
          </p:spPr>
          <p:txBody>
            <a:bodyPr spcFirstLastPara="1" wrap="square" lIns="98825" tIns="388875" rIns="98825" bIns="38887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700"/>
                <a:buFont typeface="Calibri"/>
                <a:buNone/>
                <a:tabLst/>
                <a:defRPr/>
              </a:pPr>
              <a:r>
                <a:rPr kumimoji="0" lang="en-US" sz="2200" b="0" i="0" u="none" strike="noStrike" kern="0" cap="none" spc="0" normalizeH="0" baseline="0" noProof="0">
                  <a:ln>
                    <a:noFill/>
                  </a:ln>
                  <a:solidFill>
                    <a:srgbClr val="000000"/>
                  </a:solidFill>
                  <a:effectLst/>
                  <a:uLnTx/>
                  <a:uFillTx/>
                  <a:latin typeface="Calibri"/>
                  <a:ea typeface="Calibri"/>
                  <a:cs typeface="Calibri"/>
                  <a:sym typeface="Calibri"/>
                </a:rPr>
                <a:t>Students who are difficult-to-test, who are developmentally delayed, or who are non-English speaking</a:t>
              </a: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9" name="Google Shape;869;p60"/>
            <p:cNvSpPr/>
            <p:nvPr/>
          </p:nvSpPr>
          <p:spPr>
            <a:xfrm>
              <a:off x="0" y="2955"/>
              <a:ext cx="1273582" cy="1531029"/>
            </a:xfrm>
            <a:prstGeom prst="rect">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0" name="Google Shape;870;p60"/>
            <p:cNvSpPr/>
            <p:nvPr/>
          </p:nvSpPr>
          <p:spPr>
            <a:xfrm>
              <a:off x="1273582" y="1625846"/>
              <a:ext cx="5094330" cy="1531029"/>
            </a:xfrm>
            <a:prstGeom prst="rect">
              <a:avLst/>
            </a:prstGeom>
            <a:solidFill>
              <a:srgbClr val="CDEAE8">
                <a:alpha val="89411"/>
              </a:srgbClr>
            </a:solidFill>
            <a:ln w="12700" cap="flat" cmpd="sng">
              <a:solidFill>
                <a:srgbClr val="CDEAE8">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1" name="Google Shape;871;p60"/>
            <p:cNvSpPr txBox="1"/>
            <p:nvPr/>
          </p:nvSpPr>
          <p:spPr>
            <a:xfrm>
              <a:off x="1273582" y="1625846"/>
              <a:ext cx="5094330" cy="1531029"/>
            </a:xfrm>
            <a:prstGeom prst="rect">
              <a:avLst/>
            </a:prstGeom>
            <a:noFill/>
            <a:ln>
              <a:noFill/>
            </a:ln>
          </p:spPr>
          <p:txBody>
            <a:bodyPr spcFirstLastPara="1" wrap="square" lIns="98825" tIns="388875" rIns="98825" bIns="38887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700"/>
                <a:buFont typeface="Calibri"/>
                <a:buNone/>
                <a:tabLst/>
                <a:defRPr/>
              </a:pPr>
              <a:r>
                <a:rPr kumimoji="0" lang="en-US" sz="2200" b="0" i="0" u="none" strike="noStrike" kern="0" cap="none" spc="0" normalizeH="0" baseline="0" noProof="0">
                  <a:ln>
                    <a:noFill/>
                  </a:ln>
                  <a:solidFill>
                    <a:srgbClr val="000000"/>
                  </a:solidFill>
                  <a:effectLst/>
                  <a:uLnTx/>
                  <a:uFillTx/>
                  <a:latin typeface="Calibri"/>
                  <a:ea typeface="Calibri"/>
                  <a:cs typeface="Calibri"/>
                  <a:sym typeface="Calibri"/>
                </a:rPr>
                <a:t>Use play task (drop blocks in a bucket)</a:t>
              </a: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2" name="Google Shape;872;p60"/>
            <p:cNvSpPr/>
            <p:nvPr/>
          </p:nvSpPr>
          <p:spPr>
            <a:xfrm>
              <a:off x="0" y="1625846"/>
              <a:ext cx="1273582" cy="1531029"/>
            </a:xfrm>
            <a:prstGeom prst="rect">
              <a:avLst/>
            </a:prstGeom>
            <a:solidFill>
              <a:srgbClr val="50C9B6"/>
            </a:solidFill>
            <a:ln w="12700" cap="flat" cmpd="sng">
              <a:solidFill>
                <a:srgbClr val="50C9B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3" name="Google Shape;873;p60"/>
            <p:cNvSpPr/>
            <p:nvPr/>
          </p:nvSpPr>
          <p:spPr>
            <a:xfrm>
              <a:off x="1273582" y="3248737"/>
              <a:ext cx="5094330" cy="1531029"/>
            </a:xfrm>
            <a:prstGeom prst="rect">
              <a:avLst/>
            </a:prstGeom>
            <a:solidFill>
              <a:srgbClr val="CCE6D4">
                <a:alpha val="89411"/>
              </a:srgbClr>
            </a:solidFill>
            <a:ln w="12700" cap="flat" cmpd="sng">
              <a:solidFill>
                <a:srgbClr val="CCE6D4">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4" name="Google Shape;874;p60"/>
            <p:cNvSpPr txBox="1"/>
            <p:nvPr/>
          </p:nvSpPr>
          <p:spPr>
            <a:xfrm>
              <a:off x="1273582" y="3248737"/>
              <a:ext cx="5094330" cy="1531029"/>
            </a:xfrm>
            <a:prstGeom prst="rect">
              <a:avLst/>
            </a:prstGeom>
            <a:noFill/>
            <a:ln>
              <a:noFill/>
            </a:ln>
          </p:spPr>
          <p:txBody>
            <a:bodyPr spcFirstLastPara="1" wrap="square" lIns="98825" tIns="388875" rIns="98825" bIns="38887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700"/>
                <a:buFont typeface="Calibri"/>
                <a:buNone/>
                <a:tabLst/>
                <a:defRPr/>
              </a:pPr>
              <a:r>
                <a:rPr kumimoji="0" lang="en-US" sz="2200" b="0" i="0" u="none" strike="noStrike" kern="0" cap="none" spc="0" normalizeH="0" baseline="0" noProof="0">
                  <a:ln>
                    <a:noFill/>
                  </a:ln>
                  <a:solidFill>
                    <a:srgbClr val="000000"/>
                  </a:solidFill>
                  <a:effectLst/>
                  <a:uLnTx/>
                  <a:uFillTx/>
                  <a:latin typeface="Calibri"/>
                  <a:ea typeface="Calibri"/>
                  <a:cs typeface="Calibri"/>
                  <a:sym typeface="Calibri"/>
                </a:rPr>
                <a:t>Teach student the task at an elevated intensity level (e.g. 50 dB)</a:t>
              </a: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5" name="Google Shape;875;p60"/>
            <p:cNvSpPr/>
            <p:nvPr/>
          </p:nvSpPr>
          <p:spPr>
            <a:xfrm>
              <a:off x="0" y="3248737"/>
              <a:ext cx="1273582" cy="1531029"/>
            </a:xfrm>
            <a:prstGeom prst="rect">
              <a:avLst/>
            </a:prstGeom>
            <a:solidFill>
              <a:srgbClr val="48BD62"/>
            </a:solidFill>
            <a:ln w="12700" cap="flat" cmpd="sng">
              <a:solidFill>
                <a:srgbClr val="48BD6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6" name="Google Shape;876;p60"/>
            <p:cNvSpPr/>
            <p:nvPr/>
          </p:nvSpPr>
          <p:spPr>
            <a:xfrm>
              <a:off x="1273582" y="4871628"/>
              <a:ext cx="5094330" cy="1531029"/>
            </a:xfrm>
            <a:prstGeom prst="rect">
              <a:avLst/>
            </a:prstGeom>
            <a:solidFill>
              <a:srgbClr val="D3E1CC">
                <a:alpha val="89411"/>
              </a:srgbClr>
            </a:solidFill>
            <a:ln w="12700" cap="flat" cmpd="sng">
              <a:solidFill>
                <a:srgbClr val="D3E1CC">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7" name="Google Shape;877;p60"/>
            <p:cNvSpPr txBox="1"/>
            <p:nvPr/>
          </p:nvSpPr>
          <p:spPr>
            <a:xfrm>
              <a:off x="1273582" y="4871628"/>
              <a:ext cx="5094330" cy="1531029"/>
            </a:xfrm>
            <a:prstGeom prst="rect">
              <a:avLst/>
            </a:prstGeom>
            <a:noFill/>
            <a:ln>
              <a:noFill/>
            </a:ln>
          </p:spPr>
          <p:txBody>
            <a:bodyPr spcFirstLastPara="1" wrap="square" lIns="98825" tIns="388875" rIns="98825" bIns="38887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700"/>
                <a:buFont typeface="Calibri"/>
                <a:buNone/>
                <a:tabLst/>
                <a:defRPr/>
              </a:pPr>
              <a:r>
                <a:rPr kumimoji="0" lang="en-US" sz="2200" b="0" i="0" u="none" strike="noStrike" kern="0" cap="none" spc="0" normalizeH="0" baseline="0" noProof="0">
                  <a:ln>
                    <a:noFill/>
                  </a:ln>
                  <a:solidFill>
                    <a:srgbClr val="000000"/>
                  </a:solidFill>
                  <a:effectLst/>
                  <a:uLnTx/>
                  <a:uFillTx/>
                  <a:latin typeface="Calibri"/>
                  <a:ea typeface="Calibri"/>
                  <a:cs typeface="Calibri"/>
                  <a:sym typeface="Calibri"/>
                </a:rPr>
                <a:t>Make sure student can do on his own before you attempt screening at 20 dB</a:t>
              </a:r>
              <a: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17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8" name="Google Shape;878;p60"/>
            <p:cNvSpPr/>
            <p:nvPr/>
          </p:nvSpPr>
          <p:spPr>
            <a:xfrm>
              <a:off x="0" y="4871628"/>
              <a:ext cx="1273582" cy="1531029"/>
            </a:xfrm>
            <a:prstGeom prst="rect">
              <a:avLst/>
            </a:prstGeom>
            <a:solidFill>
              <a:srgbClr val="6FAB46"/>
            </a:solidFill>
            <a:ln w="12700" cap="flat" cmpd="sng">
              <a:solidFill>
                <a:srgbClr val="6FAB4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61"/>
          <p:cNvSpPr/>
          <p:nvPr/>
        </p:nvSpPr>
        <p:spPr>
          <a:xfrm>
            <a:off x="0" y="0"/>
            <a:ext cx="12192000" cy="6858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5" name="Google Shape;885;p61"/>
          <p:cNvSpPr/>
          <p:nvPr/>
        </p:nvSpPr>
        <p:spPr>
          <a:xfrm>
            <a:off x="477012" y="480060"/>
            <a:ext cx="11237976" cy="5897880"/>
          </a:xfrm>
          <a:prstGeom prst="rect">
            <a:avLst/>
          </a:prstGeom>
          <a:no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86" name="Google Shape;886;p61"/>
          <p:cNvPicPr preferRelativeResize="0"/>
          <p:nvPr/>
        </p:nvPicPr>
        <p:blipFill rotWithShape="1">
          <a:blip r:embed="rId3">
            <a:alphaModFix/>
          </a:blip>
          <a:srcRect/>
          <a:stretch/>
        </p:blipFill>
        <p:spPr>
          <a:xfrm>
            <a:off x="477000" y="480050"/>
            <a:ext cx="5560700" cy="3038625"/>
          </a:xfrm>
          <a:prstGeom prst="rect">
            <a:avLst/>
          </a:prstGeom>
          <a:noFill/>
          <a:ln w="12700" cap="flat" cmpd="sng">
            <a:solidFill>
              <a:srgbClr val="FFFFFF"/>
            </a:solidFill>
            <a:prstDash val="solid"/>
            <a:miter lim="8000"/>
            <a:headEnd type="none" w="sm" len="sm"/>
            <a:tailEnd type="none" w="sm" len="sm"/>
          </a:ln>
        </p:spPr>
      </p:pic>
      <p:pic>
        <p:nvPicPr>
          <p:cNvPr id="887" name="Google Shape;887;p61"/>
          <p:cNvPicPr preferRelativeResize="0"/>
          <p:nvPr/>
        </p:nvPicPr>
        <p:blipFill rotWithShape="1">
          <a:blip r:embed="rId4">
            <a:alphaModFix/>
          </a:blip>
          <a:srcRect/>
          <a:stretch/>
        </p:blipFill>
        <p:spPr>
          <a:xfrm>
            <a:off x="477000" y="3518675"/>
            <a:ext cx="5560701" cy="2859275"/>
          </a:xfrm>
          <a:prstGeom prst="rect">
            <a:avLst/>
          </a:prstGeom>
          <a:noFill/>
          <a:ln w="12700" cap="flat" cmpd="sng">
            <a:solidFill>
              <a:srgbClr val="FFFFFF"/>
            </a:solidFill>
            <a:prstDash val="solid"/>
            <a:miter lim="8000"/>
            <a:headEnd type="none" w="sm" len="sm"/>
            <a:tailEnd type="none" w="sm" len="sm"/>
          </a:ln>
        </p:spPr>
      </p:pic>
      <p:pic>
        <p:nvPicPr>
          <p:cNvPr id="888" name="Google Shape;888;p61"/>
          <p:cNvPicPr preferRelativeResize="0"/>
          <p:nvPr/>
        </p:nvPicPr>
        <p:blipFill rotWithShape="1">
          <a:blip r:embed="rId5">
            <a:alphaModFix/>
          </a:blip>
          <a:srcRect/>
          <a:stretch/>
        </p:blipFill>
        <p:spPr>
          <a:xfrm>
            <a:off x="6037700" y="1417650"/>
            <a:ext cx="5677299" cy="4169100"/>
          </a:xfrm>
          <a:prstGeom prst="rect">
            <a:avLst/>
          </a:prstGeom>
          <a:noFill/>
          <a:ln w="12700" cap="flat" cmpd="sng">
            <a:solidFill>
              <a:srgbClr val="FFFFFF"/>
            </a:solidFill>
            <a:prstDash val="solid"/>
            <a:miter lim="8000"/>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68"/>
          <p:cNvSpPr/>
          <p:nvPr/>
        </p:nvSpPr>
        <p:spPr>
          <a:xfrm>
            <a:off x="0" y="0"/>
            <a:ext cx="12192000" cy="6858000"/>
          </a:xfrm>
          <a:prstGeom prst="rect">
            <a:avLst/>
          </a:prstGeom>
          <a:solidFill>
            <a:srgbClr val="005A9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69" name="Google Shape;969;p68"/>
          <p:cNvSpPr txBox="1">
            <a:spLocks noGrp="1"/>
          </p:cNvSpPr>
          <p:nvPr>
            <p:ph type="title"/>
          </p:nvPr>
        </p:nvSpPr>
        <p:spPr>
          <a:xfrm>
            <a:off x="841248" y="251312"/>
            <a:ext cx="10506456" cy="10102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b="1">
                <a:latin typeface="Calibri"/>
                <a:ea typeface="Calibri"/>
                <a:cs typeface="Calibri"/>
                <a:sym typeface="Calibri"/>
              </a:rPr>
              <a:t>Do’s</a:t>
            </a:r>
            <a:endParaRPr b="1">
              <a:latin typeface="Calibri"/>
              <a:ea typeface="Calibri"/>
              <a:cs typeface="Calibri"/>
              <a:sym typeface="Calibri"/>
            </a:endParaRPr>
          </a:p>
        </p:txBody>
      </p:sp>
      <p:sp>
        <p:nvSpPr>
          <p:cNvPr id="970" name="Google Shape;970;p68"/>
          <p:cNvSpPr/>
          <p:nvPr/>
        </p:nvSpPr>
        <p:spPr>
          <a:xfrm>
            <a:off x="0" y="417618"/>
            <a:ext cx="128016" cy="63141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71" name="Google Shape;971;p68"/>
          <p:cNvSpPr/>
          <p:nvPr/>
        </p:nvSpPr>
        <p:spPr>
          <a:xfrm>
            <a:off x="841248" y="1380864"/>
            <a:ext cx="10506456"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972" name="Google Shape;972;p68"/>
          <p:cNvGrpSpPr/>
          <p:nvPr/>
        </p:nvGrpSpPr>
        <p:grpSpPr>
          <a:xfrm>
            <a:off x="845375" y="1603379"/>
            <a:ext cx="10491851" cy="4211265"/>
            <a:chOff x="7166" y="1260878"/>
            <a:chExt cx="10491851" cy="2407125"/>
          </a:xfrm>
        </p:grpSpPr>
        <p:sp>
          <p:nvSpPr>
            <p:cNvPr id="973" name="Google Shape;973;p68"/>
            <p:cNvSpPr/>
            <p:nvPr/>
          </p:nvSpPr>
          <p:spPr>
            <a:xfrm>
              <a:off x="7291" y="1679603"/>
              <a:ext cx="2541900" cy="1988400"/>
            </a:xfrm>
            <a:prstGeom prst="rect">
              <a:avLst/>
            </a:prstGeom>
            <a:solidFill>
              <a:srgbClr val="F7D5CB">
                <a:alpha val="89411"/>
              </a:srgbClr>
            </a:solidFill>
            <a:ln w="12700" cap="flat" cmpd="sng">
              <a:solidFill>
                <a:srgbClr val="F7D5CB">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4" name="Google Shape;974;p68"/>
            <p:cNvSpPr txBox="1"/>
            <p:nvPr/>
          </p:nvSpPr>
          <p:spPr>
            <a:xfrm>
              <a:off x="7166" y="1260878"/>
              <a:ext cx="2542200" cy="1540200"/>
            </a:xfrm>
            <a:prstGeom prst="rect">
              <a:avLst/>
            </a:prstGeom>
            <a:noFill/>
            <a:ln>
              <a:noFill/>
            </a:ln>
          </p:spPr>
          <p:txBody>
            <a:bodyPr spcFirstLastPara="1" wrap="square" lIns="251075" tIns="251075" rIns="251075" bIns="251075"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900"/>
                <a:buFont typeface="Calibri"/>
                <a:buNone/>
                <a:tabLst/>
                <a:defRPr/>
              </a:pPr>
              <a:endParaRPr kumimoji="0" sz="41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0"/>
                </a:spcBef>
                <a:spcAft>
                  <a:spcPts val="0"/>
                </a:spcAft>
                <a:buClr>
                  <a:srgbClr val="FFFFFF"/>
                </a:buClr>
                <a:buSzPts val="1900"/>
                <a:buFont typeface="Calibri"/>
                <a:buNone/>
                <a:tabLst/>
                <a:defRPr/>
              </a:pPr>
              <a:r>
                <a:rPr kumimoji="0" lang="en-US" sz="4100" b="0" i="0" u="none" strike="noStrike" kern="0" cap="none" spc="0" normalizeH="0" baseline="0" noProof="0">
                  <a:ln>
                    <a:noFill/>
                  </a:ln>
                  <a:solidFill>
                    <a:srgbClr val="000000"/>
                  </a:solidFill>
                  <a:effectLst/>
                  <a:uLnTx/>
                  <a:uFillTx/>
                  <a:latin typeface="Calibri"/>
                  <a:ea typeface="Calibri"/>
                  <a:cs typeface="Calibri"/>
                  <a:sym typeface="Calibri"/>
                </a:rPr>
                <a:t> </a:t>
              </a:r>
              <a:r>
                <a:rPr kumimoji="0" lang="en-US" sz="4800" b="0" i="0" u="none" strike="noStrike" kern="0" cap="none" spc="0" normalizeH="0" baseline="0" noProof="0">
                  <a:ln>
                    <a:noFill/>
                  </a:ln>
                  <a:solidFill>
                    <a:srgbClr val="000000"/>
                  </a:solidFill>
                  <a:effectLst/>
                  <a:uLnTx/>
                  <a:uFillTx/>
                  <a:latin typeface="Calibri"/>
                  <a:ea typeface="Calibri"/>
                  <a:cs typeface="Calibri"/>
                  <a:sym typeface="Calibri"/>
                </a:rPr>
                <a:t>Locate a quiet room</a:t>
              </a:r>
              <a:endParaRPr kumimoji="0" sz="4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5" name="Google Shape;975;p68"/>
            <p:cNvSpPr/>
            <p:nvPr/>
          </p:nvSpPr>
          <p:spPr>
            <a:xfrm>
              <a:off x="2657233" y="1679603"/>
              <a:ext cx="2541900" cy="1988400"/>
            </a:xfrm>
            <a:prstGeom prst="rect">
              <a:avLst/>
            </a:prstGeom>
            <a:solidFill>
              <a:srgbClr val="E0E0E0">
                <a:alpha val="89411"/>
              </a:srgbClr>
            </a:solidFill>
            <a:ln w="12700" cap="flat" cmpd="sng">
              <a:solidFill>
                <a:srgbClr val="E0E0E0">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6" name="Google Shape;976;p68"/>
            <p:cNvSpPr txBox="1"/>
            <p:nvPr/>
          </p:nvSpPr>
          <p:spPr>
            <a:xfrm>
              <a:off x="2657233" y="1679603"/>
              <a:ext cx="2541900" cy="1988400"/>
            </a:xfrm>
            <a:prstGeom prst="rect">
              <a:avLst/>
            </a:prstGeom>
            <a:noFill/>
            <a:ln>
              <a:noFill/>
            </a:ln>
          </p:spPr>
          <p:txBody>
            <a:bodyPr spcFirstLastPara="1" wrap="square" lIns="251075" tIns="251075" rIns="251075" bIns="251075"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900"/>
                <a:buFont typeface="Calibri"/>
                <a:buNone/>
                <a:tabLst/>
                <a:defRPr/>
              </a:pPr>
              <a:r>
                <a:rPr kumimoji="0" lang="en-US" sz="4800" b="0" i="0" u="none" strike="noStrike" kern="0" cap="none" spc="0" normalizeH="0" baseline="0" noProof="0">
                  <a:ln>
                    <a:noFill/>
                  </a:ln>
                  <a:solidFill>
                    <a:srgbClr val="000000"/>
                  </a:solidFill>
                  <a:effectLst/>
                  <a:uLnTx/>
                  <a:uFillTx/>
                  <a:latin typeface="Calibri"/>
                  <a:ea typeface="Calibri"/>
                  <a:cs typeface="Calibri"/>
                  <a:sym typeface="Calibri"/>
                </a:rPr>
                <a:t>Screen at 20 dB </a:t>
              </a:r>
              <a:endParaRPr kumimoji="0" sz="4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7" name="Google Shape;977;p68"/>
            <p:cNvSpPr/>
            <p:nvPr/>
          </p:nvSpPr>
          <p:spPr>
            <a:xfrm>
              <a:off x="5307175" y="1679603"/>
              <a:ext cx="2541900" cy="1988400"/>
            </a:xfrm>
            <a:prstGeom prst="rect">
              <a:avLst/>
            </a:prstGeom>
            <a:solidFill>
              <a:srgbClr val="FFE8CA">
                <a:alpha val="89411"/>
              </a:srgbClr>
            </a:solidFill>
            <a:ln w="12700" cap="flat" cmpd="sng">
              <a:solidFill>
                <a:srgbClr val="FFE8CA">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8" name="Google Shape;978;p68"/>
            <p:cNvSpPr txBox="1"/>
            <p:nvPr/>
          </p:nvSpPr>
          <p:spPr>
            <a:xfrm>
              <a:off x="5199291" y="1679602"/>
              <a:ext cx="2848800" cy="1988400"/>
            </a:xfrm>
            <a:prstGeom prst="rect">
              <a:avLst/>
            </a:prstGeom>
            <a:noFill/>
            <a:ln>
              <a:noFill/>
            </a:ln>
          </p:spPr>
          <p:txBody>
            <a:bodyPr spcFirstLastPara="1" wrap="square" lIns="251075" tIns="251075" rIns="251075" bIns="251075"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900"/>
                <a:buFont typeface="Calibri"/>
                <a:buNone/>
                <a:tabLst/>
                <a:defRPr/>
              </a:pPr>
              <a:r>
                <a:rPr kumimoji="0" lang="en-US" sz="4800" b="0" i="0" u="none" strike="noStrike" kern="0" cap="none" spc="0" normalizeH="0" baseline="0" noProof="0">
                  <a:ln>
                    <a:noFill/>
                  </a:ln>
                  <a:solidFill>
                    <a:srgbClr val="000000"/>
                  </a:solidFill>
                  <a:effectLst/>
                  <a:uLnTx/>
                  <a:uFillTx/>
                  <a:latin typeface="Calibri"/>
                  <a:ea typeface="Calibri"/>
                  <a:cs typeface="Calibri"/>
                  <a:sym typeface="Calibri"/>
                </a:rPr>
                <a:t>Present tone for at least 3 seconds</a:t>
              </a:r>
              <a:endParaRPr kumimoji="0" sz="4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9" name="Google Shape;979;p68"/>
            <p:cNvSpPr/>
            <p:nvPr/>
          </p:nvSpPr>
          <p:spPr>
            <a:xfrm>
              <a:off x="7957117" y="1679603"/>
              <a:ext cx="2541900" cy="1988400"/>
            </a:xfrm>
            <a:prstGeom prst="rect">
              <a:avLst/>
            </a:prstGeom>
            <a:solidFill>
              <a:srgbClr val="CFDEEF">
                <a:alpha val="89411"/>
              </a:srgbClr>
            </a:solidFill>
            <a:ln w="12700" cap="flat" cmpd="sng">
              <a:solidFill>
                <a:srgbClr val="CFDEEF">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0" name="Google Shape;980;p68"/>
            <p:cNvSpPr txBox="1"/>
            <p:nvPr/>
          </p:nvSpPr>
          <p:spPr>
            <a:xfrm>
              <a:off x="7957117" y="1679603"/>
              <a:ext cx="2541900" cy="1988400"/>
            </a:xfrm>
            <a:prstGeom prst="rect">
              <a:avLst/>
            </a:prstGeom>
            <a:noFill/>
            <a:ln>
              <a:noFill/>
            </a:ln>
          </p:spPr>
          <p:txBody>
            <a:bodyPr spcFirstLastPara="1" wrap="square" lIns="251075" tIns="251075" rIns="251075" bIns="251075"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900"/>
                <a:buFont typeface="Calibri"/>
                <a:buNone/>
                <a:tabLst/>
                <a:defRPr/>
              </a:pPr>
              <a:r>
                <a:rPr kumimoji="0" lang="en-US" sz="4800" b="0" i="0" u="none" strike="noStrike" kern="0" cap="none" spc="0" normalizeH="0" baseline="0" noProof="0">
                  <a:ln>
                    <a:noFill/>
                  </a:ln>
                  <a:solidFill>
                    <a:srgbClr val="000000"/>
                  </a:solidFill>
                  <a:effectLst/>
                  <a:uLnTx/>
                  <a:uFillTx/>
                  <a:latin typeface="Calibri"/>
                  <a:ea typeface="Calibri"/>
                  <a:cs typeface="Calibri"/>
                  <a:sym typeface="Calibri"/>
                </a:rPr>
                <a:t>Use pure tone</a:t>
              </a:r>
              <a:endParaRPr kumimoji="0" sz="48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69"/>
          <p:cNvSpPr/>
          <p:nvPr/>
        </p:nvSpPr>
        <p:spPr>
          <a:xfrm>
            <a:off x="0" y="0"/>
            <a:ext cx="12188949" cy="6858000"/>
          </a:xfrm>
          <a:prstGeom prst="rect">
            <a:avLst/>
          </a:prstGeom>
          <a:solidFill>
            <a:srgbClr val="005A9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7" name="Google Shape;987;p69"/>
          <p:cNvSpPr/>
          <p:nvPr/>
        </p:nvSpPr>
        <p:spPr>
          <a:xfrm>
            <a:off x="0" y="0"/>
            <a:ext cx="12189001"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988" name="Google Shape;988;p69"/>
          <p:cNvGrpSpPr/>
          <p:nvPr/>
        </p:nvGrpSpPr>
        <p:grpSpPr>
          <a:xfrm>
            <a:off x="48" y="-26"/>
            <a:ext cx="3670831" cy="6857792"/>
            <a:chOff x="651279" y="598259"/>
            <a:chExt cx="10889442" cy="5680742"/>
          </a:xfrm>
        </p:grpSpPr>
        <p:sp>
          <p:nvSpPr>
            <p:cNvPr id="989" name="Google Shape;989;p69"/>
            <p:cNvSpPr/>
            <p:nvPr/>
          </p:nvSpPr>
          <p:spPr>
            <a:xfrm>
              <a:off x="651279" y="598259"/>
              <a:ext cx="10889442" cy="5680742"/>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90" name="Google Shape;990;p69"/>
            <p:cNvSpPr/>
            <p:nvPr/>
          </p:nvSpPr>
          <p:spPr>
            <a:xfrm>
              <a:off x="651279" y="598259"/>
              <a:ext cx="10889442" cy="5680742"/>
            </a:xfrm>
            <a:prstGeom prst="rect">
              <a:avLst/>
            </a:prstGeom>
            <a:solidFill>
              <a:schemeClr val="accent6">
                <a:alpha val="2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991" name="Google Shape;991;p69"/>
          <p:cNvGrpSpPr/>
          <p:nvPr/>
        </p:nvGrpSpPr>
        <p:grpSpPr>
          <a:xfrm>
            <a:off x="1524" y="0"/>
            <a:ext cx="12188952" cy="6858000"/>
            <a:chOff x="0" y="0"/>
            <a:chExt cx="12188952" cy="6858000"/>
          </a:xfrm>
        </p:grpSpPr>
        <p:sp>
          <p:nvSpPr>
            <p:cNvPr id="992" name="Google Shape;992;p69"/>
            <p:cNvSpPr/>
            <p:nvPr/>
          </p:nvSpPr>
          <p:spPr>
            <a:xfrm>
              <a:off x="26122" y="6015669"/>
              <a:ext cx="2605762" cy="842331"/>
            </a:xfrm>
            <a:custGeom>
              <a:avLst/>
              <a:gdLst/>
              <a:ahLst/>
              <a:cxnLst/>
              <a:rect l="l" t="t" r="r" b="b"/>
              <a:pathLst>
                <a:path w="3180577" h="1033951" extrusionOk="0">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dk1">
                <a:alpha val="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93" name="Google Shape;993;p69"/>
            <p:cNvSpPr/>
            <p:nvPr/>
          </p:nvSpPr>
          <p:spPr>
            <a:xfrm>
              <a:off x="655184" y="5798001"/>
              <a:ext cx="2485581" cy="1059999"/>
            </a:xfrm>
            <a:custGeom>
              <a:avLst/>
              <a:gdLst/>
              <a:ahLst/>
              <a:cxnLst/>
              <a:rect l="l" t="t" r="r" b="b"/>
              <a:pathLst>
                <a:path w="2449768" h="1050628" extrusionOk="0">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dk1">
                <a:alpha val="2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94" name="Google Shape;994;p69"/>
            <p:cNvSpPr/>
            <p:nvPr/>
          </p:nvSpPr>
          <p:spPr>
            <a:xfrm>
              <a:off x="3474720" y="0"/>
              <a:ext cx="6177282" cy="1778750"/>
            </a:xfrm>
            <a:custGeom>
              <a:avLst/>
              <a:gdLst/>
              <a:ahLst/>
              <a:cxnLst/>
              <a:rect l="l" t="t" r="r" b="b"/>
              <a:pathLst>
                <a:path w="6386648" h="1849426" extrusionOk="0">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dk1">
                <a:alpha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95" name="Google Shape;995;p69"/>
            <p:cNvSpPr/>
            <p:nvPr/>
          </p:nvSpPr>
          <p:spPr>
            <a:xfrm>
              <a:off x="0" y="2390523"/>
              <a:ext cx="611491" cy="1421482"/>
            </a:xfrm>
            <a:custGeom>
              <a:avLst/>
              <a:gdLst/>
              <a:ahLst/>
              <a:cxnLst/>
              <a:rect l="l" t="t" r="r" b="b"/>
              <a:pathLst>
                <a:path w="611491" h="1429512" extrusionOk="0">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dk1">
                <a:alpha val="2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96" name="Google Shape;996;p69"/>
            <p:cNvSpPr/>
            <p:nvPr/>
          </p:nvSpPr>
          <p:spPr>
            <a:xfrm>
              <a:off x="3792772" y="0"/>
              <a:ext cx="2423863" cy="1343767"/>
            </a:xfrm>
            <a:custGeom>
              <a:avLst/>
              <a:gdLst/>
              <a:ahLst/>
              <a:cxnLst/>
              <a:rect l="l" t="t" r="r" b="b"/>
              <a:pathLst>
                <a:path w="3015964" h="1681468" extrusionOk="0">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dk1">
                <a:alpha val="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97" name="Google Shape;997;p69"/>
            <p:cNvSpPr/>
            <p:nvPr/>
          </p:nvSpPr>
          <p:spPr>
            <a:xfrm>
              <a:off x="10946850" y="0"/>
              <a:ext cx="1242102" cy="2620884"/>
            </a:xfrm>
            <a:custGeom>
              <a:avLst/>
              <a:gdLst/>
              <a:ahLst/>
              <a:cxnLst/>
              <a:rect l="l" t="t" r="r" b="b"/>
              <a:pathLst>
                <a:path w="1242102" h="2635689" extrusionOk="0">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dk1">
                <a:alpha val="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98" name="Google Shape;998;p69"/>
            <p:cNvSpPr/>
            <p:nvPr/>
          </p:nvSpPr>
          <p:spPr>
            <a:xfrm>
              <a:off x="0" y="0"/>
              <a:ext cx="1577788" cy="980141"/>
            </a:xfrm>
            <a:custGeom>
              <a:avLst/>
              <a:gdLst/>
              <a:ahLst/>
              <a:cxnLst/>
              <a:rect l="l" t="t" r="r" b="b"/>
              <a:pathLst>
                <a:path w="1471018" h="795676" extrusionOk="0">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dk1">
                <a:alpha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999" name="Google Shape;999;p69"/>
          <p:cNvSpPr txBox="1">
            <a:spLocks noGrp="1"/>
          </p:cNvSpPr>
          <p:nvPr>
            <p:ph type="title"/>
          </p:nvPr>
        </p:nvSpPr>
        <p:spPr>
          <a:xfrm>
            <a:off x="786375" y="841250"/>
            <a:ext cx="3515400" cy="4381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n-US" sz="4800" b="1">
                <a:solidFill>
                  <a:schemeClr val="dk1"/>
                </a:solidFill>
                <a:latin typeface="Calibri"/>
                <a:ea typeface="Calibri"/>
                <a:cs typeface="Calibri"/>
                <a:sym typeface="Calibri"/>
              </a:rPr>
              <a:t>Do Not</a:t>
            </a:r>
            <a:endParaRPr/>
          </a:p>
        </p:txBody>
      </p:sp>
      <p:grpSp>
        <p:nvGrpSpPr>
          <p:cNvPr id="1000" name="Google Shape;1000;p69"/>
          <p:cNvGrpSpPr/>
          <p:nvPr/>
        </p:nvGrpSpPr>
        <p:grpSpPr>
          <a:xfrm>
            <a:off x="4301774" y="1423964"/>
            <a:ext cx="7051826" cy="4680682"/>
            <a:chOff x="0" y="1809825"/>
            <a:chExt cx="6367912" cy="3058470"/>
          </a:xfrm>
        </p:grpSpPr>
        <p:sp>
          <p:nvSpPr>
            <p:cNvPr id="1001" name="Google Shape;1001;p69"/>
            <p:cNvSpPr/>
            <p:nvPr/>
          </p:nvSpPr>
          <p:spPr>
            <a:xfrm>
              <a:off x="0" y="1809825"/>
              <a:ext cx="1989972" cy="2785961"/>
            </a:xfrm>
            <a:prstGeom prst="rect">
              <a:avLst/>
            </a:prstGeom>
            <a:solidFill>
              <a:srgbClr val="CFDEEF">
                <a:alpha val="89411"/>
              </a:srgbClr>
            </a:solidFill>
            <a:ln w="12700" cap="flat" cmpd="sng">
              <a:solidFill>
                <a:srgbClr val="CFDEEF">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2" name="Google Shape;1002;p69"/>
            <p:cNvSpPr txBox="1"/>
            <p:nvPr/>
          </p:nvSpPr>
          <p:spPr>
            <a:xfrm>
              <a:off x="0" y="2924202"/>
              <a:ext cx="1989900" cy="1615800"/>
            </a:xfrm>
            <a:prstGeom prst="rect">
              <a:avLst/>
            </a:prstGeom>
            <a:noFill/>
            <a:ln>
              <a:noFill/>
            </a:ln>
          </p:spPr>
          <p:txBody>
            <a:bodyPr spcFirstLastPara="1" wrap="square" lIns="155125" tIns="330200" rIns="155125" bIns="3302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600"/>
                <a:buFont typeface="Calibri"/>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Do not require students to raise right or left hand</a:t>
              </a:r>
              <a:endParaRPr kumimoji="0" sz="2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3" name="Google Shape;1003;p69"/>
            <p:cNvSpPr/>
            <p:nvPr/>
          </p:nvSpPr>
          <p:spPr>
            <a:xfrm>
              <a:off x="577092" y="2088421"/>
              <a:ext cx="835788" cy="835788"/>
            </a:xfrm>
            <a:prstGeom prst="ellipse">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4" name="Google Shape;1004;p69"/>
            <p:cNvSpPr txBox="1"/>
            <p:nvPr/>
          </p:nvSpPr>
          <p:spPr>
            <a:xfrm>
              <a:off x="699490" y="2210819"/>
              <a:ext cx="590992" cy="590992"/>
            </a:xfrm>
            <a:prstGeom prst="rect">
              <a:avLst/>
            </a:prstGeom>
            <a:noFill/>
            <a:ln>
              <a:noFill/>
            </a:ln>
          </p:spPr>
          <p:txBody>
            <a:bodyPr spcFirstLastPara="1" wrap="square" lIns="65150" tIns="12700" rIns="65150" bIns="127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4000"/>
                <a:buFont typeface="Calibri"/>
                <a:buNone/>
                <a:tabLst/>
                <a:defRPr/>
              </a:pPr>
              <a:r>
                <a:rPr kumimoji="0" lang="en-US" sz="4000" b="0" i="0" u="none" strike="noStrike" kern="0" cap="none" spc="0" normalizeH="0" baseline="0" noProof="0">
                  <a:ln>
                    <a:noFill/>
                  </a:ln>
                  <a:solidFill>
                    <a:srgbClr val="FFFFFF"/>
                  </a:solidFill>
                  <a:effectLst/>
                  <a:uLnTx/>
                  <a:uFillTx/>
                  <a:latin typeface="Calibri"/>
                  <a:ea typeface="Calibri"/>
                  <a:cs typeface="Calibri"/>
                  <a:sym typeface="Calibri"/>
                </a:rPr>
                <a:t>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5" name="Google Shape;1005;p69"/>
            <p:cNvSpPr/>
            <p:nvPr/>
          </p:nvSpPr>
          <p:spPr>
            <a:xfrm>
              <a:off x="0" y="4595715"/>
              <a:ext cx="1989972" cy="72"/>
            </a:xfrm>
            <a:prstGeom prst="rect">
              <a:avLst/>
            </a:prstGeom>
            <a:solidFill>
              <a:srgbClr val="53C1CE"/>
            </a:solidFill>
            <a:ln w="12700" cap="flat" cmpd="sng">
              <a:solidFill>
                <a:srgbClr val="53C1CE"/>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6" name="Google Shape;1006;p69"/>
            <p:cNvSpPr/>
            <p:nvPr/>
          </p:nvSpPr>
          <p:spPr>
            <a:xfrm>
              <a:off x="2188970" y="1809825"/>
              <a:ext cx="1989972" cy="2785961"/>
            </a:xfrm>
            <a:prstGeom prst="rect">
              <a:avLst/>
            </a:prstGeom>
            <a:solidFill>
              <a:srgbClr val="CCE8DD">
                <a:alpha val="89411"/>
              </a:srgbClr>
            </a:solidFill>
            <a:ln w="12700" cap="flat" cmpd="sng">
              <a:solidFill>
                <a:srgbClr val="CCE8DD">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7" name="Google Shape;1007;p69"/>
            <p:cNvSpPr txBox="1"/>
            <p:nvPr/>
          </p:nvSpPr>
          <p:spPr>
            <a:xfrm>
              <a:off x="2188975" y="2924252"/>
              <a:ext cx="1989900" cy="1615800"/>
            </a:xfrm>
            <a:prstGeom prst="rect">
              <a:avLst/>
            </a:prstGeom>
            <a:noFill/>
            <a:ln>
              <a:noFill/>
            </a:ln>
          </p:spPr>
          <p:txBody>
            <a:bodyPr spcFirstLastPara="1" wrap="square" lIns="155125" tIns="330200" rIns="155125" bIns="3302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600"/>
                <a:buFont typeface="Calibri"/>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Do not get into a pattern with your presentation of the tone</a:t>
              </a:r>
              <a:endParaRPr kumimoji="0" sz="2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8" name="Google Shape;1008;p69"/>
            <p:cNvSpPr/>
            <p:nvPr/>
          </p:nvSpPr>
          <p:spPr>
            <a:xfrm>
              <a:off x="2766062" y="2088421"/>
              <a:ext cx="835788" cy="835788"/>
            </a:xfrm>
            <a:prstGeom prst="ellipse">
              <a:avLst/>
            </a:prstGeom>
            <a:solidFill>
              <a:srgbClr val="4EC7A5"/>
            </a:solidFill>
            <a:ln w="12700" cap="flat" cmpd="sng">
              <a:solidFill>
                <a:srgbClr val="4EC7A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9" name="Google Shape;1009;p69"/>
            <p:cNvSpPr txBox="1"/>
            <p:nvPr/>
          </p:nvSpPr>
          <p:spPr>
            <a:xfrm>
              <a:off x="2888460" y="2210819"/>
              <a:ext cx="590992" cy="590992"/>
            </a:xfrm>
            <a:prstGeom prst="rect">
              <a:avLst/>
            </a:prstGeom>
            <a:noFill/>
            <a:ln>
              <a:noFill/>
            </a:ln>
          </p:spPr>
          <p:txBody>
            <a:bodyPr spcFirstLastPara="1" wrap="square" lIns="65150" tIns="12700" rIns="65150" bIns="127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4000"/>
                <a:buFont typeface="Calibri"/>
                <a:buNone/>
                <a:tabLst/>
                <a:defRPr/>
              </a:pPr>
              <a:r>
                <a:rPr kumimoji="0" lang="en-US" sz="4000" b="0" i="0" u="none" strike="noStrike" kern="0" cap="none" spc="0" normalizeH="0" baseline="0" noProof="0">
                  <a:ln>
                    <a:noFill/>
                  </a:ln>
                  <a:solidFill>
                    <a:srgbClr val="FFFFFF"/>
                  </a:solidFill>
                  <a:effectLst/>
                  <a:uLnTx/>
                  <a:uFillTx/>
                  <a:latin typeface="Calibri"/>
                  <a:ea typeface="Calibri"/>
                  <a:cs typeface="Calibri"/>
                  <a:sym typeface="Calibri"/>
                </a:rPr>
                <a:t>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0" name="Google Shape;1010;p69"/>
            <p:cNvSpPr/>
            <p:nvPr/>
          </p:nvSpPr>
          <p:spPr>
            <a:xfrm>
              <a:off x="2188970" y="4595715"/>
              <a:ext cx="1989972" cy="72"/>
            </a:xfrm>
            <a:prstGeom prst="rect">
              <a:avLst/>
            </a:prstGeom>
            <a:solidFill>
              <a:srgbClr val="49C073"/>
            </a:solidFill>
            <a:ln w="12700" cap="flat" cmpd="sng">
              <a:solidFill>
                <a:srgbClr val="49C07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1" name="Google Shape;1011;p69"/>
            <p:cNvSpPr/>
            <p:nvPr/>
          </p:nvSpPr>
          <p:spPr>
            <a:xfrm>
              <a:off x="4377940" y="1809825"/>
              <a:ext cx="1989972" cy="2785961"/>
            </a:xfrm>
            <a:prstGeom prst="rect">
              <a:avLst/>
            </a:prstGeom>
            <a:solidFill>
              <a:srgbClr val="D3E1CC">
                <a:alpha val="89411"/>
              </a:srgbClr>
            </a:solidFill>
            <a:ln w="12700" cap="flat" cmpd="sng">
              <a:solidFill>
                <a:srgbClr val="D3E1CC">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2" name="Google Shape;1012;p69"/>
            <p:cNvSpPr txBox="1"/>
            <p:nvPr/>
          </p:nvSpPr>
          <p:spPr>
            <a:xfrm>
              <a:off x="4377939" y="2868495"/>
              <a:ext cx="1989900" cy="1999800"/>
            </a:xfrm>
            <a:prstGeom prst="rect">
              <a:avLst/>
            </a:prstGeom>
            <a:noFill/>
            <a:ln>
              <a:noFill/>
            </a:ln>
          </p:spPr>
          <p:txBody>
            <a:bodyPr spcFirstLastPara="1" wrap="square" lIns="155125" tIns="330200" rIns="155125" bIns="3302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600"/>
                <a:buFont typeface="Calibri"/>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Do not give visual cues-position audiometer controls out of view</a:t>
              </a:r>
              <a:endParaRPr kumimoji="0" sz="2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3" name="Google Shape;1013;p69"/>
            <p:cNvSpPr/>
            <p:nvPr/>
          </p:nvSpPr>
          <p:spPr>
            <a:xfrm>
              <a:off x="4955032" y="2088421"/>
              <a:ext cx="835788" cy="835788"/>
            </a:xfrm>
            <a:prstGeom prst="ellipse">
              <a:avLst/>
            </a:prstGeom>
            <a:solidFill>
              <a:srgbClr val="49B845"/>
            </a:solidFill>
            <a:ln w="12700" cap="flat" cmpd="sng">
              <a:solidFill>
                <a:srgbClr val="49B84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4" name="Google Shape;1014;p69"/>
            <p:cNvSpPr txBox="1"/>
            <p:nvPr/>
          </p:nvSpPr>
          <p:spPr>
            <a:xfrm>
              <a:off x="5077430" y="2210819"/>
              <a:ext cx="590992" cy="590992"/>
            </a:xfrm>
            <a:prstGeom prst="rect">
              <a:avLst/>
            </a:prstGeom>
            <a:noFill/>
            <a:ln>
              <a:noFill/>
            </a:ln>
          </p:spPr>
          <p:txBody>
            <a:bodyPr spcFirstLastPara="1" wrap="square" lIns="65150" tIns="12700" rIns="65150" bIns="127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4000"/>
                <a:buFont typeface="Calibri"/>
                <a:buNone/>
                <a:tabLst/>
                <a:defRPr/>
              </a:pPr>
              <a:r>
                <a:rPr kumimoji="0" lang="en-US" sz="4000" b="0" i="0" u="none" strike="noStrike" kern="0" cap="none" spc="0" normalizeH="0" baseline="0" noProof="0">
                  <a:ln>
                    <a:noFill/>
                  </a:ln>
                  <a:solidFill>
                    <a:srgbClr val="FFFFFF"/>
                  </a:solidFill>
                  <a:effectLst/>
                  <a:uLnTx/>
                  <a:uFillTx/>
                  <a:latin typeface="Calibri"/>
                  <a:ea typeface="Calibri"/>
                  <a:cs typeface="Calibri"/>
                  <a:sym typeface="Calibri"/>
                </a:rPr>
                <a:t>3</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5" name="Google Shape;1015;p69"/>
            <p:cNvSpPr/>
            <p:nvPr/>
          </p:nvSpPr>
          <p:spPr>
            <a:xfrm>
              <a:off x="4377940" y="4595715"/>
              <a:ext cx="1989972" cy="72"/>
            </a:xfrm>
            <a:prstGeom prst="rect">
              <a:avLst/>
            </a:prstGeom>
            <a:solidFill>
              <a:srgbClr val="6FAB46"/>
            </a:solidFill>
            <a:ln w="12700" cap="flat" cmpd="sng">
              <a:solidFill>
                <a:srgbClr val="6FAB4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70"/>
          <p:cNvSpPr/>
          <p:nvPr/>
        </p:nvSpPr>
        <p:spPr>
          <a:xfrm>
            <a:off x="457200" y="461737"/>
            <a:ext cx="2149361" cy="1870055"/>
          </a:xfrm>
          <a:prstGeom prst="rect">
            <a:avLst/>
          </a:prstGeom>
          <a:solidFill>
            <a:schemeClr val="accent5">
              <a:alpha val="94509"/>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2" name="Google Shape;1022;p70"/>
          <p:cNvSpPr/>
          <p:nvPr/>
        </p:nvSpPr>
        <p:spPr>
          <a:xfrm>
            <a:off x="2752604" y="453981"/>
            <a:ext cx="6675120" cy="1877811"/>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3" name="Google Shape;1023;p70"/>
          <p:cNvSpPr txBox="1">
            <a:spLocks noGrp="1"/>
          </p:cNvSpPr>
          <p:nvPr>
            <p:ph type="title"/>
          </p:nvPr>
        </p:nvSpPr>
        <p:spPr>
          <a:xfrm>
            <a:off x="3045213" y="731520"/>
            <a:ext cx="6089904" cy="142646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400"/>
              <a:buFont typeface="Calibri"/>
              <a:buNone/>
            </a:pPr>
            <a:r>
              <a:rPr lang="en-US" b="1">
                <a:solidFill>
                  <a:srgbClr val="FFFFFF"/>
                </a:solidFill>
                <a:latin typeface="Calibri"/>
                <a:ea typeface="Calibri"/>
                <a:cs typeface="Calibri"/>
                <a:sym typeface="Calibri"/>
              </a:rPr>
              <a:t>Do Not </a:t>
            </a:r>
            <a:endParaRPr b="1">
              <a:solidFill>
                <a:srgbClr val="FFFFFF"/>
              </a:solidFill>
              <a:latin typeface="Calibri"/>
              <a:ea typeface="Calibri"/>
              <a:cs typeface="Calibri"/>
              <a:sym typeface="Calibri"/>
            </a:endParaRPr>
          </a:p>
        </p:txBody>
      </p:sp>
      <p:sp>
        <p:nvSpPr>
          <p:cNvPr id="1024" name="Google Shape;1024;p70"/>
          <p:cNvSpPr/>
          <p:nvPr/>
        </p:nvSpPr>
        <p:spPr>
          <a:xfrm>
            <a:off x="9573768" y="453155"/>
            <a:ext cx="2149358" cy="1878638"/>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1025;p70"/>
          <p:cNvSpPr/>
          <p:nvPr/>
        </p:nvSpPr>
        <p:spPr>
          <a:xfrm>
            <a:off x="458920" y="2480956"/>
            <a:ext cx="11264206" cy="3918122"/>
          </a:xfrm>
          <a:prstGeom prst="rect">
            <a:avLst/>
          </a:prstGeom>
          <a:solidFill>
            <a:srgbClr val="FEFEFE">
              <a:alpha val="2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026" name="Google Shape;1026;p70"/>
          <p:cNvGrpSpPr/>
          <p:nvPr/>
        </p:nvGrpSpPr>
        <p:grpSpPr>
          <a:xfrm>
            <a:off x="920688" y="2800211"/>
            <a:ext cx="10334749" cy="3280053"/>
            <a:chOff x="131700" y="1448"/>
            <a:chExt cx="10334749" cy="3280053"/>
          </a:xfrm>
        </p:grpSpPr>
        <p:sp>
          <p:nvSpPr>
            <p:cNvPr id="1027" name="Google Shape;1027;p70"/>
            <p:cNvSpPr/>
            <p:nvPr/>
          </p:nvSpPr>
          <p:spPr>
            <a:xfrm>
              <a:off x="131700" y="1448"/>
              <a:ext cx="4429178" cy="281252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8" name="Google Shape;1028;p70"/>
            <p:cNvSpPr/>
            <p:nvPr/>
          </p:nvSpPr>
          <p:spPr>
            <a:xfrm>
              <a:off x="623831" y="468973"/>
              <a:ext cx="4429178" cy="2812528"/>
            </a:xfrm>
            <a:prstGeom prst="roundRect">
              <a:avLst>
                <a:gd name="adj" fmla="val 10000"/>
              </a:avLst>
            </a:prstGeom>
            <a:solidFill>
              <a:schemeClr val="lt1">
                <a:alpha val="89411"/>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9" name="Google Shape;1029;p70"/>
            <p:cNvSpPr txBox="1"/>
            <p:nvPr/>
          </p:nvSpPr>
          <p:spPr>
            <a:xfrm>
              <a:off x="706207" y="551349"/>
              <a:ext cx="4264426" cy="2647776"/>
            </a:xfrm>
            <a:prstGeom prst="rect">
              <a:avLst/>
            </a:prstGeom>
            <a:noFill/>
            <a:ln>
              <a:noFill/>
            </a:ln>
          </p:spPr>
          <p:txBody>
            <a:bodyPr spcFirstLastPara="1" wrap="square" lIns="87625" tIns="87625" rIns="87625" bIns="876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300"/>
                <a:buFont typeface="Calibri"/>
                <a:buNone/>
                <a:tabLst/>
                <a:defRPr/>
              </a:pP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Do not screen ear with known hearing loss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0" name="Google Shape;1030;p70"/>
            <p:cNvSpPr/>
            <p:nvPr/>
          </p:nvSpPr>
          <p:spPr>
            <a:xfrm>
              <a:off x="5545140" y="1448"/>
              <a:ext cx="4429178" cy="281252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1" name="Google Shape;1031;p70"/>
            <p:cNvSpPr/>
            <p:nvPr/>
          </p:nvSpPr>
          <p:spPr>
            <a:xfrm>
              <a:off x="6037271" y="468973"/>
              <a:ext cx="4429178" cy="2812528"/>
            </a:xfrm>
            <a:prstGeom prst="roundRect">
              <a:avLst>
                <a:gd name="adj" fmla="val 10000"/>
              </a:avLst>
            </a:prstGeom>
            <a:solidFill>
              <a:schemeClr val="lt1">
                <a:alpha val="89411"/>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2" name="Google Shape;1032;p70"/>
            <p:cNvSpPr txBox="1"/>
            <p:nvPr/>
          </p:nvSpPr>
          <p:spPr>
            <a:xfrm>
              <a:off x="6119647" y="551349"/>
              <a:ext cx="4264426" cy="2647776"/>
            </a:xfrm>
            <a:prstGeom prst="rect">
              <a:avLst/>
            </a:prstGeom>
            <a:noFill/>
            <a:ln>
              <a:noFill/>
            </a:ln>
          </p:spPr>
          <p:txBody>
            <a:bodyPr spcFirstLastPara="1" wrap="square" lIns="87625" tIns="87625" rIns="87625" bIns="876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300"/>
                <a:buFont typeface="Calibri"/>
                <a:buNone/>
                <a:tabLst/>
                <a:defRPr/>
              </a:pPr>
              <a:r>
                <a:rPr kumimoji="0" lang="en-US" sz="2300" b="0" i="0" u="none" strike="noStrike" kern="0" cap="none" spc="0" normalizeH="0" baseline="0" noProof="0">
                  <a:ln>
                    <a:noFill/>
                  </a:ln>
                  <a:solidFill>
                    <a:srgbClr val="000000"/>
                  </a:solidFill>
                  <a:effectLst/>
                  <a:uLnTx/>
                  <a:uFillTx/>
                  <a:latin typeface="Calibri"/>
                  <a:ea typeface="Calibri"/>
                  <a:cs typeface="Calibri"/>
                  <a:sym typeface="Calibri"/>
                </a:rPr>
                <a:t>Do not switch the headphones from one audiometer to another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6A24BC-16FC-944C-0D31-59875D6FCBB4}"/>
              </a:ext>
            </a:extLst>
          </p:cNvPr>
          <p:cNvSpPr txBox="1"/>
          <p:nvPr/>
        </p:nvSpPr>
        <p:spPr>
          <a:xfrm>
            <a:off x="1051560" y="2093976"/>
            <a:ext cx="10232136" cy="923330"/>
          </a:xfrm>
          <a:prstGeom prst="rect">
            <a:avLst/>
          </a:prstGeom>
          <a:noFill/>
        </p:spPr>
        <p:txBody>
          <a:bodyPr wrap="square">
            <a:spAutoFit/>
          </a:bodyPr>
          <a:lstStyle/>
          <a:p>
            <a:pPr algn="ctr"/>
            <a:r>
              <a:rPr lang="en-US" sz="5400" dirty="0"/>
              <a:t>HEARING CHECK OFF</a:t>
            </a:r>
          </a:p>
        </p:txBody>
      </p:sp>
    </p:spTree>
    <p:extLst>
      <p:ext uri="{BB962C8B-B14F-4D97-AF65-F5344CB8AC3E}">
        <p14:creationId xmlns:p14="http://schemas.microsoft.com/office/powerpoint/2010/main" val="635919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2" name="Rectangle 21">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52CA3626-9301-5818-011E-FBEB103C4E8F}"/>
              </a:ext>
            </a:extLst>
          </p:cNvPr>
          <p:cNvSpPr txBox="1"/>
          <p:nvPr/>
        </p:nvSpPr>
        <p:spPr>
          <a:xfrm>
            <a:off x="8201837" y="1454963"/>
            <a:ext cx="3342462" cy="3308380"/>
          </a:xfrm>
          <a:prstGeom prst="rect">
            <a:avLst/>
          </a:prstGeom>
        </p:spPr>
        <p:txBody>
          <a:bodyPr vert="horz" lIns="91440" tIns="45720" rIns="91440" bIns="45720" rtlCol="0" anchor="b">
            <a:normAutofit/>
          </a:bodyPr>
          <a:lstStyle/>
          <a:p>
            <a:pPr>
              <a:spcBef>
                <a:spcPct val="0"/>
              </a:spcBef>
              <a:spcAft>
                <a:spcPts val="600"/>
              </a:spcAft>
            </a:pPr>
            <a:r>
              <a:rPr lang="en-US" sz="6000" dirty="0">
                <a:solidFill>
                  <a:schemeClr val="tx2"/>
                </a:solidFill>
                <a:latin typeface="+mj-lt"/>
                <a:ea typeface="+mj-ea"/>
                <a:cs typeface="+mj-cs"/>
              </a:rPr>
              <a:t>Flu Vaccine</a:t>
            </a:r>
          </a:p>
        </p:txBody>
      </p:sp>
      <p:pic>
        <p:nvPicPr>
          <p:cNvPr id="2" name="Picture 1">
            <a:extLst>
              <a:ext uri="{FF2B5EF4-FFF2-40B4-BE49-F238E27FC236}">
                <a16:creationId xmlns:a16="http://schemas.microsoft.com/office/drawing/2014/main" id="{50177F9A-F268-D1DA-BBA0-1481E3B86C13}"/>
              </a:ext>
            </a:extLst>
          </p:cNvPr>
          <p:cNvPicPr>
            <a:picLocks noChangeAspect="1"/>
          </p:cNvPicPr>
          <p:nvPr/>
        </p:nvPicPr>
        <p:blipFill rotWithShape="1">
          <a:blip r:embed="rId7"/>
          <a:srcRect l="3805" r="3805"/>
          <a:stretch/>
        </p:blipFill>
        <p:spPr>
          <a:xfrm>
            <a:off x="607848" y="609601"/>
            <a:ext cx="6946288" cy="563879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27797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4">
            <a:extLst>
              <a:ext uri="{FF2B5EF4-FFF2-40B4-BE49-F238E27FC236}">
                <a16:creationId xmlns:a16="http://schemas.microsoft.com/office/drawing/2014/main" id="{79B57CC9-2658-4631-8DD3-DC40B44A203C}"/>
              </a:ext>
            </a:extLst>
          </p:cNvPr>
          <p:cNvSpPr txBox="1">
            <a:spLocks noChangeArrowheads="1"/>
          </p:cNvSpPr>
          <p:nvPr/>
        </p:nvSpPr>
        <p:spPr bwMode="auto">
          <a:xfrm>
            <a:off x="1465262" y="1749812"/>
            <a:ext cx="926147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dirty="0">
                <a:latin typeface="Arial" panose="020B0604020202020204" pitchFamily="34" charset="0"/>
              </a:rPr>
              <a:t>Scoliosis Screening</a:t>
            </a:r>
          </a:p>
          <a:p>
            <a:pPr algn="ctr" eaLnBrk="1" hangingPunct="1">
              <a:spcBef>
                <a:spcPct val="0"/>
              </a:spcBef>
              <a:buFontTx/>
              <a:buNone/>
            </a:pPr>
            <a:r>
              <a:rPr lang="en-US" altLang="en-US" sz="4400" b="1" dirty="0">
                <a:latin typeface="Arial" panose="020B0604020202020204" pitchFamily="34" charset="0"/>
              </a:rPr>
              <a:t>Certification for </a:t>
            </a:r>
          </a:p>
          <a:p>
            <a:pPr algn="ctr" eaLnBrk="1" hangingPunct="1">
              <a:spcBef>
                <a:spcPct val="0"/>
              </a:spcBef>
              <a:buFontTx/>
              <a:buNone/>
            </a:pPr>
            <a:r>
              <a:rPr lang="en-US" altLang="en-US" sz="4400" b="1" dirty="0">
                <a:latin typeface="Arial" panose="020B0604020202020204" pitchFamily="34" charset="0"/>
              </a:rPr>
              <a:t>Arkansas School Nurses</a:t>
            </a:r>
          </a:p>
        </p:txBody>
      </p:sp>
      <p:sp>
        <p:nvSpPr>
          <p:cNvPr id="2" name="Rectangle 1">
            <a:extLst>
              <a:ext uri="{FF2B5EF4-FFF2-40B4-BE49-F238E27FC236}">
                <a16:creationId xmlns:a16="http://schemas.microsoft.com/office/drawing/2014/main" id="{A301881C-A051-4127-9369-869A8804B49B}"/>
              </a:ext>
            </a:extLst>
          </p:cNvPr>
          <p:cNvSpPr/>
          <p:nvPr/>
        </p:nvSpPr>
        <p:spPr>
          <a:xfrm>
            <a:off x="1524000" y="0"/>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id="{D132B65D-A2F9-4593-BCC2-6206FE2DEB1C}"/>
              </a:ext>
            </a:extLst>
          </p:cNvPr>
          <p:cNvSpPr/>
          <p:nvPr/>
        </p:nvSpPr>
        <p:spPr>
          <a:xfrm>
            <a:off x="1524000" y="6172200"/>
            <a:ext cx="9144000" cy="685800"/>
          </a:xfrm>
          <a:prstGeom prst="rect">
            <a:avLst/>
          </a:prstGeom>
          <a:solidFill>
            <a:srgbClr val="A80C0C"/>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102" name="Picture 3">
            <a:extLst>
              <a:ext uri="{FF2B5EF4-FFF2-40B4-BE49-F238E27FC236}">
                <a16:creationId xmlns:a16="http://schemas.microsoft.com/office/drawing/2014/main" id="{5D9B4EC2-356E-4E06-B406-B38A23E639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1" y="5282522"/>
            <a:ext cx="2607651" cy="660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6">
            <a:extLst>
              <a:ext uri="{FF2B5EF4-FFF2-40B4-BE49-F238E27FC236}">
                <a16:creationId xmlns:a16="http://schemas.microsoft.com/office/drawing/2014/main" id="{57A95DD1-05CD-49E6-A69C-6CA5E4C4FFD1}"/>
              </a:ext>
            </a:extLst>
          </p:cNvPr>
          <p:cNvSpPr txBox="1">
            <a:spLocks noChangeArrowheads="1"/>
          </p:cNvSpPr>
          <p:nvPr/>
        </p:nvSpPr>
        <p:spPr bwMode="auto">
          <a:xfrm>
            <a:off x="3276600" y="5715000"/>
            <a:ext cx="5638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latin typeface="Arial" panose="020B0604020202020204" pitchFamily="34" charset="0"/>
              </a:rPr>
              <a:t> 2023</a:t>
            </a:r>
          </a:p>
        </p:txBody>
      </p:sp>
      <p:pic>
        <p:nvPicPr>
          <p:cNvPr id="4" name="Google Shape;107;p1">
            <a:extLst>
              <a:ext uri="{FF2B5EF4-FFF2-40B4-BE49-F238E27FC236}">
                <a16:creationId xmlns:a16="http://schemas.microsoft.com/office/drawing/2014/main" id="{CB03941C-0FE6-5AEC-8FD3-25E1E0E8F1B9}"/>
              </a:ext>
            </a:extLst>
          </p:cNvPr>
          <p:cNvPicPr preferRelativeResize="0"/>
          <p:nvPr/>
        </p:nvPicPr>
        <p:blipFill rotWithShape="1">
          <a:blip r:embed="rId4">
            <a:alphaModFix/>
          </a:blip>
          <a:srcRect/>
          <a:stretch/>
        </p:blipFill>
        <p:spPr>
          <a:xfrm>
            <a:off x="2333991" y="5181384"/>
            <a:ext cx="942609" cy="871924"/>
          </a:xfrm>
          <a:prstGeom prst="rect">
            <a:avLst/>
          </a:prstGeom>
          <a:noFill/>
          <a:ln>
            <a:noFill/>
          </a:ln>
        </p:spPr>
      </p:pic>
      <p:sp>
        <p:nvSpPr>
          <p:cNvPr id="5" name="TextBox 4">
            <a:extLst>
              <a:ext uri="{FF2B5EF4-FFF2-40B4-BE49-F238E27FC236}">
                <a16:creationId xmlns:a16="http://schemas.microsoft.com/office/drawing/2014/main" id="{50C543A8-59E4-84D4-4435-4487B75E0A05}"/>
              </a:ext>
            </a:extLst>
          </p:cNvPr>
          <p:cNvSpPr txBox="1"/>
          <p:nvPr/>
        </p:nvSpPr>
        <p:spPr>
          <a:xfrm>
            <a:off x="2133600" y="6375177"/>
            <a:ext cx="1524000" cy="368300"/>
          </a:xfrm>
          <a:prstGeom prst="rect">
            <a:avLst/>
          </a:prstGeom>
          <a:noFill/>
        </p:spPr>
        <p:txBody>
          <a:bodyPr wrap="square" rtlCol="0">
            <a:spAutoFit/>
          </a:bodyPr>
          <a:lstStyle/>
          <a:p>
            <a:r>
              <a:rPr lang="en-US" dirty="0"/>
              <a:t>Updated 2023</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1503485"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dirty="0"/>
              <a:t>Screening Procedure</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1981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600" dirty="0">
                <a:latin typeface="Arial" panose="020B0604020202020204" pitchFamily="34" charset="0"/>
              </a:rPr>
              <a:t>The procedure used to examine a child for scoliosis consists of evaluating the child in six positions. The forward bend technique is included in three of these positions.</a:t>
            </a: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64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660525" y="5764214"/>
            <a:ext cx="1066800" cy="1046285"/>
          </a:xfrm>
          <a:prstGeom prst="rect">
            <a:avLst/>
          </a:prstGeom>
          <a:noFill/>
          <a:ln>
            <a:noFill/>
          </a:ln>
        </p:spPr>
      </p:pic>
    </p:spTree>
    <p:extLst>
      <p:ext uri="{BB962C8B-B14F-4D97-AF65-F5344CB8AC3E}">
        <p14:creationId xmlns:p14="http://schemas.microsoft.com/office/powerpoint/2010/main" val="2660686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152400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dirty="0"/>
              <a:t>Scoliometer</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1981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64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660525" y="5764214"/>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idx="1"/>
          </p:nvPr>
        </p:nvSpPr>
        <p:spPr>
          <a:xfrm>
            <a:off x="783772" y="1143000"/>
            <a:ext cx="9266082" cy="5105399"/>
          </a:xfrm>
        </p:spPr>
        <p:txBody>
          <a:bodyPr/>
          <a:lstStyle/>
          <a:p>
            <a:pPr marL="0" indent="0">
              <a:buNone/>
            </a:pPr>
            <a:r>
              <a:rPr lang="en-US" sz="3600" b="1" dirty="0"/>
              <a:t>Scoliometer: </a:t>
            </a:r>
            <a:r>
              <a:rPr lang="en-US" sz="3600" dirty="0"/>
              <a:t>An instrument that measures the degree of rotation of a deformity of the back found on a routine scoliosis screening.</a:t>
            </a:r>
          </a:p>
          <a:p>
            <a:pPr marL="0" indent="0">
              <a:buNone/>
            </a:pPr>
            <a:endParaRPr lang="en-US" sz="4000" dirty="0"/>
          </a:p>
        </p:txBody>
      </p:sp>
      <p:pic>
        <p:nvPicPr>
          <p:cNvPr id="5" name="Google Shape;279;p13">
            <a:extLst>
              <a:ext uri="{FF2B5EF4-FFF2-40B4-BE49-F238E27FC236}">
                <a16:creationId xmlns:a16="http://schemas.microsoft.com/office/drawing/2014/main" id="{466532F9-26DC-8CF2-4F26-9D00D7E91033}"/>
              </a:ext>
            </a:extLst>
          </p:cNvPr>
          <p:cNvPicPr preferRelativeResize="0"/>
          <p:nvPr/>
        </p:nvPicPr>
        <p:blipFill rotWithShape="1">
          <a:blip r:embed="rId5">
            <a:alphaModFix/>
          </a:blip>
          <a:srcRect t="19702" b="22277"/>
          <a:stretch/>
        </p:blipFill>
        <p:spPr>
          <a:xfrm>
            <a:off x="3370813" y="3706585"/>
            <a:ext cx="4091999" cy="2432900"/>
          </a:xfrm>
          <a:prstGeom prst="rect">
            <a:avLst/>
          </a:prstGeom>
          <a:noFill/>
          <a:ln>
            <a:noFill/>
          </a:ln>
        </p:spPr>
      </p:pic>
    </p:spTree>
    <p:extLst>
      <p:ext uri="{BB962C8B-B14F-4D97-AF65-F5344CB8AC3E}">
        <p14:creationId xmlns:p14="http://schemas.microsoft.com/office/powerpoint/2010/main" val="2631146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1503485"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dirty="0"/>
              <a:t>Scoliosis Definition</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1981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64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660525" y="5764214"/>
            <a:ext cx="1066800" cy="1046285"/>
          </a:xfrm>
          <a:prstGeom prst="rect">
            <a:avLst/>
          </a:prstGeom>
          <a:noFill/>
          <a:ln>
            <a:noFill/>
          </a:ln>
        </p:spPr>
      </p:pic>
      <p:sp>
        <p:nvSpPr>
          <p:cNvPr id="6" name="Content Placeholder 5">
            <a:extLst>
              <a:ext uri="{FF2B5EF4-FFF2-40B4-BE49-F238E27FC236}">
                <a16:creationId xmlns:a16="http://schemas.microsoft.com/office/drawing/2014/main" id="{D4C462B0-BD2E-0707-3C6B-880235DC698E}"/>
              </a:ext>
            </a:extLst>
          </p:cNvPr>
          <p:cNvSpPr>
            <a:spLocks noGrp="1"/>
          </p:cNvSpPr>
          <p:nvPr>
            <p:ph sz="half" idx="1"/>
          </p:nvPr>
        </p:nvSpPr>
        <p:spPr/>
        <p:txBody>
          <a:bodyPr/>
          <a:lstStyle/>
          <a:p>
            <a:r>
              <a:rPr lang="en-US" dirty="0"/>
              <a:t>Abnormal lateral curvature of the spine of 10° or more.</a:t>
            </a:r>
          </a:p>
          <a:p>
            <a:r>
              <a:rPr lang="en-US" dirty="0"/>
              <a:t>Rotation in the spinal column creates a side to side, “S” shaped curve when viewed from behind.</a:t>
            </a:r>
          </a:p>
        </p:txBody>
      </p:sp>
      <p:pic>
        <p:nvPicPr>
          <p:cNvPr id="8" name="Google Shape;192;p50">
            <a:extLst>
              <a:ext uri="{FF2B5EF4-FFF2-40B4-BE49-F238E27FC236}">
                <a16:creationId xmlns:a16="http://schemas.microsoft.com/office/drawing/2014/main" id="{B16A09C5-21B0-4137-1FFA-0733D045C82C}"/>
              </a:ext>
            </a:extLst>
          </p:cNvPr>
          <p:cNvPicPr preferRelativeResize="0">
            <a:picLocks noGrp="1"/>
          </p:cNvPicPr>
          <p:nvPr>
            <p:ph sz="half" idx="2"/>
          </p:nvPr>
        </p:nvPicPr>
        <p:blipFill rotWithShape="1">
          <a:blip r:embed="rId5">
            <a:alphaModFix/>
          </a:blip>
          <a:srcRect/>
          <a:stretch/>
        </p:blipFill>
        <p:spPr>
          <a:xfrm>
            <a:off x="6391275" y="1395412"/>
            <a:ext cx="3819525" cy="4295775"/>
          </a:xfrm>
          <a:prstGeom prst="rect">
            <a:avLst/>
          </a:prstGeom>
          <a:noFill/>
          <a:ln w="9525" cap="flat" cmpd="sng">
            <a:solidFill>
              <a:srgbClr val="808080"/>
            </a:solidFill>
            <a:prstDash val="solid"/>
            <a:miter lim="800000"/>
            <a:headEnd type="none" w="sm" len="sm"/>
            <a:tailEnd type="none" w="sm" len="sm"/>
          </a:ln>
        </p:spPr>
      </p:pic>
    </p:spTree>
    <p:extLst>
      <p:ext uri="{BB962C8B-B14F-4D97-AF65-F5344CB8AC3E}">
        <p14:creationId xmlns:p14="http://schemas.microsoft.com/office/powerpoint/2010/main" val="328857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1503485"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dirty="0"/>
              <a:t>Scoliosis = Crooked</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1981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64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660525" y="5764214"/>
            <a:ext cx="1066800" cy="1046285"/>
          </a:xfrm>
          <a:prstGeom prst="rect">
            <a:avLst/>
          </a:prstGeom>
          <a:noFill/>
          <a:ln>
            <a:noFill/>
          </a:ln>
        </p:spPr>
      </p:pic>
      <p:pic>
        <p:nvPicPr>
          <p:cNvPr id="10" name="Google Shape;201;p16">
            <a:extLst>
              <a:ext uri="{FF2B5EF4-FFF2-40B4-BE49-F238E27FC236}">
                <a16:creationId xmlns:a16="http://schemas.microsoft.com/office/drawing/2014/main" id="{FAFE36CC-8A9B-CD11-93B7-20F137D8CBB0}"/>
              </a:ext>
            </a:extLst>
          </p:cNvPr>
          <p:cNvPicPr preferRelativeResize="0">
            <a:picLocks noGrp="1"/>
          </p:cNvPicPr>
          <p:nvPr>
            <p:ph idx="1"/>
          </p:nvPr>
        </p:nvPicPr>
        <p:blipFill rotWithShape="1">
          <a:blip r:embed="rId5">
            <a:alphaModFix/>
          </a:blip>
          <a:srcRect/>
          <a:stretch/>
        </p:blipFill>
        <p:spPr>
          <a:xfrm>
            <a:off x="2667000" y="1409701"/>
            <a:ext cx="6858000" cy="4267199"/>
          </a:xfrm>
          <a:prstGeom prst="rect">
            <a:avLst/>
          </a:prstGeom>
          <a:noFill/>
          <a:ln>
            <a:noFill/>
          </a:ln>
        </p:spPr>
      </p:pic>
    </p:spTree>
    <p:extLst>
      <p:ext uri="{BB962C8B-B14F-4D97-AF65-F5344CB8AC3E}">
        <p14:creationId xmlns:p14="http://schemas.microsoft.com/office/powerpoint/2010/main" val="2441409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1503485"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dirty="0"/>
              <a:t>Functional Scoliosis</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1981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64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660525" y="5764214"/>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sz="half" idx="1"/>
          </p:nvPr>
        </p:nvSpPr>
        <p:spPr/>
        <p:txBody>
          <a:bodyPr/>
          <a:lstStyle/>
          <a:p>
            <a:endParaRPr lang="en-US" b="1" dirty="0"/>
          </a:p>
          <a:p>
            <a:endParaRPr lang="en-US" b="1" dirty="0"/>
          </a:p>
          <a:p>
            <a:endParaRPr lang="en-US" dirty="0"/>
          </a:p>
        </p:txBody>
      </p:sp>
      <p:sp>
        <p:nvSpPr>
          <p:cNvPr id="6" name="Content Placeholder 5">
            <a:extLst>
              <a:ext uri="{FF2B5EF4-FFF2-40B4-BE49-F238E27FC236}">
                <a16:creationId xmlns:a16="http://schemas.microsoft.com/office/drawing/2014/main" id="{B77346FA-D3F4-2283-05D1-73C2DAA7C289}"/>
              </a:ext>
            </a:extLst>
          </p:cNvPr>
          <p:cNvSpPr>
            <a:spLocks noGrp="1"/>
          </p:cNvSpPr>
          <p:nvPr>
            <p:ph sz="half" idx="2"/>
          </p:nvPr>
        </p:nvSpPr>
        <p:spPr/>
        <p:txBody>
          <a:bodyPr/>
          <a:lstStyle/>
          <a:p>
            <a:endParaRPr lang="en-US" dirty="0"/>
          </a:p>
          <a:p>
            <a:pPr marL="0" indent="0">
              <a:buNone/>
            </a:pPr>
            <a:r>
              <a:rPr lang="en-US" sz="3600" dirty="0"/>
              <a:t>A structurally normal spine that appears to have a lateral curve (scoliosis).</a:t>
            </a:r>
          </a:p>
        </p:txBody>
      </p:sp>
      <p:pic>
        <p:nvPicPr>
          <p:cNvPr id="5" name="Google Shape;226;p56">
            <a:extLst>
              <a:ext uri="{FF2B5EF4-FFF2-40B4-BE49-F238E27FC236}">
                <a16:creationId xmlns:a16="http://schemas.microsoft.com/office/drawing/2014/main" id="{EDF819C5-F2DA-47B6-4FB7-7EA946EE592B}"/>
              </a:ext>
            </a:extLst>
          </p:cNvPr>
          <p:cNvPicPr preferRelativeResize="0"/>
          <p:nvPr/>
        </p:nvPicPr>
        <p:blipFill rotWithShape="1">
          <a:blip r:embed="rId5">
            <a:alphaModFix/>
          </a:blip>
          <a:srcRect/>
          <a:stretch/>
        </p:blipFill>
        <p:spPr>
          <a:xfrm>
            <a:off x="939763" y="1993900"/>
            <a:ext cx="4305300" cy="2870200"/>
          </a:xfrm>
          <a:prstGeom prst="rect">
            <a:avLst/>
          </a:prstGeom>
          <a:noFill/>
          <a:ln>
            <a:noFill/>
          </a:ln>
        </p:spPr>
      </p:pic>
    </p:spTree>
    <p:extLst>
      <p:ext uri="{BB962C8B-B14F-4D97-AF65-F5344CB8AC3E}">
        <p14:creationId xmlns:p14="http://schemas.microsoft.com/office/powerpoint/2010/main" val="3729637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1503485"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dirty="0"/>
              <a:t>Kyphosis</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1981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64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660525" y="5764214"/>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sz="half" idx="1"/>
          </p:nvPr>
        </p:nvSpPr>
        <p:spPr/>
        <p:txBody>
          <a:bodyPr>
            <a:normAutofit/>
          </a:bodyPr>
          <a:lstStyle/>
          <a:p>
            <a:endParaRPr lang="en-US" b="1" dirty="0"/>
          </a:p>
          <a:p>
            <a:endParaRPr lang="en-US" b="1" dirty="0"/>
          </a:p>
          <a:p>
            <a:endParaRPr lang="en-US" dirty="0"/>
          </a:p>
        </p:txBody>
      </p:sp>
      <p:sp>
        <p:nvSpPr>
          <p:cNvPr id="6" name="Content Placeholder 5">
            <a:extLst>
              <a:ext uri="{FF2B5EF4-FFF2-40B4-BE49-F238E27FC236}">
                <a16:creationId xmlns:a16="http://schemas.microsoft.com/office/drawing/2014/main" id="{B77346FA-D3F4-2283-05D1-73C2DAA7C289}"/>
              </a:ext>
            </a:extLst>
          </p:cNvPr>
          <p:cNvSpPr>
            <a:spLocks noGrp="1"/>
          </p:cNvSpPr>
          <p:nvPr>
            <p:ph sz="half" idx="2"/>
          </p:nvPr>
        </p:nvSpPr>
        <p:spPr/>
        <p:txBody>
          <a:bodyPr>
            <a:normAutofit/>
          </a:bodyPr>
          <a:lstStyle/>
          <a:p>
            <a:pPr marL="0" indent="0">
              <a:buNone/>
            </a:pPr>
            <a:r>
              <a:rPr lang="en-US" sz="3200" dirty="0"/>
              <a:t>An abnormal increase in normal kyphotic (posterior) curvature of the thoracic spine which can result in a noticeable round back deformity.</a:t>
            </a:r>
          </a:p>
        </p:txBody>
      </p:sp>
      <p:pic>
        <p:nvPicPr>
          <p:cNvPr id="7" name="Google Shape;235;p57">
            <a:extLst>
              <a:ext uri="{FF2B5EF4-FFF2-40B4-BE49-F238E27FC236}">
                <a16:creationId xmlns:a16="http://schemas.microsoft.com/office/drawing/2014/main" id="{2BF30FFC-D543-6E5C-7FCC-CDEB8A1D3792}"/>
              </a:ext>
            </a:extLst>
          </p:cNvPr>
          <p:cNvPicPr preferRelativeResize="0"/>
          <p:nvPr/>
        </p:nvPicPr>
        <p:blipFill rotWithShape="1">
          <a:blip r:embed="rId5">
            <a:alphaModFix/>
          </a:blip>
          <a:srcRect/>
          <a:stretch/>
        </p:blipFill>
        <p:spPr>
          <a:xfrm>
            <a:off x="2581551" y="945019"/>
            <a:ext cx="3063874" cy="5196562"/>
          </a:xfrm>
          <a:prstGeom prst="rect">
            <a:avLst/>
          </a:prstGeom>
          <a:noFill/>
          <a:ln>
            <a:noFill/>
          </a:ln>
        </p:spPr>
      </p:pic>
    </p:spTree>
    <p:extLst>
      <p:ext uri="{BB962C8B-B14F-4D97-AF65-F5344CB8AC3E}">
        <p14:creationId xmlns:p14="http://schemas.microsoft.com/office/powerpoint/2010/main" val="1470201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152400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dirty="0"/>
              <a:t>Privacy</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1981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64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660525" y="5764214"/>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idx="1"/>
          </p:nvPr>
        </p:nvSpPr>
        <p:spPr>
          <a:xfrm>
            <a:off x="1820251" y="914400"/>
            <a:ext cx="8229601" cy="4169229"/>
          </a:xfrm>
        </p:spPr>
        <p:txBody>
          <a:bodyPr>
            <a:normAutofit/>
          </a:bodyPr>
          <a:lstStyle/>
          <a:p>
            <a:endParaRPr lang="en-US" dirty="0"/>
          </a:p>
          <a:p>
            <a:endParaRPr lang="en-US" dirty="0"/>
          </a:p>
          <a:p>
            <a:pPr algn="ctr"/>
            <a:r>
              <a:rPr lang="en-US" sz="4000" dirty="0"/>
              <a:t>Ensure Privacy</a:t>
            </a:r>
          </a:p>
          <a:p>
            <a:pPr algn="ctr"/>
            <a:r>
              <a:rPr lang="en-US" sz="4000" dirty="0"/>
              <a:t>Screen boys and girls separately</a:t>
            </a:r>
          </a:p>
          <a:p>
            <a:pPr algn="ctr"/>
            <a:r>
              <a:rPr lang="en-US" sz="4000" dirty="0"/>
              <a:t>Good lighting is essential</a:t>
            </a:r>
          </a:p>
        </p:txBody>
      </p:sp>
    </p:spTree>
    <p:extLst>
      <p:ext uri="{BB962C8B-B14F-4D97-AF65-F5344CB8AC3E}">
        <p14:creationId xmlns:p14="http://schemas.microsoft.com/office/powerpoint/2010/main" val="3850965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152400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dirty="0"/>
              <a:t>Referral Criteria</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1981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64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660525" y="5764214"/>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idx="1"/>
          </p:nvPr>
        </p:nvSpPr>
        <p:spPr>
          <a:xfrm>
            <a:off x="1660525" y="1219200"/>
            <a:ext cx="8389328" cy="4332515"/>
          </a:xfrm>
        </p:spPr>
        <p:txBody>
          <a:bodyPr>
            <a:normAutofit/>
          </a:bodyPr>
          <a:lstStyle/>
          <a:p>
            <a:pPr marL="514350" lvl="2" indent="-57150">
              <a:lnSpc>
                <a:spcPct val="120000"/>
              </a:lnSpc>
              <a:spcBef>
                <a:spcPts val="1600"/>
              </a:spcBef>
              <a:buClr>
                <a:srgbClr val="C00000"/>
              </a:buClr>
              <a:buSzPts val="3200"/>
              <a:buNone/>
              <a:defRPr/>
            </a:pPr>
            <a:r>
              <a:rPr lang="en-US" sz="3200" dirty="0"/>
              <a:t>Referrals are made on students with an abnormal screening and/or scoliometer reading of </a:t>
            </a:r>
            <a:r>
              <a:rPr lang="en-US" sz="3200" b="1" u="sng" kern="0" dirty="0">
                <a:ea typeface="Tahoma"/>
                <a:cs typeface="Tahoma"/>
                <a:sym typeface="Tahoma"/>
              </a:rPr>
              <a:t>&gt;</a:t>
            </a:r>
            <a:r>
              <a:rPr lang="en-US" sz="3200" b="1" kern="0" dirty="0">
                <a:ea typeface="Tahoma"/>
                <a:cs typeface="Tahoma"/>
                <a:sym typeface="Tahoma"/>
              </a:rPr>
              <a:t> 7°</a:t>
            </a:r>
          </a:p>
          <a:p>
            <a:pPr marL="514350" lvl="2" indent="-57150">
              <a:lnSpc>
                <a:spcPct val="120000"/>
              </a:lnSpc>
              <a:spcBef>
                <a:spcPts val="1600"/>
              </a:spcBef>
              <a:buClr>
                <a:srgbClr val="C00000"/>
              </a:buClr>
              <a:buSzPts val="3200"/>
              <a:buNone/>
              <a:defRPr/>
            </a:pPr>
            <a:r>
              <a:rPr lang="en-US" sz="3200" kern="0" dirty="0">
                <a:ea typeface="Tahoma"/>
                <a:cs typeface="Tahoma"/>
                <a:sym typeface="Tahoma"/>
              </a:rPr>
              <a:t>It is highly recommended that scoliometer reading of </a:t>
            </a:r>
            <a:r>
              <a:rPr lang="en-US" sz="3200" b="1" u="sng" kern="0" dirty="0">
                <a:ea typeface="Tahoma"/>
                <a:cs typeface="Tahoma"/>
                <a:sym typeface="Tahoma"/>
              </a:rPr>
              <a:t>&gt;</a:t>
            </a:r>
            <a:r>
              <a:rPr lang="en-US" sz="3200" b="1" kern="0" dirty="0">
                <a:ea typeface="Tahoma"/>
                <a:cs typeface="Tahoma"/>
                <a:sym typeface="Tahoma"/>
              </a:rPr>
              <a:t>8° </a:t>
            </a:r>
            <a:r>
              <a:rPr lang="en-US" sz="3200" kern="0" dirty="0">
                <a:ea typeface="Tahoma"/>
                <a:cs typeface="Tahoma"/>
                <a:sym typeface="Tahoma"/>
              </a:rPr>
              <a:t>be referred to an orthopedist</a:t>
            </a:r>
          </a:p>
          <a:p>
            <a:pPr marL="0" indent="0">
              <a:buNone/>
            </a:pPr>
            <a:endParaRPr lang="en-US" sz="4000" dirty="0"/>
          </a:p>
        </p:txBody>
      </p:sp>
    </p:spTree>
    <p:extLst>
      <p:ext uri="{BB962C8B-B14F-4D97-AF65-F5344CB8AC3E}">
        <p14:creationId xmlns:p14="http://schemas.microsoft.com/office/powerpoint/2010/main" val="6730249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152400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dirty="0"/>
              <a:t>Screening Procedure Stage I</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1981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64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660525" y="5764214"/>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idx="1"/>
          </p:nvPr>
        </p:nvSpPr>
        <p:spPr>
          <a:xfrm>
            <a:off x="1981200" y="1600201"/>
            <a:ext cx="8229600" cy="4525963"/>
          </a:xfrm>
        </p:spPr>
        <p:txBody>
          <a:bodyPr>
            <a:normAutofit/>
          </a:bodyPr>
          <a:lstStyle/>
          <a:p>
            <a:pPr marL="0" indent="0">
              <a:buNone/>
            </a:pPr>
            <a:r>
              <a:rPr lang="en-US" sz="2800" b="1" dirty="0">
                <a:latin typeface="Arial" panose="020B0604020202020204" pitchFamily="34" charset="0"/>
                <a:cs typeface="Arial" panose="020B0604020202020204" pitchFamily="34" charset="0"/>
              </a:rPr>
              <a:t>Position 1 </a:t>
            </a:r>
            <a:r>
              <a:rPr lang="en-US" sz="2800" dirty="0">
                <a:latin typeface="Arial" panose="020B0604020202020204" pitchFamily="34" charset="0"/>
                <a:cs typeface="Arial" panose="020B0604020202020204" pitchFamily="34" charset="0"/>
              </a:rPr>
              <a:t>– Student facing front to screener</a:t>
            </a:r>
          </a:p>
          <a:p>
            <a:pPr lvl="1"/>
            <a:r>
              <a:rPr lang="en-US" sz="2800" dirty="0">
                <a:latin typeface="Arial" panose="020B0604020202020204" pitchFamily="34" charset="0"/>
                <a:cs typeface="Arial" panose="020B0604020202020204" pitchFamily="34" charset="0"/>
              </a:rPr>
              <a:t>Shoulders even</a:t>
            </a:r>
          </a:p>
          <a:p>
            <a:pPr lvl="1"/>
            <a:r>
              <a:rPr lang="en-US" sz="2800" dirty="0">
                <a:latin typeface="Arial" panose="020B0604020202020204" pitchFamily="34" charset="0"/>
                <a:cs typeface="Arial" panose="020B0604020202020204" pitchFamily="34" charset="0"/>
              </a:rPr>
              <a:t>Arm spaces even</a:t>
            </a:r>
          </a:p>
          <a:p>
            <a:pPr lvl="1"/>
            <a:r>
              <a:rPr lang="en-US" sz="2800" dirty="0">
                <a:latin typeface="Arial" panose="020B0604020202020204" pitchFamily="34" charset="0"/>
                <a:cs typeface="Arial" panose="020B0604020202020204" pitchFamily="34" charset="0"/>
              </a:rPr>
              <a:t>Waist creases even</a:t>
            </a:r>
          </a:p>
          <a:p>
            <a:pPr lvl="1"/>
            <a:endParaRPr lang="en-US" sz="2800" dirty="0">
              <a:latin typeface="Arial" panose="020B0604020202020204" pitchFamily="34" charset="0"/>
              <a:cs typeface="Arial" panose="020B0604020202020204" pitchFamily="34" charset="0"/>
            </a:endParaRPr>
          </a:p>
          <a:p>
            <a:pPr marL="57150" indent="0">
              <a:buNone/>
            </a:pPr>
            <a:r>
              <a:rPr lang="en-US" sz="2800" b="1" dirty="0">
                <a:latin typeface="Arial" panose="020B0604020202020204" pitchFamily="34" charset="0"/>
                <a:cs typeface="Arial" panose="020B0604020202020204" pitchFamily="34" charset="0"/>
              </a:rPr>
              <a:t>Position 2 </a:t>
            </a:r>
            <a:r>
              <a:rPr lang="en-US" sz="2800" dirty="0">
                <a:latin typeface="Arial" panose="020B0604020202020204" pitchFamily="34" charset="0"/>
                <a:cs typeface="Arial" panose="020B0604020202020204" pitchFamily="34" charset="0"/>
              </a:rPr>
              <a:t>– Screener moves beside student to observe the side view</a:t>
            </a:r>
          </a:p>
          <a:p>
            <a:pPr marL="914400" lvl="1" indent="-457200"/>
            <a:r>
              <a:rPr lang="en-US" sz="2800" dirty="0">
                <a:latin typeface="Arial" panose="020B0604020202020204" pitchFamily="34" charset="0"/>
                <a:cs typeface="Arial" panose="020B0604020202020204" pitchFamily="34" charset="0"/>
              </a:rPr>
              <a:t>Kyphosis/Lordosis</a:t>
            </a:r>
          </a:p>
        </p:txBody>
      </p:sp>
    </p:spTree>
    <p:extLst>
      <p:ext uri="{BB962C8B-B14F-4D97-AF65-F5344CB8AC3E}">
        <p14:creationId xmlns:p14="http://schemas.microsoft.com/office/powerpoint/2010/main" val="88637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3032-8ACB-CB90-99A3-3CBCBD9E7296}"/>
              </a:ext>
            </a:extLst>
          </p:cNvPr>
          <p:cNvSpPr>
            <a:spLocks noGrp="1"/>
          </p:cNvSpPr>
          <p:nvPr>
            <p:ph type="title"/>
          </p:nvPr>
        </p:nvSpPr>
        <p:spPr/>
        <p:txBody>
          <a:bodyPr/>
          <a:lstStyle/>
          <a:p>
            <a:r>
              <a:rPr lang="en-US" dirty="0"/>
              <a:t>How to Kill the Flu or Other Virus</a:t>
            </a:r>
          </a:p>
        </p:txBody>
      </p:sp>
      <p:sp>
        <p:nvSpPr>
          <p:cNvPr id="3" name="Content Placeholder 2">
            <a:extLst>
              <a:ext uri="{FF2B5EF4-FFF2-40B4-BE49-F238E27FC236}">
                <a16:creationId xmlns:a16="http://schemas.microsoft.com/office/drawing/2014/main" id="{BEA2868D-0900-5985-95C4-5DA0C3E60884}"/>
              </a:ext>
            </a:extLst>
          </p:cNvPr>
          <p:cNvSpPr>
            <a:spLocks noGrp="1"/>
          </p:cNvSpPr>
          <p:nvPr>
            <p:ph idx="1"/>
          </p:nvPr>
        </p:nvSpPr>
        <p:spPr>
          <a:xfrm>
            <a:off x="415155" y="1986930"/>
            <a:ext cx="8946541" cy="4195481"/>
          </a:xfrm>
        </p:spPr>
        <p:txBody>
          <a:bodyPr/>
          <a:lstStyle/>
          <a:p>
            <a:r>
              <a:rPr lang="en-US" dirty="0"/>
              <a:t>Good Handwashing/ Alcohol Gel</a:t>
            </a:r>
          </a:p>
          <a:p>
            <a:r>
              <a:rPr lang="en-US" dirty="0"/>
              <a:t>Bleach and Other Disinfectants</a:t>
            </a:r>
          </a:p>
          <a:p>
            <a:pPr lvl="1"/>
            <a:r>
              <a:rPr lang="en-US" dirty="0"/>
              <a:t>READ the LABEL</a:t>
            </a:r>
          </a:p>
          <a:p>
            <a:pPr lvl="1"/>
            <a:r>
              <a:rPr lang="en-US" b="0" i="0" dirty="0">
                <a:effectLst/>
                <a:latin typeface="Bogle"/>
              </a:rPr>
              <a:t>To disinfect using wipes :Wipe surface; use enough wipes for treated surface to remain visibly wet for 4 minutes. Let surface dry</a:t>
            </a:r>
            <a:r>
              <a:rPr lang="en-US" b="0" i="0" dirty="0">
                <a:solidFill>
                  <a:srgbClr val="46474A"/>
                </a:solidFill>
                <a:effectLst/>
                <a:latin typeface="Bogle"/>
              </a:rPr>
              <a:t>.</a:t>
            </a:r>
          </a:p>
          <a:p>
            <a:pPr lvl="1"/>
            <a:r>
              <a:rPr lang="en-US" b="0" i="0" dirty="0">
                <a:effectLst/>
                <a:latin typeface="Bogle"/>
              </a:rPr>
              <a:t>To disinfect using Bleach :Wipe surface; use enough wipes for treated surface to remain visibly wet for 6 minutes. Let surface dry</a:t>
            </a:r>
            <a:r>
              <a:rPr lang="en-US" b="0" i="0" dirty="0">
                <a:solidFill>
                  <a:srgbClr val="46474A"/>
                </a:solidFill>
                <a:effectLst/>
                <a:latin typeface="Bogle"/>
              </a:rPr>
              <a:t>.</a:t>
            </a:r>
          </a:p>
          <a:p>
            <a:pPr lvl="1"/>
            <a:endParaRPr lang="en-US" dirty="0"/>
          </a:p>
          <a:p>
            <a:pPr lvl="1"/>
            <a:endParaRPr lang="en-US" dirty="0"/>
          </a:p>
          <a:p>
            <a:pPr lvl="1"/>
            <a:r>
              <a:rPr lang="en-US" dirty="0"/>
              <a:t>How long does flu live on your hands, tissue, or hard surfaces?</a:t>
            </a:r>
          </a:p>
        </p:txBody>
      </p:sp>
      <p:pic>
        <p:nvPicPr>
          <p:cNvPr id="5" name="Picture 4" descr="A picture containing graphical user interface">
            <a:hlinkClick r:id="rId3"/>
            <a:extLst>
              <a:ext uri="{FF2B5EF4-FFF2-40B4-BE49-F238E27FC236}">
                <a16:creationId xmlns:a16="http://schemas.microsoft.com/office/drawing/2014/main" id="{3CEF06C3-7EDB-F075-B3A1-D0DD15B82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5323" y="2178239"/>
            <a:ext cx="2971522" cy="3007151"/>
          </a:xfrm>
          <a:prstGeom prst="rect">
            <a:avLst/>
          </a:prstGeom>
        </p:spPr>
      </p:pic>
    </p:spTree>
    <p:extLst>
      <p:ext uri="{BB962C8B-B14F-4D97-AF65-F5344CB8AC3E}">
        <p14:creationId xmlns:p14="http://schemas.microsoft.com/office/powerpoint/2010/main" val="4088500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152400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dirty="0"/>
              <a:t>Screening Procedure Stage I</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1981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64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660525" y="5764214"/>
            <a:ext cx="1066800" cy="1046285"/>
          </a:xfrm>
          <a:prstGeom prst="rect">
            <a:avLst/>
          </a:prstGeom>
          <a:noFill/>
          <a:ln>
            <a:noFill/>
          </a:ln>
        </p:spPr>
      </p:pic>
      <p:pic>
        <p:nvPicPr>
          <p:cNvPr id="6" name="Google Shape;348;gcc5c9cb15b_4_35">
            <a:extLst>
              <a:ext uri="{FF2B5EF4-FFF2-40B4-BE49-F238E27FC236}">
                <a16:creationId xmlns:a16="http://schemas.microsoft.com/office/drawing/2014/main" id="{9139B9C8-1733-800A-A4B1-A6A722EFCE77}"/>
              </a:ext>
            </a:extLst>
          </p:cNvPr>
          <p:cNvPicPr preferRelativeResize="0">
            <a:picLocks noGrp="1"/>
          </p:cNvPicPr>
          <p:nvPr>
            <p:ph idx="1"/>
          </p:nvPr>
        </p:nvPicPr>
        <p:blipFill rotWithShape="1">
          <a:blip r:embed="rId5">
            <a:alphaModFix/>
          </a:blip>
          <a:srcRect/>
          <a:stretch/>
        </p:blipFill>
        <p:spPr>
          <a:xfrm>
            <a:off x="2193926" y="1042927"/>
            <a:ext cx="3018731" cy="4525963"/>
          </a:xfrm>
          <a:prstGeom prst="rect">
            <a:avLst/>
          </a:prstGeom>
          <a:noFill/>
          <a:ln>
            <a:noFill/>
          </a:ln>
        </p:spPr>
      </p:pic>
      <p:sp>
        <p:nvSpPr>
          <p:cNvPr id="7" name="Title 1">
            <a:extLst>
              <a:ext uri="{FF2B5EF4-FFF2-40B4-BE49-F238E27FC236}">
                <a16:creationId xmlns:a16="http://schemas.microsoft.com/office/drawing/2014/main" id="{7C8CD36A-554F-6340-8655-51E83FC74911}"/>
              </a:ext>
            </a:extLst>
          </p:cNvPr>
          <p:cNvSpPr txBox="1">
            <a:spLocks noChangeArrowheads="1"/>
          </p:cNvSpPr>
          <p:nvPr/>
        </p:nvSpPr>
        <p:spPr bwMode="auto">
          <a:xfrm>
            <a:off x="2133600" y="18288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8" name="Google Shape;349;gcc5c9cb15b_4_35">
            <a:extLst>
              <a:ext uri="{FF2B5EF4-FFF2-40B4-BE49-F238E27FC236}">
                <a16:creationId xmlns:a16="http://schemas.microsoft.com/office/drawing/2014/main" id="{686568C4-0B76-83E0-1105-CEED2FF3FFE7}"/>
              </a:ext>
            </a:extLst>
          </p:cNvPr>
          <p:cNvPicPr preferRelativeResize="0"/>
          <p:nvPr/>
        </p:nvPicPr>
        <p:blipFill rotWithShape="1">
          <a:blip r:embed="rId6">
            <a:alphaModFix/>
          </a:blip>
          <a:srcRect/>
          <a:stretch/>
        </p:blipFill>
        <p:spPr>
          <a:xfrm>
            <a:off x="6021182" y="1143000"/>
            <a:ext cx="3542215" cy="2011334"/>
          </a:xfrm>
          <a:prstGeom prst="rect">
            <a:avLst/>
          </a:prstGeom>
          <a:noFill/>
          <a:ln>
            <a:noFill/>
          </a:ln>
        </p:spPr>
      </p:pic>
      <p:pic>
        <p:nvPicPr>
          <p:cNvPr id="9" name="Google Shape;350;gcc5c9cb15b_4_35">
            <a:extLst>
              <a:ext uri="{FF2B5EF4-FFF2-40B4-BE49-F238E27FC236}">
                <a16:creationId xmlns:a16="http://schemas.microsoft.com/office/drawing/2014/main" id="{4ADE493A-7930-16D6-0AEF-1BFD28DFDC75}"/>
              </a:ext>
            </a:extLst>
          </p:cNvPr>
          <p:cNvPicPr preferRelativeResize="0"/>
          <p:nvPr/>
        </p:nvPicPr>
        <p:blipFill rotWithShape="1">
          <a:blip r:embed="rId7">
            <a:alphaModFix/>
          </a:blip>
          <a:srcRect/>
          <a:stretch/>
        </p:blipFill>
        <p:spPr>
          <a:xfrm>
            <a:off x="5634319" y="3306734"/>
            <a:ext cx="4315940" cy="2493258"/>
          </a:xfrm>
          <a:prstGeom prst="rect">
            <a:avLst/>
          </a:prstGeom>
          <a:noFill/>
          <a:ln>
            <a:noFill/>
          </a:ln>
        </p:spPr>
      </p:pic>
    </p:spTree>
    <p:extLst>
      <p:ext uri="{BB962C8B-B14F-4D97-AF65-F5344CB8AC3E}">
        <p14:creationId xmlns:p14="http://schemas.microsoft.com/office/powerpoint/2010/main" val="1388802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152400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dirty="0"/>
              <a:t>Screening Procedure Stage I</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1981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64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660525" y="5764214"/>
            <a:ext cx="1066800" cy="1046285"/>
          </a:xfrm>
          <a:prstGeom prst="rect">
            <a:avLst/>
          </a:prstGeom>
          <a:noFill/>
          <a:ln>
            <a:noFill/>
          </a:ln>
        </p:spPr>
      </p:pic>
      <p:sp>
        <p:nvSpPr>
          <p:cNvPr id="4" name="Content Placeholder 3">
            <a:extLst>
              <a:ext uri="{FF2B5EF4-FFF2-40B4-BE49-F238E27FC236}">
                <a16:creationId xmlns:a16="http://schemas.microsoft.com/office/drawing/2014/main" id="{DC064521-20F3-3451-19E0-3125C79A6EF3}"/>
              </a:ext>
            </a:extLst>
          </p:cNvPr>
          <p:cNvSpPr>
            <a:spLocks noGrp="1"/>
          </p:cNvSpPr>
          <p:nvPr>
            <p:ph idx="1"/>
          </p:nvPr>
        </p:nvSpPr>
        <p:spPr>
          <a:xfrm>
            <a:off x="1981200" y="1447801"/>
            <a:ext cx="8229600" cy="4678363"/>
          </a:xfrm>
        </p:spPr>
        <p:txBody>
          <a:bodyPr>
            <a:normAutofit/>
          </a:bodyPr>
          <a:lstStyle/>
          <a:p>
            <a:pPr marL="0" indent="0">
              <a:buNone/>
            </a:pPr>
            <a:r>
              <a:rPr lang="en-US" sz="2800" b="1" dirty="0">
                <a:latin typeface="Arial" panose="020B0604020202020204" pitchFamily="34" charset="0"/>
                <a:cs typeface="Arial" panose="020B0604020202020204" pitchFamily="34" charset="0"/>
              </a:rPr>
              <a:t>Position 5</a:t>
            </a:r>
            <a:r>
              <a:rPr lang="en-US" sz="2800" dirty="0">
                <a:latin typeface="Arial" panose="020B0604020202020204" pitchFamily="34" charset="0"/>
                <a:cs typeface="Arial" panose="020B0604020202020204" pitchFamily="34" charset="0"/>
              </a:rPr>
              <a:t> – Student continues to bend forward, and screener is at the base of the spine</a:t>
            </a:r>
            <a:endParaRPr lang="en-US" sz="2800" b="1" dirty="0">
              <a:latin typeface="Arial" panose="020B0604020202020204" pitchFamily="34" charset="0"/>
              <a:cs typeface="Arial" panose="020B0604020202020204" pitchFamily="34" charset="0"/>
            </a:endParaRPr>
          </a:p>
          <a:p>
            <a:pPr lvl="1"/>
            <a:r>
              <a:rPr lang="en-US" sz="2800" dirty="0">
                <a:latin typeface="Arial" panose="020B0604020202020204" pitchFamily="34" charset="0"/>
                <a:cs typeface="Arial" panose="020B0604020202020204" pitchFamily="34" charset="0"/>
              </a:rPr>
              <a:t>Observe any asymmetrical areas</a:t>
            </a:r>
          </a:p>
          <a:p>
            <a:pPr marL="457200" lvl="1" indent="0">
              <a:buNone/>
            </a:pPr>
            <a:endParaRPr lang="en-US" sz="2800" dirty="0">
              <a:latin typeface="Arial" panose="020B0604020202020204" pitchFamily="34" charset="0"/>
              <a:cs typeface="Arial" panose="020B0604020202020204" pitchFamily="34" charset="0"/>
            </a:endParaRPr>
          </a:p>
          <a:p>
            <a:pPr marL="0" indent="0">
              <a:buNone/>
            </a:pPr>
            <a:r>
              <a:rPr lang="en-US" sz="2800" b="1" dirty="0">
                <a:latin typeface="Arial" panose="020B0604020202020204" pitchFamily="34" charset="0"/>
                <a:cs typeface="Arial" panose="020B0604020202020204" pitchFamily="34" charset="0"/>
              </a:rPr>
              <a:t>Position 6 </a:t>
            </a:r>
            <a:r>
              <a:rPr lang="en-US" sz="2800" dirty="0">
                <a:latin typeface="Arial" panose="020B0604020202020204" pitchFamily="34" charset="0"/>
                <a:cs typeface="Arial" panose="020B0604020202020204" pitchFamily="34" charset="0"/>
              </a:rPr>
              <a:t>– Student continues to bend forward, and screener is at the head of the student</a:t>
            </a:r>
          </a:p>
          <a:p>
            <a:pPr lvl="1"/>
            <a:r>
              <a:rPr lang="en-US" sz="2800" dirty="0">
                <a:latin typeface="Arial" panose="020B0604020202020204" pitchFamily="34" charset="0"/>
                <a:cs typeface="Arial" panose="020B0604020202020204" pitchFamily="34" charset="0"/>
              </a:rPr>
              <a:t>Observe any asymmetrical areas</a:t>
            </a:r>
          </a:p>
        </p:txBody>
      </p:sp>
    </p:spTree>
    <p:extLst>
      <p:ext uri="{BB962C8B-B14F-4D97-AF65-F5344CB8AC3E}">
        <p14:creationId xmlns:p14="http://schemas.microsoft.com/office/powerpoint/2010/main" val="18225513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152400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dirty="0"/>
              <a:t>Screening Procedure Stage I</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1981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64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660525" y="5764214"/>
            <a:ext cx="1066800" cy="1046285"/>
          </a:xfrm>
          <a:prstGeom prst="rect">
            <a:avLst/>
          </a:prstGeom>
          <a:noFill/>
          <a:ln>
            <a:noFill/>
          </a:ln>
        </p:spPr>
      </p:pic>
      <p:pic>
        <p:nvPicPr>
          <p:cNvPr id="5" name="Google Shape;363;p46">
            <a:extLst>
              <a:ext uri="{FF2B5EF4-FFF2-40B4-BE49-F238E27FC236}">
                <a16:creationId xmlns:a16="http://schemas.microsoft.com/office/drawing/2014/main" id="{F08A13A2-9E03-11AA-088B-26CBE1EB5DCD}"/>
              </a:ext>
            </a:extLst>
          </p:cNvPr>
          <p:cNvPicPr preferRelativeResize="0">
            <a:picLocks noGrp="1"/>
          </p:cNvPicPr>
          <p:nvPr>
            <p:ph idx="1"/>
          </p:nvPr>
        </p:nvPicPr>
        <p:blipFill rotWithShape="1">
          <a:blip r:embed="rId5">
            <a:alphaModFix/>
          </a:blip>
          <a:srcRect/>
          <a:stretch/>
        </p:blipFill>
        <p:spPr>
          <a:xfrm>
            <a:off x="1981200" y="1364102"/>
            <a:ext cx="8229600" cy="4358396"/>
          </a:xfrm>
          <a:prstGeom prst="rect">
            <a:avLst/>
          </a:prstGeom>
          <a:noFill/>
          <a:ln>
            <a:noFill/>
          </a:ln>
        </p:spPr>
      </p:pic>
    </p:spTree>
    <p:extLst>
      <p:ext uri="{BB962C8B-B14F-4D97-AF65-F5344CB8AC3E}">
        <p14:creationId xmlns:p14="http://schemas.microsoft.com/office/powerpoint/2010/main" val="3610567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521B26-72D8-425F-A546-D646866F72C7}"/>
              </a:ext>
            </a:extLst>
          </p:cNvPr>
          <p:cNvSpPr/>
          <p:nvPr/>
        </p:nvSpPr>
        <p:spPr>
          <a:xfrm>
            <a:off x="1524000" y="26987"/>
            <a:ext cx="9144000" cy="762000"/>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dirty="0"/>
              <a:t>Screening Procedure Stage I</a:t>
            </a:r>
          </a:p>
        </p:txBody>
      </p:sp>
      <p:sp>
        <p:nvSpPr>
          <p:cNvPr id="12291" name="Title 1">
            <a:extLst>
              <a:ext uri="{FF2B5EF4-FFF2-40B4-BE49-F238E27FC236}">
                <a16:creationId xmlns:a16="http://schemas.microsoft.com/office/drawing/2014/main" id="{BA6BCCA6-AD4D-46D0-8736-BC4F7692C231}"/>
              </a:ext>
            </a:extLst>
          </p:cNvPr>
          <p:cNvSpPr txBox="1">
            <a:spLocks noChangeArrowheads="1"/>
          </p:cNvSpPr>
          <p:nvPr/>
        </p:nvSpPr>
        <p:spPr bwMode="auto">
          <a:xfrm>
            <a:off x="1981200" y="16764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en-US" altLang="en-US" sz="2600" dirty="0">
              <a:latin typeface="Arial" panose="020B0604020202020204" pitchFamily="34" charset="0"/>
            </a:endParaRPr>
          </a:p>
        </p:txBody>
      </p:sp>
      <p:pic>
        <p:nvPicPr>
          <p:cNvPr id="12292" name="Picture 4">
            <a:extLst>
              <a:ext uri="{FF2B5EF4-FFF2-40B4-BE49-F238E27FC236}">
                <a16:creationId xmlns:a16="http://schemas.microsoft.com/office/drawing/2014/main" id="{0CA7D8B2-513E-4654-BB5E-40C1CD3B2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64675" y="5764213"/>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07;p1">
            <a:extLst>
              <a:ext uri="{FF2B5EF4-FFF2-40B4-BE49-F238E27FC236}">
                <a16:creationId xmlns:a16="http://schemas.microsoft.com/office/drawing/2014/main" id="{A0056E4F-D70D-64E2-457B-0588EDC1DD62}"/>
              </a:ext>
            </a:extLst>
          </p:cNvPr>
          <p:cNvPicPr preferRelativeResize="0"/>
          <p:nvPr/>
        </p:nvPicPr>
        <p:blipFill rotWithShape="1">
          <a:blip r:embed="rId4">
            <a:alphaModFix/>
          </a:blip>
          <a:srcRect/>
          <a:stretch/>
        </p:blipFill>
        <p:spPr>
          <a:xfrm>
            <a:off x="1660525" y="5764214"/>
            <a:ext cx="1066800" cy="1046285"/>
          </a:xfrm>
          <a:prstGeom prst="rect">
            <a:avLst/>
          </a:prstGeom>
          <a:noFill/>
          <a:ln>
            <a:noFill/>
          </a:ln>
        </p:spPr>
      </p:pic>
      <p:pic>
        <p:nvPicPr>
          <p:cNvPr id="7" name="Google Shape;369;p55">
            <a:extLst>
              <a:ext uri="{FF2B5EF4-FFF2-40B4-BE49-F238E27FC236}">
                <a16:creationId xmlns:a16="http://schemas.microsoft.com/office/drawing/2014/main" id="{0EC36BE2-31E5-0D4F-A786-A29845DE3CD9}"/>
              </a:ext>
            </a:extLst>
          </p:cNvPr>
          <p:cNvPicPr preferRelativeResize="0">
            <a:picLocks noGrp="1"/>
          </p:cNvPicPr>
          <p:nvPr>
            <p:ph idx="1"/>
          </p:nvPr>
        </p:nvPicPr>
        <p:blipFill rotWithShape="1">
          <a:blip r:embed="rId5">
            <a:alphaModFix/>
          </a:blip>
          <a:srcRect/>
          <a:stretch/>
        </p:blipFill>
        <p:spPr>
          <a:xfrm>
            <a:off x="1981200" y="1477108"/>
            <a:ext cx="8229600" cy="4032894"/>
          </a:xfrm>
          <a:prstGeom prst="rect">
            <a:avLst/>
          </a:prstGeom>
          <a:noFill/>
          <a:ln>
            <a:noFill/>
          </a:ln>
        </p:spPr>
      </p:pic>
    </p:spTree>
    <p:extLst>
      <p:ext uri="{BB962C8B-B14F-4D97-AF65-F5344CB8AC3E}">
        <p14:creationId xmlns:p14="http://schemas.microsoft.com/office/powerpoint/2010/main" val="29007695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F53ABC-5DB1-5C0A-4FAE-9E90DA13CDCD}"/>
              </a:ext>
            </a:extLst>
          </p:cNvPr>
          <p:cNvSpPr txBox="1"/>
          <p:nvPr/>
        </p:nvSpPr>
        <p:spPr>
          <a:xfrm>
            <a:off x="1517904" y="1078992"/>
            <a:ext cx="9308592" cy="923330"/>
          </a:xfrm>
          <a:prstGeom prst="rect">
            <a:avLst/>
          </a:prstGeom>
          <a:noFill/>
        </p:spPr>
        <p:txBody>
          <a:bodyPr wrap="square">
            <a:spAutoFit/>
          </a:bodyPr>
          <a:lstStyle/>
          <a:p>
            <a:pPr algn="ctr"/>
            <a:r>
              <a:rPr lang="en-US" sz="5400" dirty="0"/>
              <a:t>SCOLIOSIS CHECK OFF</a:t>
            </a:r>
          </a:p>
        </p:txBody>
      </p:sp>
    </p:spTree>
    <p:extLst>
      <p:ext uri="{BB962C8B-B14F-4D97-AF65-F5344CB8AC3E}">
        <p14:creationId xmlns:p14="http://schemas.microsoft.com/office/powerpoint/2010/main" val="38297277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95C71-0C10-E152-2F61-34C2B0A48BCF}"/>
              </a:ext>
            </a:extLst>
          </p:cNvPr>
          <p:cNvSpPr>
            <a:spLocks noGrp="1"/>
          </p:cNvSpPr>
          <p:nvPr>
            <p:ph type="title"/>
          </p:nvPr>
        </p:nvSpPr>
        <p:spPr>
          <a:xfrm>
            <a:off x="2691804" y="1584553"/>
            <a:ext cx="6824441" cy="2537251"/>
          </a:xfrm>
        </p:spPr>
        <p:txBody>
          <a:bodyPr vert="horz" lIns="91440" tIns="45720" rIns="91440" bIns="0" rtlCol="0" anchor="ctr">
            <a:normAutofit fontScale="90000"/>
          </a:bodyPr>
          <a:lstStyle/>
          <a:p>
            <a:pPr algn="ctr"/>
            <a:r>
              <a:rPr lang="en-US" sz="5800" dirty="0"/>
              <a:t>Clinical Instruction for BMI Assessment</a:t>
            </a:r>
          </a:p>
        </p:txBody>
      </p:sp>
      <p:sp>
        <p:nvSpPr>
          <p:cNvPr id="3" name="Text Placeholder 2">
            <a:extLst>
              <a:ext uri="{FF2B5EF4-FFF2-40B4-BE49-F238E27FC236}">
                <a16:creationId xmlns:a16="http://schemas.microsoft.com/office/drawing/2014/main" id="{036DDBF2-AE1A-87D0-283E-5BDDAB0DE128}"/>
              </a:ext>
            </a:extLst>
          </p:cNvPr>
          <p:cNvSpPr>
            <a:spLocks noGrp="1"/>
          </p:cNvSpPr>
          <p:nvPr>
            <p:ph type="body" idx="1"/>
          </p:nvPr>
        </p:nvSpPr>
        <p:spPr>
          <a:xfrm>
            <a:off x="2675530" y="4133235"/>
            <a:ext cx="6840715" cy="744373"/>
          </a:xfrm>
        </p:spPr>
        <p:txBody>
          <a:bodyPr vert="horz" lIns="91440" tIns="91440" rIns="91440" bIns="91440" rtlCol="0">
            <a:normAutofit/>
          </a:bodyPr>
          <a:lstStyle/>
          <a:p>
            <a:pPr algn="ctr"/>
            <a:r>
              <a:rPr lang="en-US" cap="all" dirty="0">
                <a:solidFill>
                  <a:schemeClr val="accent1"/>
                </a:solidFill>
              </a:rPr>
              <a:t>What to do and how to do it correctly</a:t>
            </a:r>
          </a:p>
        </p:txBody>
      </p:sp>
    </p:spTree>
    <p:extLst>
      <p:ext uri="{BB962C8B-B14F-4D97-AF65-F5344CB8AC3E}">
        <p14:creationId xmlns:p14="http://schemas.microsoft.com/office/powerpoint/2010/main" val="31586207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7" name="Google Shape;627;p55"/>
          <p:cNvSpPr txBox="1">
            <a:spLocks noGrp="1"/>
          </p:cNvSpPr>
          <p:nvPr>
            <p:ph type="title"/>
          </p:nvPr>
        </p:nvSpPr>
        <p:spPr>
          <a:xfrm>
            <a:off x="1794675" y="2324968"/>
            <a:ext cx="3082125" cy="1638000"/>
          </a:xfrm>
          <a:prstGeom prst="rect">
            <a:avLst/>
          </a:prstGeom>
          <a:noFill/>
          <a:ln>
            <a:noFill/>
          </a:ln>
        </p:spPr>
        <p:txBody>
          <a:bodyPr spcFirstLastPara="1" vert="horz" wrap="square" lIns="91425" tIns="45700" rIns="91425" bIns="45700" rtlCol="0" anchor="t" anchorCtr="0">
            <a:normAutofit fontScale="90000"/>
          </a:bodyPr>
          <a:lstStyle/>
          <a:p>
            <a:pPr>
              <a:spcBef>
                <a:spcPts val="0"/>
              </a:spcBef>
              <a:buClr>
                <a:schemeClr val="dk2"/>
              </a:buClr>
              <a:buSzPts val="3600"/>
            </a:pPr>
            <a:r>
              <a:rPr lang="en-US" b="1" i="0" u="none" dirty="0"/>
              <a:t>Day of Assessment</a:t>
            </a:r>
            <a:endParaRPr dirty="0"/>
          </a:p>
        </p:txBody>
      </p:sp>
      <p:grpSp>
        <p:nvGrpSpPr>
          <p:cNvPr id="628" name="Google Shape;628;p55"/>
          <p:cNvGrpSpPr/>
          <p:nvPr/>
        </p:nvGrpSpPr>
        <p:grpSpPr>
          <a:xfrm>
            <a:off x="2099467" y="681628"/>
            <a:ext cx="846288" cy="847206"/>
            <a:chOff x="668003" y="1684057"/>
            <a:chExt cx="1128382" cy="847206"/>
          </a:xfrm>
        </p:grpSpPr>
        <p:sp>
          <p:nvSpPr>
            <p:cNvPr id="629" name="Google Shape;629;p55"/>
            <p:cNvSpPr/>
            <p:nvPr/>
          </p:nvSpPr>
          <p:spPr>
            <a:xfrm>
              <a:off x="668003" y="1935883"/>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a:buClr>
                  <a:srgbClr val="000000"/>
                </a:buClr>
                <a:buSzPts val="1800"/>
              </a:pPr>
              <a:endParaRPr>
                <a:latin typeface="Calibri"/>
                <a:ea typeface="Calibri"/>
                <a:cs typeface="Calibri"/>
                <a:sym typeface="Calibri"/>
              </a:endParaRPr>
            </a:p>
          </p:txBody>
        </p:sp>
        <p:sp>
          <p:nvSpPr>
            <p:cNvPr id="630" name="Google Shape;630;p55"/>
            <p:cNvSpPr/>
            <p:nvPr/>
          </p:nvSpPr>
          <p:spPr>
            <a:xfrm>
              <a:off x="1245893" y="1684057"/>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a:buClr>
                  <a:srgbClr val="000000"/>
                </a:buClr>
                <a:buSzPts val="1800"/>
              </a:pPr>
              <a:endParaRPr>
                <a:latin typeface="Calibri"/>
                <a:ea typeface="Calibri"/>
                <a:cs typeface="Calibri"/>
                <a:sym typeface="Calibri"/>
              </a:endParaRPr>
            </a:p>
          </p:txBody>
        </p:sp>
      </p:grpSp>
      <p:grpSp>
        <p:nvGrpSpPr>
          <p:cNvPr id="631" name="Google Shape;631;p55"/>
          <p:cNvGrpSpPr/>
          <p:nvPr/>
        </p:nvGrpSpPr>
        <p:grpSpPr>
          <a:xfrm>
            <a:off x="5361490" y="980954"/>
            <a:ext cx="4933893" cy="4863465"/>
            <a:chOff x="0" y="47499"/>
            <a:chExt cx="4933893" cy="4863465"/>
          </a:xfrm>
        </p:grpSpPr>
        <p:sp>
          <p:nvSpPr>
            <p:cNvPr id="632" name="Google Shape;632;p55"/>
            <p:cNvSpPr/>
            <p:nvPr/>
          </p:nvSpPr>
          <p:spPr>
            <a:xfrm>
              <a:off x="0" y="47499"/>
              <a:ext cx="4933893" cy="887445"/>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latin typeface="Arial"/>
                <a:ea typeface="Arial"/>
                <a:cs typeface="Arial"/>
                <a:sym typeface="Arial"/>
              </a:endParaRPr>
            </a:p>
          </p:txBody>
        </p:sp>
        <p:sp>
          <p:nvSpPr>
            <p:cNvPr id="633" name="Google Shape;633;p55"/>
            <p:cNvSpPr txBox="1"/>
            <p:nvPr/>
          </p:nvSpPr>
          <p:spPr>
            <a:xfrm>
              <a:off x="43321" y="90820"/>
              <a:ext cx="4847251" cy="800803"/>
            </a:xfrm>
            <a:prstGeom prst="rect">
              <a:avLst/>
            </a:prstGeom>
            <a:noFill/>
            <a:ln>
              <a:noFill/>
            </a:ln>
          </p:spPr>
          <p:txBody>
            <a:bodyPr spcFirstLastPara="1" wrap="square" lIns="140950" tIns="140950" rIns="140950" bIns="140950" anchor="ctr" anchorCtr="0">
              <a:noAutofit/>
            </a:bodyPr>
            <a:lstStyle/>
            <a:p>
              <a:pPr>
                <a:lnSpc>
                  <a:spcPct val="90000"/>
                </a:lnSpc>
                <a:buClr>
                  <a:schemeClr val="lt1"/>
                </a:buClr>
                <a:buSzPts val="3700"/>
              </a:pPr>
              <a:r>
                <a:rPr lang="en-US" sz="3700">
                  <a:latin typeface="Calibri"/>
                  <a:ea typeface="Calibri"/>
                  <a:cs typeface="Calibri"/>
                  <a:sym typeface="Calibri"/>
                </a:rPr>
                <a:t>Equipment</a:t>
              </a:r>
              <a:endParaRPr sz="3700">
                <a:latin typeface="Calibri"/>
                <a:ea typeface="Calibri"/>
                <a:cs typeface="Calibri"/>
                <a:sym typeface="Calibri"/>
              </a:endParaRPr>
            </a:p>
          </p:txBody>
        </p:sp>
        <p:sp>
          <p:nvSpPr>
            <p:cNvPr id="634" name="Google Shape;634;p55"/>
            <p:cNvSpPr/>
            <p:nvPr/>
          </p:nvSpPr>
          <p:spPr>
            <a:xfrm>
              <a:off x="0" y="1041504"/>
              <a:ext cx="4933893" cy="887445"/>
            </a:xfrm>
            <a:prstGeom prst="roundRect">
              <a:avLst>
                <a:gd name="adj" fmla="val 16667"/>
              </a:avLst>
            </a:prstGeom>
            <a:solidFill>
              <a:srgbClr val="D778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latin typeface="Arial"/>
                <a:ea typeface="Arial"/>
                <a:cs typeface="Arial"/>
                <a:sym typeface="Arial"/>
              </a:endParaRPr>
            </a:p>
          </p:txBody>
        </p:sp>
        <p:sp>
          <p:nvSpPr>
            <p:cNvPr id="635" name="Google Shape;635;p55"/>
            <p:cNvSpPr txBox="1"/>
            <p:nvPr/>
          </p:nvSpPr>
          <p:spPr>
            <a:xfrm>
              <a:off x="43321" y="1084825"/>
              <a:ext cx="4847251" cy="800803"/>
            </a:xfrm>
            <a:prstGeom prst="rect">
              <a:avLst/>
            </a:prstGeom>
            <a:noFill/>
            <a:ln>
              <a:noFill/>
            </a:ln>
          </p:spPr>
          <p:txBody>
            <a:bodyPr spcFirstLastPara="1" wrap="square" lIns="140950" tIns="140950" rIns="140950" bIns="140950" anchor="ctr" anchorCtr="0">
              <a:noAutofit/>
            </a:bodyPr>
            <a:lstStyle/>
            <a:p>
              <a:pPr>
                <a:lnSpc>
                  <a:spcPct val="90000"/>
                </a:lnSpc>
                <a:buClr>
                  <a:schemeClr val="lt1"/>
                </a:buClr>
                <a:buSzPts val="3700"/>
              </a:pPr>
              <a:r>
                <a:rPr lang="en-US" sz="3700">
                  <a:latin typeface="Calibri"/>
                  <a:ea typeface="Calibri"/>
                  <a:cs typeface="Calibri"/>
                  <a:sym typeface="Calibri"/>
                </a:rPr>
                <a:t>Calibration of scales</a:t>
              </a:r>
              <a:endParaRPr sz="3700">
                <a:latin typeface="Calibri"/>
                <a:ea typeface="Calibri"/>
                <a:cs typeface="Calibri"/>
                <a:sym typeface="Calibri"/>
              </a:endParaRPr>
            </a:p>
          </p:txBody>
        </p:sp>
        <p:sp>
          <p:nvSpPr>
            <p:cNvPr id="636" name="Google Shape;636;p55"/>
            <p:cNvSpPr/>
            <p:nvPr/>
          </p:nvSpPr>
          <p:spPr>
            <a:xfrm>
              <a:off x="0" y="2035509"/>
              <a:ext cx="4933893" cy="887445"/>
            </a:xfrm>
            <a:prstGeom prst="roundRect">
              <a:avLst>
                <a:gd name="adj" fmla="val 16667"/>
              </a:avLst>
            </a:prstGeom>
            <a:solidFill>
              <a:srgbClr val="C47F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latin typeface="Arial"/>
                <a:ea typeface="Arial"/>
                <a:cs typeface="Arial"/>
                <a:sym typeface="Arial"/>
              </a:endParaRPr>
            </a:p>
          </p:txBody>
        </p:sp>
        <p:sp>
          <p:nvSpPr>
            <p:cNvPr id="637" name="Google Shape;637;p55"/>
            <p:cNvSpPr txBox="1"/>
            <p:nvPr/>
          </p:nvSpPr>
          <p:spPr>
            <a:xfrm>
              <a:off x="43321" y="2078830"/>
              <a:ext cx="4847251" cy="800803"/>
            </a:xfrm>
            <a:prstGeom prst="rect">
              <a:avLst/>
            </a:prstGeom>
            <a:noFill/>
            <a:ln>
              <a:noFill/>
            </a:ln>
          </p:spPr>
          <p:txBody>
            <a:bodyPr spcFirstLastPara="1" wrap="square" lIns="140950" tIns="140950" rIns="140950" bIns="140950" anchor="ctr" anchorCtr="0">
              <a:noAutofit/>
            </a:bodyPr>
            <a:lstStyle/>
            <a:p>
              <a:pPr>
                <a:lnSpc>
                  <a:spcPct val="90000"/>
                </a:lnSpc>
                <a:buClr>
                  <a:schemeClr val="lt1"/>
                </a:buClr>
                <a:buSzPts val="3700"/>
              </a:pPr>
              <a:r>
                <a:rPr lang="en-US" sz="3700">
                  <a:latin typeface="Calibri"/>
                  <a:ea typeface="Calibri"/>
                  <a:cs typeface="Calibri"/>
                  <a:sym typeface="Calibri"/>
                </a:rPr>
                <a:t>Station set up</a:t>
              </a:r>
              <a:endParaRPr sz="3700">
                <a:latin typeface="Calibri"/>
                <a:ea typeface="Calibri"/>
                <a:cs typeface="Calibri"/>
                <a:sym typeface="Calibri"/>
              </a:endParaRPr>
            </a:p>
          </p:txBody>
        </p:sp>
        <p:sp>
          <p:nvSpPr>
            <p:cNvPr id="638" name="Google Shape;638;p55"/>
            <p:cNvSpPr/>
            <p:nvPr/>
          </p:nvSpPr>
          <p:spPr>
            <a:xfrm>
              <a:off x="0" y="3029514"/>
              <a:ext cx="4933893" cy="887445"/>
            </a:xfrm>
            <a:prstGeom prst="roundRect">
              <a:avLst>
                <a:gd name="adj" fmla="val 16667"/>
              </a:avLst>
            </a:prstGeom>
            <a:solidFill>
              <a:srgbClr val="B38E8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latin typeface="Arial"/>
                <a:ea typeface="Arial"/>
                <a:cs typeface="Arial"/>
                <a:sym typeface="Arial"/>
              </a:endParaRPr>
            </a:p>
          </p:txBody>
        </p:sp>
        <p:sp>
          <p:nvSpPr>
            <p:cNvPr id="639" name="Google Shape;639;p55"/>
            <p:cNvSpPr txBox="1"/>
            <p:nvPr/>
          </p:nvSpPr>
          <p:spPr>
            <a:xfrm>
              <a:off x="43321" y="3072835"/>
              <a:ext cx="4847251" cy="800803"/>
            </a:xfrm>
            <a:prstGeom prst="rect">
              <a:avLst/>
            </a:prstGeom>
            <a:noFill/>
            <a:ln>
              <a:noFill/>
            </a:ln>
          </p:spPr>
          <p:txBody>
            <a:bodyPr spcFirstLastPara="1" wrap="square" lIns="140950" tIns="140950" rIns="140950" bIns="140950" anchor="ctr" anchorCtr="0">
              <a:noAutofit/>
            </a:bodyPr>
            <a:lstStyle/>
            <a:p>
              <a:pPr>
                <a:lnSpc>
                  <a:spcPct val="90000"/>
                </a:lnSpc>
                <a:buClr>
                  <a:schemeClr val="lt1"/>
                </a:buClr>
                <a:buSzPts val="3700"/>
              </a:pPr>
              <a:r>
                <a:rPr lang="en-US" sz="3700">
                  <a:latin typeface="Calibri"/>
                  <a:ea typeface="Calibri"/>
                  <a:cs typeface="Calibri"/>
                  <a:sym typeface="Calibri"/>
                </a:rPr>
                <a:t>Preparation of child</a:t>
              </a:r>
              <a:endParaRPr sz="3700">
                <a:latin typeface="Calibri"/>
                <a:ea typeface="Calibri"/>
                <a:cs typeface="Calibri"/>
                <a:sym typeface="Calibri"/>
              </a:endParaRPr>
            </a:p>
          </p:txBody>
        </p:sp>
        <p:sp>
          <p:nvSpPr>
            <p:cNvPr id="640" name="Google Shape;640;p55"/>
            <p:cNvSpPr/>
            <p:nvPr/>
          </p:nvSpPr>
          <p:spPr>
            <a:xfrm>
              <a:off x="0" y="4023519"/>
              <a:ext cx="4933893" cy="887445"/>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latin typeface="Arial"/>
                <a:ea typeface="Arial"/>
                <a:cs typeface="Arial"/>
                <a:sym typeface="Arial"/>
              </a:endParaRPr>
            </a:p>
          </p:txBody>
        </p:sp>
        <p:sp>
          <p:nvSpPr>
            <p:cNvPr id="641" name="Google Shape;641;p55"/>
            <p:cNvSpPr txBox="1"/>
            <p:nvPr/>
          </p:nvSpPr>
          <p:spPr>
            <a:xfrm>
              <a:off x="43321" y="4066840"/>
              <a:ext cx="4847251" cy="800803"/>
            </a:xfrm>
            <a:prstGeom prst="rect">
              <a:avLst/>
            </a:prstGeom>
            <a:noFill/>
            <a:ln>
              <a:noFill/>
            </a:ln>
          </p:spPr>
          <p:txBody>
            <a:bodyPr spcFirstLastPara="1" wrap="square" lIns="140950" tIns="140950" rIns="140950" bIns="140950" anchor="ctr" anchorCtr="0">
              <a:noAutofit/>
            </a:bodyPr>
            <a:lstStyle/>
            <a:p>
              <a:pPr>
                <a:lnSpc>
                  <a:spcPct val="90000"/>
                </a:lnSpc>
                <a:buClr>
                  <a:schemeClr val="lt1"/>
                </a:buClr>
                <a:buSzPts val="3700"/>
              </a:pPr>
              <a:r>
                <a:rPr lang="en-US" sz="3700">
                  <a:latin typeface="Calibri"/>
                  <a:ea typeface="Calibri"/>
                  <a:cs typeface="Calibri"/>
                  <a:sym typeface="Calibri"/>
                </a:rPr>
                <a:t>Data collection forms</a:t>
              </a:r>
              <a:endParaRPr sz="3700">
                <a:latin typeface="Calibri"/>
                <a:ea typeface="Calibri"/>
                <a:cs typeface="Calibri"/>
                <a:sym typeface="Calibri"/>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8" name="Google Shape;668;p60"/>
          <p:cNvSpPr txBox="1">
            <a:spLocks noGrp="1"/>
          </p:cNvSpPr>
          <p:nvPr>
            <p:ph type="title"/>
          </p:nvPr>
        </p:nvSpPr>
        <p:spPr>
          <a:xfrm>
            <a:off x="1691948" y="559675"/>
            <a:ext cx="3223260" cy="4952400"/>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2"/>
              </a:buClr>
              <a:buSzPts val="3600"/>
            </a:pPr>
            <a:r>
              <a:rPr lang="en-US" b="1" i="0" u="none" dirty="0"/>
              <a:t>Assessment Team</a:t>
            </a:r>
            <a:endParaRPr dirty="0"/>
          </a:p>
        </p:txBody>
      </p:sp>
      <p:cxnSp>
        <p:nvCxnSpPr>
          <p:cNvPr id="669" name="Google Shape;669;p60"/>
          <p:cNvCxnSpPr/>
          <p:nvPr/>
        </p:nvCxnSpPr>
        <p:spPr>
          <a:xfrm>
            <a:off x="1524000" y="6199730"/>
            <a:ext cx="3223260" cy="0"/>
          </a:xfrm>
          <a:prstGeom prst="straightConnector1">
            <a:avLst/>
          </a:prstGeom>
          <a:noFill/>
          <a:ln w="25400" cap="flat" cmpd="sng">
            <a:solidFill>
              <a:schemeClr val="lt1"/>
            </a:solidFill>
            <a:prstDash val="solid"/>
            <a:miter lim="800000"/>
            <a:headEnd type="none" w="sm" len="sm"/>
            <a:tailEnd type="none" w="sm" len="sm"/>
          </a:ln>
        </p:spPr>
      </p:cxnSp>
      <p:grpSp>
        <p:nvGrpSpPr>
          <p:cNvPr id="670" name="Google Shape;670;p60"/>
          <p:cNvGrpSpPr/>
          <p:nvPr/>
        </p:nvGrpSpPr>
        <p:grpSpPr>
          <a:xfrm>
            <a:off x="5410200" y="569016"/>
            <a:ext cx="4686300" cy="5654881"/>
            <a:chOff x="0" y="690"/>
            <a:chExt cx="4686300" cy="5654881"/>
          </a:xfrm>
        </p:grpSpPr>
        <p:sp>
          <p:nvSpPr>
            <p:cNvPr id="671" name="Google Shape;671;p60"/>
            <p:cNvSpPr/>
            <p:nvPr/>
          </p:nvSpPr>
          <p:spPr>
            <a:xfrm>
              <a:off x="0" y="690"/>
              <a:ext cx="4686300" cy="161568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73" name="Google Shape;673;p60"/>
            <p:cNvSpPr/>
            <p:nvPr/>
          </p:nvSpPr>
          <p:spPr>
            <a:xfrm>
              <a:off x="1866111" y="690"/>
              <a:ext cx="2820188" cy="1615680"/>
            </a:xfrm>
            <a:prstGeom prst="rect">
              <a:avLst/>
            </a:prstGeom>
            <a:no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74" name="Google Shape;674;p60"/>
            <p:cNvSpPr txBox="1"/>
            <p:nvPr/>
          </p:nvSpPr>
          <p:spPr>
            <a:xfrm>
              <a:off x="1866111" y="690"/>
              <a:ext cx="2820188" cy="1615680"/>
            </a:xfrm>
            <a:prstGeom prst="rect">
              <a:avLst/>
            </a:prstGeom>
            <a:noFill/>
            <a:ln>
              <a:noFill/>
            </a:ln>
          </p:spPr>
          <p:txBody>
            <a:bodyPr spcFirstLastPara="1" wrap="square" lIns="170975" tIns="170975" rIns="170975" bIns="170975" anchor="ctr" anchorCtr="0">
              <a:noAutofit/>
            </a:bodyPr>
            <a:lstStyle/>
            <a:p>
              <a:pPr>
                <a:buClr>
                  <a:schemeClr val="dk1"/>
                </a:buClr>
                <a:buSzPts val="2500"/>
              </a:pPr>
              <a:r>
                <a:rPr lang="en-US" sz="2500">
                  <a:solidFill>
                    <a:schemeClr val="dk1"/>
                  </a:solidFill>
                  <a:latin typeface="Calibri"/>
                  <a:ea typeface="Calibri"/>
                  <a:cs typeface="Calibri"/>
                  <a:sym typeface="Calibri"/>
                </a:rPr>
                <a:t>Screener</a:t>
              </a:r>
              <a:endParaRPr sz="2500">
                <a:solidFill>
                  <a:schemeClr val="dk1"/>
                </a:solidFill>
                <a:latin typeface="Calibri"/>
                <a:ea typeface="Calibri"/>
                <a:cs typeface="Calibri"/>
                <a:sym typeface="Calibri"/>
              </a:endParaRPr>
            </a:p>
          </p:txBody>
        </p:sp>
        <p:sp>
          <p:nvSpPr>
            <p:cNvPr id="675" name="Google Shape;675;p60"/>
            <p:cNvSpPr/>
            <p:nvPr/>
          </p:nvSpPr>
          <p:spPr>
            <a:xfrm>
              <a:off x="0" y="2020291"/>
              <a:ext cx="4686300" cy="161568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76" name="Google Shape;676;p60"/>
            <p:cNvSpPr/>
            <p:nvPr/>
          </p:nvSpPr>
          <p:spPr>
            <a:xfrm>
              <a:off x="488743" y="2383819"/>
              <a:ext cx="888624" cy="888624"/>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77" name="Google Shape;677;p60"/>
            <p:cNvSpPr/>
            <p:nvPr/>
          </p:nvSpPr>
          <p:spPr>
            <a:xfrm>
              <a:off x="1866111" y="2020291"/>
              <a:ext cx="2820188" cy="1615680"/>
            </a:xfrm>
            <a:prstGeom prst="rect">
              <a:avLst/>
            </a:prstGeom>
            <a:no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78" name="Google Shape;678;p60"/>
            <p:cNvSpPr txBox="1"/>
            <p:nvPr/>
          </p:nvSpPr>
          <p:spPr>
            <a:xfrm>
              <a:off x="1866111" y="2020291"/>
              <a:ext cx="2820188" cy="1615680"/>
            </a:xfrm>
            <a:prstGeom prst="rect">
              <a:avLst/>
            </a:prstGeom>
            <a:noFill/>
            <a:ln>
              <a:noFill/>
            </a:ln>
          </p:spPr>
          <p:txBody>
            <a:bodyPr spcFirstLastPara="1" wrap="square" lIns="170975" tIns="170975" rIns="170975" bIns="170975" anchor="ctr" anchorCtr="0">
              <a:noAutofit/>
            </a:bodyPr>
            <a:lstStyle/>
            <a:p>
              <a:pPr>
                <a:buClr>
                  <a:schemeClr val="dk1"/>
                </a:buClr>
                <a:buSzPts val="2500"/>
              </a:pPr>
              <a:r>
                <a:rPr lang="en-US" sz="2500">
                  <a:solidFill>
                    <a:schemeClr val="dk1"/>
                  </a:solidFill>
                  <a:latin typeface="Calibri"/>
                  <a:ea typeface="Calibri"/>
                  <a:cs typeface="Calibri"/>
                  <a:sym typeface="Calibri"/>
                </a:rPr>
                <a:t>Recorder</a:t>
              </a:r>
              <a:endParaRPr sz="2500">
                <a:solidFill>
                  <a:schemeClr val="dk1"/>
                </a:solidFill>
                <a:latin typeface="Calibri"/>
                <a:ea typeface="Calibri"/>
                <a:cs typeface="Calibri"/>
                <a:sym typeface="Calibri"/>
              </a:endParaRPr>
            </a:p>
          </p:txBody>
        </p:sp>
        <p:sp>
          <p:nvSpPr>
            <p:cNvPr id="679" name="Google Shape;679;p60"/>
            <p:cNvSpPr/>
            <p:nvPr/>
          </p:nvSpPr>
          <p:spPr>
            <a:xfrm>
              <a:off x="0" y="4039891"/>
              <a:ext cx="4686300" cy="161568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80" name="Google Shape;680;p60"/>
            <p:cNvSpPr/>
            <p:nvPr/>
          </p:nvSpPr>
          <p:spPr>
            <a:xfrm>
              <a:off x="488743" y="4403420"/>
              <a:ext cx="888624" cy="888624"/>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81" name="Google Shape;681;p60"/>
            <p:cNvSpPr/>
            <p:nvPr/>
          </p:nvSpPr>
          <p:spPr>
            <a:xfrm>
              <a:off x="1866111" y="4039891"/>
              <a:ext cx="2820188" cy="1615680"/>
            </a:xfrm>
            <a:prstGeom prst="rect">
              <a:avLst/>
            </a:prstGeom>
            <a:no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682" name="Google Shape;682;p60"/>
            <p:cNvSpPr txBox="1"/>
            <p:nvPr/>
          </p:nvSpPr>
          <p:spPr>
            <a:xfrm>
              <a:off x="1866111" y="4039891"/>
              <a:ext cx="2820188" cy="1615680"/>
            </a:xfrm>
            <a:prstGeom prst="rect">
              <a:avLst/>
            </a:prstGeom>
            <a:noFill/>
            <a:ln>
              <a:noFill/>
            </a:ln>
          </p:spPr>
          <p:txBody>
            <a:bodyPr spcFirstLastPara="1" wrap="square" lIns="170975" tIns="170975" rIns="170975" bIns="170975" anchor="ctr" anchorCtr="0">
              <a:noAutofit/>
            </a:bodyPr>
            <a:lstStyle/>
            <a:p>
              <a:pPr>
                <a:buClr>
                  <a:schemeClr val="dk1"/>
                </a:buClr>
                <a:buSzPts val="2500"/>
              </a:pPr>
              <a:r>
                <a:rPr lang="en-US" sz="2500">
                  <a:solidFill>
                    <a:schemeClr val="dk1"/>
                  </a:solidFill>
                  <a:latin typeface="Calibri"/>
                  <a:ea typeface="Calibri"/>
                  <a:cs typeface="Calibri"/>
                  <a:sym typeface="Calibri"/>
                </a:rPr>
                <a:t>May have multiple screening stations</a:t>
              </a:r>
              <a:endParaRPr sz="2500">
                <a:solidFill>
                  <a:schemeClr val="dk1"/>
                </a:solidFill>
                <a:latin typeface="Calibri"/>
                <a:ea typeface="Calibri"/>
                <a:cs typeface="Calibri"/>
                <a:sym typeface="Calibri"/>
              </a:endParaRPr>
            </a:p>
          </p:txBody>
        </p:sp>
      </p:grpSp>
      <p:pic>
        <p:nvPicPr>
          <p:cNvPr id="2" name="Graphic 1" descr="Scale">
            <a:extLst>
              <a:ext uri="{FF2B5EF4-FFF2-40B4-BE49-F238E27FC236}">
                <a16:creationId xmlns:a16="http://schemas.microsoft.com/office/drawing/2014/main" id="{BCDA7B12-7277-6505-9811-6C58FF3868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84396" y="817996"/>
            <a:ext cx="1117719" cy="1117719"/>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958C-43C0-5CBE-1B64-86C07A301D96}"/>
              </a:ext>
            </a:extLst>
          </p:cNvPr>
          <p:cNvSpPr>
            <a:spLocks noGrp="1"/>
          </p:cNvSpPr>
          <p:nvPr>
            <p:ph type="title"/>
          </p:nvPr>
        </p:nvSpPr>
        <p:spPr>
          <a:xfrm>
            <a:off x="2612684" y="2303047"/>
            <a:ext cx="2454070" cy="2674198"/>
          </a:xfrm>
        </p:spPr>
        <p:txBody>
          <a:bodyPr anchor="t">
            <a:normAutofit/>
          </a:bodyPr>
          <a:lstStyle/>
          <a:p>
            <a:r>
              <a:rPr lang="en-US" sz="3000" dirty="0"/>
              <a:t>Before Assessment Begins</a:t>
            </a:r>
          </a:p>
        </p:txBody>
      </p:sp>
      <p:graphicFrame>
        <p:nvGraphicFramePr>
          <p:cNvPr id="7" name="Content Placeholder 2">
            <a:extLst>
              <a:ext uri="{FF2B5EF4-FFF2-40B4-BE49-F238E27FC236}">
                <a16:creationId xmlns:a16="http://schemas.microsoft.com/office/drawing/2014/main" id="{CB11C345-FE5F-D903-2EF0-7A6345F15684}"/>
              </a:ext>
            </a:extLst>
          </p:cNvPr>
          <p:cNvGraphicFramePr>
            <a:graphicFrameLocks noGrp="1"/>
          </p:cNvGraphicFramePr>
          <p:nvPr>
            <p:ph idx="1"/>
          </p:nvPr>
        </p:nvGraphicFramePr>
        <p:xfrm>
          <a:off x="5380434" y="803275"/>
          <a:ext cx="4435078" cy="4637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8479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1BF5-0CF0-9550-EED1-BABE7BDD8EE1}"/>
              </a:ext>
            </a:extLst>
          </p:cNvPr>
          <p:cNvSpPr>
            <a:spLocks noGrp="1"/>
          </p:cNvSpPr>
          <p:nvPr>
            <p:ph type="title"/>
          </p:nvPr>
        </p:nvSpPr>
        <p:spPr>
          <a:xfrm>
            <a:off x="2612684" y="804520"/>
            <a:ext cx="7202456" cy="1049235"/>
          </a:xfrm>
        </p:spPr>
        <p:txBody>
          <a:bodyPr>
            <a:normAutofit/>
          </a:bodyPr>
          <a:lstStyle/>
          <a:p>
            <a:r>
              <a:rPr lang="en-US" dirty="0"/>
              <a:t>BMI  Screening</a:t>
            </a:r>
          </a:p>
        </p:txBody>
      </p:sp>
      <p:graphicFrame>
        <p:nvGraphicFramePr>
          <p:cNvPr id="18" name="Content Placeholder 2">
            <a:extLst>
              <a:ext uri="{FF2B5EF4-FFF2-40B4-BE49-F238E27FC236}">
                <a16:creationId xmlns:a16="http://schemas.microsoft.com/office/drawing/2014/main" id="{81C408F2-C800-293D-2FEB-333143A41577}"/>
              </a:ext>
            </a:extLst>
          </p:cNvPr>
          <p:cNvGraphicFramePr>
            <a:graphicFrameLocks noGrp="1"/>
          </p:cNvGraphicFramePr>
          <p:nvPr>
            <p:ph idx="1"/>
          </p:nvPr>
        </p:nvGraphicFramePr>
        <p:xfrm>
          <a:off x="2612232" y="2331498"/>
          <a:ext cx="7203281" cy="3723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7571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
          <p:cNvSpPr txBox="1">
            <a:spLocks noGrp="1"/>
          </p:cNvSpPr>
          <p:nvPr>
            <p:ph type="ctrTitle" idx="4294967295"/>
          </p:nvPr>
        </p:nvSpPr>
        <p:spPr>
          <a:xfrm>
            <a:off x="0" y="1423988"/>
            <a:ext cx="8093075" cy="3376612"/>
          </a:xfrm>
          <a:prstGeom prst="rect">
            <a:avLst/>
          </a:prstGeom>
          <a:noFill/>
          <a:ln w="19050">
            <a:solidFill>
              <a:schemeClr val="tx1"/>
            </a:solidFill>
          </a:ln>
        </p:spPr>
        <p:txBody>
          <a:bodyPr spcFirstLastPara="1" vert="horz" wrap="square" lIns="91425" tIns="45700" rIns="91425" bIns="45700" rtlCol="0" anchor="ctr" anchorCtr="0">
            <a:noAutofit/>
          </a:bodyPr>
          <a:lstStyle/>
          <a:p>
            <a:pPr algn="ctr">
              <a:lnSpc>
                <a:spcPct val="100000"/>
              </a:lnSpc>
              <a:spcBef>
                <a:spcPts val="0"/>
              </a:spcBef>
              <a:buClr>
                <a:srgbClr val="FFFF00"/>
              </a:buClr>
              <a:buSzPts val="5400"/>
            </a:pPr>
            <a:r>
              <a:rPr lang="en-US" sz="5400" b="1" dirty="0">
                <a:latin typeface="Gill Sans"/>
                <a:ea typeface="Gill Sans"/>
                <a:cs typeface="Gill Sans"/>
                <a:sym typeface="Gill Sans"/>
              </a:rPr>
              <a:t>VISION SCREENING CERTIFICATION FOR ARKANSAS SCHOOL NURSES</a:t>
            </a:r>
            <a:endParaRPr sz="4000" dirty="0">
              <a:latin typeface="Gill Sans"/>
              <a:ea typeface="Gill Sans"/>
              <a:cs typeface="Gill Sans"/>
              <a:sym typeface="Gill Sans"/>
            </a:endParaRPr>
          </a:p>
        </p:txBody>
      </p:sp>
      <p:pic>
        <p:nvPicPr>
          <p:cNvPr id="66" name="Google Shape;66;p1"/>
          <p:cNvPicPr preferRelativeResize="0"/>
          <p:nvPr/>
        </p:nvPicPr>
        <p:blipFill rotWithShape="1">
          <a:blip r:embed="rId3">
            <a:alphaModFix/>
          </a:blip>
          <a:srcRect/>
          <a:stretch/>
        </p:blipFill>
        <p:spPr>
          <a:xfrm>
            <a:off x="9008749" y="5731351"/>
            <a:ext cx="833836" cy="841931"/>
          </a:xfrm>
          <a:prstGeom prst="rect">
            <a:avLst/>
          </a:prstGeom>
          <a:noFill/>
          <a:ln>
            <a:noFill/>
          </a:ln>
        </p:spPr>
      </p:pic>
      <p:sp>
        <p:nvSpPr>
          <p:cNvPr id="67" name="Google Shape;67;p1"/>
          <p:cNvSpPr txBox="1"/>
          <p:nvPr/>
        </p:nvSpPr>
        <p:spPr>
          <a:xfrm>
            <a:off x="1705625" y="6025671"/>
            <a:ext cx="3929100" cy="740172"/>
          </a:xfrm>
          <a:prstGeom prst="rect">
            <a:avLst/>
          </a:prstGeom>
          <a:noFill/>
          <a:ln>
            <a:noFill/>
          </a:ln>
        </p:spPr>
        <p:txBody>
          <a:bodyPr spcFirstLastPara="1" wrap="square" lIns="91425" tIns="91425" rIns="91425" bIns="91425" anchor="t" anchorCtr="0">
            <a:spAutoFit/>
          </a:bodyPr>
          <a:lstStyle/>
          <a:p>
            <a:pPr>
              <a:lnSpc>
                <a:spcPct val="115000"/>
              </a:lnSpc>
              <a:spcBef>
                <a:spcPts val="1200"/>
              </a:spcBef>
              <a:spcAft>
                <a:spcPts val="1200"/>
              </a:spcAft>
              <a:buClr>
                <a:srgbClr val="000000"/>
              </a:buClr>
              <a:buSzPts val="1400"/>
            </a:pPr>
            <a:r>
              <a:rPr lang="en-US" sz="1400" dirty="0">
                <a:latin typeface="Gill Sans"/>
                <a:ea typeface="Gill Sans"/>
                <a:cs typeface="Gill Sans"/>
                <a:sym typeface="Gill Sans"/>
              </a:rPr>
              <a:t>Updated 2023</a:t>
            </a:r>
            <a:endParaRPr sz="1400" dirty="0">
              <a:latin typeface="Gill Sans"/>
              <a:ea typeface="Gill Sans"/>
              <a:cs typeface="Gill Sans"/>
              <a:sym typeface="Gill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63"/>
          <p:cNvSpPr/>
          <p:nvPr/>
        </p:nvSpPr>
        <p:spPr>
          <a:xfrm>
            <a:off x="1524001" y="0"/>
            <a:ext cx="9141711" cy="6858000"/>
          </a:xfrm>
          <a:prstGeom prst="rect">
            <a:avLst/>
          </a:prstGeom>
          <a:solidFill>
            <a:srgbClr val="0070C0"/>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708" name="Google Shape;708;p63"/>
          <p:cNvSpPr/>
          <p:nvPr/>
        </p:nvSpPr>
        <p:spPr>
          <a:xfrm>
            <a:off x="1654630" y="0"/>
            <a:ext cx="9011082" cy="6181346"/>
          </a:xfrm>
          <a:prstGeom prst="rect">
            <a:avLst/>
          </a:prstGeom>
          <a:solidFill>
            <a:schemeClr val="lt2"/>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720" name="Google Shape;720;p63"/>
          <p:cNvSpPr txBox="1">
            <a:spLocks noGrp="1"/>
          </p:cNvSpPr>
          <p:nvPr>
            <p:ph type="title"/>
          </p:nvPr>
        </p:nvSpPr>
        <p:spPr>
          <a:xfrm>
            <a:off x="1654630" y="841249"/>
            <a:ext cx="3095592" cy="5340097"/>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2"/>
              </a:buClr>
              <a:buSzPts val="3600"/>
            </a:pPr>
            <a:r>
              <a:rPr lang="en-US" sz="3100" b="1" dirty="0"/>
              <a:t>Height </a:t>
            </a:r>
            <a:r>
              <a:rPr lang="en-US" sz="2800" b="1" dirty="0"/>
              <a:t>Measurement</a:t>
            </a:r>
            <a:endParaRPr sz="2800" dirty="0"/>
          </a:p>
        </p:txBody>
      </p:sp>
      <p:grpSp>
        <p:nvGrpSpPr>
          <p:cNvPr id="721" name="Google Shape;721;p63"/>
          <p:cNvGrpSpPr/>
          <p:nvPr/>
        </p:nvGrpSpPr>
        <p:grpSpPr>
          <a:xfrm>
            <a:off x="5761435" y="28131"/>
            <a:ext cx="4775935" cy="6302340"/>
            <a:chOff x="0" y="51636"/>
            <a:chExt cx="4775935" cy="6302340"/>
          </a:xfrm>
        </p:grpSpPr>
        <p:sp>
          <p:nvSpPr>
            <p:cNvPr id="722" name="Google Shape;722;p63"/>
            <p:cNvSpPr/>
            <p:nvPr/>
          </p:nvSpPr>
          <p:spPr>
            <a:xfrm>
              <a:off x="0" y="51636"/>
              <a:ext cx="4775935" cy="120978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23" name="Google Shape;723;p63"/>
            <p:cNvSpPr txBox="1"/>
            <p:nvPr/>
          </p:nvSpPr>
          <p:spPr>
            <a:xfrm>
              <a:off x="59057" y="110693"/>
              <a:ext cx="4657821" cy="1091666"/>
            </a:xfrm>
            <a:prstGeom prst="rect">
              <a:avLst/>
            </a:prstGeom>
            <a:noFill/>
            <a:ln>
              <a:noFill/>
            </a:ln>
          </p:spPr>
          <p:txBody>
            <a:bodyPr spcFirstLastPara="1" wrap="square" lIns="83800" tIns="83800" rIns="83800" bIns="83800" anchor="ctr" anchorCtr="0">
              <a:noAutofit/>
            </a:bodyPr>
            <a:lstStyle/>
            <a:p>
              <a:pPr>
                <a:lnSpc>
                  <a:spcPct val="90000"/>
                </a:lnSpc>
                <a:buClr>
                  <a:schemeClr val="lt1"/>
                </a:buClr>
                <a:buSzPts val="2200"/>
              </a:pPr>
              <a:r>
                <a:rPr lang="en-US" sz="2200">
                  <a:solidFill>
                    <a:schemeClr val="lt1"/>
                  </a:solidFill>
                  <a:latin typeface="Calibri"/>
                  <a:ea typeface="Calibri"/>
                  <a:cs typeface="Calibri"/>
                  <a:sym typeface="Calibri"/>
                </a:rPr>
                <a:t>Child stands with back or other body part touching the board with body straight</a:t>
              </a:r>
              <a:endParaRPr sz="2200">
                <a:solidFill>
                  <a:schemeClr val="lt1"/>
                </a:solidFill>
                <a:latin typeface="Calibri"/>
                <a:ea typeface="Calibri"/>
                <a:cs typeface="Calibri"/>
                <a:sym typeface="Calibri"/>
              </a:endParaRPr>
            </a:p>
          </p:txBody>
        </p:sp>
        <p:sp>
          <p:nvSpPr>
            <p:cNvPr id="724" name="Google Shape;724;p63"/>
            <p:cNvSpPr/>
            <p:nvPr/>
          </p:nvSpPr>
          <p:spPr>
            <a:xfrm>
              <a:off x="0" y="1324776"/>
              <a:ext cx="4775935" cy="1209780"/>
            </a:xfrm>
            <a:prstGeom prst="roundRect">
              <a:avLst>
                <a:gd name="adj" fmla="val 16667"/>
              </a:avLst>
            </a:prstGeom>
            <a:solidFill>
              <a:srgbClr val="D778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25" name="Google Shape;725;p63"/>
            <p:cNvSpPr txBox="1"/>
            <p:nvPr/>
          </p:nvSpPr>
          <p:spPr>
            <a:xfrm>
              <a:off x="59057" y="1383833"/>
              <a:ext cx="4657821" cy="1091666"/>
            </a:xfrm>
            <a:prstGeom prst="rect">
              <a:avLst/>
            </a:prstGeom>
            <a:noFill/>
            <a:ln>
              <a:noFill/>
            </a:ln>
          </p:spPr>
          <p:txBody>
            <a:bodyPr spcFirstLastPara="1" wrap="square" lIns="83800" tIns="83800" rIns="83800" bIns="83800" anchor="ctr" anchorCtr="0">
              <a:noAutofit/>
            </a:bodyPr>
            <a:lstStyle/>
            <a:p>
              <a:pPr>
                <a:lnSpc>
                  <a:spcPct val="90000"/>
                </a:lnSpc>
                <a:buClr>
                  <a:schemeClr val="lt1"/>
                </a:buClr>
                <a:buSzPts val="2200"/>
              </a:pPr>
              <a:r>
                <a:rPr lang="en-US" sz="2200">
                  <a:solidFill>
                    <a:schemeClr val="lt1"/>
                  </a:solidFill>
                  <a:latin typeface="Calibri"/>
                  <a:ea typeface="Calibri"/>
                  <a:cs typeface="Calibri"/>
                  <a:sym typeface="Calibri"/>
                </a:rPr>
                <a:t>Legs are together and body weight is evenly distributed on feet  </a:t>
              </a:r>
              <a:endParaRPr sz="2200">
                <a:solidFill>
                  <a:schemeClr val="lt1"/>
                </a:solidFill>
                <a:latin typeface="Calibri"/>
                <a:ea typeface="Calibri"/>
                <a:cs typeface="Calibri"/>
                <a:sym typeface="Calibri"/>
              </a:endParaRPr>
            </a:p>
          </p:txBody>
        </p:sp>
        <p:sp>
          <p:nvSpPr>
            <p:cNvPr id="726" name="Google Shape;726;p63"/>
            <p:cNvSpPr/>
            <p:nvPr/>
          </p:nvSpPr>
          <p:spPr>
            <a:xfrm>
              <a:off x="0" y="2597916"/>
              <a:ext cx="4775935" cy="1209780"/>
            </a:xfrm>
            <a:prstGeom prst="roundRect">
              <a:avLst>
                <a:gd name="adj" fmla="val 16667"/>
              </a:avLst>
            </a:prstGeom>
            <a:solidFill>
              <a:srgbClr val="C47F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27" name="Google Shape;727;p63"/>
            <p:cNvSpPr txBox="1"/>
            <p:nvPr/>
          </p:nvSpPr>
          <p:spPr>
            <a:xfrm>
              <a:off x="59057" y="2656973"/>
              <a:ext cx="4657821" cy="1091666"/>
            </a:xfrm>
            <a:prstGeom prst="rect">
              <a:avLst/>
            </a:prstGeom>
            <a:noFill/>
            <a:ln>
              <a:noFill/>
            </a:ln>
          </p:spPr>
          <p:txBody>
            <a:bodyPr spcFirstLastPara="1" wrap="square" lIns="83800" tIns="83800" rIns="83800" bIns="83800" anchor="ctr" anchorCtr="0">
              <a:noAutofit/>
            </a:bodyPr>
            <a:lstStyle/>
            <a:p>
              <a:pPr>
                <a:lnSpc>
                  <a:spcPct val="90000"/>
                </a:lnSpc>
                <a:buClr>
                  <a:schemeClr val="lt1"/>
                </a:buClr>
                <a:buSzPts val="2200"/>
              </a:pPr>
              <a:r>
                <a:rPr lang="en-US" sz="2200">
                  <a:solidFill>
                    <a:schemeClr val="lt1"/>
                  </a:solidFill>
                  <a:latin typeface="Calibri"/>
                  <a:ea typeface="Calibri"/>
                  <a:cs typeface="Calibri"/>
                  <a:sym typeface="Calibri"/>
                </a:rPr>
                <a:t>Arms hang freely by side, palms facing thighs</a:t>
              </a:r>
              <a:endParaRPr sz="2200">
                <a:solidFill>
                  <a:schemeClr val="lt1"/>
                </a:solidFill>
                <a:latin typeface="Calibri"/>
                <a:ea typeface="Calibri"/>
                <a:cs typeface="Calibri"/>
                <a:sym typeface="Calibri"/>
              </a:endParaRPr>
            </a:p>
          </p:txBody>
        </p:sp>
        <p:sp>
          <p:nvSpPr>
            <p:cNvPr id="728" name="Google Shape;728;p63"/>
            <p:cNvSpPr/>
            <p:nvPr/>
          </p:nvSpPr>
          <p:spPr>
            <a:xfrm>
              <a:off x="0" y="3871056"/>
              <a:ext cx="4775935" cy="1209780"/>
            </a:xfrm>
            <a:prstGeom prst="roundRect">
              <a:avLst>
                <a:gd name="adj" fmla="val 16667"/>
              </a:avLst>
            </a:prstGeom>
            <a:solidFill>
              <a:srgbClr val="B38E8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29" name="Google Shape;729;p63"/>
            <p:cNvSpPr txBox="1"/>
            <p:nvPr/>
          </p:nvSpPr>
          <p:spPr>
            <a:xfrm>
              <a:off x="59057" y="3930113"/>
              <a:ext cx="4657821" cy="1091666"/>
            </a:xfrm>
            <a:prstGeom prst="rect">
              <a:avLst/>
            </a:prstGeom>
            <a:noFill/>
            <a:ln>
              <a:noFill/>
            </a:ln>
          </p:spPr>
          <p:txBody>
            <a:bodyPr spcFirstLastPara="1" wrap="square" lIns="83800" tIns="83800" rIns="83800" bIns="83800" anchor="ctr" anchorCtr="0">
              <a:noAutofit/>
            </a:bodyPr>
            <a:lstStyle/>
            <a:p>
              <a:pPr>
                <a:lnSpc>
                  <a:spcPct val="90000"/>
                </a:lnSpc>
                <a:buClr>
                  <a:schemeClr val="lt1"/>
                </a:buClr>
                <a:buSzPts val="2200"/>
              </a:pPr>
              <a:r>
                <a:rPr lang="en-US" sz="2200">
                  <a:solidFill>
                    <a:schemeClr val="lt1"/>
                  </a:solidFill>
                  <a:latin typeface="Calibri"/>
                  <a:ea typeface="Calibri"/>
                  <a:cs typeface="Calibri"/>
                  <a:sym typeface="Calibri"/>
                </a:rPr>
                <a:t>Position should be verified from FRONT and LEFT of body</a:t>
              </a:r>
              <a:endParaRPr sz="2200">
                <a:solidFill>
                  <a:schemeClr val="lt1"/>
                </a:solidFill>
                <a:latin typeface="Calibri"/>
                <a:ea typeface="Calibri"/>
                <a:cs typeface="Calibri"/>
                <a:sym typeface="Calibri"/>
              </a:endParaRPr>
            </a:p>
          </p:txBody>
        </p:sp>
        <p:sp>
          <p:nvSpPr>
            <p:cNvPr id="730" name="Google Shape;730;p63"/>
            <p:cNvSpPr/>
            <p:nvPr/>
          </p:nvSpPr>
          <p:spPr>
            <a:xfrm>
              <a:off x="0" y="5144196"/>
              <a:ext cx="4775935" cy="1209780"/>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31" name="Google Shape;731;p63"/>
            <p:cNvSpPr txBox="1"/>
            <p:nvPr/>
          </p:nvSpPr>
          <p:spPr>
            <a:xfrm>
              <a:off x="59057" y="5203253"/>
              <a:ext cx="4657821" cy="1091666"/>
            </a:xfrm>
            <a:prstGeom prst="rect">
              <a:avLst/>
            </a:prstGeom>
            <a:noFill/>
            <a:ln>
              <a:noFill/>
            </a:ln>
          </p:spPr>
          <p:txBody>
            <a:bodyPr spcFirstLastPara="1" wrap="square" lIns="83800" tIns="83800" rIns="83800" bIns="83800" anchor="ctr" anchorCtr="0">
              <a:noAutofit/>
            </a:bodyPr>
            <a:lstStyle/>
            <a:p>
              <a:pPr>
                <a:lnSpc>
                  <a:spcPct val="90000"/>
                </a:lnSpc>
                <a:buClr>
                  <a:schemeClr val="lt1"/>
                </a:buClr>
                <a:buSzPts val="2200"/>
              </a:pPr>
              <a:r>
                <a:rPr lang="en-US" sz="2200">
                  <a:solidFill>
                    <a:schemeClr val="lt1"/>
                  </a:solidFill>
                  <a:latin typeface="Calibri"/>
                  <a:ea typeface="Calibri"/>
                  <a:cs typeface="Calibri"/>
                  <a:sym typeface="Calibri"/>
                </a:rPr>
                <a:t>Position head in Frankfort Horizontal Plane</a:t>
              </a:r>
              <a:endParaRPr sz="2200">
                <a:solidFill>
                  <a:schemeClr val="lt1"/>
                </a:solidFill>
                <a:latin typeface="Calibri"/>
                <a:ea typeface="Calibri"/>
                <a:cs typeface="Calibri"/>
                <a:sym typeface="Calibri"/>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66"/>
          <p:cNvSpPr txBox="1"/>
          <p:nvPr/>
        </p:nvSpPr>
        <p:spPr>
          <a:xfrm>
            <a:off x="3948112" y="914401"/>
            <a:ext cx="9144000" cy="369291"/>
          </a:xfrm>
          <a:prstGeom prst="rect">
            <a:avLst/>
          </a:prstGeom>
          <a:noFill/>
          <a:ln>
            <a:noFill/>
          </a:ln>
        </p:spPr>
        <p:txBody>
          <a:bodyPr spcFirstLastPara="1" wrap="square" lIns="91425" tIns="45700" rIns="91425" bIns="45700" anchor="t" anchorCtr="0">
            <a:spAutoFit/>
          </a:bodyPr>
          <a:lstStyle/>
          <a:p>
            <a:pPr>
              <a:buClr>
                <a:schemeClr val="dk1"/>
              </a:buClr>
              <a:buSzPts val="1800"/>
            </a:pPr>
            <a:endParaRPr>
              <a:solidFill>
                <a:schemeClr val="dk1"/>
              </a:solidFill>
              <a:latin typeface="Arial"/>
              <a:ea typeface="Arial"/>
              <a:cs typeface="Arial"/>
              <a:sym typeface="Arial"/>
            </a:endParaRPr>
          </a:p>
        </p:txBody>
      </p:sp>
      <p:grpSp>
        <p:nvGrpSpPr>
          <p:cNvPr id="763" name="Google Shape;763;p66"/>
          <p:cNvGrpSpPr/>
          <p:nvPr/>
        </p:nvGrpSpPr>
        <p:grpSpPr>
          <a:xfrm>
            <a:off x="3178630" y="1117381"/>
            <a:ext cx="6066971" cy="5410200"/>
            <a:chOff x="2133600" y="1143000"/>
            <a:chExt cx="4800600" cy="5410200"/>
          </a:xfrm>
        </p:grpSpPr>
        <p:pic>
          <p:nvPicPr>
            <p:cNvPr id="764" name="Google Shape;764;p66" descr="000_0023"/>
            <p:cNvPicPr preferRelativeResize="0"/>
            <p:nvPr/>
          </p:nvPicPr>
          <p:blipFill rotWithShape="1">
            <a:blip r:embed="rId3">
              <a:alphaModFix/>
            </a:blip>
            <a:srcRect t="-6250" r="39582"/>
            <a:stretch/>
          </p:blipFill>
          <p:spPr>
            <a:xfrm>
              <a:off x="2133600" y="1143000"/>
              <a:ext cx="4800600" cy="5410200"/>
            </a:xfrm>
            <a:prstGeom prst="rect">
              <a:avLst/>
            </a:prstGeom>
            <a:noFill/>
            <a:ln>
              <a:noFill/>
            </a:ln>
          </p:spPr>
        </p:pic>
        <p:cxnSp>
          <p:nvCxnSpPr>
            <p:cNvPr id="765" name="Google Shape;765;p66"/>
            <p:cNvCxnSpPr/>
            <p:nvPr/>
          </p:nvCxnSpPr>
          <p:spPr>
            <a:xfrm>
              <a:off x="2514600" y="4419600"/>
              <a:ext cx="4419600" cy="0"/>
            </a:xfrm>
            <a:prstGeom prst="straightConnector1">
              <a:avLst/>
            </a:prstGeom>
            <a:noFill/>
            <a:ln w="38100" cap="flat" cmpd="sng">
              <a:solidFill>
                <a:schemeClr val="dk2"/>
              </a:solidFill>
              <a:prstDash val="solid"/>
              <a:miter lim="800000"/>
              <a:headEnd type="none" w="sm" len="sm"/>
              <a:tailEnd type="none" w="sm" len="sm"/>
            </a:ln>
          </p:spPr>
        </p:cxnSp>
      </p:grpSp>
      <p:sp>
        <p:nvSpPr>
          <p:cNvPr id="766" name="Google Shape;766;p66"/>
          <p:cNvSpPr txBox="1">
            <a:spLocks noGrp="1"/>
          </p:cNvSpPr>
          <p:nvPr>
            <p:ph type="title"/>
          </p:nvPr>
        </p:nvSpPr>
        <p:spPr>
          <a:xfrm>
            <a:off x="4319588" y="230956"/>
            <a:ext cx="6348300" cy="1320900"/>
          </a:xfrm>
          <a:prstGeom prst="rect">
            <a:avLst/>
          </a:prstGeom>
          <a:noFill/>
          <a:ln>
            <a:noFill/>
          </a:ln>
        </p:spPr>
        <p:txBody>
          <a:bodyPr spcFirstLastPara="1" vert="horz" wrap="square" lIns="91425" tIns="45700" rIns="91425" bIns="45700" rtlCol="0" anchor="t" anchorCtr="0">
            <a:noAutofit/>
          </a:bodyPr>
          <a:lstStyle/>
          <a:p>
            <a:pPr>
              <a:lnSpc>
                <a:spcPct val="100000"/>
              </a:lnSpc>
              <a:spcBef>
                <a:spcPts val="0"/>
              </a:spcBef>
              <a:buClr>
                <a:schemeClr val="accent1"/>
              </a:buClr>
              <a:buSzPts val="3600"/>
            </a:pPr>
            <a:r>
              <a:rPr lang="en-US" sz="3600" b="1">
                <a:latin typeface="Arial"/>
                <a:ea typeface="Arial"/>
                <a:cs typeface="Arial"/>
                <a:sym typeface="Arial"/>
              </a:rPr>
              <a:t>Frankfort Plane</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67"/>
          <p:cNvSpPr/>
          <p:nvPr/>
        </p:nvSpPr>
        <p:spPr>
          <a:xfrm>
            <a:off x="1524000" y="0"/>
            <a:ext cx="9144000" cy="6858000"/>
          </a:xfrm>
          <a:prstGeom prst="rect">
            <a:avLst/>
          </a:prstGeom>
          <a:solidFill>
            <a:schemeClr val="lt1"/>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773" name="Google Shape;773;p67"/>
          <p:cNvSpPr/>
          <p:nvPr/>
        </p:nvSpPr>
        <p:spPr>
          <a:xfrm rot="-5400000" flipH="1">
            <a:off x="2666713" y="-1142284"/>
            <a:ext cx="6858000" cy="9143425"/>
          </a:xfrm>
          <a:prstGeom prst="rect">
            <a:avLst/>
          </a:prstGeom>
          <a:gradFill>
            <a:gsLst>
              <a:gs pos="0">
                <a:schemeClr val="accent1"/>
              </a:gs>
              <a:gs pos="8000">
                <a:schemeClr val="accent1"/>
              </a:gs>
              <a:gs pos="100000">
                <a:srgbClr val="1F3864"/>
              </a:gs>
            </a:gsLst>
            <a:lin ang="12000000" scaled="0"/>
          </a:gra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774" name="Google Shape;774;p67"/>
          <p:cNvSpPr/>
          <p:nvPr/>
        </p:nvSpPr>
        <p:spPr>
          <a:xfrm rot="10800000" flipH="1">
            <a:off x="1522267" y="0"/>
            <a:ext cx="6803134" cy="6857572"/>
          </a:xfrm>
          <a:prstGeom prst="rect">
            <a:avLst/>
          </a:prstGeom>
          <a:gradFill>
            <a:gsLst>
              <a:gs pos="0">
                <a:srgbClr val="000000">
                  <a:alpha val="51372"/>
                </a:srgbClr>
              </a:gs>
              <a:gs pos="8000">
                <a:srgbClr val="000000">
                  <a:alpha val="51372"/>
                </a:srgbClr>
              </a:gs>
              <a:gs pos="100000">
                <a:schemeClr val="accent1"/>
              </a:gs>
            </a:gsLst>
            <a:lin ang="4800000" scaled="0"/>
          </a:gra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775" name="Google Shape;775;p67"/>
          <p:cNvSpPr/>
          <p:nvPr/>
        </p:nvSpPr>
        <p:spPr>
          <a:xfrm rot="-5400000" flipH="1">
            <a:off x="3649298" y="-161647"/>
            <a:ext cx="4894564" cy="9145160"/>
          </a:xfrm>
          <a:prstGeom prst="rect">
            <a:avLst/>
          </a:prstGeom>
          <a:gradFill>
            <a:gsLst>
              <a:gs pos="0">
                <a:srgbClr val="9CC2E5">
                  <a:alpha val="0"/>
                </a:srgbClr>
              </a:gs>
              <a:gs pos="100000">
                <a:srgbClr val="000000">
                  <a:alpha val="45490"/>
                </a:srgbClr>
              </a:gs>
            </a:gsLst>
            <a:lin ang="1200000" scaled="0"/>
          </a:gra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776" name="Google Shape;776;p67" descr="000_0022"/>
          <p:cNvPicPr preferRelativeResize="0"/>
          <p:nvPr/>
        </p:nvPicPr>
        <p:blipFill rotWithShape="1">
          <a:blip r:embed="rId3">
            <a:alphaModFix/>
          </a:blip>
          <a:srcRect/>
          <a:stretch/>
        </p:blipFill>
        <p:spPr>
          <a:xfrm>
            <a:off x="3748278" y="457200"/>
            <a:ext cx="4695445" cy="5943600"/>
          </a:xfrm>
          <a:prstGeom prst="rect">
            <a:avLst/>
          </a:prstGeom>
          <a:noFill/>
          <a:ln>
            <a:noFill/>
          </a:ln>
        </p:spPr>
      </p:pic>
      <p:sp>
        <p:nvSpPr>
          <p:cNvPr id="777" name="Google Shape;777;p67"/>
          <p:cNvSpPr txBox="1"/>
          <p:nvPr/>
        </p:nvSpPr>
        <p:spPr>
          <a:xfrm>
            <a:off x="3711575" y="-147637"/>
            <a:ext cx="9144000" cy="369291"/>
          </a:xfrm>
          <a:prstGeom prst="rect">
            <a:avLst/>
          </a:prstGeom>
          <a:noFill/>
          <a:ln>
            <a:noFill/>
          </a:ln>
        </p:spPr>
        <p:txBody>
          <a:bodyPr spcFirstLastPara="1" wrap="square" lIns="91425" tIns="45700" rIns="91425" bIns="45700" anchor="t" anchorCtr="0">
            <a:spAutoFit/>
          </a:bodyPr>
          <a:lstStyle/>
          <a:p>
            <a:pPr>
              <a:buClr>
                <a:schemeClr val="dk1"/>
              </a:buClr>
              <a:buSzPts val="1800"/>
            </a:pPr>
            <a:endParaRPr>
              <a:solidFill>
                <a:schemeClr val="dk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4" name="Google Shape;784;p68"/>
          <p:cNvSpPr txBox="1">
            <a:spLocks noGrp="1"/>
          </p:cNvSpPr>
          <p:nvPr>
            <p:ph type="title"/>
          </p:nvPr>
        </p:nvSpPr>
        <p:spPr>
          <a:xfrm>
            <a:off x="250371" y="744927"/>
            <a:ext cx="5076372" cy="5502264"/>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2"/>
              </a:buClr>
              <a:buSzPts val="3600"/>
            </a:pPr>
            <a:r>
              <a:rPr lang="en-US" b="1" i="0" u="none" dirty="0">
                <a:latin typeface="Arial" panose="020B0604020202020204" pitchFamily="34" charset="0"/>
                <a:cs typeface="Arial" panose="020B0604020202020204" pitchFamily="34" charset="0"/>
              </a:rPr>
              <a:t>Recording Process for Height Measurement</a:t>
            </a:r>
            <a:endParaRPr dirty="0">
              <a:latin typeface="Arial" panose="020B0604020202020204" pitchFamily="34" charset="0"/>
              <a:cs typeface="Arial" panose="020B0604020202020204" pitchFamily="34" charset="0"/>
            </a:endParaRPr>
          </a:p>
        </p:txBody>
      </p:sp>
      <p:cxnSp>
        <p:nvCxnSpPr>
          <p:cNvPr id="785" name="Google Shape;785;p68"/>
          <p:cNvCxnSpPr/>
          <p:nvPr/>
        </p:nvCxnSpPr>
        <p:spPr>
          <a:xfrm>
            <a:off x="1179207" y="2502669"/>
            <a:ext cx="0" cy="2228850"/>
          </a:xfrm>
          <a:prstGeom prst="straightConnector1">
            <a:avLst/>
          </a:prstGeom>
          <a:noFill/>
          <a:ln w="19050" cap="flat" cmpd="sng">
            <a:solidFill>
              <a:schemeClr val="lt1">
                <a:alpha val="60000"/>
              </a:schemeClr>
            </a:solidFill>
            <a:prstDash val="solid"/>
            <a:miter lim="800000"/>
            <a:headEnd type="none" w="sm" len="sm"/>
            <a:tailEnd type="none" w="sm" len="sm"/>
          </a:ln>
        </p:spPr>
      </p:cxnSp>
      <p:grpSp>
        <p:nvGrpSpPr>
          <p:cNvPr id="786" name="Google Shape;786;p68"/>
          <p:cNvGrpSpPr/>
          <p:nvPr/>
        </p:nvGrpSpPr>
        <p:grpSpPr>
          <a:xfrm>
            <a:off x="5326744" y="574967"/>
            <a:ext cx="4701779" cy="5570764"/>
            <a:chOff x="0" y="680"/>
            <a:chExt cx="4701779" cy="5570764"/>
          </a:xfrm>
        </p:grpSpPr>
        <p:sp>
          <p:nvSpPr>
            <p:cNvPr id="787" name="Google Shape;787;p68"/>
            <p:cNvSpPr/>
            <p:nvPr/>
          </p:nvSpPr>
          <p:spPr>
            <a:xfrm>
              <a:off x="0" y="680"/>
              <a:ext cx="4701779" cy="1591647"/>
            </a:xfrm>
            <a:prstGeom prst="roundRect">
              <a:avLst>
                <a:gd name="adj" fmla="val 10000"/>
              </a:avLst>
            </a:prstGeom>
            <a:solidFill>
              <a:schemeClr val="dk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88" name="Google Shape;788;p68"/>
            <p:cNvSpPr/>
            <p:nvPr/>
          </p:nvSpPr>
          <p:spPr>
            <a:xfrm>
              <a:off x="481473" y="358800"/>
              <a:ext cx="875405" cy="875405"/>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89" name="Google Shape;789;p68"/>
            <p:cNvSpPr/>
            <p:nvPr/>
          </p:nvSpPr>
          <p:spPr>
            <a:xfrm>
              <a:off x="1838352" y="680"/>
              <a:ext cx="2863426" cy="1591647"/>
            </a:xfrm>
            <a:prstGeom prst="rect">
              <a:avLst/>
            </a:prstGeom>
            <a:no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90" name="Google Shape;790;p68"/>
            <p:cNvSpPr txBox="1"/>
            <p:nvPr/>
          </p:nvSpPr>
          <p:spPr>
            <a:xfrm>
              <a:off x="1838352" y="680"/>
              <a:ext cx="2863426" cy="1591647"/>
            </a:xfrm>
            <a:prstGeom prst="rect">
              <a:avLst/>
            </a:prstGeom>
            <a:noFill/>
            <a:ln>
              <a:noFill/>
            </a:ln>
          </p:spPr>
          <p:txBody>
            <a:bodyPr spcFirstLastPara="1" wrap="square" lIns="168425" tIns="168425" rIns="168425" bIns="168425" anchor="ctr" anchorCtr="0">
              <a:noAutofit/>
            </a:bodyPr>
            <a:lstStyle/>
            <a:p>
              <a:pPr>
                <a:lnSpc>
                  <a:spcPct val="90000"/>
                </a:lnSpc>
                <a:buClr>
                  <a:schemeClr val="lt1"/>
                </a:buClr>
                <a:buSzPts val="2200"/>
              </a:pPr>
              <a:r>
                <a:rPr lang="en-US" sz="2200">
                  <a:solidFill>
                    <a:schemeClr val="lt1"/>
                  </a:solidFill>
                  <a:latin typeface="Calibri"/>
                  <a:ea typeface="Calibri"/>
                  <a:cs typeface="Calibri"/>
                  <a:sym typeface="Calibri"/>
                </a:rPr>
                <a:t>Measurer takes first height</a:t>
              </a:r>
              <a:endParaRPr sz="2200">
                <a:solidFill>
                  <a:schemeClr val="lt1"/>
                </a:solidFill>
                <a:latin typeface="Calibri"/>
                <a:ea typeface="Calibri"/>
                <a:cs typeface="Calibri"/>
                <a:sym typeface="Calibri"/>
              </a:endParaRPr>
            </a:p>
          </p:txBody>
        </p:sp>
        <p:sp>
          <p:nvSpPr>
            <p:cNvPr id="791" name="Google Shape;791;p68"/>
            <p:cNvSpPr/>
            <p:nvPr/>
          </p:nvSpPr>
          <p:spPr>
            <a:xfrm>
              <a:off x="0" y="1990238"/>
              <a:ext cx="4701779" cy="1591647"/>
            </a:xfrm>
            <a:prstGeom prst="roundRect">
              <a:avLst>
                <a:gd name="adj" fmla="val 10000"/>
              </a:avLst>
            </a:prstGeom>
            <a:solidFill>
              <a:schemeClr val="dk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92" name="Google Shape;792;p68"/>
            <p:cNvSpPr/>
            <p:nvPr/>
          </p:nvSpPr>
          <p:spPr>
            <a:xfrm>
              <a:off x="481473" y="2348359"/>
              <a:ext cx="875405" cy="875405"/>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93" name="Google Shape;793;p68"/>
            <p:cNvSpPr/>
            <p:nvPr/>
          </p:nvSpPr>
          <p:spPr>
            <a:xfrm>
              <a:off x="1838352" y="1990238"/>
              <a:ext cx="2863426" cy="1591647"/>
            </a:xfrm>
            <a:prstGeom prst="rect">
              <a:avLst/>
            </a:prstGeom>
            <a:no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94" name="Google Shape;794;p68"/>
            <p:cNvSpPr txBox="1"/>
            <p:nvPr/>
          </p:nvSpPr>
          <p:spPr>
            <a:xfrm>
              <a:off x="1838352" y="1990238"/>
              <a:ext cx="2863426" cy="1591647"/>
            </a:xfrm>
            <a:prstGeom prst="rect">
              <a:avLst/>
            </a:prstGeom>
            <a:noFill/>
            <a:ln>
              <a:noFill/>
            </a:ln>
          </p:spPr>
          <p:txBody>
            <a:bodyPr spcFirstLastPara="1" wrap="square" lIns="168425" tIns="168425" rIns="168425" bIns="168425" anchor="ctr" anchorCtr="0">
              <a:noAutofit/>
            </a:bodyPr>
            <a:lstStyle/>
            <a:p>
              <a:pPr>
                <a:lnSpc>
                  <a:spcPct val="90000"/>
                </a:lnSpc>
                <a:buClr>
                  <a:schemeClr val="lt1"/>
                </a:buClr>
                <a:buSzPts val="2200"/>
              </a:pPr>
              <a:r>
                <a:rPr lang="en-US" sz="2200">
                  <a:solidFill>
                    <a:schemeClr val="lt1"/>
                  </a:solidFill>
                  <a:latin typeface="Calibri"/>
                  <a:ea typeface="Calibri"/>
                  <a:cs typeface="Calibri"/>
                  <a:sym typeface="Calibri"/>
                </a:rPr>
                <a:t>Recorder calls number back to measurer</a:t>
              </a:r>
              <a:endParaRPr sz="2200">
                <a:solidFill>
                  <a:schemeClr val="lt1"/>
                </a:solidFill>
                <a:latin typeface="Calibri"/>
                <a:ea typeface="Calibri"/>
                <a:cs typeface="Calibri"/>
                <a:sym typeface="Calibri"/>
              </a:endParaRPr>
            </a:p>
          </p:txBody>
        </p:sp>
        <p:sp>
          <p:nvSpPr>
            <p:cNvPr id="795" name="Google Shape;795;p68"/>
            <p:cNvSpPr/>
            <p:nvPr/>
          </p:nvSpPr>
          <p:spPr>
            <a:xfrm>
              <a:off x="0" y="3979797"/>
              <a:ext cx="4701779" cy="1591647"/>
            </a:xfrm>
            <a:prstGeom prst="roundRect">
              <a:avLst>
                <a:gd name="adj" fmla="val 10000"/>
              </a:avLst>
            </a:prstGeom>
            <a:solidFill>
              <a:schemeClr val="dk1"/>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96" name="Google Shape;796;p68"/>
            <p:cNvSpPr/>
            <p:nvPr/>
          </p:nvSpPr>
          <p:spPr>
            <a:xfrm>
              <a:off x="481473" y="4337918"/>
              <a:ext cx="875405" cy="875405"/>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97" name="Google Shape;797;p68"/>
            <p:cNvSpPr/>
            <p:nvPr/>
          </p:nvSpPr>
          <p:spPr>
            <a:xfrm>
              <a:off x="1838352" y="3979797"/>
              <a:ext cx="2863426" cy="1591647"/>
            </a:xfrm>
            <a:prstGeom prst="rect">
              <a:avLst/>
            </a:prstGeom>
            <a:no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798" name="Google Shape;798;p68"/>
            <p:cNvSpPr txBox="1"/>
            <p:nvPr/>
          </p:nvSpPr>
          <p:spPr>
            <a:xfrm>
              <a:off x="1838352" y="3979797"/>
              <a:ext cx="2863426" cy="1591647"/>
            </a:xfrm>
            <a:prstGeom prst="rect">
              <a:avLst/>
            </a:prstGeom>
            <a:noFill/>
            <a:ln>
              <a:noFill/>
            </a:ln>
          </p:spPr>
          <p:txBody>
            <a:bodyPr spcFirstLastPara="1" wrap="square" lIns="168425" tIns="168425" rIns="168425" bIns="168425" anchor="ctr" anchorCtr="0">
              <a:noAutofit/>
            </a:bodyPr>
            <a:lstStyle/>
            <a:p>
              <a:pPr>
                <a:lnSpc>
                  <a:spcPct val="90000"/>
                </a:lnSpc>
                <a:buClr>
                  <a:schemeClr val="lt1"/>
                </a:buClr>
                <a:buSzPts val="2200"/>
              </a:pPr>
              <a:r>
                <a:rPr lang="en-US" sz="2200">
                  <a:solidFill>
                    <a:schemeClr val="lt1"/>
                  </a:solidFill>
                  <a:latin typeface="Calibri"/>
                  <a:ea typeface="Calibri"/>
                  <a:cs typeface="Calibri"/>
                  <a:sym typeface="Calibri"/>
                </a:rPr>
                <a:t>Recorder records number in space indicated for “1</a:t>
              </a:r>
              <a:r>
                <a:rPr lang="en-US" sz="2200" baseline="30000">
                  <a:solidFill>
                    <a:schemeClr val="lt1"/>
                  </a:solidFill>
                  <a:latin typeface="Calibri"/>
                  <a:ea typeface="Calibri"/>
                  <a:cs typeface="Calibri"/>
                  <a:sym typeface="Calibri"/>
                </a:rPr>
                <a:t>st</a:t>
              </a:r>
              <a:r>
                <a:rPr lang="en-US" sz="2200">
                  <a:solidFill>
                    <a:schemeClr val="lt1"/>
                  </a:solidFill>
                  <a:latin typeface="Calibri"/>
                  <a:ea typeface="Calibri"/>
                  <a:cs typeface="Calibri"/>
                  <a:sym typeface="Calibri"/>
                </a:rPr>
                <a:t> Height”</a:t>
              </a:r>
              <a:endParaRPr sz="2200">
                <a:solidFill>
                  <a:schemeClr val="lt1"/>
                </a:solidFill>
                <a:latin typeface="Calibri"/>
                <a:ea typeface="Calibri"/>
                <a:cs typeface="Calibri"/>
                <a:sym typeface="Calibri"/>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5" name="Google Shape;805;p69"/>
          <p:cNvSpPr txBox="1">
            <a:spLocks noGrp="1"/>
          </p:cNvSpPr>
          <p:nvPr>
            <p:ph type="title"/>
          </p:nvPr>
        </p:nvSpPr>
        <p:spPr>
          <a:xfrm>
            <a:off x="496905" y="686141"/>
            <a:ext cx="4701779" cy="5502264"/>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2"/>
              </a:buClr>
              <a:buSzPts val="3600"/>
            </a:pPr>
            <a:r>
              <a:rPr lang="en-US" sz="4000" b="1" dirty="0">
                <a:latin typeface="Arial"/>
                <a:ea typeface="Arial"/>
                <a:cs typeface="Arial"/>
                <a:sym typeface="Arial"/>
              </a:rPr>
              <a:t>Weight Measurement</a:t>
            </a:r>
            <a:br>
              <a:rPr lang="en-US" sz="4000" b="1" dirty="0">
                <a:latin typeface="Arial"/>
                <a:ea typeface="Arial"/>
                <a:cs typeface="Arial"/>
                <a:sym typeface="Arial"/>
              </a:rPr>
            </a:br>
            <a:r>
              <a:rPr lang="en-US" sz="4000" b="1" dirty="0">
                <a:latin typeface="Arial"/>
                <a:ea typeface="Arial"/>
                <a:cs typeface="Arial"/>
                <a:sym typeface="Arial"/>
              </a:rPr>
              <a:t>Procedure</a:t>
            </a:r>
            <a:endParaRPr sz="4000" dirty="0"/>
          </a:p>
        </p:txBody>
      </p:sp>
      <p:cxnSp>
        <p:nvCxnSpPr>
          <p:cNvPr id="806" name="Google Shape;806;p69"/>
          <p:cNvCxnSpPr/>
          <p:nvPr/>
        </p:nvCxnSpPr>
        <p:spPr>
          <a:xfrm>
            <a:off x="1962978" y="2395983"/>
            <a:ext cx="0" cy="2228850"/>
          </a:xfrm>
          <a:prstGeom prst="straightConnector1">
            <a:avLst/>
          </a:prstGeom>
          <a:noFill/>
          <a:ln w="19050" cap="flat" cmpd="sng">
            <a:solidFill>
              <a:schemeClr val="lt1">
                <a:alpha val="60000"/>
              </a:schemeClr>
            </a:solidFill>
            <a:prstDash val="solid"/>
            <a:miter lim="800000"/>
            <a:headEnd type="none" w="sm" len="sm"/>
            <a:tailEnd type="none" w="sm" len="sm"/>
          </a:ln>
        </p:spPr>
      </p:cxnSp>
      <p:grpSp>
        <p:nvGrpSpPr>
          <p:cNvPr id="807" name="Google Shape;807;p69"/>
          <p:cNvGrpSpPr/>
          <p:nvPr/>
        </p:nvGrpSpPr>
        <p:grpSpPr>
          <a:xfrm>
            <a:off x="5484019" y="669595"/>
            <a:ext cx="4701779" cy="5518811"/>
            <a:chOff x="0" y="26656"/>
            <a:chExt cx="4701779" cy="5518811"/>
          </a:xfrm>
        </p:grpSpPr>
        <p:sp>
          <p:nvSpPr>
            <p:cNvPr id="808" name="Google Shape;808;p69"/>
            <p:cNvSpPr/>
            <p:nvPr/>
          </p:nvSpPr>
          <p:spPr>
            <a:xfrm>
              <a:off x="0" y="26656"/>
              <a:ext cx="4701779" cy="1338662"/>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09" name="Google Shape;809;p69"/>
            <p:cNvSpPr txBox="1"/>
            <p:nvPr/>
          </p:nvSpPr>
          <p:spPr>
            <a:xfrm>
              <a:off x="65348" y="92004"/>
              <a:ext cx="4571083" cy="1207966"/>
            </a:xfrm>
            <a:prstGeom prst="rect">
              <a:avLst/>
            </a:prstGeom>
            <a:noFill/>
            <a:ln>
              <a:noFill/>
            </a:ln>
          </p:spPr>
          <p:txBody>
            <a:bodyPr spcFirstLastPara="1" wrap="square" lIns="72375" tIns="72375" rIns="72375" bIns="72375" anchor="ctr" anchorCtr="0">
              <a:noAutofit/>
            </a:bodyPr>
            <a:lstStyle/>
            <a:p>
              <a:pPr>
                <a:lnSpc>
                  <a:spcPct val="90000"/>
                </a:lnSpc>
                <a:buClr>
                  <a:schemeClr val="lt1"/>
                </a:buClr>
                <a:buSzPts val="1900"/>
              </a:pPr>
              <a:r>
                <a:rPr lang="en-US" sz="1900">
                  <a:solidFill>
                    <a:schemeClr val="lt1"/>
                  </a:solidFill>
                  <a:latin typeface="Calibri"/>
                  <a:ea typeface="Calibri"/>
                  <a:cs typeface="Calibri"/>
                  <a:sym typeface="Calibri"/>
                </a:rPr>
                <a:t>“Zero” the scale if digital</a:t>
              </a:r>
              <a:endParaRPr sz="1900">
                <a:solidFill>
                  <a:schemeClr val="lt1"/>
                </a:solidFill>
                <a:latin typeface="Calibri"/>
                <a:ea typeface="Calibri"/>
                <a:cs typeface="Calibri"/>
                <a:sym typeface="Calibri"/>
              </a:endParaRPr>
            </a:p>
          </p:txBody>
        </p:sp>
        <p:sp>
          <p:nvSpPr>
            <p:cNvPr id="810" name="Google Shape;810;p69"/>
            <p:cNvSpPr/>
            <p:nvPr/>
          </p:nvSpPr>
          <p:spPr>
            <a:xfrm>
              <a:off x="0" y="1420039"/>
              <a:ext cx="4701779" cy="1338662"/>
            </a:xfrm>
            <a:prstGeom prst="roundRect">
              <a:avLst>
                <a:gd name="adj" fmla="val 16667"/>
              </a:avLst>
            </a:prstGeom>
            <a:solidFill>
              <a:srgbClr val="D07A5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11" name="Google Shape;811;p69"/>
            <p:cNvSpPr txBox="1"/>
            <p:nvPr/>
          </p:nvSpPr>
          <p:spPr>
            <a:xfrm>
              <a:off x="65348" y="1485387"/>
              <a:ext cx="4571083" cy="1207966"/>
            </a:xfrm>
            <a:prstGeom prst="rect">
              <a:avLst/>
            </a:prstGeom>
            <a:noFill/>
            <a:ln>
              <a:noFill/>
            </a:ln>
          </p:spPr>
          <p:txBody>
            <a:bodyPr spcFirstLastPara="1" wrap="square" lIns="72375" tIns="72375" rIns="72375" bIns="72375" anchor="ctr" anchorCtr="0">
              <a:noAutofit/>
            </a:bodyPr>
            <a:lstStyle/>
            <a:p>
              <a:pPr>
                <a:lnSpc>
                  <a:spcPct val="90000"/>
                </a:lnSpc>
                <a:buClr>
                  <a:schemeClr val="lt1"/>
                </a:buClr>
                <a:buSzPts val="1900"/>
              </a:pPr>
              <a:r>
                <a:rPr lang="en-US" sz="1900">
                  <a:solidFill>
                    <a:schemeClr val="lt1"/>
                  </a:solidFill>
                  <a:latin typeface="Calibri"/>
                  <a:ea typeface="Calibri"/>
                  <a:cs typeface="Calibri"/>
                  <a:sym typeface="Calibri"/>
                </a:rPr>
                <a:t>Measurer has child step up on the center of the scale and stands facing the back of the scale (confidentiality) and indicates to recorder that child is “ready”</a:t>
              </a:r>
              <a:endParaRPr sz="1900">
                <a:solidFill>
                  <a:schemeClr val="lt1"/>
                </a:solidFill>
                <a:latin typeface="Calibri"/>
                <a:ea typeface="Calibri"/>
                <a:cs typeface="Calibri"/>
                <a:sym typeface="Calibri"/>
              </a:endParaRPr>
            </a:p>
          </p:txBody>
        </p:sp>
        <p:sp>
          <p:nvSpPr>
            <p:cNvPr id="812" name="Google Shape;812;p69"/>
            <p:cNvSpPr/>
            <p:nvPr/>
          </p:nvSpPr>
          <p:spPr>
            <a:xfrm>
              <a:off x="0" y="2813422"/>
              <a:ext cx="4701779" cy="1338662"/>
            </a:xfrm>
            <a:prstGeom prst="roundRect">
              <a:avLst>
                <a:gd name="adj" fmla="val 16667"/>
              </a:avLst>
            </a:prstGeom>
            <a:solidFill>
              <a:srgbClr val="B888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13" name="Google Shape;813;p69"/>
            <p:cNvSpPr txBox="1"/>
            <p:nvPr/>
          </p:nvSpPr>
          <p:spPr>
            <a:xfrm>
              <a:off x="65348" y="2878770"/>
              <a:ext cx="4571083" cy="1207966"/>
            </a:xfrm>
            <a:prstGeom prst="rect">
              <a:avLst/>
            </a:prstGeom>
            <a:noFill/>
            <a:ln>
              <a:noFill/>
            </a:ln>
          </p:spPr>
          <p:txBody>
            <a:bodyPr spcFirstLastPara="1" wrap="square" lIns="72375" tIns="72375" rIns="72375" bIns="72375" anchor="ctr" anchorCtr="0">
              <a:noAutofit/>
            </a:bodyPr>
            <a:lstStyle/>
            <a:p>
              <a:pPr>
                <a:lnSpc>
                  <a:spcPct val="90000"/>
                </a:lnSpc>
                <a:buClr>
                  <a:schemeClr val="lt1"/>
                </a:buClr>
                <a:buSzPts val="1900"/>
              </a:pPr>
              <a:r>
                <a:rPr lang="en-US" sz="1900">
                  <a:solidFill>
                    <a:schemeClr val="lt1"/>
                  </a:solidFill>
                  <a:latin typeface="Calibri"/>
                  <a:ea typeface="Calibri"/>
                  <a:cs typeface="Calibri"/>
                  <a:sym typeface="Calibri"/>
                </a:rPr>
                <a:t>Body weight is evenly distributed on feet</a:t>
              </a:r>
              <a:endParaRPr sz="1900">
                <a:solidFill>
                  <a:schemeClr val="lt1"/>
                </a:solidFill>
                <a:latin typeface="Calibri"/>
                <a:ea typeface="Calibri"/>
                <a:cs typeface="Calibri"/>
                <a:sym typeface="Calibri"/>
              </a:endParaRPr>
            </a:p>
          </p:txBody>
        </p:sp>
        <p:sp>
          <p:nvSpPr>
            <p:cNvPr id="814" name="Google Shape;814;p69"/>
            <p:cNvSpPr/>
            <p:nvPr/>
          </p:nvSpPr>
          <p:spPr>
            <a:xfrm>
              <a:off x="0" y="4206805"/>
              <a:ext cx="4701779" cy="1338662"/>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15" name="Google Shape;815;p69"/>
            <p:cNvSpPr txBox="1"/>
            <p:nvPr/>
          </p:nvSpPr>
          <p:spPr>
            <a:xfrm>
              <a:off x="65348" y="4272153"/>
              <a:ext cx="4571083" cy="1207966"/>
            </a:xfrm>
            <a:prstGeom prst="rect">
              <a:avLst/>
            </a:prstGeom>
            <a:noFill/>
            <a:ln>
              <a:noFill/>
            </a:ln>
          </p:spPr>
          <p:txBody>
            <a:bodyPr spcFirstLastPara="1" wrap="square" lIns="72375" tIns="72375" rIns="72375" bIns="72375" anchor="ctr" anchorCtr="0">
              <a:noAutofit/>
            </a:bodyPr>
            <a:lstStyle/>
            <a:p>
              <a:pPr>
                <a:lnSpc>
                  <a:spcPct val="90000"/>
                </a:lnSpc>
                <a:buClr>
                  <a:schemeClr val="lt1"/>
                </a:buClr>
                <a:buSzPts val="1900"/>
              </a:pPr>
              <a:r>
                <a:rPr lang="en-US" sz="1900">
                  <a:solidFill>
                    <a:schemeClr val="lt1"/>
                  </a:solidFill>
                  <a:latin typeface="Calibri"/>
                  <a:ea typeface="Calibri"/>
                  <a:cs typeface="Calibri"/>
                  <a:sym typeface="Calibri"/>
                </a:rPr>
                <a:t>Head is up and facing straight ahead</a:t>
              </a:r>
              <a:endParaRPr sz="1900">
                <a:solidFill>
                  <a:schemeClr val="lt1"/>
                </a:solidFill>
                <a:latin typeface="Calibri"/>
                <a:ea typeface="Calibri"/>
                <a:cs typeface="Calibri"/>
                <a:sym typeface="Calibri"/>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2" name="Google Shape;822;p70"/>
          <p:cNvSpPr txBox="1">
            <a:spLocks noGrp="1"/>
          </p:cNvSpPr>
          <p:nvPr>
            <p:ph type="title"/>
          </p:nvPr>
        </p:nvSpPr>
        <p:spPr>
          <a:xfrm>
            <a:off x="348343" y="712269"/>
            <a:ext cx="5071755" cy="5502264"/>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2"/>
              </a:buClr>
              <a:buSzPts val="3600"/>
            </a:pPr>
            <a:r>
              <a:rPr lang="en-US" sz="4000" b="1" dirty="0">
                <a:latin typeface="Arial" panose="020B0604020202020204" pitchFamily="34" charset="0"/>
                <a:cs typeface="Arial" panose="020B0604020202020204" pitchFamily="34" charset="0"/>
              </a:rPr>
              <a:t>Weight Recording Process </a:t>
            </a:r>
            <a:endParaRPr sz="4000" dirty="0">
              <a:latin typeface="Arial" panose="020B0604020202020204" pitchFamily="34" charset="0"/>
              <a:cs typeface="Arial" panose="020B0604020202020204" pitchFamily="34" charset="0"/>
            </a:endParaRPr>
          </a:p>
        </p:txBody>
      </p:sp>
      <p:cxnSp>
        <p:nvCxnSpPr>
          <p:cNvPr id="823" name="Google Shape;823;p70"/>
          <p:cNvCxnSpPr/>
          <p:nvPr/>
        </p:nvCxnSpPr>
        <p:spPr>
          <a:xfrm>
            <a:off x="1962978" y="2395983"/>
            <a:ext cx="0" cy="2228850"/>
          </a:xfrm>
          <a:prstGeom prst="straightConnector1">
            <a:avLst/>
          </a:prstGeom>
          <a:noFill/>
          <a:ln w="19050" cap="flat" cmpd="sng">
            <a:solidFill>
              <a:schemeClr val="lt1">
                <a:alpha val="60000"/>
              </a:schemeClr>
            </a:solidFill>
            <a:prstDash val="solid"/>
            <a:miter lim="800000"/>
            <a:headEnd type="none" w="sm" len="sm"/>
            <a:tailEnd type="none" w="sm" len="sm"/>
          </a:ln>
        </p:spPr>
      </p:cxnSp>
      <p:grpSp>
        <p:nvGrpSpPr>
          <p:cNvPr id="824" name="Google Shape;824;p70"/>
          <p:cNvGrpSpPr/>
          <p:nvPr/>
        </p:nvGrpSpPr>
        <p:grpSpPr>
          <a:xfrm>
            <a:off x="5420098" y="653424"/>
            <a:ext cx="4829618" cy="5564349"/>
            <a:chOff x="-63920" y="10485"/>
            <a:chExt cx="4829618" cy="5564349"/>
          </a:xfrm>
        </p:grpSpPr>
        <p:sp>
          <p:nvSpPr>
            <p:cNvPr id="825" name="Google Shape;825;p70"/>
            <p:cNvSpPr/>
            <p:nvPr/>
          </p:nvSpPr>
          <p:spPr>
            <a:xfrm>
              <a:off x="-63920" y="10485"/>
              <a:ext cx="4701779" cy="1591384"/>
            </a:xfrm>
            <a:prstGeom prst="roundRect">
              <a:avLst>
                <a:gd name="adj" fmla="val 10000"/>
              </a:avLst>
            </a:prstGeom>
            <a:solidFill>
              <a:schemeClr val="accent2"/>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26" name="Google Shape;826;p70"/>
            <p:cNvSpPr/>
            <p:nvPr/>
          </p:nvSpPr>
          <p:spPr>
            <a:xfrm>
              <a:off x="417473" y="368547"/>
              <a:ext cx="876973" cy="875261"/>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27" name="Google Shape;827;p70"/>
            <p:cNvSpPr/>
            <p:nvPr/>
          </p:nvSpPr>
          <p:spPr>
            <a:xfrm>
              <a:off x="1574014" y="10485"/>
              <a:ext cx="3191684" cy="1592939"/>
            </a:xfrm>
            <a:prstGeom prst="rect">
              <a:avLst/>
            </a:prstGeom>
            <a:no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28" name="Google Shape;828;p70"/>
            <p:cNvSpPr txBox="1"/>
            <p:nvPr/>
          </p:nvSpPr>
          <p:spPr>
            <a:xfrm>
              <a:off x="1574014" y="10485"/>
              <a:ext cx="3191684" cy="1592939"/>
            </a:xfrm>
            <a:prstGeom prst="rect">
              <a:avLst/>
            </a:prstGeom>
            <a:noFill/>
            <a:ln>
              <a:noFill/>
            </a:ln>
          </p:spPr>
          <p:txBody>
            <a:bodyPr spcFirstLastPara="1" wrap="square" lIns="168575" tIns="168575" rIns="168575" bIns="168575" anchor="ctr" anchorCtr="0">
              <a:noAutofit/>
            </a:bodyPr>
            <a:lstStyle/>
            <a:p>
              <a:pPr>
                <a:lnSpc>
                  <a:spcPct val="90000"/>
                </a:lnSpc>
                <a:buClr>
                  <a:schemeClr val="lt1"/>
                </a:buClr>
                <a:buSzPts val="2000"/>
              </a:pPr>
              <a:r>
                <a:rPr lang="en-US" sz="2000">
                  <a:solidFill>
                    <a:schemeClr val="lt1"/>
                  </a:solidFill>
                  <a:latin typeface="Calibri"/>
                  <a:ea typeface="Calibri"/>
                  <a:cs typeface="Calibri"/>
                  <a:sym typeface="Calibri"/>
                </a:rPr>
                <a:t>Recorder obtains read-out number on scale and records number in space indicated for “Weight”</a:t>
              </a:r>
              <a:endParaRPr sz="2000">
                <a:solidFill>
                  <a:schemeClr val="lt1"/>
                </a:solidFill>
                <a:latin typeface="Calibri"/>
                <a:ea typeface="Calibri"/>
                <a:cs typeface="Calibri"/>
                <a:sym typeface="Calibri"/>
              </a:endParaRPr>
            </a:p>
          </p:txBody>
        </p:sp>
        <p:sp>
          <p:nvSpPr>
            <p:cNvPr id="829" name="Google Shape;829;p70"/>
            <p:cNvSpPr/>
            <p:nvPr/>
          </p:nvSpPr>
          <p:spPr>
            <a:xfrm>
              <a:off x="-63920" y="1989592"/>
              <a:ext cx="4701779" cy="1591384"/>
            </a:xfrm>
            <a:prstGeom prst="roundRect">
              <a:avLst>
                <a:gd name="adj" fmla="val 10000"/>
              </a:avLst>
            </a:prstGeom>
            <a:solidFill>
              <a:schemeClr val="accent3"/>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30" name="Google Shape;830;p70"/>
            <p:cNvSpPr/>
            <p:nvPr/>
          </p:nvSpPr>
          <p:spPr>
            <a:xfrm>
              <a:off x="417473" y="2347654"/>
              <a:ext cx="876973" cy="875261"/>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31" name="Google Shape;831;p70"/>
            <p:cNvSpPr/>
            <p:nvPr/>
          </p:nvSpPr>
          <p:spPr>
            <a:xfrm>
              <a:off x="1605602" y="1989592"/>
              <a:ext cx="3128508" cy="1592939"/>
            </a:xfrm>
            <a:prstGeom prst="rect">
              <a:avLst/>
            </a:prstGeom>
            <a:no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32" name="Google Shape;832;p70"/>
            <p:cNvSpPr txBox="1"/>
            <p:nvPr/>
          </p:nvSpPr>
          <p:spPr>
            <a:xfrm>
              <a:off x="1605602" y="1989592"/>
              <a:ext cx="3128508" cy="1592939"/>
            </a:xfrm>
            <a:prstGeom prst="rect">
              <a:avLst/>
            </a:prstGeom>
            <a:noFill/>
            <a:ln>
              <a:noFill/>
            </a:ln>
          </p:spPr>
          <p:txBody>
            <a:bodyPr spcFirstLastPara="1" wrap="square" lIns="168575" tIns="168575" rIns="168575" bIns="168575" anchor="ctr" anchorCtr="0">
              <a:noAutofit/>
            </a:bodyPr>
            <a:lstStyle/>
            <a:p>
              <a:pPr>
                <a:lnSpc>
                  <a:spcPct val="90000"/>
                </a:lnSpc>
                <a:buClr>
                  <a:schemeClr val="lt1"/>
                </a:buClr>
                <a:buSzPts val="2000"/>
              </a:pPr>
              <a:r>
                <a:rPr lang="en-US" sz="2000">
                  <a:solidFill>
                    <a:schemeClr val="lt1"/>
                  </a:solidFill>
                  <a:latin typeface="Calibri"/>
                  <a:ea typeface="Calibri"/>
                  <a:cs typeface="Calibri"/>
                  <a:sym typeface="Calibri"/>
                </a:rPr>
                <a:t>Weight is recorded to nearest 0.2 pounds (or appropriate unit for the scale)</a:t>
              </a:r>
              <a:endParaRPr sz="2000">
                <a:solidFill>
                  <a:schemeClr val="lt1"/>
                </a:solidFill>
                <a:latin typeface="Calibri"/>
                <a:ea typeface="Calibri"/>
                <a:cs typeface="Calibri"/>
                <a:sym typeface="Calibri"/>
              </a:endParaRPr>
            </a:p>
          </p:txBody>
        </p:sp>
        <p:sp>
          <p:nvSpPr>
            <p:cNvPr id="833" name="Google Shape;833;p70"/>
            <p:cNvSpPr/>
            <p:nvPr/>
          </p:nvSpPr>
          <p:spPr>
            <a:xfrm>
              <a:off x="-63920" y="3968699"/>
              <a:ext cx="4701779" cy="1591384"/>
            </a:xfrm>
            <a:prstGeom prst="roundRect">
              <a:avLst>
                <a:gd name="adj" fmla="val 10000"/>
              </a:avLst>
            </a:prstGeom>
            <a:solidFill>
              <a:schemeClr val="accent4"/>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34" name="Google Shape;834;p70"/>
            <p:cNvSpPr/>
            <p:nvPr/>
          </p:nvSpPr>
          <p:spPr>
            <a:xfrm>
              <a:off x="417473" y="4326761"/>
              <a:ext cx="876973" cy="875261"/>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35" name="Google Shape;835;p70"/>
            <p:cNvSpPr/>
            <p:nvPr/>
          </p:nvSpPr>
          <p:spPr>
            <a:xfrm>
              <a:off x="1623557" y="3968699"/>
              <a:ext cx="3092598" cy="1592939"/>
            </a:xfrm>
            <a:prstGeom prst="rect">
              <a:avLst/>
            </a:prstGeom>
            <a:no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836" name="Google Shape;836;p70"/>
            <p:cNvSpPr txBox="1"/>
            <p:nvPr/>
          </p:nvSpPr>
          <p:spPr>
            <a:xfrm>
              <a:off x="1545261" y="3981895"/>
              <a:ext cx="3092598" cy="1592939"/>
            </a:xfrm>
            <a:prstGeom prst="rect">
              <a:avLst/>
            </a:prstGeom>
            <a:noFill/>
            <a:ln>
              <a:noFill/>
            </a:ln>
          </p:spPr>
          <p:txBody>
            <a:bodyPr spcFirstLastPara="1" wrap="square" lIns="168575" tIns="168575" rIns="168575" bIns="168575" anchor="ctr" anchorCtr="0">
              <a:noAutofit/>
            </a:bodyPr>
            <a:lstStyle/>
            <a:p>
              <a:pPr>
                <a:lnSpc>
                  <a:spcPct val="90000"/>
                </a:lnSpc>
                <a:buClr>
                  <a:schemeClr val="lt1"/>
                </a:buClr>
                <a:buSzPts val="2000"/>
              </a:pPr>
              <a:r>
                <a:rPr lang="en-US" sz="2000" dirty="0">
                  <a:solidFill>
                    <a:schemeClr val="bg1"/>
                  </a:solidFill>
                  <a:latin typeface="Calibri"/>
                  <a:ea typeface="Calibri"/>
                  <a:cs typeface="Calibri"/>
                  <a:sym typeface="Calibri"/>
                </a:rPr>
                <a:t>NOTE:  The reading for weight measurement is NOT called out by the measurer or recorder to ensure CONFIDENTIALITY.</a:t>
              </a:r>
              <a:endParaRPr sz="2000" dirty="0">
                <a:solidFill>
                  <a:schemeClr val="bg1"/>
                </a:solidFill>
                <a:latin typeface="Calibri"/>
                <a:ea typeface="Calibri"/>
                <a:cs typeface="Calibri"/>
                <a:sym typeface="Calibri"/>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8598C8-59A8-CCF2-F2C5-F4E08994C35B}"/>
              </a:ext>
            </a:extLst>
          </p:cNvPr>
          <p:cNvSpPr txBox="1"/>
          <p:nvPr/>
        </p:nvSpPr>
        <p:spPr>
          <a:xfrm>
            <a:off x="1066800" y="782321"/>
            <a:ext cx="8077200" cy="8094524"/>
          </a:xfrm>
          <a:prstGeom prst="rect">
            <a:avLst/>
          </a:prstGeom>
          <a:noFill/>
        </p:spPr>
        <p:txBody>
          <a:bodyPr wrap="square">
            <a:spAutoFit/>
          </a:bodyPr>
          <a:lstStyle/>
          <a:p>
            <a:pPr algn="ctr"/>
            <a:r>
              <a:rPr lang="en-US" sz="3600" dirty="0">
                <a:latin typeface="Arial" panose="020B0604020202020204" pitchFamily="34" charset="0"/>
                <a:cs typeface="Arial" panose="020B0604020202020204" pitchFamily="34" charset="0"/>
              </a:rPr>
              <a:t>Typical Acanthosis Nigricans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of the Neck </a:t>
            </a:r>
          </a:p>
          <a:p>
            <a:pPr algn="ct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May begin at any age</a:t>
            </a:r>
          </a:p>
          <a:p>
            <a:pPr algn="ctr"/>
            <a:r>
              <a:rPr lang="en-US" sz="3600" dirty="0">
                <a:latin typeface="Arial" panose="020B0604020202020204" pitchFamily="34" charset="0"/>
                <a:cs typeface="Arial" panose="020B0604020202020204" pitchFamily="34" charset="0"/>
              </a:rPr>
              <a:t>Velvety thickening </a:t>
            </a:r>
          </a:p>
          <a:p>
            <a:pPr algn="ctr"/>
            <a:r>
              <a:rPr lang="en-US" sz="3600" dirty="0">
                <a:latin typeface="Arial" panose="020B0604020202020204" pitchFamily="34" charset="0"/>
                <a:cs typeface="Arial" panose="020B0604020202020204" pitchFamily="34" charset="0"/>
              </a:rPr>
              <a:t>Gray to brown to black in body creases</a:t>
            </a:r>
          </a:p>
          <a:p>
            <a:pPr algn="ctr"/>
            <a:r>
              <a:rPr lang="en-US" sz="3600" dirty="0">
                <a:latin typeface="Arial" panose="020B0604020202020204" pitchFamily="34" charset="0"/>
                <a:cs typeface="Arial" panose="020B0604020202020204" pitchFamily="34" charset="0"/>
              </a:rPr>
              <a:t>Neck, armpits, groin</a:t>
            </a:r>
          </a:p>
          <a:p>
            <a:pPr algn="ctr"/>
            <a:r>
              <a:rPr lang="en-US" sz="3600" dirty="0">
                <a:latin typeface="Arial" panose="020B0604020202020204" pitchFamily="34" charset="0"/>
                <a:cs typeface="Arial" panose="020B0604020202020204" pitchFamily="34" charset="0"/>
              </a:rPr>
              <a:t>Darker skinned people have darker lesions</a:t>
            </a:r>
          </a:p>
          <a:p>
            <a:pPr algn="ctr"/>
            <a:endParaRPr lang="en-US" sz="3600" dirty="0">
              <a:latin typeface="Arial" panose="020B0604020202020204" pitchFamily="34" charset="0"/>
              <a:cs typeface="Arial" panose="020B0604020202020204" pitchFamily="34" charset="0"/>
            </a:endParaRPr>
          </a:p>
          <a:p>
            <a:pPr algn="ctr"/>
            <a:endParaRPr lang="en-US" sz="3600" dirty="0">
              <a:latin typeface="Arial" panose="020B0604020202020204" pitchFamily="34" charset="0"/>
              <a:cs typeface="Arial" panose="020B0604020202020204" pitchFamily="34" charset="0"/>
            </a:endParaRPr>
          </a:p>
          <a:p>
            <a:pPr algn="ctr"/>
            <a:endParaRPr lang="en-US" sz="4400" dirty="0"/>
          </a:p>
          <a:p>
            <a:pPr algn="ctr"/>
            <a:endParaRPr lang="en-US" sz="4400" dirty="0"/>
          </a:p>
        </p:txBody>
      </p:sp>
    </p:spTree>
    <p:extLst>
      <p:ext uri="{BB962C8B-B14F-4D97-AF65-F5344CB8AC3E}">
        <p14:creationId xmlns:p14="http://schemas.microsoft.com/office/powerpoint/2010/main" val="35922218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oogle Shape;391;p36" descr="DSCN1087">
            <a:extLst>
              <a:ext uri="{FF2B5EF4-FFF2-40B4-BE49-F238E27FC236}">
                <a16:creationId xmlns:a16="http://schemas.microsoft.com/office/drawing/2014/main" id="{B5496958-35A5-3501-34CB-95638D1DEC6A}"/>
              </a:ext>
            </a:extLst>
          </p:cNvPr>
          <p:cNvPicPr preferRelativeResize="0"/>
          <p:nvPr/>
        </p:nvPicPr>
        <p:blipFill rotWithShape="1">
          <a:blip r:embed="rId2"/>
          <a:srcRect b="2173"/>
          <a:stretch/>
        </p:blipFill>
        <p:spPr>
          <a:xfrm>
            <a:off x="1508221" y="644229"/>
            <a:ext cx="3477996" cy="2560320"/>
          </a:xfrm>
          <a:prstGeom prst="rect">
            <a:avLst/>
          </a:prstGeom>
          <a:noFill/>
        </p:spPr>
      </p:pic>
      <p:pic>
        <p:nvPicPr>
          <p:cNvPr id="6" name="Google Shape;387;p36" descr="ANTES New Picture 1">
            <a:extLst>
              <a:ext uri="{FF2B5EF4-FFF2-40B4-BE49-F238E27FC236}">
                <a16:creationId xmlns:a16="http://schemas.microsoft.com/office/drawing/2014/main" id="{53213648-141E-07C8-A8AB-54EDEFFD034A}"/>
              </a:ext>
            </a:extLst>
          </p:cNvPr>
          <p:cNvPicPr preferRelativeResize="0"/>
          <p:nvPr/>
        </p:nvPicPr>
        <p:blipFill rotWithShape="1">
          <a:blip r:embed="rId3"/>
          <a:stretch/>
        </p:blipFill>
        <p:spPr>
          <a:xfrm>
            <a:off x="7142667" y="644229"/>
            <a:ext cx="3606084" cy="2560320"/>
          </a:xfrm>
          <a:prstGeom prst="rect">
            <a:avLst/>
          </a:prstGeom>
          <a:noFill/>
        </p:spPr>
      </p:pic>
      <p:pic>
        <p:nvPicPr>
          <p:cNvPr id="7" name="Google Shape;394;p36" descr="ANTES New Picture 2 copy">
            <a:extLst>
              <a:ext uri="{FF2B5EF4-FFF2-40B4-BE49-F238E27FC236}">
                <a16:creationId xmlns:a16="http://schemas.microsoft.com/office/drawing/2014/main" id="{599493A7-B62E-7DDD-D9E8-8D2965F377AB}"/>
              </a:ext>
            </a:extLst>
          </p:cNvPr>
          <p:cNvPicPr preferRelativeResize="0"/>
          <p:nvPr/>
        </p:nvPicPr>
        <p:blipFill rotWithShape="1">
          <a:blip r:embed="rId4"/>
          <a:srcRect l="2221" t="3135" r="4444" b="5943"/>
          <a:stretch/>
        </p:blipFill>
        <p:spPr>
          <a:xfrm>
            <a:off x="1396324" y="3653451"/>
            <a:ext cx="3701789" cy="2560320"/>
          </a:xfrm>
          <a:prstGeom prst="rect">
            <a:avLst/>
          </a:prstGeom>
          <a:noFill/>
        </p:spPr>
      </p:pic>
      <p:pic>
        <p:nvPicPr>
          <p:cNvPr id="4" name="Google Shape;390;p36" descr="figure02bs">
            <a:extLst>
              <a:ext uri="{FF2B5EF4-FFF2-40B4-BE49-F238E27FC236}">
                <a16:creationId xmlns:a16="http://schemas.microsoft.com/office/drawing/2014/main" id="{E9297103-D249-BE07-C821-12E1024D0F0E}"/>
              </a:ext>
            </a:extLst>
          </p:cNvPr>
          <p:cNvPicPr preferRelativeResize="0">
            <a:picLocks/>
          </p:cNvPicPr>
          <p:nvPr/>
        </p:nvPicPr>
        <p:blipFill rotWithShape="1">
          <a:blip r:embed="rId5"/>
          <a:stretch/>
        </p:blipFill>
        <p:spPr>
          <a:xfrm>
            <a:off x="7025469" y="3672788"/>
            <a:ext cx="3840480" cy="2560320"/>
          </a:xfrm>
          <a:prstGeom prst="rect">
            <a:avLst/>
          </a:prstGeom>
          <a:noFill/>
        </p:spPr>
      </p:pic>
    </p:spTree>
    <p:extLst>
      <p:ext uri="{BB962C8B-B14F-4D97-AF65-F5344CB8AC3E}">
        <p14:creationId xmlns:p14="http://schemas.microsoft.com/office/powerpoint/2010/main" val="747653593"/>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2FAF65-6E75-F0CD-759D-CE3103415B39}"/>
              </a:ext>
            </a:extLst>
          </p:cNvPr>
          <p:cNvSpPr txBox="1"/>
          <p:nvPr/>
        </p:nvSpPr>
        <p:spPr>
          <a:xfrm>
            <a:off x="2157984" y="960120"/>
            <a:ext cx="6986016" cy="1107996"/>
          </a:xfrm>
          <a:prstGeom prst="rect">
            <a:avLst/>
          </a:prstGeom>
          <a:noFill/>
        </p:spPr>
        <p:txBody>
          <a:bodyPr wrap="square">
            <a:spAutoFit/>
          </a:bodyPr>
          <a:lstStyle/>
          <a:p>
            <a:r>
              <a:rPr lang="en-US" sz="6600" dirty="0"/>
              <a:t>BMI CHECK OFF</a:t>
            </a:r>
          </a:p>
        </p:txBody>
      </p:sp>
    </p:spTree>
    <p:extLst>
      <p:ext uri="{BB962C8B-B14F-4D97-AF65-F5344CB8AC3E}">
        <p14:creationId xmlns:p14="http://schemas.microsoft.com/office/powerpoint/2010/main" val="3055339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4"/>
          <p:cNvSpPr txBox="1">
            <a:spLocks noGrp="1"/>
          </p:cNvSpPr>
          <p:nvPr>
            <p:ph type="title" idx="4294967295"/>
          </p:nvPr>
        </p:nvSpPr>
        <p:spPr>
          <a:xfrm>
            <a:off x="0" y="381000"/>
            <a:ext cx="9144000" cy="914400"/>
          </a:xfrm>
          <a:prstGeom prst="rect">
            <a:avLst/>
          </a:prstGeom>
          <a:solidFill>
            <a:srgbClr val="FFFFFF"/>
          </a:solidFill>
          <a:ln>
            <a:noFill/>
          </a:ln>
        </p:spPr>
        <p:txBody>
          <a:bodyPr spcFirstLastPara="1" vert="horz" wrap="square" lIns="91425" tIns="45700" rIns="91425" bIns="45700" rtlCol="0" anchor="ctr" anchorCtr="0">
            <a:noAutofit/>
          </a:bodyPr>
          <a:lstStyle/>
          <a:p>
            <a:pPr algn="ctr">
              <a:lnSpc>
                <a:spcPct val="100000"/>
              </a:lnSpc>
              <a:spcBef>
                <a:spcPts val="0"/>
              </a:spcBef>
              <a:buClr>
                <a:srgbClr val="FFFF00"/>
              </a:buClr>
              <a:buSzPts val="5400"/>
            </a:pPr>
            <a:r>
              <a:rPr lang="en-US" sz="5400">
                <a:solidFill>
                  <a:srgbClr val="000000"/>
                </a:solidFill>
              </a:rPr>
              <a:t>Procedure</a:t>
            </a:r>
            <a:endParaRPr>
              <a:solidFill>
                <a:srgbClr val="000000"/>
              </a:solidFill>
            </a:endParaRPr>
          </a:p>
        </p:txBody>
      </p:sp>
      <p:pic>
        <p:nvPicPr>
          <p:cNvPr id="371" name="Google Shape;371;p44"/>
          <p:cNvPicPr preferRelativeResize="0"/>
          <p:nvPr/>
        </p:nvPicPr>
        <p:blipFill rotWithShape="1">
          <a:blip r:embed="rId3">
            <a:alphaModFix/>
          </a:blip>
          <a:srcRect/>
          <a:stretch/>
        </p:blipFill>
        <p:spPr>
          <a:xfrm>
            <a:off x="2543900" y="1915625"/>
            <a:ext cx="6897950" cy="4600924"/>
          </a:xfrm>
          <a:prstGeom prst="rect">
            <a:avLst/>
          </a:prstGeom>
          <a:noFill/>
          <a:ln>
            <a:noFill/>
          </a:ln>
        </p:spPr>
      </p:pic>
    </p:spTree>
    <p:extLst>
      <p:ext uri="{BB962C8B-B14F-4D97-AF65-F5344CB8AC3E}">
        <p14:creationId xmlns:p14="http://schemas.microsoft.com/office/powerpoint/2010/main" val="709076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5"/>
          <p:cNvSpPr txBox="1">
            <a:spLocks noGrp="1"/>
          </p:cNvSpPr>
          <p:nvPr>
            <p:ph type="body" idx="4294967295"/>
          </p:nvPr>
        </p:nvSpPr>
        <p:spPr>
          <a:xfrm>
            <a:off x="8315325" y="2241550"/>
            <a:ext cx="3876675" cy="3440113"/>
          </a:xfrm>
          <a:prstGeom prst="rect">
            <a:avLst/>
          </a:prstGeom>
          <a:noFill/>
          <a:ln>
            <a:noFill/>
          </a:ln>
        </p:spPr>
        <p:txBody>
          <a:bodyPr spcFirstLastPara="1" vert="horz" wrap="square" lIns="91425" tIns="45700" rIns="91425" bIns="45700" rtlCol="0" anchor="t" anchorCtr="0">
            <a:noAutofit/>
          </a:bodyPr>
          <a:lstStyle/>
          <a:p>
            <a:pPr>
              <a:lnSpc>
                <a:spcPct val="100000"/>
              </a:lnSpc>
              <a:spcBef>
                <a:spcPts val="0"/>
              </a:spcBef>
              <a:buSzPts val="3200"/>
            </a:pPr>
            <a:r>
              <a:rPr lang="en-US" sz="3200" dirty="0">
                <a:latin typeface="Arial"/>
                <a:ea typeface="Arial"/>
                <a:cs typeface="Arial"/>
                <a:sym typeface="Arial"/>
              </a:rPr>
              <a:t>Appearance</a:t>
            </a:r>
            <a:endParaRPr dirty="0">
              <a:solidFill>
                <a:schemeClr val="tx1"/>
              </a:solidFill>
              <a:latin typeface="Arial"/>
              <a:ea typeface="Arial"/>
              <a:cs typeface="Arial"/>
              <a:sym typeface="Arial"/>
            </a:endParaRPr>
          </a:p>
          <a:p>
            <a:pPr>
              <a:lnSpc>
                <a:spcPct val="100000"/>
              </a:lnSpc>
              <a:spcBef>
                <a:spcPts val="640"/>
              </a:spcBef>
              <a:buSzPts val="3200"/>
            </a:pPr>
            <a:endParaRPr sz="3200" dirty="0">
              <a:latin typeface="Arial"/>
              <a:ea typeface="Arial"/>
              <a:cs typeface="Arial"/>
              <a:sym typeface="Arial"/>
            </a:endParaRPr>
          </a:p>
          <a:p>
            <a:pPr>
              <a:lnSpc>
                <a:spcPct val="100000"/>
              </a:lnSpc>
              <a:spcBef>
                <a:spcPts val="640"/>
              </a:spcBef>
              <a:buSzPts val="3200"/>
            </a:pPr>
            <a:r>
              <a:rPr lang="en-US" sz="3200" dirty="0">
                <a:latin typeface="Arial"/>
                <a:ea typeface="Arial"/>
                <a:cs typeface="Arial"/>
                <a:sym typeface="Arial"/>
              </a:rPr>
              <a:t>Behavior</a:t>
            </a:r>
            <a:endParaRPr dirty="0">
              <a:solidFill>
                <a:schemeClr val="tx1"/>
              </a:solidFill>
              <a:latin typeface="Arial"/>
              <a:ea typeface="Arial"/>
              <a:cs typeface="Arial"/>
              <a:sym typeface="Arial"/>
            </a:endParaRPr>
          </a:p>
          <a:p>
            <a:pPr>
              <a:lnSpc>
                <a:spcPct val="100000"/>
              </a:lnSpc>
              <a:spcBef>
                <a:spcPts val="640"/>
              </a:spcBef>
              <a:buSzPts val="3200"/>
            </a:pPr>
            <a:endParaRPr sz="3200" dirty="0">
              <a:latin typeface="Arial"/>
              <a:ea typeface="Arial"/>
              <a:cs typeface="Arial"/>
              <a:sym typeface="Arial"/>
            </a:endParaRPr>
          </a:p>
          <a:p>
            <a:pPr>
              <a:lnSpc>
                <a:spcPct val="100000"/>
              </a:lnSpc>
              <a:spcBef>
                <a:spcPts val="640"/>
              </a:spcBef>
              <a:buSzPts val="3200"/>
            </a:pPr>
            <a:r>
              <a:rPr lang="en-US" sz="3200" dirty="0">
                <a:latin typeface="Arial"/>
                <a:ea typeface="Arial"/>
                <a:cs typeface="Arial"/>
                <a:sym typeface="Arial"/>
              </a:rPr>
              <a:t>Complaints</a:t>
            </a:r>
            <a:endParaRPr dirty="0">
              <a:solidFill>
                <a:schemeClr val="tx1"/>
              </a:solidFill>
              <a:latin typeface="Arial"/>
              <a:ea typeface="Arial"/>
              <a:cs typeface="Arial"/>
              <a:sym typeface="Arial"/>
            </a:endParaRPr>
          </a:p>
          <a:p>
            <a:pPr marL="660400" indent="-457200">
              <a:lnSpc>
                <a:spcPct val="100000"/>
              </a:lnSpc>
              <a:spcBef>
                <a:spcPts val="640"/>
              </a:spcBef>
              <a:buSzPts val="3200"/>
            </a:pPr>
            <a:endParaRPr sz="3200" dirty="0">
              <a:latin typeface="Arial"/>
              <a:ea typeface="Arial"/>
              <a:cs typeface="Arial"/>
              <a:sym typeface="Arial"/>
            </a:endParaRPr>
          </a:p>
        </p:txBody>
      </p:sp>
      <p:sp>
        <p:nvSpPr>
          <p:cNvPr id="378" name="Google Shape;378;p45"/>
          <p:cNvSpPr txBox="1">
            <a:spLocks noGrp="1"/>
          </p:cNvSpPr>
          <p:nvPr>
            <p:ph type="title" idx="4294967295"/>
          </p:nvPr>
        </p:nvSpPr>
        <p:spPr>
          <a:xfrm>
            <a:off x="0" y="266700"/>
            <a:ext cx="9144000" cy="914400"/>
          </a:xfrm>
          <a:prstGeom prst="rect">
            <a:avLst/>
          </a:prstGeom>
          <a:solidFill>
            <a:srgbClr val="FFFFFF"/>
          </a:solidFill>
          <a:ln>
            <a:noFill/>
          </a:ln>
        </p:spPr>
        <p:txBody>
          <a:bodyPr spcFirstLastPara="1" vert="horz" wrap="square" lIns="91425" tIns="45700" rIns="91425" bIns="45700" rtlCol="0" anchor="ctr" anchorCtr="0">
            <a:noAutofit/>
          </a:bodyPr>
          <a:lstStyle/>
          <a:p>
            <a:pPr algn="ctr">
              <a:lnSpc>
                <a:spcPct val="100000"/>
              </a:lnSpc>
              <a:spcBef>
                <a:spcPts val="0"/>
              </a:spcBef>
              <a:buClr>
                <a:srgbClr val="FFFF00"/>
              </a:buClr>
              <a:buSzPts val="5400"/>
            </a:pPr>
            <a:r>
              <a:rPr lang="en-US" sz="5400">
                <a:solidFill>
                  <a:srgbClr val="000000"/>
                </a:solidFill>
              </a:rPr>
              <a:t>Observation</a:t>
            </a:r>
            <a:endParaRPr>
              <a:solidFill>
                <a:srgbClr val="000000"/>
              </a:solidFill>
            </a:endParaRPr>
          </a:p>
        </p:txBody>
      </p:sp>
      <p:pic>
        <p:nvPicPr>
          <p:cNvPr id="379" name="Google Shape;379;p45"/>
          <p:cNvPicPr preferRelativeResize="0"/>
          <p:nvPr/>
        </p:nvPicPr>
        <p:blipFill rotWithShape="1">
          <a:blip r:embed="rId3">
            <a:alphaModFix/>
          </a:blip>
          <a:srcRect l="2517" r="23441" b="52981"/>
          <a:stretch/>
        </p:blipFill>
        <p:spPr>
          <a:xfrm>
            <a:off x="2353288" y="1433726"/>
            <a:ext cx="3593214" cy="2509475"/>
          </a:xfrm>
          <a:prstGeom prst="rect">
            <a:avLst/>
          </a:prstGeom>
          <a:noFill/>
          <a:ln>
            <a:noFill/>
          </a:ln>
        </p:spPr>
      </p:pic>
      <p:pic>
        <p:nvPicPr>
          <p:cNvPr id="380" name="Google Shape;380;p45"/>
          <p:cNvPicPr preferRelativeResize="0"/>
          <p:nvPr/>
        </p:nvPicPr>
        <p:blipFill rotWithShape="1">
          <a:blip r:embed="rId4">
            <a:alphaModFix/>
          </a:blip>
          <a:srcRect/>
          <a:stretch/>
        </p:blipFill>
        <p:spPr>
          <a:xfrm>
            <a:off x="2353288" y="4195825"/>
            <a:ext cx="3593214" cy="2395476"/>
          </a:xfrm>
          <a:prstGeom prst="rect">
            <a:avLst/>
          </a:prstGeom>
          <a:noFill/>
          <a:ln>
            <a:noFill/>
          </a:ln>
        </p:spPr>
      </p:pic>
    </p:spTree>
    <p:extLst>
      <p:ext uri="{BB962C8B-B14F-4D97-AF65-F5344CB8AC3E}">
        <p14:creationId xmlns:p14="http://schemas.microsoft.com/office/powerpoint/2010/main" val="212700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7"/>
          <p:cNvSpPr txBox="1">
            <a:spLocks noGrp="1"/>
          </p:cNvSpPr>
          <p:nvPr>
            <p:ph type="title"/>
          </p:nvPr>
        </p:nvSpPr>
        <p:spPr>
          <a:xfrm>
            <a:off x="1524000" y="457200"/>
            <a:ext cx="9144000" cy="914400"/>
          </a:xfrm>
          <a:prstGeom prst="rect">
            <a:avLst/>
          </a:prstGeom>
          <a:solidFill>
            <a:srgbClr val="FFFFFF"/>
          </a:solidFill>
          <a:ln>
            <a:noFill/>
          </a:ln>
        </p:spPr>
        <p:txBody>
          <a:bodyPr spcFirstLastPara="1" vert="horz" wrap="square" lIns="91425" tIns="45700" rIns="91425" bIns="45700" rtlCol="0" anchor="ctr" anchorCtr="0">
            <a:noAutofit/>
          </a:bodyPr>
          <a:lstStyle/>
          <a:p>
            <a:pPr algn="ctr">
              <a:lnSpc>
                <a:spcPct val="100000"/>
              </a:lnSpc>
              <a:spcBef>
                <a:spcPts val="0"/>
              </a:spcBef>
              <a:buClr>
                <a:srgbClr val="FFFF00"/>
              </a:buClr>
              <a:buSzPts val="5400"/>
            </a:pPr>
            <a:r>
              <a:rPr lang="en-US" sz="5400">
                <a:solidFill>
                  <a:srgbClr val="000000"/>
                </a:solidFill>
              </a:rPr>
              <a:t>Behavior</a:t>
            </a:r>
            <a:endParaRPr>
              <a:solidFill>
                <a:srgbClr val="000000"/>
              </a:solidFill>
            </a:endParaRPr>
          </a:p>
        </p:txBody>
      </p:sp>
      <p:sp>
        <p:nvSpPr>
          <p:cNvPr id="396" name="Google Shape;396;p47"/>
          <p:cNvSpPr txBox="1">
            <a:spLocks noGrp="1"/>
          </p:cNvSpPr>
          <p:nvPr>
            <p:ph idx="1"/>
          </p:nvPr>
        </p:nvSpPr>
        <p:spPr>
          <a:xfrm>
            <a:off x="2057400" y="2133600"/>
            <a:ext cx="5715000" cy="3740100"/>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SzPts val="3200"/>
              <a:buFont typeface="Arial"/>
              <a:buChar char="•"/>
            </a:pPr>
            <a:r>
              <a:rPr lang="en-US" sz="3200" dirty="0">
                <a:latin typeface="Arial"/>
                <a:ea typeface="Arial"/>
                <a:cs typeface="Arial"/>
                <a:sym typeface="Arial"/>
              </a:rPr>
              <a:t>Head tilt or turn</a:t>
            </a:r>
            <a:endParaRPr dirty="0">
              <a:solidFill>
                <a:schemeClr val="tx1"/>
              </a:solidFill>
              <a:latin typeface="Arial"/>
              <a:ea typeface="Arial"/>
              <a:cs typeface="Arial"/>
              <a:sym typeface="Arial"/>
            </a:endParaRPr>
          </a:p>
          <a:p>
            <a:pPr marL="342900" indent="-342900">
              <a:lnSpc>
                <a:spcPct val="100000"/>
              </a:lnSpc>
              <a:spcBef>
                <a:spcPts val="640"/>
              </a:spcBef>
              <a:buSzPts val="3200"/>
              <a:buFont typeface="Arial"/>
              <a:buChar char="•"/>
            </a:pPr>
            <a:r>
              <a:rPr lang="en-US" sz="3200" dirty="0">
                <a:latin typeface="Arial"/>
                <a:ea typeface="Arial"/>
                <a:cs typeface="Arial"/>
                <a:sym typeface="Arial"/>
              </a:rPr>
              <a:t>Blinking or rubbing</a:t>
            </a:r>
            <a:endParaRPr dirty="0">
              <a:solidFill>
                <a:schemeClr val="tx1"/>
              </a:solidFill>
              <a:latin typeface="Arial"/>
              <a:ea typeface="Arial"/>
              <a:cs typeface="Arial"/>
              <a:sym typeface="Arial"/>
            </a:endParaRPr>
          </a:p>
          <a:p>
            <a:pPr marL="342900" indent="-342900">
              <a:lnSpc>
                <a:spcPct val="100000"/>
              </a:lnSpc>
              <a:spcBef>
                <a:spcPts val="640"/>
              </a:spcBef>
              <a:buSzPts val="3200"/>
              <a:buFont typeface="Arial"/>
              <a:buChar char="•"/>
            </a:pPr>
            <a:r>
              <a:rPr lang="en-US" sz="3200" dirty="0">
                <a:latin typeface="Arial"/>
                <a:ea typeface="Arial"/>
                <a:cs typeface="Arial"/>
                <a:sym typeface="Arial"/>
              </a:rPr>
              <a:t>Avoiding close work</a:t>
            </a:r>
            <a:endParaRPr dirty="0">
              <a:solidFill>
                <a:schemeClr val="tx1"/>
              </a:solidFill>
              <a:latin typeface="Arial"/>
              <a:ea typeface="Arial"/>
              <a:cs typeface="Arial"/>
              <a:sym typeface="Arial"/>
            </a:endParaRPr>
          </a:p>
          <a:p>
            <a:pPr marL="342900" indent="-342900">
              <a:lnSpc>
                <a:spcPct val="100000"/>
              </a:lnSpc>
              <a:spcBef>
                <a:spcPts val="640"/>
              </a:spcBef>
              <a:buSzPts val="3200"/>
              <a:buFont typeface="Arial"/>
              <a:buChar char="•"/>
            </a:pPr>
            <a:r>
              <a:rPr lang="en-US" sz="3200" dirty="0">
                <a:latin typeface="Arial"/>
                <a:ea typeface="Arial"/>
                <a:cs typeface="Arial"/>
                <a:sym typeface="Arial"/>
              </a:rPr>
              <a:t>Squinting/frowning</a:t>
            </a:r>
            <a:endParaRPr dirty="0">
              <a:solidFill>
                <a:schemeClr val="tx1"/>
              </a:solidFill>
              <a:latin typeface="Arial"/>
              <a:ea typeface="Arial"/>
              <a:cs typeface="Arial"/>
              <a:sym typeface="Arial"/>
            </a:endParaRPr>
          </a:p>
          <a:p>
            <a:pPr marL="342900" indent="-342900">
              <a:lnSpc>
                <a:spcPct val="100000"/>
              </a:lnSpc>
              <a:spcBef>
                <a:spcPts val="640"/>
              </a:spcBef>
              <a:buSzPts val="3200"/>
              <a:buFont typeface="Arial"/>
              <a:buChar char="•"/>
            </a:pPr>
            <a:r>
              <a:rPr lang="en-US" sz="3200" dirty="0">
                <a:latin typeface="Arial"/>
                <a:ea typeface="Arial"/>
                <a:cs typeface="Arial"/>
                <a:sym typeface="Arial"/>
              </a:rPr>
              <a:t>Closing or covering eye</a:t>
            </a:r>
            <a:endParaRPr dirty="0">
              <a:solidFill>
                <a:schemeClr val="tx1"/>
              </a:solidFill>
              <a:latin typeface="Arial"/>
              <a:ea typeface="Arial"/>
              <a:cs typeface="Arial"/>
              <a:sym typeface="Arial"/>
            </a:endParaRPr>
          </a:p>
          <a:p>
            <a:pPr marL="342900" indent="-342900">
              <a:lnSpc>
                <a:spcPct val="100000"/>
              </a:lnSpc>
              <a:spcBef>
                <a:spcPts val="640"/>
              </a:spcBef>
              <a:buSzPts val="3200"/>
              <a:buFont typeface="Arial"/>
              <a:buChar char="•"/>
            </a:pPr>
            <a:r>
              <a:rPr lang="en-US" sz="3200" dirty="0">
                <a:latin typeface="Arial"/>
                <a:ea typeface="Arial"/>
                <a:cs typeface="Arial"/>
                <a:sym typeface="Arial"/>
              </a:rPr>
              <a:t>Reading problems</a:t>
            </a:r>
            <a:endParaRPr dirty="0">
              <a:solidFill>
                <a:schemeClr val="tx1"/>
              </a:solidFill>
              <a:latin typeface="Arial"/>
              <a:ea typeface="Arial"/>
              <a:cs typeface="Arial"/>
              <a:sym typeface="Arial"/>
            </a:endParaRPr>
          </a:p>
          <a:p>
            <a:pPr marL="342900" indent="-342900">
              <a:lnSpc>
                <a:spcPct val="100000"/>
              </a:lnSpc>
              <a:spcBef>
                <a:spcPts val="640"/>
              </a:spcBef>
              <a:buSzPts val="3200"/>
              <a:buFont typeface="Arial"/>
              <a:buChar char="•"/>
            </a:pPr>
            <a:r>
              <a:rPr lang="en-US" sz="3200" dirty="0">
                <a:latin typeface="Arial"/>
                <a:ea typeface="Arial"/>
                <a:cs typeface="Arial"/>
                <a:sym typeface="Arial"/>
              </a:rPr>
              <a:t>Frustration/poor attention</a:t>
            </a:r>
            <a:endParaRPr dirty="0">
              <a:solidFill>
                <a:schemeClr val="tx1"/>
              </a:solidFill>
              <a:latin typeface="Arial"/>
              <a:ea typeface="Arial"/>
              <a:cs typeface="Arial"/>
              <a:sym typeface="Arial"/>
            </a:endParaRPr>
          </a:p>
        </p:txBody>
      </p:sp>
      <p:pic>
        <p:nvPicPr>
          <p:cNvPr id="397" name="Google Shape;397;p47"/>
          <p:cNvPicPr preferRelativeResize="0"/>
          <p:nvPr/>
        </p:nvPicPr>
        <p:blipFill rotWithShape="1">
          <a:blip r:embed="rId3">
            <a:alphaModFix/>
          </a:blip>
          <a:srcRect/>
          <a:stretch/>
        </p:blipFill>
        <p:spPr>
          <a:xfrm>
            <a:off x="6731950" y="2234326"/>
            <a:ext cx="3523776" cy="1761875"/>
          </a:xfrm>
          <a:prstGeom prst="rect">
            <a:avLst/>
          </a:prstGeom>
          <a:noFill/>
          <a:ln>
            <a:noFill/>
          </a:ln>
        </p:spPr>
      </p:pic>
      <p:pic>
        <p:nvPicPr>
          <p:cNvPr id="398" name="Google Shape;398;p47"/>
          <p:cNvPicPr preferRelativeResize="0"/>
          <p:nvPr/>
        </p:nvPicPr>
        <p:blipFill rotWithShape="1">
          <a:blip r:embed="rId4">
            <a:alphaModFix/>
          </a:blip>
          <a:srcRect/>
          <a:stretch/>
        </p:blipFill>
        <p:spPr>
          <a:xfrm>
            <a:off x="7581026" y="4372050"/>
            <a:ext cx="2590799" cy="1771054"/>
          </a:xfrm>
          <a:prstGeom prst="rect">
            <a:avLst/>
          </a:prstGeom>
          <a:noFill/>
          <a:ln>
            <a:noFill/>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5747</TotalTime>
  <Words>5616</Words>
  <Application>Microsoft Office PowerPoint</Application>
  <PresentationFormat>Widescreen</PresentationFormat>
  <Paragraphs>565</Paragraphs>
  <Slides>68</Slides>
  <Notes>58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68</vt:i4>
      </vt:variant>
    </vt:vector>
  </HeadingPairs>
  <TitlesOfParts>
    <vt:vector size="79" baseType="lpstr">
      <vt:lpstr>Aptos Black</vt:lpstr>
      <vt:lpstr>Arial</vt:lpstr>
      <vt:lpstr>Bahnschrift</vt:lpstr>
      <vt:lpstr>Bogle</vt:lpstr>
      <vt:lpstr>Calibri</vt:lpstr>
      <vt:lpstr>Century Gothic</vt:lpstr>
      <vt:lpstr>Gill Sans</vt:lpstr>
      <vt:lpstr>Times New Roman</vt:lpstr>
      <vt:lpstr>Wingdings</vt:lpstr>
      <vt:lpstr>Wingdings 3</vt:lpstr>
      <vt:lpstr>Ion</vt:lpstr>
      <vt:lpstr>TRAINING PACKET SAU NURSING STUDENTS</vt:lpstr>
      <vt:lpstr>Influenza</vt:lpstr>
      <vt:lpstr>Flu vs. Common Cold</vt:lpstr>
      <vt:lpstr>PowerPoint Presentation</vt:lpstr>
      <vt:lpstr>How to Kill the Flu or Other Virus</vt:lpstr>
      <vt:lpstr>VISION SCREENING CERTIFICATION FOR ARKANSAS SCHOOL NURSES</vt:lpstr>
      <vt:lpstr>Procedure</vt:lpstr>
      <vt:lpstr>Observation</vt:lpstr>
      <vt:lpstr>Behavior</vt:lpstr>
      <vt:lpstr>Myopia- Nearsighted</vt:lpstr>
      <vt:lpstr>Hyperopia- Farsighted</vt:lpstr>
      <vt:lpstr>Refractive Errors</vt:lpstr>
      <vt:lpstr>Visual Acuity</vt:lpstr>
      <vt:lpstr>Wall Charts</vt:lpstr>
      <vt:lpstr>Wall Charts</vt:lpstr>
      <vt:lpstr>Plus 2 (+2.00)  Visual Acuity</vt:lpstr>
      <vt:lpstr>Color</vt:lpstr>
      <vt:lpstr>Color</vt:lpstr>
      <vt:lpstr>Tips</vt:lpstr>
      <vt:lpstr>PowerPoint Presentation</vt:lpstr>
      <vt:lpstr>HEARING SCREENING CERTIFICATION FOR  ARKANSAS SCHOOL NURSES</vt:lpstr>
      <vt:lpstr>Anatomy</vt:lpstr>
      <vt:lpstr>Sound &amp; Sound Measurement</vt:lpstr>
      <vt:lpstr>Earscan 3M</vt:lpstr>
      <vt:lpstr>Maico 27</vt:lpstr>
      <vt:lpstr>Example of Hearing Aids</vt:lpstr>
      <vt:lpstr>Audiometer Controls</vt:lpstr>
      <vt:lpstr>Headphone Placement</vt:lpstr>
      <vt:lpstr>How to screen</vt:lpstr>
      <vt:lpstr>Screening  Protocol</vt:lpstr>
      <vt:lpstr>Pass/Fail Criteria</vt:lpstr>
      <vt:lpstr> Rescreening Protocol</vt:lpstr>
      <vt:lpstr>Tips and Tricks to Perform Hearing Screenings</vt:lpstr>
      <vt:lpstr>Play Audiometry</vt:lpstr>
      <vt:lpstr>PowerPoint Presentation</vt:lpstr>
      <vt:lpstr>Do’s</vt:lpstr>
      <vt:lpstr>Do Not</vt:lpstr>
      <vt:lpstr>Do Not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Instruction for BMI Assessment</vt:lpstr>
      <vt:lpstr>Day of Assessment</vt:lpstr>
      <vt:lpstr>Assessment Team</vt:lpstr>
      <vt:lpstr>Before Assessment Begins</vt:lpstr>
      <vt:lpstr>BMI  Screening</vt:lpstr>
      <vt:lpstr>Height Measurement</vt:lpstr>
      <vt:lpstr>Frankfort Plane</vt:lpstr>
      <vt:lpstr>PowerPoint Presentation</vt:lpstr>
      <vt:lpstr>Recording Process for Height Measurement</vt:lpstr>
      <vt:lpstr>Weight Measurement Procedure</vt:lpstr>
      <vt:lpstr>Weight Recording Process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PACKET SAU NURSING STUDENTS</dc:title>
  <dc:creator>Kaci Burton</dc:creator>
  <cp:lastModifiedBy>Rhonda McDonald</cp:lastModifiedBy>
  <cp:revision>2</cp:revision>
  <dcterms:created xsi:type="dcterms:W3CDTF">2024-01-16T18:43:03Z</dcterms:created>
  <dcterms:modified xsi:type="dcterms:W3CDTF">2024-01-23T20:18:48Z</dcterms:modified>
</cp:coreProperties>
</file>