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6"/>
  </p:notesMasterIdLst>
  <p:sldIdLst>
    <p:sldId id="273" r:id="rId5"/>
  </p:sldIdLst>
  <p:sldSz cx="7772400" cy="10058400"/>
  <p:notesSz cx="6948488" cy="9234488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ek, Robert D" initials="PRD" lastIdx="3" clrIdx="0">
    <p:extLst>
      <p:ext uri="{19B8F6BF-5375-455C-9EA6-DF929625EA0E}">
        <p15:presenceInfo xmlns:p15="http://schemas.microsoft.com/office/powerpoint/2012/main" userId="S-1-5-21-45967694-370826977-176895030-138930" providerId="AD"/>
      </p:ext>
    </p:extLst>
  </p:cmAuthor>
  <p:cmAuthor id="2" name="Cobb, Kim" initials="CK" lastIdx="0" clrIdx="1">
    <p:extLst>
      <p:ext uri="{19B8F6BF-5375-455C-9EA6-DF929625EA0E}">
        <p15:presenceInfo xmlns:p15="http://schemas.microsoft.com/office/powerpoint/2012/main" userId="S-1-5-21-682003330-1409082233-1801674531-42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DB7"/>
    <a:srgbClr val="26588F"/>
    <a:srgbClr val="ED7D31"/>
    <a:srgbClr val="FFFFCC"/>
    <a:srgbClr val="28AAE3"/>
    <a:srgbClr val="96CFDC"/>
    <a:srgbClr val="1B99D5"/>
    <a:srgbClr val="DD3450"/>
    <a:srgbClr val="02935C"/>
    <a:srgbClr val="7CC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3"/>
    <p:restoredTop sz="94627"/>
  </p:normalViewPr>
  <p:slideViewPr>
    <p:cSldViewPr snapToGrid="0" snapToObjects="1">
      <p:cViewPr varScale="1">
        <p:scale>
          <a:sx n="77" d="100"/>
          <a:sy n="77" d="100"/>
        </p:scale>
        <p:origin x="29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011" cy="46332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870" y="0"/>
            <a:ext cx="3011011" cy="46332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sz="1200"/>
            </a:lvl1pPr>
          </a:lstStyle>
          <a:p>
            <a:fld id="{2BBE81BA-AA76-4DAF-A13B-8DB6914EA802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154113"/>
            <a:ext cx="2408238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7" rIns="92474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849" y="4444098"/>
            <a:ext cx="5558790" cy="3636080"/>
          </a:xfrm>
          <a:prstGeom prst="rect">
            <a:avLst/>
          </a:prstGeom>
        </p:spPr>
        <p:txBody>
          <a:bodyPr vert="horz" lIns="92474" tIns="46237" rIns="92474" bIns="462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1162"/>
            <a:ext cx="3011011" cy="463327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870" y="8771162"/>
            <a:ext cx="3011011" cy="463327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>
              <a:defRPr sz="1200"/>
            </a:lvl1pPr>
          </a:lstStyle>
          <a:p>
            <a:fld id="{7960489B-CBD6-44DE-8650-72ABF492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2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7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8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1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0D2CEFE-70CC-6E4B-9490-9F5BCD46DC3C}" type="datetimeFigureOut">
              <a:rPr lang="en-US" smtClean="0">
                <a:solidFill>
                  <a:prstClr val="black"/>
                </a:solidFill>
              </a:rPr>
              <a:pPr/>
              <a:t>8/15/2022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2069856-5B49-B348-9733-BD56C1371B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0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7" y="192373"/>
            <a:ext cx="2084405" cy="1009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/>
          <a:stretch/>
        </p:blipFill>
        <p:spPr>
          <a:xfrm>
            <a:off x="167907" y="8322666"/>
            <a:ext cx="7445677" cy="16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forms.office.com/r/KJGH233eK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82241" y="5590282"/>
            <a:ext cx="2717537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Arkansas Children’s is approved as a provider of nursing continuing professional development by the Midwest Multistate Division, an accredited approver by the American Nurses Credentialing Center’s Commission on Accreditation.  </a:t>
            </a:r>
          </a:p>
          <a:p>
            <a:endParaRPr lang="en-US" sz="1200" dirty="0"/>
          </a:p>
          <a:p>
            <a:r>
              <a:rPr lang="en-US" sz="1200" dirty="0" smtClean="0"/>
              <a:t>This activity provides </a:t>
            </a:r>
            <a:r>
              <a:rPr lang="en-US" sz="1200" u="sng" dirty="0" smtClean="0"/>
              <a:t>2.6</a:t>
            </a:r>
            <a:r>
              <a:rPr lang="en-US" sz="1200" dirty="0" smtClean="0"/>
              <a:t> contact hours.</a:t>
            </a:r>
          </a:p>
          <a:p>
            <a:endParaRPr lang="en-US" sz="1200" dirty="0"/>
          </a:p>
          <a:p>
            <a:r>
              <a:rPr lang="en-US" sz="1200" dirty="0" smtClean="0"/>
              <a:t>No conflicts of interest were identified for any member of the planning committee, presenter or any author of the program content. 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59473" y="115820"/>
            <a:ext cx="3096085" cy="2527171"/>
            <a:chOff x="4530852" y="0"/>
            <a:chExt cx="3008376" cy="2518450"/>
          </a:xfrm>
        </p:grpSpPr>
        <p:sp>
          <p:nvSpPr>
            <p:cNvPr id="6" name="Shape 22"/>
            <p:cNvSpPr/>
            <p:nvPr/>
          </p:nvSpPr>
          <p:spPr>
            <a:xfrm>
              <a:off x="4530852" y="89981"/>
              <a:ext cx="3008376" cy="2428469"/>
            </a:xfrm>
            <a:custGeom>
              <a:avLst/>
              <a:gdLst/>
              <a:ahLst/>
              <a:cxnLst/>
              <a:rect l="0" t="0" r="0" b="0"/>
              <a:pathLst>
                <a:path w="3008376" h="2428469">
                  <a:moveTo>
                    <a:pt x="150571" y="0"/>
                  </a:moveTo>
                  <a:lnTo>
                    <a:pt x="177940" y="38"/>
                  </a:lnTo>
                  <a:lnTo>
                    <a:pt x="3008376" y="38"/>
                  </a:lnTo>
                  <a:lnTo>
                    <a:pt x="3008376" y="1821688"/>
                  </a:lnTo>
                  <a:lnTo>
                    <a:pt x="3008364" y="1841474"/>
                  </a:lnTo>
                  <a:cubicBezTo>
                    <a:pt x="2693657" y="2201304"/>
                    <a:pt x="2231822" y="2428469"/>
                    <a:pt x="1717078" y="2428469"/>
                  </a:cubicBezTo>
                  <a:cubicBezTo>
                    <a:pt x="768769" y="2428469"/>
                    <a:pt x="0" y="1657414"/>
                    <a:pt x="0" y="706285"/>
                  </a:cubicBezTo>
                  <a:cubicBezTo>
                    <a:pt x="0" y="454596"/>
                    <a:pt x="53835" y="215519"/>
                    <a:pt x="1505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23"/>
            <p:cNvSpPr/>
            <p:nvPr/>
          </p:nvSpPr>
          <p:spPr>
            <a:xfrm>
              <a:off x="4567428" y="2"/>
              <a:ext cx="2971800" cy="2428469"/>
            </a:xfrm>
            <a:custGeom>
              <a:avLst/>
              <a:gdLst/>
              <a:ahLst/>
              <a:cxnLst/>
              <a:rect l="0" t="0" r="0" b="0"/>
              <a:pathLst>
                <a:path w="2971800" h="2428469">
                  <a:moveTo>
                    <a:pt x="148742" y="0"/>
                  </a:moveTo>
                  <a:lnTo>
                    <a:pt x="175768" y="38"/>
                  </a:lnTo>
                  <a:lnTo>
                    <a:pt x="2971800" y="38"/>
                  </a:lnTo>
                  <a:lnTo>
                    <a:pt x="2971800" y="1821688"/>
                  </a:lnTo>
                  <a:lnTo>
                    <a:pt x="2971788" y="1841474"/>
                  </a:lnTo>
                  <a:cubicBezTo>
                    <a:pt x="2660904" y="2201304"/>
                    <a:pt x="2204682" y="2428469"/>
                    <a:pt x="1696212" y="2428469"/>
                  </a:cubicBezTo>
                  <a:cubicBezTo>
                    <a:pt x="759422" y="2428469"/>
                    <a:pt x="0" y="1657414"/>
                    <a:pt x="0" y="706285"/>
                  </a:cubicBezTo>
                  <a:cubicBezTo>
                    <a:pt x="0" y="454596"/>
                    <a:pt x="53175" y="215519"/>
                    <a:pt x="1487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658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24"/>
            <p:cNvSpPr/>
            <p:nvPr/>
          </p:nvSpPr>
          <p:spPr>
            <a:xfrm>
              <a:off x="4616780" y="0"/>
              <a:ext cx="2922448" cy="2305101"/>
            </a:xfrm>
            <a:custGeom>
              <a:avLst/>
              <a:gdLst/>
              <a:ahLst/>
              <a:cxnLst/>
              <a:rect l="0" t="0" r="0" b="0"/>
              <a:pathLst>
                <a:path w="2922448" h="2305101">
                  <a:moveTo>
                    <a:pt x="146266" y="0"/>
                  </a:moveTo>
                  <a:lnTo>
                    <a:pt x="172847" y="39"/>
                  </a:lnTo>
                  <a:lnTo>
                    <a:pt x="2922448" y="39"/>
                  </a:lnTo>
                  <a:lnTo>
                    <a:pt x="2922448" y="1729143"/>
                  </a:lnTo>
                  <a:lnTo>
                    <a:pt x="2922436" y="1747927"/>
                  </a:lnTo>
                  <a:cubicBezTo>
                    <a:pt x="2616709" y="2089480"/>
                    <a:pt x="2168068" y="2305101"/>
                    <a:pt x="1668044" y="2305101"/>
                  </a:cubicBezTo>
                  <a:cubicBezTo>
                    <a:pt x="746811" y="2305101"/>
                    <a:pt x="0" y="1573226"/>
                    <a:pt x="0" y="670408"/>
                  </a:cubicBezTo>
                  <a:cubicBezTo>
                    <a:pt x="0" y="431495"/>
                    <a:pt x="52286" y="204572"/>
                    <a:pt x="1462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CF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25"/>
            <p:cNvSpPr/>
            <p:nvPr/>
          </p:nvSpPr>
          <p:spPr>
            <a:xfrm>
              <a:off x="4758473" y="0"/>
              <a:ext cx="2780754" cy="2238070"/>
            </a:xfrm>
            <a:custGeom>
              <a:avLst/>
              <a:gdLst/>
              <a:ahLst/>
              <a:cxnLst/>
              <a:rect l="0" t="0" r="0" b="0"/>
              <a:pathLst>
                <a:path w="2780754" h="2238070">
                  <a:moveTo>
                    <a:pt x="139192" y="0"/>
                  </a:moveTo>
                  <a:lnTo>
                    <a:pt x="164478" y="39"/>
                  </a:lnTo>
                  <a:lnTo>
                    <a:pt x="2780754" y="39"/>
                  </a:lnTo>
                  <a:lnTo>
                    <a:pt x="2780754" y="1678864"/>
                  </a:lnTo>
                  <a:lnTo>
                    <a:pt x="2780742" y="1697101"/>
                  </a:lnTo>
                  <a:cubicBezTo>
                    <a:pt x="2489848" y="2028724"/>
                    <a:pt x="2062950" y="2238070"/>
                    <a:pt x="1587170" y="2238070"/>
                  </a:cubicBezTo>
                  <a:cubicBezTo>
                    <a:pt x="710603" y="2238070"/>
                    <a:pt x="0" y="1527480"/>
                    <a:pt x="0" y="650914"/>
                  </a:cubicBezTo>
                  <a:cubicBezTo>
                    <a:pt x="0" y="418960"/>
                    <a:pt x="49759" y="198616"/>
                    <a:pt x="139192" y="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B0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137786" y="5490135"/>
            <a:ext cx="76014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3683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5013" y="4828697"/>
            <a:ext cx="242374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944" y="8138723"/>
            <a:ext cx="3886200" cy="6780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hlinkClick r:id="rId4"/>
              </a:rPr>
              <a:t>Click here to register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90" y="7757200"/>
            <a:ext cx="1179795" cy="1179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42" y="1268745"/>
            <a:ext cx="440397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36DB7"/>
                </a:solidFill>
              </a:rPr>
              <a:t>Asthma Management for Students at School</a:t>
            </a:r>
          </a:p>
          <a:p>
            <a:r>
              <a:rPr lang="en-US" sz="1600" dirty="0" smtClean="0"/>
              <a:t>Kim Cobb, M.A., RRT-NPS, AE-C</a:t>
            </a:r>
          </a:p>
          <a:p>
            <a:r>
              <a:rPr lang="en-US" sz="1600" dirty="0" smtClean="0"/>
              <a:t>Arkansas Children’s Asthma Program Coordinator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784" y="2885545"/>
            <a:ext cx="4366331" cy="477053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Course Activity Overview: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After completion of 10 self-paced modules through Turning Point, </a:t>
            </a:r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dirty="0" smtClean="0">
                <a:solidFill>
                  <a:schemeClr val="bg1"/>
                </a:solidFill>
              </a:rPr>
              <a:t>earners will increase their knowledge about new asthma guidelines/protocols to manage asthma </a:t>
            </a:r>
            <a:r>
              <a:rPr lang="en-US" sz="1600" dirty="0">
                <a:solidFill>
                  <a:schemeClr val="bg1"/>
                </a:solidFill>
              </a:rPr>
              <a:t>in school aged children and </a:t>
            </a:r>
            <a:r>
              <a:rPr lang="en-US" sz="1600" dirty="0" smtClean="0">
                <a:solidFill>
                  <a:schemeClr val="bg1"/>
                </a:solidFill>
              </a:rPr>
              <a:t>increase their confidence level in their ability to implement a student’s asthma action.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Topics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omprehensive </a:t>
            </a:r>
            <a:r>
              <a:rPr lang="en-US" sz="1600" dirty="0">
                <a:solidFill>
                  <a:schemeClr val="bg1"/>
                </a:solidFill>
              </a:rPr>
              <a:t>review of </a:t>
            </a:r>
            <a:r>
              <a:rPr lang="en-US" sz="1600" dirty="0" smtClean="0">
                <a:solidFill>
                  <a:schemeClr val="bg1"/>
                </a:solidFill>
              </a:rPr>
              <a:t>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Current </a:t>
            </a:r>
            <a:r>
              <a:rPr lang="en-US" sz="1600" dirty="0">
                <a:solidFill>
                  <a:schemeClr val="bg1"/>
                </a:solidFill>
              </a:rPr>
              <a:t>inhaled medications for treatment and delivery </a:t>
            </a:r>
            <a:r>
              <a:rPr lang="en-US" sz="1600" dirty="0" smtClean="0">
                <a:solidFill>
                  <a:schemeClr val="bg1"/>
                </a:solidFill>
              </a:rPr>
              <a:t>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Inhaler </a:t>
            </a:r>
            <a:r>
              <a:rPr lang="en-US" sz="1600" dirty="0">
                <a:solidFill>
                  <a:schemeClr val="bg1"/>
                </a:solidFill>
              </a:rPr>
              <a:t>technique review 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2020 </a:t>
            </a:r>
            <a:r>
              <a:rPr lang="en-US" sz="1600" dirty="0">
                <a:solidFill>
                  <a:schemeClr val="bg1"/>
                </a:solidFill>
              </a:rPr>
              <a:t>updates to the asthma management guidelines including SMART </a:t>
            </a:r>
            <a:r>
              <a:rPr lang="en-US" sz="1600" dirty="0" smtClean="0">
                <a:solidFill>
                  <a:schemeClr val="bg1"/>
                </a:solidFill>
              </a:rPr>
              <a:t>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Emergency </a:t>
            </a:r>
            <a:r>
              <a:rPr lang="en-US" sz="1600" dirty="0">
                <a:solidFill>
                  <a:schemeClr val="bg1"/>
                </a:solidFill>
              </a:rPr>
              <a:t>use of albuterol in the school </a:t>
            </a:r>
            <a:r>
              <a:rPr lang="en-US" sz="1600" dirty="0" smtClean="0">
                <a:solidFill>
                  <a:schemeClr val="bg1"/>
                </a:solidFill>
              </a:rPr>
              <a:t>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Trigger </a:t>
            </a:r>
            <a:r>
              <a:rPr lang="en-US" sz="1600" dirty="0">
                <a:solidFill>
                  <a:schemeClr val="bg1"/>
                </a:solidFill>
              </a:rPr>
              <a:t>avoidance </a:t>
            </a:r>
            <a:r>
              <a:rPr lang="en-US" sz="1600" dirty="0" smtClean="0">
                <a:solidFill>
                  <a:schemeClr val="bg1"/>
                </a:solidFill>
              </a:rPr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Utilization </a:t>
            </a:r>
            <a:r>
              <a:rPr lang="en-US" sz="1600" dirty="0">
                <a:solidFill>
                  <a:schemeClr val="bg1"/>
                </a:solidFill>
              </a:rPr>
              <a:t>of the written asthma action </a:t>
            </a:r>
            <a:r>
              <a:rPr lang="en-US" sz="1600" dirty="0" smtClean="0">
                <a:solidFill>
                  <a:schemeClr val="bg1"/>
                </a:solidFill>
              </a:rPr>
              <a:t>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730" y="2599077"/>
            <a:ext cx="2742177" cy="2893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order to obtain nursing continuing professional development contact hours, you must…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Complete the entire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Complete post-test after each module with a score of 85% or greater.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Complete the evaluation at the end of the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 contact hours will be awarded after August 1, 2023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944" y="7847137"/>
            <a:ext cx="22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Scan the QR Code 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16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99D5"/>
        </a:solidFill>
        <a:ln w="0" cap="flat">
          <a:miter lim="127000"/>
        </a:ln>
      </a:spPr>
      <a:bodyPr/>
      <a:lstStyle>
        <a:defPPr>
          <a:defRPr/>
        </a:defPPr>
      </a:lstStyle>
      <a:style>
        <a:lnRef idx="0">
          <a:srgbClr val="000000">
            <a:alpha val="0"/>
          </a:srgbClr>
        </a:lnRef>
        <a:fillRef idx="1">
          <a:srgbClr val="38B0AD"/>
        </a:fillRef>
        <a:effectRef idx="0">
          <a:scrgbClr r="0" g="0" b="0"/>
        </a:effectRef>
        <a:fontRef idx="none"/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D64C414EF1F4691FC3F488E0ECADB" ma:contentTypeVersion="14" ma:contentTypeDescription="Create a new document." ma:contentTypeScope="" ma:versionID="3aad8fe04d35b658ede16a91c3721b91">
  <xsd:schema xmlns:xsd="http://www.w3.org/2001/XMLSchema" xmlns:xs="http://www.w3.org/2001/XMLSchema" xmlns:p="http://schemas.microsoft.com/office/2006/metadata/properties" xmlns:ns3="3e5668b6-17b0-41c3-a544-470c273feb6c" xmlns:ns4="7718658a-7e0b-49a1-89e9-abcdb4ee7966" targetNamespace="http://schemas.microsoft.com/office/2006/metadata/properties" ma:root="true" ma:fieldsID="b66947a634760a86aebdb516cf7e6e66" ns3:_="" ns4:_="">
    <xsd:import namespace="3e5668b6-17b0-41c3-a544-470c273feb6c"/>
    <xsd:import namespace="7718658a-7e0b-49a1-89e9-abcdb4ee79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668b6-17b0-41c3-a544-470c273feb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8658a-7e0b-49a1-89e9-abcdb4ee7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3080CD-3594-4449-A102-E224B3455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668b6-17b0-41c3-a544-470c273feb6c"/>
    <ds:schemaRef ds:uri="7718658a-7e0b-49a1-89e9-abcdb4ee7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0712F0-38CD-4354-A58D-0196C90C8108}">
  <ds:schemaRefs>
    <ds:schemaRef ds:uri="http://purl.org/dc/dcmitype/"/>
    <ds:schemaRef ds:uri="3e5668b6-17b0-41c3-a544-470c273feb6c"/>
    <ds:schemaRef ds:uri="http://schemas.microsoft.com/office/2006/documentManagement/types"/>
    <ds:schemaRef ds:uri="http://purl.org/dc/elements/1.1/"/>
    <ds:schemaRef ds:uri="http://schemas.microsoft.com/office/2006/metadata/properties"/>
    <ds:schemaRef ds:uri="7718658a-7e0b-49a1-89e9-abcdb4ee796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F8E23B-621D-4BCB-91C7-7C290B9D64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3239</TotalTime>
  <Words>237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Robbins, Shellee</dc:creator>
  <cp:lastModifiedBy>Cobb, Kim A</cp:lastModifiedBy>
  <cp:revision>240</cp:revision>
  <cp:lastPrinted>2020-02-20T19:49:10Z</cp:lastPrinted>
  <dcterms:created xsi:type="dcterms:W3CDTF">2016-04-18T19:54:24Z</dcterms:created>
  <dcterms:modified xsi:type="dcterms:W3CDTF">2022-08-15T15:46:51Z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0x0101000A7D64C414EF1F4691FC3F488E0ECADB</vt:lpwstr>
  </property>
</Properties>
</file>