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3.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comments/comment1.xml" ContentType="application/vnd.openxmlformats-officedocument.presentationml.comments+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0" r:id="rId1"/>
    <p:sldMasterId id="2147483652" r:id="rId2"/>
    <p:sldMasterId id="2147483654" r:id="rId3"/>
    <p:sldMasterId id="2147483722" r:id="rId4"/>
  </p:sldMasterIdLst>
  <p:notesMasterIdLst>
    <p:notesMasterId r:id="rId76"/>
  </p:notesMasterIdLst>
  <p:sldIdLst>
    <p:sldId id="256" r:id="rId5"/>
    <p:sldId id="258" r:id="rId6"/>
    <p:sldId id="259" r:id="rId7"/>
    <p:sldId id="260" r:id="rId8"/>
    <p:sldId id="261" r:id="rId9"/>
    <p:sldId id="262" r:id="rId10"/>
    <p:sldId id="263" r:id="rId11"/>
    <p:sldId id="264" r:id="rId12"/>
    <p:sldId id="271" r:id="rId13"/>
    <p:sldId id="276" r:id="rId14"/>
    <p:sldId id="277" r:id="rId15"/>
    <p:sldId id="278" r:id="rId16"/>
    <p:sldId id="279" r:id="rId17"/>
    <p:sldId id="280" r:id="rId18"/>
    <p:sldId id="281" r:id="rId19"/>
    <p:sldId id="282" r:id="rId20"/>
    <p:sldId id="283" r:id="rId21"/>
    <p:sldId id="284" r:id="rId22"/>
    <p:sldId id="285" r:id="rId23"/>
    <p:sldId id="286" r:id="rId24"/>
    <p:sldId id="287" r:id="rId25"/>
    <p:sldId id="288" r:id="rId26"/>
    <p:sldId id="289" r:id="rId27"/>
    <p:sldId id="290" r:id="rId28"/>
    <p:sldId id="291" r:id="rId29"/>
    <p:sldId id="292" r:id="rId30"/>
    <p:sldId id="293" r:id="rId31"/>
    <p:sldId id="294" r:id="rId32"/>
    <p:sldId id="295" r:id="rId33"/>
    <p:sldId id="296" r:id="rId34"/>
    <p:sldId id="297" r:id="rId35"/>
    <p:sldId id="298" r:id="rId36"/>
    <p:sldId id="299" r:id="rId37"/>
    <p:sldId id="300" r:id="rId38"/>
    <p:sldId id="301" r:id="rId39"/>
    <p:sldId id="302" r:id="rId40"/>
    <p:sldId id="303" r:id="rId41"/>
    <p:sldId id="304" r:id="rId42"/>
    <p:sldId id="305" r:id="rId43"/>
    <p:sldId id="306" r:id="rId44"/>
    <p:sldId id="307" r:id="rId45"/>
    <p:sldId id="308" r:id="rId46"/>
    <p:sldId id="309" r:id="rId47"/>
    <p:sldId id="310" r:id="rId48"/>
    <p:sldId id="311" r:id="rId49"/>
    <p:sldId id="312" r:id="rId50"/>
    <p:sldId id="313" r:id="rId51"/>
    <p:sldId id="314" r:id="rId52"/>
    <p:sldId id="315" r:id="rId53"/>
    <p:sldId id="319" r:id="rId54"/>
    <p:sldId id="320" r:id="rId55"/>
    <p:sldId id="321" r:id="rId56"/>
    <p:sldId id="339" r:id="rId57"/>
    <p:sldId id="340" r:id="rId58"/>
    <p:sldId id="322" r:id="rId59"/>
    <p:sldId id="323" r:id="rId60"/>
    <p:sldId id="324" r:id="rId61"/>
    <p:sldId id="325" r:id="rId62"/>
    <p:sldId id="326" r:id="rId63"/>
    <p:sldId id="327" r:id="rId64"/>
    <p:sldId id="328" r:id="rId65"/>
    <p:sldId id="329" r:id="rId66"/>
    <p:sldId id="341" r:id="rId67"/>
    <p:sldId id="330" r:id="rId68"/>
    <p:sldId id="332" r:id="rId69"/>
    <p:sldId id="333" r:id="rId70"/>
    <p:sldId id="334" r:id="rId71"/>
    <p:sldId id="335" r:id="rId72"/>
    <p:sldId id="336" r:id="rId73"/>
    <p:sldId id="337" r:id="rId74"/>
    <p:sldId id="342" r:id="rId75"/>
  </p:sldIdLst>
  <p:sldSz cx="9144000" cy="6858000" type="screen4x3"/>
  <p:notesSz cx="6985000" cy="9271000"/>
  <p:embeddedFontLst>
    <p:embeddedFont>
      <p:font typeface="Calibri" panose="020F0502020204030204" pitchFamily="34" charset="0"/>
      <p:regular r:id="rId77"/>
      <p:bold r:id="rId78"/>
      <p:italic r:id="rId79"/>
      <p:boldItalic r:id="rId80"/>
    </p:embeddedFont>
    <p:embeddedFont>
      <p:font typeface="Calibri Light" panose="020F0302020204030204" pitchFamily="34" charset="0"/>
      <p:regular r:id="rId81"/>
      <p:italic r:id="rId82"/>
    </p:embeddedFont>
    <p:embeddedFont>
      <p:font typeface="Gill Sans" panose="020B0604020202020204" charset="0"/>
      <p:regular r:id="rId83"/>
      <p:bold r:id="rId84"/>
    </p:embeddedFont>
    <p:embeddedFont>
      <p:font typeface="Lato" panose="020F0502020204030203" pitchFamily="34" charset="0"/>
      <p:regular r:id="rId85"/>
      <p:bold r:id="rId86"/>
      <p:italic r:id="rId87"/>
      <p:boldItalic r:id="rId8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2D200454-40CA-4A62-9FC3-DE9A4176ACB9}">
      <p15:notesGuideLst xmlns:p15="http://schemas.microsoft.com/office/powerpoint/2012/main">
        <p15:guide id="1" orient="horz" pos="2920">
          <p15:clr>
            <a:srgbClr val="000000"/>
          </p15:clr>
        </p15:guide>
        <p15:guide id="2" pos="2200">
          <p15:clr>
            <a:srgbClr val="000000"/>
          </p15:clr>
        </p15:guide>
      </p15:notes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99" roundtripDataSignature="AMtx7miPTnyncNJgKdSUtkuwnfxeaOFsL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dith Greenwood"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74" autoAdjust="0"/>
    <p:restoredTop sz="52441" autoAdjust="0"/>
  </p:normalViewPr>
  <p:slideViewPr>
    <p:cSldViewPr snapToGrid="0">
      <p:cViewPr varScale="1">
        <p:scale>
          <a:sx n="44" d="100"/>
          <a:sy n="44" d="100"/>
        </p:scale>
        <p:origin x="1829" y="53"/>
      </p:cViewPr>
      <p:guideLst>
        <p:guide orient="horz" pos="2160"/>
        <p:guide pos="288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920"/>
        <p:guide pos="220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font" Target="fonts/font8.fntdata"/><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font" Target="fonts/font3.fntdata"/><Relationship Id="rId102" Type="http://schemas.openxmlformats.org/officeDocument/2006/relationships/viewProps" Target="viewProps.xml"/><Relationship Id="rId5" Type="http://schemas.openxmlformats.org/officeDocument/2006/relationships/slide" Target="slides/slide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font" Target="fonts/font4.fntdata"/><Relationship Id="rId85" Type="http://schemas.openxmlformats.org/officeDocument/2006/relationships/font" Target="fonts/font9.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font" Target="fonts/font7.fntdata"/><Relationship Id="rId88"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font" Target="fonts/font2.fntdata"/><Relationship Id="rId81" Type="http://schemas.openxmlformats.org/officeDocument/2006/relationships/font" Target="fonts/font5.fntdata"/><Relationship Id="rId86" Type="http://schemas.openxmlformats.org/officeDocument/2006/relationships/font" Target="fonts/font10.fntdata"/><Relationship Id="rId99" Type="http://customschemas.google.com/relationships/presentationmetadata" Target="metadata"/><Relationship Id="rId10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notesMaster" Target="notesMasters/notesMaster1.xml"/><Relationship Id="rId104"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font" Target="fonts/font11.fntdata"/><Relationship Id="rId61" Type="http://schemas.openxmlformats.org/officeDocument/2006/relationships/slide" Target="slides/slide57.xml"/><Relationship Id="rId82" Type="http://schemas.openxmlformats.org/officeDocument/2006/relationships/font" Target="fonts/font6.fntdata"/><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font" Target="fonts/font1.fntdata"/><Relationship Id="rId100"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1-04-13T19:05:35.249" idx="1">
    <p:pos x="6000" y="0"/>
    <p:text>Slide does not match the notes. Should be 8, 7, 13, 12, 16, 9</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L-VnCb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27362" cy="463550"/>
          </a:xfrm>
          <a:prstGeom prst="rect">
            <a:avLst/>
          </a:prstGeom>
          <a:noFill/>
          <a:ln>
            <a:noFill/>
          </a:ln>
        </p:spPr>
        <p:txBody>
          <a:bodyPr spcFirstLastPara="1" wrap="square" lIns="92875" tIns="46425" rIns="92875" bIns="46425"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956050" y="0"/>
            <a:ext cx="3027362" cy="463550"/>
          </a:xfrm>
          <a:prstGeom prst="rect">
            <a:avLst/>
          </a:prstGeom>
          <a:noFill/>
          <a:ln>
            <a:noFill/>
          </a:ln>
        </p:spPr>
        <p:txBody>
          <a:bodyPr spcFirstLastPara="1" wrap="square" lIns="92875" tIns="46425" rIns="92875" bIns="46425"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174750" y="695325"/>
            <a:ext cx="4635500" cy="3476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698500" y="4403725"/>
            <a:ext cx="5588000" cy="4171950"/>
          </a:xfrm>
          <a:prstGeom prst="rect">
            <a:avLst/>
          </a:prstGeom>
          <a:noFill/>
          <a:ln>
            <a:noFill/>
          </a:ln>
        </p:spPr>
        <p:txBody>
          <a:bodyPr spcFirstLastPara="1" wrap="square" lIns="92875" tIns="46425" rIns="92875" bIns="4642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805862"/>
            <a:ext cx="3027362" cy="463550"/>
          </a:xfrm>
          <a:prstGeom prst="rect">
            <a:avLst/>
          </a:prstGeom>
          <a:noFill/>
          <a:ln>
            <a:noFill/>
          </a:ln>
        </p:spPr>
        <p:txBody>
          <a:bodyPr spcFirstLastPara="1" wrap="square" lIns="92875" tIns="46425" rIns="92875" bIns="46425" anchor="b"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956050" y="8805862"/>
            <a:ext cx="3027362" cy="463550"/>
          </a:xfrm>
          <a:prstGeom prst="rect">
            <a:avLst/>
          </a:prstGeom>
          <a:noFill/>
          <a:ln>
            <a:noFill/>
          </a:ln>
        </p:spPr>
        <p:txBody>
          <a:bodyPr spcFirstLastPara="1" wrap="square" lIns="92875" tIns="46425" rIns="92875" bIns="46425"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a:t>
            </a:fld>
            <a:endParaRPr sz="1400" b="0" i="0" u="none" strike="noStrike" cap="none">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3" Type="http://schemas.openxmlformats.org/officeDocument/2006/relationships/hyperlink" Target="https://arksped.k12.ar.us/sections/CIRCUIT.html" TargetMode="External"/><Relationship Id="rId2" Type="http://schemas.openxmlformats.org/officeDocument/2006/relationships/slide" Target="../slides/slide68.xml"/><Relationship Id="rId1" Type="http://schemas.openxmlformats.org/officeDocument/2006/relationships/notesMaster" Target="../notesMasters/notesMaster1.xml"/><Relationship Id="rId4" Type="http://schemas.openxmlformats.org/officeDocument/2006/relationships/hyperlink" Target="https://sites.google.com/wscstarfish.com/esvi" TargetMode="Externa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p1:notes"/>
          <p:cNvSpPr>
            <a:spLocks noGrp="1" noRot="1" noChangeAspect="1"/>
          </p:cNvSpPr>
          <p:nvPr>
            <p:ph type="sldImg" idx="2"/>
          </p:nvPr>
        </p:nvSpPr>
        <p:spPr>
          <a:xfrm>
            <a:off x="1174750" y="695325"/>
            <a:ext cx="463550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2" name="Google Shape;62;p1:notes"/>
          <p:cNvSpPr txBox="1">
            <a:spLocks noGrp="1"/>
          </p:cNvSpPr>
          <p:nvPr>
            <p:ph type="body" idx="1"/>
          </p:nvPr>
        </p:nvSpPr>
        <p:spPr>
          <a:xfrm>
            <a:off x="698500" y="4403725"/>
            <a:ext cx="5588000" cy="4171950"/>
          </a:xfrm>
          <a:prstGeom prst="rect">
            <a:avLst/>
          </a:prstGeom>
          <a:noFill/>
          <a:ln>
            <a:noFill/>
          </a:ln>
        </p:spPr>
        <p:txBody>
          <a:bodyPr spcFirstLastPara="1" wrap="square" lIns="92875" tIns="46425" rIns="92875" bIns="46425" anchor="t" anchorCtr="0">
            <a:noAutofit/>
          </a:bodyPr>
          <a:lstStyle/>
          <a:p>
            <a:pPr marL="0" lvl="0" indent="0" algn="l" rtl="0">
              <a:lnSpc>
                <a:spcPct val="100000"/>
              </a:lnSpc>
              <a:spcBef>
                <a:spcPts val="0"/>
              </a:spcBef>
              <a:spcAft>
                <a:spcPts val="0"/>
              </a:spcAft>
              <a:buSzPts val="1400"/>
              <a:buNone/>
            </a:pPr>
            <a:r>
              <a:rPr lang="en-US" dirty="0"/>
              <a:t>Welcome to the 2023 updated Vision Screening Certification for Arkansas Nurses</a:t>
            </a:r>
            <a:endParaRPr dirty="0"/>
          </a:p>
        </p:txBody>
      </p:sp>
      <p:sp>
        <p:nvSpPr>
          <p:cNvPr id="63" name="Google Shape;63;p1:notes"/>
          <p:cNvSpPr txBox="1"/>
          <p:nvPr/>
        </p:nvSpPr>
        <p:spPr>
          <a:xfrm>
            <a:off x="3956050" y="8805862"/>
            <a:ext cx="3027362" cy="463550"/>
          </a:xfrm>
          <a:prstGeom prst="rect">
            <a:avLst/>
          </a:prstGeom>
          <a:noFill/>
          <a:ln>
            <a:noFill/>
          </a:ln>
        </p:spPr>
        <p:txBody>
          <a:bodyPr spcFirstLastPara="1" wrap="square" lIns="92875" tIns="46425" rIns="92875" bIns="46425"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21:notes"/>
          <p:cNvSpPr txBox="1"/>
          <p:nvPr/>
        </p:nvSpPr>
        <p:spPr>
          <a:xfrm>
            <a:off x="3956050" y="8805862"/>
            <a:ext cx="3027300" cy="463500"/>
          </a:xfrm>
          <a:prstGeom prst="rect">
            <a:avLst/>
          </a:prstGeom>
          <a:noFill/>
          <a:ln>
            <a:noFill/>
          </a:ln>
        </p:spPr>
        <p:txBody>
          <a:bodyPr spcFirstLastPara="1" wrap="square" lIns="92875" tIns="46425" rIns="92875" bIns="46425"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10</a:t>
            </a:fld>
            <a:endParaRPr sz="1400" b="0" i="0" u="none" strike="noStrike" cap="none">
              <a:solidFill>
                <a:srgbClr val="000000"/>
              </a:solidFill>
              <a:latin typeface="Arial"/>
              <a:ea typeface="Arial"/>
              <a:cs typeface="Arial"/>
              <a:sym typeface="Arial"/>
            </a:endParaRPr>
          </a:p>
        </p:txBody>
      </p:sp>
      <p:sp>
        <p:nvSpPr>
          <p:cNvPr id="224" name="Google Shape;224;p21:notes"/>
          <p:cNvSpPr>
            <a:spLocks noGrp="1" noRot="1" noChangeAspect="1"/>
          </p:cNvSpPr>
          <p:nvPr>
            <p:ph type="sldImg" idx="2"/>
          </p:nvPr>
        </p:nvSpPr>
        <p:spPr>
          <a:xfrm>
            <a:off x="1174750" y="695325"/>
            <a:ext cx="463550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5" name="Google Shape;225;p21:notes"/>
          <p:cNvSpPr txBox="1">
            <a:spLocks noGrp="1"/>
          </p:cNvSpPr>
          <p:nvPr>
            <p:ph type="body" idx="1"/>
          </p:nvPr>
        </p:nvSpPr>
        <p:spPr>
          <a:xfrm>
            <a:off x="698500" y="4403725"/>
            <a:ext cx="5588100" cy="4172100"/>
          </a:xfrm>
          <a:prstGeom prst="rect">
            <a:avLst/>
          </a:prstGeom>
          <a:noFill/>
          <a:ln>
            <a:noFill/>
          </a:ln>
        </p:spPr>
        <p:txBody>
          <a:bodyPr spcFirstLastPara="1" wrap="square" lIns="92875" tIns="46425" rIns="92875" bIns="46425" anchor="t" anchorCtr="0">
            <a:noAutofit/>
          </a:bodyPr>
          <a:lstStyle/>
          <a:p>
            <a:pPr marL="0" lvl="0" indent="0" algn="l" rtl="0">
              <a:lnSpc>
                <a:spcPct val="100000"/>
              </a:lnSpc>
              <a:spcBef>
                <a:spcPts val="0"/>
              </a:spcBef>
              <a:spcAft>
                <a:spcPts val="0"/>
              </a:spcAft>
              <a:buSzPts val="1800"/>
              <a:buNone/>
            </a:pPr>
            <a:r>
              <a:rPr lang="en-US" dirty="0"/>
              <a:t>Tropia caused by unequal muscle tone…convergent (</a:t>
            </a:r>
            <a:r>
              <a:rPr lang="en-US" dirty="0" err="1"/>
              <a:t>eso</a:t>
            </a:r>
            <a:r>
              <a:rPr lang="en-US" dirty="0"/>
              <a:t>, turns in), divergent (</a:t>
            </a:r>
            <a:r>
              <a:rPr lang="en-US" dirty="0" err="1"/>
              <a:t>exo</a:t>
            </a:r>
            <a:r>
              <a:rPr lang="en-US" dirty="0"/>
              <a:t>, turns out) or vertical (hyper, hypo); deviation from parallelism does not vary with ocular movement ( if upward, always upward)…fixated at the same degree without variation.</a:t>
            </a:r>
            <a:endParaRPr dirty="0"/>
          </a:p>
          <a:p>
            <a:pPr marL="0" lvl="0" indent="0" algn="l" rtl="0">
              <a:lnSpc>
                <a:spcPct val="100000"/>
              </a:lnSpc>
              <a:spcBef>
                <a:spcPts val="0"/>
              </a:spcBef>
              <a:spcAft>
                <a:spcPts val="0"/>
              </a:spcAft>
              <a:buSzPts val="1800"/>
              <a:buNone/>
            </a:pPr>
            <a:r>
              <a:rPr lang="en-US" dirty="0"/>
              <a:t>Phoria is deviation of one eye from parallelism with the other…nonparalytic, muscle imbalance is overcome by the CNS tendency to fuse the images from each eye…May be associated with fatigue, stress, focus, or emotion.</a:t>
            </a:r>
            <a:endParaRPr dirty="0"/>
          </a:p>
          <a:p>
            <a:pPr marL="0" lvl="0" indent="0" algn="l" rtl="0">
              <a:lnSpc>
                <a:spcPct val="100000"/>
              </a:lnSpc>
              <a:spcBef>
                <a:spcPts val="0"/>
              </a:spcBef>
              <a:spcAft>
                <a:spcPts val="0"/>
              </a:spcAft>
              <a:buSzPts val="1800"/>
              <a:buNone/>
            </a:pPr>
            <a:r>
              <a:rPr lang="en-US" dirty="0"/>
              <a:t>Phoria becomes apparent when the CNS is unable to maintain fusion</a:t>
            </a:r>
            <a:endParaRPr dirty="0"/>
          </a:p>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22:notes"/>
          <p:cNvSpPr txBox="1"/>
          <p:nvPr/>
        </p:nvSpPr>
        <p:spPr>
          <a:xfrm>
            <a:off x="3956050" y="8805862"/>
            <a:ext cx="3027300" cy="463500"/>
          </a:xfrm>
          <a:prstGeom prst="rect">
            <a:avLst/>
          </a:prstGeom>
          <a:noFill/>
          <a:ln>
            <a:noFill/>
          </a:ln>
        </p:spPr>
        <p:txBody>
          <a:bodyPr spcFirstLastPara="1" wrap="square" lIns="92875" tIns="46425" rIns="92875" bIns="46425"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11</a:t>
            </a:fld>
            <a:endParaRPr sz="1400" b="0" i="0" u="none" strike="noStrike" cap="none">
              <a:solidFill>
                <a:srgbClr val="000000"/>
              </a:solidFill>
              <a:latin typeface="Arial"/>
              <a:ea typeface="Arial"/>
              <a:cs typeface="Arial"/>
              <a:sym typeface="Arial"/>
            </a:endParaRPr>
          </a:p>
        </p:txBody>
      </p:sp>
      <p:sp>
        <p:nvSpPr>
          <p:cNvPr id="231" name="Google Shape;231;p22:notes"/>
          <p:cNvSpPr>
            <a:spLocks noGrp="1" noRot="1" noChangeAspect="1"/>
          </p:cNvSpPr>
          <p:nvPr>
            <p:ph type="sldImg" idx="2"/>
          </p:nvPr>
        </p:nvSpPr>
        <p:spPr>
          <a:xfrm>
            <a:off x="1174750" y="695325"/>
            <a:ext cx="463550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2" name="Google Shape;232;p22:notes"/>
          <p:cNvSpPr txBox="1">
            <a:spLocks noGrp="1"/>
          </p:cNvSpPr>
          <p:nvPr>
            <p:ph type="body" idx="1"/>
          </p:nvPr>
        </p:nvSpPr>
        <p:spPr>
          <a:xfrm>
            <a:off x="698500" y="4403725"/>
            <a:ext cx="5588100" cy="4172100"/>
          </a:xfrm>
          <a:prstGeom prst="rect">
            <a:avLst/>
          </a:prstGeom>
          <a:noFill/>
          <a:ln>
            <a:noFill/>
          </a:ln>
        </p:spPr>
        <p:txBody>
          <a:bodyPr spcFirstLastPara="1" wrap="square" lIns="92875" tIns="46425" rIns="92875" bIns="46425" anchor="t" anchorCtr="0">
            <a:noAutofit/>
          </a:bodyPr>
          <a:lstStyle/>
          <a:p>
            <a:pPr marL="0" lvl="0" indent="0" algn="l" rtl="0">
              <a:lnSpc>
                <a:spcPct val="100000"/>
              </a:lnSpc>
              <a:spcBef>
                <a:spcPts val="0"/>
              </a:spcBef>
              <a:spcAft>
                <a:spcPts val="0"/>
              </a:spcAft>
              <a:buSzPts val="1800"/>
              <a:buNone/>
            </a:pPr>
            <a:r>
              <a:rPr lang="en-US"/>
              <a:t>Note right eye turns inward</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23:notes"/>
          <p:cNvSpPr txBox="1"/>
          <p:nvPr/>
        </p:nvSpPr>
        <p:spPr>
          <a:xfrm>
            <a:off x="3956050" y="8805862"/>
            <a:ext cx="3027300" cy="463500"/>
          </a:xfrm>
          <a:prstGeom prst="rect">
            <a:avLst/>
          </a:prstGeom>
          <a:noFill/>
          <a:ln>
            <a:noFill/>
          </a:ln>
        </p:spPr>
        <p:txBody>
          <a:bodyPr spcFirstLastPara="1" wrap="square" lIns="92875" tIns="46425" rIns="92875" bIns="46425"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12</a:t>
            </a:fld>
            <a:endParaRPr sz="1400" b="0" i="0" u="none" strike="noStrike" cap="none">
              <a:solidFill>
                <a:srgbClr val="000000"/>
              </a:solidFill>
              <a:latin typeface="Arial"/>
              <a:ea typeface="Arial"/>
              <a:cs typeface="Arial"/>
              <a:sym typeface="Arial"/>
            </a:endParaRPr>
          </a:p>
        </p:txBody>
      </p:sp>
      <p:sp>
        <p:nvSpPr>
          <p:cNvPr id="238" name="Google Shape;238;p23:notes"/>
          <p:cNvSpPr>
            <a:spLocks noGrp="1" noRot="1" noChangeAspect="1"/>
          </p:cNvSpPr>
          <p:nvPr>
            <p:ph type="sldImg" idx="2"/>
          </p:nvPr>
        </p:nvSpPr>
        <p:spPr>
          <a:xfrm>
            <a:off x="1174750" y="695325"/>
            <a:ext cx="463550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9" name="Google Shape;239;p23:notes"/>
          <p:cNvSpPr txBox="1">
            <a:spLocks noGrp="1"/>
          </p:cNvSpPr>
          <p:nvPr>
            <p:ph type="body" idx="1"/>
          </p:nvPr>
        </p:nvSpPr>
        <p:spPr>
          <a:xfrm>
            <a:off x="698500" y="4403725"/>
            <a:ext cx="5588100" cy="4172100"/>
          </a:xfrm>
          <a:prstGeom prst="rect">
            <a:avLst/>
          </a:prstGeom>
          <a:noFill/>
          <a:ln>
            <a:noFill/>
          </a:ln>
        </p:spPr>
        <p:txBody>
          <a:bodyPr spcFirstLastPara="1" wrap="square" lIns="92875" tIns="46425" rIns="92875" bIns="46425" anchor="t" anchorCtr="0">
            <a:noAutofit/>
          </a:bodyPr>
          <a:lstStyle/>
          <a:p>
            <a:pPr marL="0" lvl="0" indent="0" algn="l" rtl="0">
              <a:lnSpc>
                <a:spcPct val="100000"/>
              </a:lnSpc>
              <a:spcBef>
                <a:spcPts val="0"/>
              </a:spcBef>
              <a:spcAft>
                <a:spcPts val="0"/>
              </a:spcAft>
              <a:buSzPts val="1800"/>
              <a:buNone/>
            </a:pPr>
            <a:r>
              <a:rPr lang="en-US"/>
              <a:t>Both eyes turn inward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26:notes"/>
          <p:cNvSpPr txBox="1"/>
          <p:nvPr/>
        </p:nvSpPr>
        <p:spPr>
          <a:xfrm>
            <a:off x="3956050" y="8805862"/>
            <a:ext cx="3027300" cy="463500"/>
          </a:xfrm>
          <a:prstGeom prst="rect">
            <a:avLst/>
          </a:prstGeom>
          <a:noFill/>
          <a:ln>
            <a:noFill/>
          </a:ln>
        </p:spPr>
        <p:txBody>
          <a:bodyPr spcFirstLastPara="1" wrap="square" lIns="92875" tIns="46425" rIns="92875" bIns="46425"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13</a:t>
            </a:fld>
            <a:endParaRPr sz="1400" b="0" i="0" u="none" strike="noStrike" cap="none">
              <a:solidFill>
                <a:srgbClr val="000000"/>
              </a:solidFill>
              <a:latin typeface="Arial"/>
              <a:ea typeface="Arial"/>
              <a:cs typeface="Arial"/>
              <a:sym typeface="Arial"/>
            </a:endParaRPr>
          </a:p>
        </p:txBody>
      </p:sp>
      <p:sp>
        <p:nvSpPr>
          <p:cNvPr id="246" name="Google Shape;246;p26:notes"/>
          <p:cNvSpPr>
            <a:spLocks noGrp="1" noRot="1" noChangeAspect="1"/>
          </p:cNvSpPr>
          <p:nvPr>
            <p:ph type="sldImg" idx="2"/>
          </p:nvPr>
        </p:nvSpPr>
        <p:spPr>
          <a:xfrm>
            <a:off x="1174750" y="695325"/>
            <a:ext cx="463550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7" name="Google Shape;247;p26:notes"/>
          <p:cNvSpPr txBox="1">
            <a:spLocks noGrp="1"/>
          </p:cNvSpPr>
          <p:nvPr>
            <p:ph type="body" idx="1"/>
          </p:nvPr>
        </p:nvSpPr>
        <p:spPr>
          <a:xfrm>
            <a:off x="698500" y="4403725"/>
            <a:ext cx="5588100" cy="4172100"/>
          </a:xfrm>
          <a:prstGeom prst="rect">
            <a:avLst/>
          </a:prstGeom>
          <a:noFill/>
          <a:ln>
            <a:noFill/>
          </a:ln>
        </p:spPr>
        <p:txBody>
          <a:bodyPr spcFirstLastPara="1" wrap="square" lIns="92875" tIns="46425" rIns="92875" bIns="46425" anchor="t" anchorCtr="0">
            <a:noAutofit/>
          </a:bodyPr>
          <a:lstStyle/>
          <a:p>
            <a:pPr marL="0" lvl="0" indent="0" algn="l" rtl="0">
              <a:lnSpc>
                <a:spcPct val="100000"/>
              </a:lnSpc>
              <a:spcBef>
                <a:spcPts val="0"/>
              </a:spcBef>
              <a:spcAft>
                <a:spcPts val="0"/>
              </a:spcAft>
              <a:buSzPts val="1800"/>
              <a:buNone/>
            </a:pPr>
            <a:r>
              <a:rPr lang="en-US" sz="1350">
                <a:solidFill>
                  <a:srgbClr val="333333"/>
                </a:solidFill>
                <a:highlight>
                  <a:srgbClr val="FFFFFF"/>
                </a:highlight>
              </a:rPr>
              <a:t>Pseudoesotropia describes the condition in which a patient has the illusion of esotropic strabismus (inwardly deviated eye misalignment) despite accurately aligned visual axes.</a:t>
            </a:r>
            <a:endParaRPr sz="1350">
              <a:solidFill>
                <a:srgbClr val="333333"/>
              </a:solidFill>
              <a:highlight>
                <a:srgbClr val="FFFFFF"/>
              </a:highlight>
            </a:endParaRPr>
          </a:p>
          <a:p>
            <a:pPr marL="0" lvl="0" indent="0" algn="l" rtl="0">
              <a:lnSpc>
                <a:spcPct val="100000"/>
              </a:lnSpc>
              <a:spcBef>
                <a:spcPts val="0"/>
              </a:spcBef>
              <a:spcAft>
                <a:spcPts val="0"/>
              </a:spcAft>
              <a:buSzPts val="1800"/>
              <a:buNone/>
            </a:pPr>
            <a:r>
              <a:rPr lang="en-US" sz="1350">
                <a:solidFill>
                  <a:srgbClr val="333333"/>
                </a:solidFill>
                <a:highlight>
                  <a:srgbClr val="FFFFFF"/>
                </a:highlight>
              </a:rPr>
              <a:t>Corneal light reflux-Normal eyes are symmetrical and centered.</a:t>
            </a:r>
            <a:endParaRPr sz="1350">
              <a:solidFill>
                <a:srgbClr val="333333"/>
              </a:solidFill>
              <a:highlight>
                <a:srgbClr val="FFFFFF"/>
              </a:highlight>
            </a:endParaRPr>
          </a:p>
          <a:p>
            <a:pPr marL="0" lvl="0" indent="0" algn="l" rtl="0">
              <a:lnSpc>
                <a:spcPct val="100000"/>
              </a:lnSpc>
              <a:spcBef>
                <a:spcPts val="0"/>
              </a:spcBef>
              <a:spcAft>
                <a:spcPts val="0"/>
              </a:spcAft>
              <a:buSzPts val="1800"/>
              <a:buNone/>
            </a:pPr>
            <a:endParaRPr sz="1350">
              <a:solidFill>
                <a:srgbClr val="333333"/>
              </a:solidFill>
              <a:highlight>
                <a:srgbClr val="FFFFFF"/>
              </a:highlight>
            </a:endParaRPr>
          </a:p>
          <a:p>
            <a:pPr marL="0" lvl="0" indent="0" algn="l" rtl="0">
              <a:lnSpc>
                <a:spcPct val="100000"/>
              </a:lnSpc>
              <a:spcBef>
                <a:spcPts val="0"/>
              </a:spcBef>
              <a:spcAft>
                <a:spcPts val="0"/>
              </a:spcAft>
              <a:buSzPts val="1800"/>
              <a:buNone/>
            </a:pPr>
            <a:r>
              <a:rPr lang="en-US" sz="1350" b="1">
                <a:solidFill>
                  <a:srgbClr val="333333"/>
                </a:solidFill>
                <a:highlight>
                  <a:srgbClr val="FFFFFF"/>
                </a:highlight>
              </a:rPr>
              <a:t>Images 1, 2, &amp; 3 from Right to Left: </a:t>
            </a:r>
            <a:r>
              <a:rPr lang="en-US" sz="1350">
                <a:solidFill>
                  <a:srgbClr val="333333"/>
                </a:solidFill>
                <a:highlight>
                  <a:srgbClr val="FFFFFF"/>
                </a:highlight>
              </a:rPr>
              <a:t>The pseudoesotropia almost always appears worse when the child is in side gaze (images 1 and 3).  Image 2 demonstrates, when looking straight ahead, most of the medial conjunctiva or white portion of the eye, is covered up by the epicanthal folds. The corneal light reflex, in all three photos, is symmetric and centered within the pupil.</a:t>
            </a:r>
            <a:endParaRPr sz="1350">
              <a:solidFill>
                <a:srgbClr val="333333"/>
              </a:solidFill>
              <a:highlight>
                <a:srgbClr val="FFFFFF"/>
              </a:highlight>
            </a:endParaRPr>
          </a:p>
          <a:p>
            <a:pPr marL="0" lvl="0" indent="0" algn="l" rtl="0">
              <a:lnSpc>
                <a:spcPct val="100000"/>
              </a:lnSpc>
              <a:spcBef>
                <a:spcPts val="0"/>
              </a:spcBef>
              <a:spcAft>
                <a:spcPts val="0"/>
              </a:spcAft>
              <a:buSzPts val="1800"/>
              <a:buNone/>
            </a:pPr>
            <a:endParaRPr sz="1350">
              <a:solidFill>
                <a:srgbClr val="333333"/>
              </a:solidFill>
              <a:highlight>
                <a:srgbClr val="FFFFFF"/>
              </a:highlight>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27:notes"/>
          <p:cNvSpPr txBox="1"/>
          <p:nvPr/>
        </p:nvSpPr>
        <p:spPr>
          <a:xfrm>
            <a:off x="3956050" y="8805862"/>
            <a:ext cx="3027300" cy="463500"/>
          </a:xfrm>
          <a:prstGeom prst="rect">
            <a:avLst/>
          </a:prstGeom>
          <a:noFill/>
          <a:ln>
            <a:noFill/>
          </a:ln>
        </p:spPr>
        <p:txBody>
          <a:bodyPr spcFirstLastPara="1" wrap="square" lIns="92875" tIns="46425" rIns="92875" bIns="46425"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14</a:t>
            </a:fld>
            <a:endParaRPr sz="1400" b="0" i="0" u="none" strike="noStrike" cap="none">
              <a:solidFill>
                <a:srgbClr val="000000"/>
              </a:solidFill>
              <a:latin typeface="Arial"/>
              <a:ea typeface="Arial"/>
              <a:cs typeface="Arial"/>
              <a:sym typeface="Arial"/>
            </a:endParaRPr>
          </a:p>
        </p:txBody>
      </p:sp>
      <p:sp>
        <p:nvSpPr>
          <p:cNvPr id="255" name="Google Shape;255;p27:notes"/>
          <p:cNvSpPr>
            <a:spLocks noGrp="1" noRot="1" noChangeAspect="1"/>
          </p:cNvSpPr>
          <p:nvPr>
            <p:ph type="sldImg" idx="2"/>
          </p:nvPr>
        </p:nvSpPr>
        <p:spPr>
          <a:xfrm>
            <a:off x="1174750" y="695325"/>
            <a:ext cx="463550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56" name="Google Shape;256;p27:notes"/>
          <p:cNvSpPr txBox="1">
            <a:spLocks noGrp="1"/>
          </p:cNvSpPr>
          <p:nvPr>
            <p:ph type="body" idx="1"/>
          </p:nvPr>
        </p:nvSpPr>
        <p:spPr>
          <a:xfrm>
            <a:off x="698500" y="4403725"/>
            <a:ext cx="5588100" cy="4172100"/>
          </a:xfrm>
          <a:prstGeom prst="rect">
            <a:avLst/>
          </a:prstGeom>
          <a:noFill/>
          <a:ln>
            <a:noFill/>
          </a:ln>
        </p:spPr>
        <p:txBody>
          <a:bodyPr spcFirstLastPara="1" wrap="square" lIns="92875" tIns="46425" rIns="92875" bIns="46425" anchor="t" anchorCtr="0">
            <a:noAutofit/>
          </a:bodyPr>
          <a:lstStyle/>
          <a:p>
            <a:pPr marL="0" lvl="0" indent="0" algn="l" rtl="0">
              <a:lnSpc>
                <a:spcPct val="100000"/>
              </a:lnSpc>
              <a:spcBef>
                <a:spcPts val="0"/>
              </a:spcBef>
              <a:spcAft>
                <a:spcPts val="0"/>
              </a:spcAft>
              <a:buSzPts val="1800"/>
              <a:buNone/>
            </a:pPr>
            <a:r>
              <a:rPr lang="en-US"/>
              <a:t>Three types of refractive errors</a:t>
            </a:r>
            <a:endParaRPr/>
          </a:p>
          <a:p>
            <a:pPr marL="0" lvl="0" indent="0" algn="l" rtl="0">
              <a:lnSpc>
                <a:spcPct val="100000"/>
              </a:lnSpc>
              <a:spcBef>
                <a:spcPts val="0"/>
              </a:spcBef>
              <a:spcAft>
                <a:spcPts val="0"/>
              </a:spcAft>
              <a:buSzPts val="1800"/>
              <a:buNone/>
            </a:pPr>
            <a:endParaRPr/>
          </a:p>
          <a:p>
            <a:pPr marL="0" lvl="0" indent="0" algn="l" rtl="0">
              <a:lnSpc>
                <a:spcPct val="100000"/>
              </a:lnSpc>
              <a:spcBef>
                <a:spcPts val="0"/>
              </a:spcBef>
              <a:spcAft>
                <a:spcPts val="0"/>
              </a:spcAft>
              <a:buSzPts val="1800"/>
              <a:buNone/>
            </a:pPr>
            <a:r>
              <a:rPr lang="en-US"/>
              <a:t>We will discuss each</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28:notes"/>
          <p:cNvSpPr txBox="1"/>
          <p:nvPr/>
        </p:nvSpPr>
        <p:spPr>
          <a:xfrm>
            <a:off x="3956050" y="8805862"/>
            <a:ext cx="3027300" cy="463500"/>
          </a:xfrm>
          <a:prstGeom prst="rect">
            <a:avLst/>
          </a:prstGeom>
          <a:noFill/>
          <a:ln>
            <a:noFill/>
          </a:ln>
        </p:spPr>
        <p:txBody>
          <a:bodyPr spcFirstLastPara="1" wrap="square" lIns="92875" tIns="46425" rIns="92875" bIns="46425"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15</a:t>
            </a:fld>
            <a:endParaRPr sz="1400" b="0" i="0" u="none" strike="noStrike" cap="none">
              <a:solidFill>
                <a:srgbClr val="000000"/>
              </a:solidFill>
              <a:latin typeface="Arial"/>
              <a:ea typeface="Arial"/>
              <a:cs typeface="Arial"/>
              <a:sym typeface="Arial"/>
            </a:endParaRPr>
          </a:p>
        </p:txBody>
      </p:sp>
      <p:sp>
        <p:nvSpPr>
          <p:cNvPr id="263" name="Google Shape;263;p28:notes"/>
          <p:cNvSpPr>
            <a:spLocks noGrp="1" noRot="1" noChangeAspect="1"/>
          </p:cNvSpPr>
          <p:nvPr>
            <p:ph type="sldImg" idx="2"/>
          </p:nvPr>
        </p:nvSpPr>
        <p:spPr>
          <a:xfrm>
            <a:off x="1174750" y="695325"/>
            <a:ext cx="463550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4" name="Google Shape;264;p28:notes"/>
          <p:cNvSpPr txBox="1">
            <a:spLocks noGrp="1"/>
          </p:cNvSpPr>
          <p:nvPr>
            <p:ph type="body" idx="1"/>
          </p:nvPr>
        </p:nvSpPr>
        <p:spPr>
          <a:xfrm>
            <a:off x="698500" y="4403725"/>
            <a:ext cx="5588100" cy="4172100"/>
          </a:xfrm>
          <a:prstGeom prst="rect">
            <a:avLst/>
          </a:prstGeom>
          <a:noFill/>
          <a:ln>
            <a:noFill/>
          </a:ln>
        </p:spPr>
        <p:txBody>
          <a:bodyPr spcFirstLastPara="1" wrap="square" lIns="92875" tIns="46425" rIns="92875" bIns="46425" anchor="t" anchorCtr="0">
            <a:noAutofit/>
          </a:bodyPr>
          <a:lstStyle/>
          <a:p>
            <a:pPr marL="0" lvl="0" indent="0" algn="l" rtl="0">
              <a:lnSpc>
                <a:spcPct val="100000"/>
              </a:lnSpc>
              <a:spcBef>
                <a:spcPts val="0"/>
              </a:spcBef>
              <a:spcAft>
                <a:spcPts val="0"/>
              </a:spcAft>
              <a:buSzPts val="1800"/>
              <a:buNone/>
            </a:pPr>
            <a:r>
              <a:rPr lang="en-US"/>
              <a:t>This is a long eye ball. Image focuses in front of the retina…because the  refractive power of the eye is too strong</a:t>
            </a:r>
            <a:endParaRPr/>
          </a:p>
          <a:p>
            <a:pPr marL="0" lvl="0" indent="0" algn="l" rtl="0">
              <a:lnSpc>
                <a:spcPct val="100000"/>
              </a:lnSpc>
              <a:spcBef>
                <a:spcPts val="0"/>
              </a:spcBef>
              <a:spcAft>
                <a:spcPts val="0"/>
              </a:spcAft>
              <a:buSzPts val="1800"/>
              <a:buNone/>
            </a:pPr>
            <a:r>
              <a:rPr lang="en-US"/>
              <a:t>"minus"  lens for correction</a:t>
            </a:r>
            <a:endParaRPr/>
          </a:p>
          <a:p>
            <a:pPr marL="0" lvl="0" indent="0" algn="l" rtl="0">
              <a:lnSpc>
                <a:spcPct val="100000"/>
              </a:lnSpc>
              <a:spcBef>
                <a:spcPts val="0"/>
              </a:spcBef>
              <a:spcAft>
                <a:spcPts val="0"/>
              </a:spcAft>
              <a:buSzPts val="1800"/>
              <a:buNone/>
            </a:pPr>
            <a:endParaRPr/>
          </a:p>
          <a:p>
            <a:pPr marL="0" lvl="0" indent="0" algn="l" rtl="0">
              <a:lnSpc>
                <a:spcPct val="100000"/>
              </a:lnSpc>
              <a:spcBef>
                <a:spcPts val="0"/>
              </a:spcBef>
              <a:spcAft>
                <a:spcPts val="0"/>
              </a:spcAft>
              <a:buSzPts val="1800"/>
              <a:buNone/>
            </a:pPr>
            <a:r>
              <a:rPr lang="en-US"/>
              <a:t>Note the distance from side to side is greater than the distance top to bottom</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31:notes"/>
          <p:cNvSpPr txBox="1">
            <a:spLocks noGrp="1"/>
          </p:cNvSpPr>
          <p:nvPr>
            <p:ph type="body" idx="1"/>
          </p:nvPr>
        </p:nvSpPr>
        <p:spPr>
          <a:xfrm>
            <a:off x="698500" y="4403725"/>
            <a:ext cx="5588100" cy="4172100"/>
          </a:xfrm>
          <a:prstGeom prst="rect">
            <a:avLst/>
          </a:prstGeom>
          <a:noFill/>
          <a:ln>
            <a:noFill/>
          </a:ln>
        </p:spPr>
        <p:txBody>
          <a:bodyPr spcFirstLastPara="1" wrap="square" lIns="92875" tIns="46425" rIns="92875" bIns="46425" anchor="t" anchorCtr="0">
            <a:noAutofit/>
          </a:bodyPr>
          <a:lstStyle/>
          <a:p>
            <a:pPr marL="0" lvl="0" indent="0" algn="l" rtl="0">
              <a:lnSpc>
                <a:spcPct val="100000"/>
              </a:lnSpc>
              <a:spcBef>
                <a:spcPts val="0"/>
              </a:spcBef>
              <a:spcAft>
                <a:spcPts val="0"/>
              </a:spcAft>
              <a:buSzPts val="1400"/>
              <a:buNone/>
            </a:pPr>
            <a:r>
              <a:rPr lang="en-US" dirty="0"/>
              <a:t>Board work would be difficult for this student.</a:t>
            </a:r>
            <a:endParaRPr dirty="0"/>
          </a:p>
        </p:txBody>
      </p:sp>
      <p:sp>
        <p:nvSpPr>
          <p:cNvPr id="270" name="Google Shape;270;p31:notes"/>
          <p:cNvSpPr>
            <a:spLocks noGrp="1" noRot="1" noChangeAspect="1"/>
          </p:cNvSpPr>
          <p:nvPr>
            <p:ph type="sldImg" idx="2"/>
          </p:nvPr>
        </p:nvSpPr>
        <p:spPr>
          <a:xfrm>
            <a:off x="1174750" y="695325"/>
            <a:ext cx="4635500" cy="3476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29:notes"/>
          <p:cNvSpPr>
            <a:spLocks noGrp="1" noRot="1" noChangeAspect="1"/>
          </p:cNvSpPr>
          <p:nvPr>
            <p:ph type="sldImg" idx="2"/>
          </p:nvPr>
        </p:nvSpPr>
        <p:spPr>
          <a:xfrm>
            <a:off x="1174750" y="695325"/>
            <a:ext cx="463550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77" name="Google Shape;277;p29:notes"/>
          <p:cNvSpPr txBox="1">
            <a:spLocks noGrp="1"/>
          </p:cNvSpPr>
          <p:nvPr>
            <p:ph type="body" idx="1"/>
          </p:nvPr>
        </p:nvSpPr>
        <p:spPr>
          <a:xfrm>
            <a:off x="698500" y="4403725"/>
            <a:ext cx="5588100" cy="4172100"/>
          </a:xfrm>
          <a:prstGeom prst="rect">
            <a:avLst/>
          </a:prstGeom>
          <a:noFill/>
          <a:ln>
            <a:noFill/>
          </a:ln>
        </p:spPr>
        <p:txBody>
          <a:bodyPr spcFirstLastPara="1" wrap="square" lIns="92875" tIns="46425" rIns="92875" bIns="46425" anchor="t" anchorCtr="0">
            <a:noAutofit/>
          </a:bodyPr>
          <a:lstStyle/>
          <a:p>
            <a:pPr marL="0" lvl="0" indent="0" algn="l" rtl="0">
              <a:lnSpc>
                <a:spcPct val="100000"/>
              </a:lnSpc>
              <a:spcBef>
                <a:spcPts val="0"/>
              </a:spcBef>
              <a:spcAft>
                <a:spcPts val="0"/>
              </a:spcAft>
              <a:buSzPts val="1800"/>
              <a:buNone/>
            </a:pPr>
            <a:r>
              <a:rPr lang="en-US"/>
              <a:t>Nearsighted view</a:t>
            </a:r>
            <a:endParaRPr/>
          </a:p>
          <a:p>
            <a:pPr marL="0" lvl="0" indent="0" algn="l" rtl="0">
              <a:lnSpc>
                <a:spcPct val="100000"/>
              </a:lnSpc>
              <a:spcBef>
                <a:spcPts val="0"/>
              </a:spcBef>
              <a:spcAft>
                <a:spcPts val="0"/>
              </a:spcAft>
              <a:buSzPts val="1800"/>
              <a:buNone/>
            </a:pPr>
            <a:r>
              <a:rPr lang="en-US"/>
              <a:t>Ball is clear but the flag is blurry</a:t>
            </a:r>
            <a:endParaRPr/>
          </a:p>
          <a:p>
            <a:pPr marL="0" lvl="0" indent="0" algn="l" rtl="0">
              <a:lnSpc>
                <a:spcPct val="100000"/>
              </a:lnSpc>
              <a:spcBef>
                <a:spcPts val="0"/>
              </a:spcBef>
              <a:spcAft>
                <a:spcPts val="0"/>
              </a:spcAft>
              <a:buSzPts val="1800"/>
              <a:buNone/>
            </a:pPr>
            <a:endParaRPr/>
          </a:p>
          <a:p>
            <a:pPr marL="0" lvl="0" indent="0" algn="l" rtl="0">
              <a:lnSpc>
                <a:spcPct val="100000"/>
              </a:lnSpc>
              <a:spcBef>
                <a:spcPts val="0"/>
              </a:spcBef>
              <a:spcAft>
                <a:spcPts val="0"/>
              </a:spcAft>
              <a:buSzPts val="1800"/>
              <a:buNone/>
            </a:pPr>
            <a:r>
              <a:rPr lang="en-US"/>
              <a:t>Problem in classroom is reading the blackboard</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32:notes"/>
          <p:cNvSpPr txBox="1"/>
          <p:nvPr/>
        </p:nvSpPr>
        <p:spPr>
          <a:xfrm>
            <a:off x="3956050" y="8805862"/>
            <a:ext cx="3027300" cy="463500"/>
          </a:xfrm>
          <a:prstGeom prst="rect">
            <a:avLst/>
          </a:prstGeom>
          <a:noFill/>
          <a:ln>
            <a:noFill/>
          </a:ln>
        </p:spPr>
        <p:txBody>
          <a:bodyPr spcFirstLastPara="1" wrap="square" lIns="92875" tIns="46425" rIns="92875" bIns="46425"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18</a:t>
            </a:fld>
            <a:endParaRPr sz="1400" b="0" i="0" u="none" strike="noStrike" cap="none">
              <a:solidFill>
                <a:srgbClr val="000000"/>
              </a:solidFill>
              <a:latin typeface="Arial"/>
              <a:ea typeface="Arial"/>
              <a:cs typeface="Arial"/>
              <a:sym typeface="Arial"/>
            </a:endParaRPr>
          </a:p>
        </p:txBody>
      </p:sp>
      <p:sp>
        <p:nvSpPr>
          <p:cNvPr id="284" name="Google Shape;284;p32:notes"/>
          <p:cNvSpPr>
            <a:spLocks noGrp="1" noRot="1" noChangeAspect="1"/>
          </p:cNvSpPr>
          <p:nvPr>
            <p:ph type="sldImg" idx="2"/>
          </p:nvPr>
        </p:nvSpPr>
        <p:spPr>
          <a:xfrm>
            <a:off x="1174750" y="695325"/>
            <a:ext cx="463550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85" name="Google Shape;285;p32:notes"/>
          <p:cNvSpPr txBox="1">
            <a:spLocks noGrp="1"/>
          </p:cNvSpPr>
          <p:nvPr>
            <p:ph type="body" idx="1"/>
          </p:nvPr>
        </p:nvSpPr>
        <p:spPr>
          <a:xfrm>
            <a:off x="698500" y="4403725"/>
            <a:ext cx="5588100" cy="4172100"/>
          </a:xfrm>
          <a:prstGeom prst="rect">
            <a:avLst/>
          </a:prstGeom>
          <a:noFill/>
          <a:ln>
            <a:noFill/>
          </a:ln>
        </p:spPr>
        <p:txBody>
          <a:bodyPr spcFirstLastPara="1" wrap="square" lIns="92875" tIns="46425" rIns="92875" bIns="46425" anchor="t" anchorCtr="0">
            <a:noAutofit/>
          </a:bodyPr>
          <a:lstStyle/>
          <a:p>
            <a:pPr marL="0" lvl="0" indent="0" algn="l" rtl="0">
              <a:lnSpc>
                <a:spcPct val="100000"/>
              </a:lnSpc>
              <a:spcBef>
                <a:spcPts val="0"/>
              </a:spcBef>
              <a:spcAft>
                <a:spcPts val="0"/>
              </a:spcAft>
              <a:buSzPts val="1800"/>
              <a:buNone/>
            </a:pPr>
            <a:r>
              <a:rPr lang="en-US"/>
              <a:t>Short eyeball </a:t>
            </a:r>
            <a:endParaRPr/>
          </a:p>
          <a:p>
            <a:pPr marL="0" lvl="0" indent="0" algn="l" rtl="0">
              <a:lnSpc>
                <a:spcPct val="100000"/>
              </a:lnSpc>
              <a:spcBef>
                <a:spcPts val="0"/>
              </a:spcBef>
              <a:spcAft>
                <a:spcPts val="0"/>
              </a:spcAft>
              <a:buSzPts val="1800"/>
              <a:buNone/>
            </a:pPr>
            <a:r>
              <a:rPr lang="en-US"/>
              <a:t>Most common refractive error… image focuses behind retina or refractive power of eye is too weak…"plus" lens for correction</a:t>
            </a:r>
            <a:endParaRPr/>
          </a:p>
          <a:p>
            <a:pPr marL="0" lvl="0" indent="0" algn="l" rtl="0">
              <a:lnSpc>
                <a:spcPct val="100000"/>
              </a:lnSpc>
              <a:spcBef>
                <a:spcPts val="0"/>
              </a:spcBef>
              <a:spcAft>
                <a:spcPts val="0"/>
              </a:spcAft>
              <a:buSzPts val="1800"/>
              <a:buNone/>
            </a:pPr>
            <a:endParaRPr/>
          </a:p>
          <a:p>
            <a:pPr marL="0" lvl="0" indent="0" algn="l" rtl="0">
              <a:lnSpc>
                <a:spcPct val="100000"/>
              </a:lnSpc>
              <a:spcBef>
                <a:spcPts val="0"/>
              </a:spcBef>
              <a:spcAft>
                <a:spcPts val="0"/>
              </a:spcAft>
              <a:buSzPts val="1800"/>
              <a:buNone/>
            </a:pPr>
            <a:r>
              <a:rPr lang="en-US"/>
              <a:t>Note the distance from side to side is less than the distance top to bottom</a:t>
            </a:r>
            <a:endParaRPr/>
          </a:p>
          <a:p>
            <a:pPr marL="0" lvl="0" indent="0" algn="l" rtl="0">
              <a:lnSpc>
                <a:spcPct val="100000"/>
              </a:lnSpc>
              <a:spcBef>
                <a:spcPts val="0"/>
              </a:spcBef>
              <a:spcAft>
                <a:spcPts val="0"/>
              </a:spcAft>
              <a:buSzPts val="1800"/>
              <a:buNone/>
            </a:pPr>
            <a:r>
              <a:rPr lang="en-US"/>
              <a:t>Students can have multiple things going on……….. Farsigntedness in one eye, nearsightedness in the other, astigmatism too!!</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cec9e397b4_0_720:notes"/>
          <p:cNvSpPr>
            <a:spLocks noGrp="1" noRot="1" noChangeAspect="1"/>
          </p:cNvSpPr>
          <p:nvPr>
            <p:ph type="sldImg" idx="2"/>
          </p:nvPr>
        </p:nvSpPr>
        <p:spPr>
          <a:xfrm>
            <a:off x="1174750" y="695325"/>
            <a:ext cx="4635500" cy="3476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91" name="Google Shape;291;gcec9e397b4_0_720:notes"/>
          <p:cNvSpPr txBox="1">
            <a:spLocks noGrp="1"/>
          </p:cNvSpPr>
          <p:nvPr>
            <p:ph type="body" idx="1"/>
          </p:nvPr>
        </p:nvSpPr>
        <p:spPr>
          <a:xfrm>
            <a:off x="698500" y="4403725"/>
            <a:ext cx="5588100" cy="4172100"/>
          </a:xfrm>
          <a:prstGeom prst="rect">
            <a:avLst/>
          </a:prstGeom>
          <a:noFill/>
          <a:ln>
            <a:noFill/>
          </a:ln>
        </p:spPr>
        <p:txBody>
          <a:bodyPr spcFirstLastPara="1" wrap="square" lIns="92875" tIns="46425" rIns="92875" bIns="46425" anchor="t" anchorCtr="0">
            <a:noAutofit/>
          </a:bodyPr>
          <a:lstStyle/>
          <a:p>
            <a:pPr marL="0" lvl="0" indent="0" algn="l" rtl="0">
              <a:lnSpc>
                <a:spcPct val="100000"/>
              </a:lnSpc>
              <a:spcBef>
                <a:spcPts val="0"/>
              </a:spcBef>
              <a:spcAft>
                <a:spcPts val="0"/>
              </a:spcAft>
              <a:buSzPts val="1400"/>
              <a:buNone/>
            </a:pPr>
            <a:endParaRPr/>
          </a:p>
        </p:txBody>
      </p:sp>
      <p:sp>
        <p:nvSpPr>
          <p:cNvPr id="292" name="Google Shape;292;gcec9e397b4_0_720:notes"/>
          <p:cNvSpPr txBox="1">
            <a:spLocks noGrp="1"/>
          </p:cNvSpPr>
          <p:nvPr>
            <p:ph type="sldNum" idx="12"/>
          </p:nvPr>
        </p:nvSpPr>
        <p:spPr>
          <a:xfrm>
            <a:off x="3956050" y="8805862"/>
            <a:ext cx="3027300" cy="463500"/>
          </a:xfrm>
          <a:prstGeom prst="rect">
            <a:avLst/>
          </a:prstGeom>
          <a:noFill/>
          <a:ln>
            <a:noFill/>
          </a:ln>
        </p:spPr>
        <p:txBody>
          <a:bodyPr spcFirstLastPara="1" wrap="square" lIns="92875" tIns="46425" rIns="92875" bIns="46425" anchor="b" anchorCtr="0">
            <a:noAutofit/>
          </a:bodyPr>
          <a:lstStyle/>
          <a:p>
            <a:pPr marL="0" lvl="0" indent="0" algn="r" rtl="0">
              <a:lnSpc>
                <a:spcPct val="100000"/>
              </a:lnSpc>
              <a:spcBef>
                <a:spcPts val="0"/>
              </a:spcBef>
              <a:spcAft>
                <a:spcPts val="0"/>
              </a:spcAft>
              <a:buClr>
                <a:srgbClr val="000000"/>
              </a:buClr>
              <a:buSzPts val="1200"/>
              <a:buFont typeface="Times New Roman"/>
              <a:buNone/>
            </a:pPr>
            <a:fld id="{00000000-1234-1234-1234-123412341234}" type="slidenum">
              <a:rPr lang="en-US"/>
              <a:t>19</a:t>
            </a:fld>
            <a:endParaRPr sz="1400">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d8aa028b36_0_8:notes"/>
          <p:cNvSpPr>
            <a:spLocks noGrp="1" noRot="1" noChangeAspect="1"/>
          </p:cNvSpPr>
          <p:nvPr>
            <p:ph type="sldImg" idx="2"/>
          </p:nvPr>
        </p:nvSpPr>
        <p:spPr>
          <a:xfrm>
            <a:off x="1174750" y="695325"/>
            <a:ext cx="4635500" cy="3476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7" name="Google Shape;77;gd8aa028b36_0_8:notes"/>
          <p:cNvSpPr txBox="1">
            <a:spLocks noGrp="1"/>
          </p:cNvSpPr>
          <p:nvPr>
            <p:ph type="body" idx="1"/>
          </p:nvPr>
        </p:nvSpPr>
        <p:spPr>
          <a:xfrm>
            <a:off x="698500" y="4403725"/>
            <a:ext cx="5588100" cy="4172100"/>
          </a:xfrm>
          <a:prstGeom prst="rect">
            <a:avLst/>
          </a:prstGeom>
          <a:noFill/>
          <a:ln>
            <a:noFill/>
          </a:ln>
        </p:spPr>
        <p:txBody>
          <a:bodyPr spcFirstLastPara="1" wrap="square" lIns="92875" tIns="46425" rIns="92875" bIns="46425" anchor="t" anchorCtr="0">
            <a:noAutofit/>
          </a:bodyPr>
          <a:lstStyle/>
          <a:p>
            <a:pPr marL="342900" lvl="0" indent="-279400" algn="l" rtl="0">
              <a:lnSpc>
                <a:spcPct val="90000"/>
              </a:lnSpc>
              <a:spcBef>
                <a:spcPts val="0"/>
              </a:spcBef>
              <a:spcAft>
                <a:spcPts val="0"/>
              </a:spcAft>
              <a:buClr>
                <a:schemeClr val="dk1"/>
              </a:buClr>
              <a:buSzPts val="1400"/>
              <a:buFont typeface="Gill Sans"/>
              <a:buChar char="•"/>
            </a:pPr>
            <a:r>
              <a:rPr lang="en-US" sz="1400">
                <a:solidFill>
                  <a:schemeClr val="dk1"/>
                </a:solidFill>
                <a:latin typeface="Gill Sans"/>
                <a:ea typeface="Gill Sans"/>
                <a:cs typeface="Gill Sans"/>
                <a:sym typeface="Gill Sans"/>
              </a:rPr>
              <a:t>Assess knowledge of the vision law and responsibilities.</a:t>
            </a:r>
            <a:endParaRPr sz="1400">
              <a:solidFill>
                <a:schemeClr val="dk1"/>
              </a:solidFill>
              <a:latin typeface="Gill Sans"/>
              <a:ea typeface="Gill Sans"/>
              <a:cs typeface="Gill Sans"/>
              <a:sym typeface="Gill Sans"/>
            </a:endParaRPr>
          </a:p>
          <a:p>
            <a:pPr marL="342900" lvl="0" indent="-279400" algn="l" rtl="0">
              <a:lnSpc>
                <a:spcPct val="90000"/>
              </a:lnSpc>
              <a:spcBef>
                <a:spcPts val="1680"/>
              </a:spcBef>
              <a:spcAft>
                <a:spcPts val="0"/>
              </a:spcAft>
              <a:buClr>
                <a:schemeClr val="dk1"/>
              </a:buClr>
              <a:buSzPts val="1400"/>
              <a:buFont typeface="Gill Sans"/>
              <a:buChar char="•"/>
            </a:pPr>
            <a:r>
              <a:rPr lang="en-US" sz="1400">
                <a:solidFill>
                  <a:schemeClr val="dk1"/>
                </a:solidFill>
                <a:latin typeface="Gill Sans"/>
                <a:ea typeface="Gill Sans"/>
                <a:cs typeface="Gill Sans"/>
                <a:sym typeface="Gill Sans"/>
              </a:rPr>
              <a:t>Explain the importance of vision screening. </a:t>
            </a:r>
            <a:endParaRPr sz="1400">
              <a:solidFill>
                <a:schemeClr val="dk1"/>
              </a:solidFill>
              <a:latin typeface="Gill Sans"/>
              <a:ea typeface="Gill Sans"/>
              <a:cs typeface="Gill Sans"/>
              <a:sym typeface="Gill Sans"/>
            </a:endParaRPr>
          </a:p>
          <a:p>
            <a:pPr marL="342900" lvl="0" indent="-279400" algn="l" rtl="0">
              <a:lnSpc>
                <a:spcPct val="90000"/>
              </a:lnSpc>
              <a:spcBef>
                <a:spcPts val="1680"/>
              </a:spcBef>
              <a:spcAft>
                <a:spcPts val="0"/>
              </a:spcAft>
              <a:buClr>
                <a:schemeClr val="dk1"/>
              </a:buClr>
              <a:buSzPts val="1400"/>
              <a:buFont typeface="Gill Sans"/>
              <a:buChar char="•"/>
            </a:pPr>
            <a:r>
              <a:rPr lang="en-US" sz="1400">
                <a:solidFill>
                  <a:schemeClr val="dk1"/>
                </a:solidFill>
                <a:latin typeface="Gill Sans"/>
                <a:ea typeface="Gill Sans"/>
                <a:cs typeface="Gill Sans"/>
                <a:sym typeface="Gill Sans"/>
              </a:rPr>
              <a:t>Identify the components of a vision screening and the pass/fail criteria for each. </a:t>
            </a:r>
            <a:endParaRPr sz="1400">
              <a:solidFill>
                <a:schemeClr val="dk1"/>
              </a:solidFill>
              <a:latin typeface="Gill Sans"/>
              <a:ea typeface="Gill Sans"/>
              <a:cs typeface="Gill Sans"/>
              <a:sym typeface="Gill Sans"/>
            </a:endParaRPr>
          </a:p>
          <a:p>
            <a:pPr marL="342900" lvl="0" indent="-279400" algn="l" rtl="0">
              <a:lnSpc>
                <a:spcPct val="90000"/>
              </a:lnSpc>
              <a:spcBef>
                <a:spcPts val="1680"/>
              </a:spcBef>
              <a:spcAft>
                <a:spcPts val="0"/>
              </a:spcAft>
              <a:buClr>
                <a:schemeClr val="dk1"/>
              </a:buClr>
              <a:buSzPts val="1400"/>
              <a:buFont typeface="Gill Sans"/>
              <a:buChar char="•"/>
            </a:pPr>
            <a:r>
              <a:rPr lang="en-US" sz="1400">
                <a:solidFill>
                  <a:schemeClr val="dk1"/>
                </a:solidFill>
                <a:latin typeface="Gill Sans"/>
                <a:ea typeface="Gill Sans"/>
                <a:cs typeface="Gill Sans"/>
                <a:sym typeface="Gill Sans"/>
              </a:rPr>
              <a:t>Demonstrate operation of the approved vision screening instruments. </a:t>
            </a:r>
            <a:endParaRPr sz="1400">
              <a:solidFill>
                <a:schemeClr val="dk1"/>
              </a:solidFill>
              <a:latin typeface="Gill Sans"/>
              <a:ea typeface="Gill Sans"/>
              <a:cs typeface="Gill Sans"/>
              <a:sym typeface="Gill Sans"/>
            </a:endParaRPr>
          </a:p>
          <a:p>
            <a:pPr marL="342900" lvl="0" indent="-279400" algn="l" rtl="0">
              <a:lnSpc>
                <a:spcPct val="90000"/>
              </a:lnSpc>
              <a:spcBef>
                <a:spcPts val="1680"/>
              </a:spcBef>
              <a:spcAft>
                <a:spcPts val="0"/>
              </a:spcAft>
              <a:buClr>
                <a:schemeClr val="dk1"/>
              </a:buClr>
              <a:buSzPts val="1400"/>
              <a:buFont typeface="Gill Sans"/>
              <a:buChar char="•"/>
            </a:pPr>
            <a:r>
              <a:rPr lang="en-US" sz="1400">
                <a:solidFill>
                  <a:schemeClr val="dk1"/>
                </a:solidFill>
                <a:latin typeface="Gill Sans"/>
                <a:ea typeface="Gill Sans"/>
                <a:cs typeface="Gill Sans"/>
                <a:sym typeface="Gill Sans"/>
              </a:rPr>
              <a:t>List age-appropriate vision screening procedures. </a:t>
            </a:r>
            <a:endParaRPr sz="1400">
              <a:solidFill>
                <a:schemeClr val="dk1"/>
              </a:solidFill>
              <a:latin typeface="Gill Sans"/>
              <a:ea typeface="Gill Sans"/>
              <a:cs typeface="Gill Sans"/>
              <a:sym typeface="Gill Sans"/>
            </a:endParaRPr>
          </a:p>
          <a:p>
            <a:pPr marL="342900" lvl="0" indent="-279400" algn="l" rtl="0">
              <a:lnSpc>
                <a:spcPct val="90000"/>
              </a:lnSpc>
              <a:spcBef>
                <a:spcPts val="1680"/>
              </a:spcBef>
              <a:spcAft>
                <a:spcPts val="0"/>
              </a:spcAft>
              <a:buClr>
                <a:schemeClr val="dk1"/>
              </a:buClr>
              <a:buSzPts val="1400"/>
              <a:buFont typeface="Gill Sans"/>
              <a:buChar char="•"/>
            </a:pPr>
            <a:r>
              <a:rPr lang="en-US" sz="1400">
                <a:solidFill>
                  <a:schemeClr val="dk1"/>
                </a:solidFill>
                <a:latin typeface="Gill Sans"/>
                <a:ea typeface="Gill Sans"/>
                <a:cs typeface="Gill Sans"/>
                <a:sym typeface="Gill Sans"/>
              </a:rPr>
              <a:t>Identify components of the referral, follow-up and reporting process </a:t>
            </a:r>
            <a:endParaRPr sz="1400">
              <a:solidFill>
                <a:schemeClr val="dk1"/>
              </a:solidFill>
              <a:latin typeface="Gill Sans"/>
              <a:ea typeface="Gill Sans"/>
              <a:cs typeface="Gill Sans"/>
              <a:sym typeface="Gill Sans"/>
            </a:endParaRPr>
          </a:p>
          <a:p>
            <a:pPr marL="342900" lvl="0" indent="-279400" algn="l" rtl="0">
              <a:lnSpc>
                <a:spcPct val="90000"/>
              </a:lnSpc>
              <a:spcBef>
                <a:spcPts val="1680"/>
              </a:spcBef>
              <a:spcAft>
                <a:spcPts val="0"/>
              </a:spcAft>
              <a:buClr>
                <a:schemeClr val="dk1"/>
              </a:buClr>
              <a:buSzPts val="1400"/>
              <a:buFont typeface="Gill Sans"/>
              <a:buChar char="•"/>
            </a:pPr>
            <a:r>
              <a:rPr lang="en-US" sz="1400">
                <a:solidFill>
                  <a:schemeClr val="dk1"/>
                </a:solidFill>
                <a:latin typeface="Gill Sans"/>
                <a:ea typeface="Gill Sans"/>
                <a:cs typeface="Gill Sans"/>
                <a:sym typeface="Gill Sans"/>
              </a:rPr>
              <a:t>Assess knowledge of the vision law and responsibilities.</a:t>
            </a:r>
            <a:endParaRPr sz="1400">
              <a:solidFill>
                <a:schemeClr val="dk1"/>
              </a:solidFill>
              <a:latin typeface="Gill Sans"/>
              <a:ea typeface="Gill Sans"/>
              <a:cs typeface="Gill Sans"/>
              <a:sym typeface="Gill Sans"/>
            </a:endParaRPr>
          </a:p>
          <a:p>
            <a:pPr marL="342900" lvl="0" indent="-317500" algn="l" rtl="0">
              <a:lnSpc>
                <a:spcPct val="90000"/>
              </a:lnSpc>
              <a:spcBef>
                <a:spcPts val="1680"/>
              </a:spcBef>
              <a:spcAft>
                <a:spcPts val="0"/>
              </a:spcAft>
              <a:buClr>
                <a:schemeClr val="dk1"/>
              </a:buClr>
              <a:buSzPts val="1400"/>
              <a:buFont typeface="Gill Sans"/>
              <a:buChar char="•"/>
            </a:pPr>
            <a:r>
              <a:rPr lang="en-US" sz="1400">
                <a:solidFill>
                  <a:schemeClr val="dk1"/>
                </a:solidFill>
                <a:latin typeface="Gill Sans"/>
                <a:ea typeface="Gill Sans"/>
                <a:cs typeface="Gill Sans"/>
                <a:sym typeface="Gill Sans"/>
              </a:rPr>
              <a:t>Explain the importance of vision screening. </a:t>
            </a:r>
            <a:endParaRPr sz="1400">
              <a:solidFill>
                <a:schemeClr val="dk1"/>
              </a:solidFill>
              <a:latin typeface="Gill Sans"/>
              <a:ea typeface="Gill Sans"/>
              <a:cs typeface="Gill Sans"/>
              <a:sym typeface="Gill Sans"/>
            </a:endParaRPr>
          </a:p>
          <a:p>
            <a:pPr marL="342900" lvl="0" indent="-317500" algn="l" rtl="0">
              <a:lnSpc>
                <a:spcPct val="90000"/>
              </a:lnSpc>
              <a:spcBef>
                <a:spcPts val="1680"/>
              </a:spcBef>
              <a:spcAft>
                <a:spcPts val="0"/>
              </a:spcAft>
              <a:buClr>
                <a:schemeClr val="dk1"/>
              </a:buClr>
              <a:buSzPts val="1400"/>
              <a:buFont typeface="Gill Sans"/>
              <a:buChar char="•"/>
            </a:pPr>
            <a:r>
              <a:rPr lang="en-US" sz="1400">
                <a:solidFill>
                  <a:schemeClr val="dk1"/>
                </a:solidFill>
                <a:latin typeface="Gill Sans"/>
                <a:ea typeface="Gill Sans"/>
                <a:cs typeface="Gill Sans"/>
                <a:sym typeface="Gill Sans"/>
              </a:rPr>
              <a:t>Identify the components of a vision screening and the pass/fail criteria for each. </a:t>
            </a:r>
            <a:endParaRPr sz="1400">
              <a:solidFill>
                <a:schemeClr val="dk1"/>
              </a:solidFill>
              <a:latin typeface="Gill Sans"/>
              <a:ea typeface="Gill Sans"/>
              <a:cs typeface="Gill Sans"/>
              <a:sym typeface="Gill Sans"/>
            </a:endParaRPr>
          </a:p>
          <a:p>
            <a:pPr marL="342900" lvl="0" indent="-317500" algn="l" rtl="0">
              <a:lnSpc>
                <a:spcPct val="90000"/>
              </a:lnSpc>
              <a:spcBef>
                <a:spcPts val="1680"/>
              </a:spcBef>
              <a:spcAft>
                <a:spcPts val="0"/>
              </a:spcAft>
              <a:buClr>
                <a:schemeClr val="dk1"/>
              </a:buClr>
              <a:buSzPts val="1400"/>
              <a:buFont typeface="Gill Sans"/>
              <a:buChar char="•"/>
            </a:pPr>
            <a:r>
              <a:rPr lang="en-US" sz="1400">
                <a:solidFill>
                  <a:schemeClr val="dk1"/>
                </a:solidFill>
                <a:latin typeface="Gill Sans"/>
                <a:ea typeface="Gill Sans"/>
                <a:cs typeface="Gill Sans"/>
                <a:sym typeface="Gill Sans"/>
              </a:rPr>
              <a:t>Demonstrate operation of the approved vision screening instruments. </a:t>
            </a:r>
            <a:endParaRPr sz="1400">
              <a:solidFill>
                <a:schemeClr val="dk1"/>
              </a:solidFill>
              <a:latin typeface="Gill Sans"/>
              <a:ea typeface="Gill Sans"/>
              <a:cs typeface="Gill Sans"/>
              <a:sym typeface="Gill Sans"/>
            </a:endParaRPr>
          </a:p>
          <a:p>
            <a:pPr marL="342900" lvl="0" indent="-317500" algn="l" rtl="0">
              <a:lnSpc>
                <a:spcPct val="90000"/>
              </a:lnSpc>
              <a:spcBef>
                <a:spcPts val="1680"/>
              </a:spcBef>
              <a:spcAft>
                <a:spcPts val="0"/>
              </a:spcAft>
              <a:buClr>
                <a:schemeClr val="dk1"/>
              </a:buClr>
              <a:buSzPts val="1400"/>
              <a:buFont typeface="Gill Sans"/>
              <a:buChar char="•"/>
            </a:pPr>
            <a:r>
              <a:rPr lang="en-US" sz="1400">
                <a:solidFill>
                  <a:schemeClr val="dk1"/>
                </a:solidFill>
                <a:latin typeface="Gill Sans"/>
                <a:ea typeface="Gill Sans"/>
                <a:cs typeface="Gill Sans"/>
                <a:sym typeface="Gill Sans"/>
              </a:rPr>
              <a:t>List age-appropriate vision screening procedures. </a:t>
            </a:r>
            <a:endParaRPr sz="1400">
              <a:solidFill>
                <a:schemeClr val="dk1"/>
              </a:solidFill>
              <a:latin typeface="Gill Sans"/>
              <a:ea typeface="Gill Sans"/>
              <a:cs typeface="Gill Sans"/>
              <a:sym typeface="Gill Sans"/>
            </a:endParaRPr>
          </a:p>
          <a:p>
            <a:pPr marL="342900" lvl="0" indent="-317500" algn="l" rtl="0">
              <a:lnSpc>
                <a:spcPct val="90000"/>
              </a:lnSpc>
              <a:spcBef>
                <a:spcPts val="1680"/>
              </a:spcBef>
              <a:spcAft>
                <a:spcPts val="0"/>
              </a:spcAft>
              <a:buClr>
                <a:schemeClr val="dk1"/>
              </a:buClr>
              <a:buSzPts val="1400"/>
              <a:buFont typeface="Gill Sans"/>
              <a:buChar char="•"/>
            </a:pPr>
            <a:r>
              <a:rPr lang="en-US" sz="1400">
                <a:solidFill>
                  <a:schemeClr val="dk1"/>
                </a:solidFill>
                <a:latin typeface="Gill Sans"/>
                <a:ea typeface="Gill Sans"/>
                <a:cs typeface="Gill Sans"/>
                <a:sym typeface="Gill Sans"/>
              </a:rPr>
              <a:t>Identify components of the referral, follow-up and reporting process</a:t>
            </a:r>
            <a:endParaRPr sz="1400">
              <a:solidFill>
                <a:schemeClr val="dk1"/>
              </a:solidFill>
              <a:latin typeface="Gill Sans"/>
              <a:ea typeface="Gill Sans"/>
              <a:cs typeface="Gill Sans"/>
              <a:sym typeface="Gill Sans"/>
            </a:endParaRPr>
          </a:p>
        </p:txBody>
      </p:sp>
      <p:sp>
        <p:nvSpPr>
          <p:cNvPr id="78" name="Google Shape;78;gd8aa028b36_0_8:notes"/>
          <p:cNvSpPr txBox="1">
            <a:spLocks noGrp="1"/>
          </p:cNvSpPr>
          <p:nvPr>
            <p:ph type="sldNum" idx="12"/>
          </p:nvPr>
        </p:nvSpPr>
        <p:spPr>
          <a:xfrm>
            <a:off x="3956050" y="8805862"/>
            <a:ext cx="3027300" cy="463500"/>
          </a:xfrm>
          <a:prstGeom prst="rect">
            <a:avLst/>
          </a:prstGeom>
          <a:noFill/>
          <a:ln>
            <a:noFill/>
          </a:ln>
        </p:spPr>
        <p:txBody>
          <a:bodyPr spcFirstLastPara="1" wrap="square" lIns="92875" tIns="46425" rIns="92875" bIns="46425" anchor="b" anchorCtr="0">
            <a:noAutofit/>
          </a:bodyPr>
          <a:lstStyle/>
          <a:p>
            <a:pPr marL="0" lvl="0" indent="0" algn="r" rtl="0">
              <a:lnSpc>
                <a:spcPct val="100000"/>
              </a:lnSpc>
              <a:spcBef>
                <a:spcPts val="0"/>
              </a:spcBef>
              <a:spcAft>
                <a:spcPts val="0"/>
              </a:spcAft>
              <a:buClr>
                <a:srgbClr val="000000"/>
              </a:buClr>
              <a:buSzPts val="1200"/>
              <a:buFont typeface="Times New Roman"/>
              <a:buNone/>
            </a:pPr>
            <a:fld id="{00000000-1234-1234-1234-123412341234}" type="slidenum">
              <a:rPr lang="en-US"/>
              <a:t>2</a:t>
            </a:fld>
            <a:endParaRPr sz="1400">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33:notes"/>
          <p:cNvSpPr>
            <a:spLocks noGrp="1" noRot="1" noChangeAspect="1"/>
          </p:cNvSpPr>
          <p:nvPr>
            <p:ph type="sldImg" idx="2"/>
          </p:nvPr>
        </p:nvSpPr>
        <p:spPr>
          <a:xfrm>
            <a:off x="1174750" y="695325"/>
            <a:ext cx="463550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8" name="Google Shape;298;p33:notes"/>
          <p:cNvSpPr txBox="1">
            <a:spLocks noGrp="1"/>
          </p:cNvSpPr>
          <p:nvPr>
            <p:ph type="body" idx="1"/>
          </p:nvPr>
        </p:nvSpPr>
        <p:spPr>
          <a:xfrm>
            <a:off x="698500" y="4403725"/>
            <a:ext cx="5588100" cy="4172100"/>
          </a:xfrm>
          <a:prstGeom prst="rect">
            <a:avLst/>
          </a:prstGeom>
          <a:noFill/>
          <a:ln>
            <a:noFill/>
          </a:ln>
        </p:spPr>
        <p:txBody>
          <a:bodyPr spcFirstLastPara="1" wrap="square" lIns="92875" tIns="46425" rIns="92875" bIns="46425" anchor="t" anchorCtr="0">
            <a:noAutofit/>
          </a:bodyPr>
          <a:lstStyle/>
          <a:p>
            <a:pPr marL="0" lvl="0" indent="0" algn="l" rtl="0">
              <a:lnSpc>
                <a:spcPct val="100000"/>
              </a:lnSpc>
              <a:spcBef>
                <a:spcPts val="0"/>
              </a:spcBef>
              <a:spcAft>
                <a:spcPts val="0"/>
              </a:spcAft>
              <a:buSzPts val="1800"/>
              <a:buNone/>
            </a:pPr>
            <a:r>
              <a:rPr lang="en-US"/>
              <a:t>Farsighted view</a:t>
            </a:r>
            <a:endParaRPr/>
          </a:p>
          <a:p>
            <a:pPr marL="0" lvl="0" indent="0" algn="l" rtl="0">
              <a:lnSpc>
                <a:spcPct val="100000"/>
              </a:lnSpc>
              <a:spcBef>
                <a:spcPts val="0"/>
              </a:spcBef>
              <a:spcAft>
                <a:spcPts val="0"/>
              </a:spcAft>
              <a:buSzPts val="1800"/>
              <a:buNone/>
            </a:pPr>
            <a:r>
              <a:rPr lang="en-US"/>
              <a:t>Note card is blurry but buildings are clear</a:t>
            </a:r>
            <a:endParaRPr/>
          </a:p>
          <a:p>
            <a:pPr marL="0" lvl="0" indent="0" algn="l" rtl="0">
              <a:lnSpc>
                <a:spcPct val="100000"/>
              </a:lnSpc>
              <a:spcBef>
                <a:spcPts val="0"/>
              </a:spcBef>
              <a:spcAft>
                <a:spcPts val="0"/>
              </a:spcAft>
              <a:buSzPts val="1800"/>
              <a:buNone/>
            </a:pPr>
            <a:r>
              <a:rPr lang="en-US"/>
              <a:t>This student would have difficulty with close work (reading a book or laptop/pad).</a:t>
            </a:r>
            <a:endParaRPr/>
          </a:p>
          <a:p>
            <a:pPr marL="0" lvl="0" indent="0" algn="l" rtl="0">
              <a:lnSpc>
                <a:spcPct val="100000"/>
              </a:lnSpc>
              <a:spcBef>
                <a:spcPts val="0"/>
              </a:spcBef>
              <a:spcAft>
                <a:spcPts val="0"/>
              </a:spcAft>
              <a:buSzPts val="1800"/>
              <a:buNone/>
            </a:pPr>
            <a:endParaRPr/>
          </a:p>
          <a:p>
            <a:pPr marL="0" lvl="0" indent="0" algn="l" rtl="0">
              <a:lnSpc>
                <a:spcPct val="100000"/>
              </a:lnSpc>
              <a:spcBef>
                <a:spcPts val="0"/>
              </a:spcBef>
              <a:spcAft>
                <a:spcPts val="0"/>
              </a:spcAft>
              <a:buSzPts val="1800"/>
              <a:buNone/>
            </a:pPr>
            <a:r>
              <a:rPr lang="en-US"/>
              <a:t>Problem in classroom is reading the text or doing paperwork</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34:notes"/>
          <p:cNvSpPr>
            <a:spLocks noGrp="1" noRot="1" noChangeAspect="1"/>
          </p:cNvSpPr>
          <p:nvPr>
            <p:ph type="sldImg" idx="2"/>
          </p:nvPr>
        </p:nvSpPr>
        <p:spPr>
          <a:xfrm>
            <a:off x="1174750" y="695325"/>
            <a:ext cx="463550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04" name="Google Shape;304;p34:notes"/>
          <p:cNvSpPr txBox="1">
            <a:spLocks noGrp="1"/>
          </p:cNvSpPr>
          <p:nvPr>
            <p:ph type="body" idx="1"/>
          </p:nvPr>
        </p:nvSpPr>
        <p:spPr>
          <a:xfrm>
            <a:off x="698500" y="4403725"/>
            <a:ext cx="5588100" cy="4172100"/>
          </a:xfrm>
          <a:prstGeom prst="rect">
            <a:avLst/>
          </a:prstGeom>
          <a:noFill/>
          <a:ln>
            <a:noFill/>
          </a:ln>
        </p:spPr>
        <p:txBody>
          <a:bodyPr spcFirstLastPara="1" wrap="square" lIns="92875" tIns="46425" rIns="92875" bIns="46425" anchor="t" anchorCtr="0">
            <a:noAutofit/>
          </a:bodyPr>
          <a:lstStyle/>
          <a:p>
            <a:pPr marL="0" lvl="0" indent="0" algn="l" rtl="0">
              <a:lnSpc>
                <a:spcPct val="100000"/>
              </a:lnSpc>
              <a:spcBef>
                <a:spcPts val="0"/>
              </a:spcBef>
              <a:spcAft>
                <a:spcPts val="0"/>
              </a:spcAft>
              <a:buSzPts val="1800"/>
              <a:buNone/>
            </a:pPr>
            <a:r>
              <a:rPr lang="en-US"/>
              <a:t>Unequal refraction of light rays</a:t>
            </a:r>
            <a:endParaRPr/>
          </a:p>
          <a:p>
            <a:pPr marL="0" lvl="0" indent="0" algn="l" rtl="0">
              <a:lnSpc>
                <a:spcPct val="100000"/>
              </a:lnSpc>
              <a:spcBef>
                <a:spcPts val="0"/>
              </a:spcBef>
              <a:spcAft>
                <a:spcPts val="0"/>
              </a:spcAft>
              <a:buSzPts val="1800"/>
              <a:buNone/>
            </a:pPr>
            <a:endParaRPr/>
          </a:p>
          <a:p>
            <a:pPr marL="0" lvl="0" indent="0" algn="l" rtl="0">
              <a:lnSpc>
                <a:spcPct val="100000"/>
              </a:lnSpc>
              <a:spcBef>
                <a:spcPts val="0"/>
              </a:spcBef>
              <a:spcAft>
                <a:spcPts val="0"/>
              </a:spcAft>
              <a:buSzPts val="1800"/>
              <a:buNone/>
            </a:pPr>
            <a:r>
              <a:rPr lang="en-US"/>
              <a:t>Curve of the cornea is more acute, not smooth  eye ball is more oval than round</a:t>
            </a:r>
            <a:endParaRPr/>
          </a:p>
          <a:p>
            <a:pPr marL="0" lvl="0" indent="0" algn="l" rtl="0">
              <a:lnSpc>
                <a:spcPct val="100000"/>
              </a:lnSpc>
              <a:spcBef>
                <a:spcPts val="0"/>
              </a:spcBef>
              <a:spcAft>
                <a:spcPts val="0"/>
              </a:spcAft>
              <a:buSzPts val="1800"/>
              <a:buNone/>
            </a:pPr>
            <a:endParaRPr/>
          </a:p>
          <a:p>
            <a:pPr marL="0" lvl="0" indent="0" algn="l" rtl="0">
              <a:lnSpc>
                <a:spcPct val="100000"/>
              </a:lnSpc>
              <a:spcBef>
                <a:spcPts val="0"/>
              </a:spcBef>
              <a:spcAft>
                <a:spcPts val="0"/>
              </a:spcAft>
              <a:buSzPts val="1800"/>
              <a:buNone/>
            </a:pPr>
            <a:r>
              <a:rPr lang="en-US"/>
              <a:t>Distorts both shape and size of objects</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cec9e397b4_0_728:notes"/>
          <p:cNvSpPr>
            <a:spLocks noGrp="1" noRot="1" noChangeAspect="1"/>
          </p:cNvSpPr>
          <p:nvPr>
            <p:ph type="sldImg" idx="2"/>
          </p:nvPr>
        </p:nvSpPr>
        <p:spPr>
          <a:xfrm>
            <a:off x="1174750" y="695325"/>
            <a:ext cx="4635500" cy="3476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10" name="Google Shape;310;gcec9e397b4_0_728:notes"/>
          <p:cNvSpPr txBox="1">
            <a:spLocks noGrp="1"/>
          </p:cNvSpPr>
          <p:nvPr>
            <p:ph type="body" idx="1"/>
          </p:nvPr>
        </p:nvSpPr>
        <p:spPr>
          <a:xfrm>
            <a:off x="698500" y="4403725"/>
            <a:ext cx="5588100" cy="4172100"/>
          </a:xfrm>
          <a:prstGeom prst="rect">
            <a:avLst/>
          </a:prstGeom>
          <a:noFill/>
          <a:ln>
            <a:noFill/>
          </a:ln>
        </p:spPr>
        <p:txBody>
          <a:bodyPr spcFirstLastPara="1" wrap="square" lIns="92875" tIns="46425" rIns="92875" bIns="46425" anchor="t" anchorCtr="0">
            <a:noAutofit/>
          </a:bodyPr>
          <a:lstStyle/>
          <a:p>
            <a:pPr marL="0" lvl="0" indent="0" algn="l" rtl="0">
              <a:lnSpc>
                <a:spcPct val="100000"/>
              </a:lnSpc>
              <a:spcBef>
                <a:spcPts val="0"/>
              </a:spcBef>
              <a:spcAft>
                <a:spcPts val="0"/>
              </a:spcAft>
              <a:buSzPts val="1400"/>
              <a:buNone/>
            </a:pPr>
            <a:endParaRPr/>
          </a:p>
        </p:txBody>
      </p:sp>
      <p:sp>
        <p:nvSpPr>
          <p:cNvPr id="311" name="Google Shape;311;gcec9e397b4_0_728:notes"/>
          <p:cNvSpPr txBox="1">
            <a:spLocks noGrp="1"/>
          </p:cNvSpPr>
          <p:nvPr>
            <p:ph type="sldNum" idx="12"/>
          </p:nvPr>
        </p:nvSpPr>
        <p:spPr>
          <a:xfrm>
            <a:off x="3956050" y="8805862"/>
            <a:ext cx="3027300" cy="463500"/>
          </a:xfrm>
          <a:prstGeom prst="rect">
            <a:avLst/>
          </a:prstGeom>
          <a:noFill/>
          <a:ln>
            <a:noFill/>
          </a:ln>
        </p:spPr>
        <p:txBody>
          <a:bodyPr spcFirstLastPara="1" wrap="square" lIns="92875" tIns="46425" rIns="92875" bIns="46425" anchor="b" anchorCtr="0">
            <a:noAutofit/>
          </a:bodyPr>
          <a:lstStyle/>
          <a:p>
            <a:pPr marL="0" lvl="0" indent="0" algn="r" rtl="0">
              <a:lnSpc>
                <a:spcPct val="100000"/>
              </a:lnSpc>
              <a:spcBef>
                <a:spcPts val="0"/>
              </a:spcBef>
              <a:spcAft>
                <a:spcPts val="0"/>
              </a:spcAft>
              <a:buClr>
                <a:srgbClr val="000000"/>
              </a:buClr>
              <a:buSzPts val="1200"/>
              <a:buFont typeface="Times New Roman"/>
              <a:buNone/>
            </a:pPr>
            <a:fld id="{00000000-1234-1234-1234-123412341234}" type="slidenum">
              <a:rPr lang="en-US"/>
              <a:t>22</a:t>
            </a:fld>
            <a:endParaRPr sz="1400">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cec9e397b4_0_735:notes"/>
          <p:cNvSpPr>
            <a:spLocks noGrp="1" noRot="1" noChangeAspect="1"/>
          </p:cNvSpPr>
          <p:nvPr>
            <p:ph type="sldImg" idx="2"/>
          </p:nvPr>
        </p:nvSpPr>
        <p:spPr>
          <a:xfrm>
            <a:off x="1174750" y="695325"/>
            <a:ext cx="4635500" cy="3476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17" name="Google Shape;317;gcec9e397b4_0_735:notes"/>
          <p:cNvSpPr txBox="1">
            <a:spLocks noGrp="1"/>
          </p:cNvSpPr>
          <p:nvPr>
            <p:ph type="body" idx="1"/>
          </p:nvPr>
        </p:nvSpPr>
        <p:spPr>
          <a:xfrm>
            <a:off x="698500" y="4403725"/>
            <a:ext cx="5588100" cy="4172100"/>
          </a:xfrm>
          <a:prstGeom prst="rect">
            <a:avLst/>
          </a:prstGeom>
          <a:noFill/>
          <a:ln>
            <a:noFill/>
          </a:ln>
        </p:spPr>
        <p:txBody>
          <a:bodyPr spcFirstLastPara="1" wrap="square" lIns="92875" tIns="46425" rIns="92875" bIns="46425" anchor="t" anchorCtr="0">
            <a:noAutofit/>
          </a:bodyPr>
          <a:lstStyle/>
          <a:p>
            <a:pPr marL="0" lvl="0" indent="0" algn="l" rtl="0">
              <a:lnSpc>
                <a:spcPct val="100000"/>
              </a:lnSpc>
              <a:spcBef>
                <a:spcPts val="0"/>
              </a:spcBef>
              <a:spcAft>
                <a:spcPts val="0"/>
              </a:spcAft>
              <a:buSzPts val="1400"/>
              <a:buNone/>
            </a:pPr>
            <a:endParaRPr dirty="0"/>
          </a:p>
        </p:txBody>
      </p:sp>
      <p:sp>
        <p:nvSpPr>
          <p:cNvPr id="318" name="Google Shape;318;gcec9e397b4_0_735:notes"/>
          <p:cNvSpPr txBox="1">
            <a:spLocks noGrp="1"/>
          </p:cNvSpPr>
          <p:nvPr>
            <p:ph type="sldNum" idx="12"/>
          </p:nvPr>
        </p:nvSpPr>
        <p:spPr>
          <a:xfrm>
            <a:off x="3956050" y="8805862"/>
            <a:ext cx="3027300" cy="463500"/>
          </a:xfrm>
          <a:prstGeom prst="rect">
            <a:avLst/>
          </a:prstGeom>
          <a:noFill/>
          <a:ln>
            <a:noFill/>
          </a:ln>
        </p:spPr>
        <p:txBody>
          <a:bodyPr spcFirstLastPara="1" wrap="square" lIns="92875" tIns="46425" rIns="92875" bIns="46425" anchor="b" anchorCtr="0">
            <a:noAutofit/>
          </a:bodyPr>
          <a:lstStyle/>
          <a:p>
            <a:pPr marL="0" lvl="0" indent="0" algn="r" rtl="0">
              <a:lnSpc>
                <a:spcPct val="100000"/>
              </a:lnSpc>
              <a:spcBef>
                <a:spcPts val="0"/>
              </a:spcBef>
              <a:spcAft>
                <a:spcPts val="0"/>
              </a:spcAft>
              <a:buClr>
                <a:srgbClr val="000000"/>
              </a:buClr>
              <a:buSzPts val="1200"/>
              <a:buFont typeface="Times New Roman"/>
              <a:buNone/>
            </a:pPr>
            <a:fld id="{00000000-1234-1234-1234-123412341234}" type="slidenum">
              <a:rPr lang="en-US"/>
              <a:t>23</a:t>
            </a:fld>
            <a:endParaRPr sz="1400">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37:notes"/>
          <p:cNvSpPr txBox="1"/>
          <p:nvPr/>
        </p:nvSpPr>
        <p:spPr>
          <a:xfrm>
            <a:off x="3956050" y="8805862"/>
            <a:ext cx="3027300" cy="463500"/>
          </a:xfrm>
          <a:prstGeom prst="rect">
            <a:avLst/>
          </a:prstGeom>
          <a:noFill/>
          <a:ln>
            <a:noFill/>
          </a:ln>
        </p:spPr>
        <p:txBody>
          <a:bodyPr spcFirstLastPara="1" wrap="square" lIns="92875" tIns="46425" rIns="92875" bIns="46425"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24</a:t>
            </a:fld>
            <a:endParaRPr sz="1400" b="0" i="0" u="none" strike="noStrike" cap="none">
              <a:solidFill>
                <a:srgbClr val="000000"/>
              </a:solidFill>
              <a:latin typeface="Arial"/>
              <a:ea typeface="Arial"/>
              <a:cs typeface="Arial"/>
              <a:sym typeface="Arial"/>
            </a:endParaRPr>
          </a:p>
        </p:txBody>
      </p:sp>
      <p:sp>
        <p:nvSpPr>
          <p:cNvPr id="323" name="Google Shape;323;p37:notes"/>
          <p:cNvSpPr>
            <a:spLocks noGrp="1" noRot="1" noChangeAspect="1"/>
          </p:cNvSpPr>
          <p:nvPr>
            <p:ph type="sldImg" idx="2"/>
          </p:nvPr>
        </p:nvSpPr>
        <p:spPr>
          <a:xfrm>
            <a:off x="1174750" y="695325"/>
            <a:ext cx="463550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24" name="Google Shape;324;p37:notes"/>
          <p:cNvSpPr txBox="1">
            <a:spLocks noGrp="1"/>
          </p:cNvSpPr>
          <p:nvPr>
            <p:ph type="body" idx="1"/>
          </p:nvPr>
        </p:nvSpPr>
        <p:spPr>
          <a:xfrm>
            <a:off x="698500" y="4403725"/>
            <a:ext cx="5588100" cy="4172100"/>
          </a:xfrm>
          <a:prstGeom prst="rect">
            <a:avLst/>
          </a:prstGeom>
          <a:noFill/>
          <a:ln>
            <a:noFill/>
          </a:ln>
        </p:spPr>
        <p:txBody>
          <a:bodyPr spcFirstLastPara="1" wrap="square" lIns="92875" tIns="46425" rIns="92875" bIns="46425" anchor="t" anchorCtr="0">
            <a:noAutofit/>
          </a:bodyPr>
          <a:lstStyle/>
          <a:p>
            <a:pPr marL="0" lvl="0" indent="0" algn="l" rtl="0">
              <a:lnSpc>
                <a:spcPct val="100000"/>
              </a:lnSpc>
              <a:spcBef>
                <a:spcPts val="0"/>
              </a:spcBef>
              <a:spcAft>
                <a:spcPts val="0"/>
              </a:spcAft>
              <a:buSzPts val="1800"/>
              <a:buNone/>
            </a:pPr>
            <a:r>
              <a:rPr lang="en-US" dirty="0"/>
              <a:t>It is very important that these children receive treatment as soon as possible. Remember when I talked about the visual development and I said at 12 months there is potential for the development of amblyopia. </a:t>
            </a:r>
            <a:endParaRPr dirty="0"/>
          </a:p>
          <a:p>
            <a:pPr marL="0" lvl="0" indent="0" algn="l" rtl="0">
              <a:lnSpc>
                <a:spcPct val="100000"/>
              </a:lnSpc>
              <a:spcBef>
                <a:spcPts val="0"/>
              </a:spcBef>
              <a:spcAft>
                <a:spcPts val="0"/>
              </a:spcAft>
              <a:buSzPts val="1800"/>
              <a:buNone/>
            </a:pPr>
            <a:r>
              <a:rPr lang="en-US" dirty="0"/>
              <a:t>Amblyopia is reduced visual acuity due to cortical suppression of the image in the deviating eye to avoid confusion and dip/lop/</a:t>
            </a:r>
            <a:r>
              <a:rPr lang="en-US" dirty="0" err="1"/>
              <a:t>ia</a:t>
            </a:r>
            <a:r>
              <a:rPr lang="en-US" dirty="0"/>
              <a:t>  or (double vision)</a:t>
            </a:r>
            <a:endParaRPr dirty="0"/>
          </a:p>
          <a:p>
            <a:pPr marL="0" lvl="0" indent="0" algn="l" rtl="0">
              <a:lnSpc>
                <a:spcPct val="100000"/>
              </a:lnSpc>
              <a:spcBef>
                <a:spcPts val="0"/>
              </a:spcBef>
              <a:spcAft>
                <a:spcPts val="0"/>
              </a:spcAft>
              <a:buSzPts val="1800"/>
              <a:buNone/>
            </a:pPr>
            <a:r>
              <a:rPr lang="en-US" dirty="0"/>
              <a:t>  Amblyopia- the eye and the brain are not working together. Amblyopia is also known as lazy eye but Amblyopia is not a muscle problem. This is a brain problem.</a:t>
            </a:r>
            <a:endParaRPr dirty="0"/>
          </a:p>
          <a:p>
            <a:pPr marL="0" lvl="0" indent="0" algn="l" rtl="0">
              <a:lnSpc>
                <a:spcPct val="100000"/>
              </a:lnSpc>
              <a:spcBef>
                <a:spcPts val="0"/>
              </a:spcBef>
              <a:spcAft>
                <a:spcPts val="0"/>
              </a:spcAft>
              <a:buSzPts val="1800"/>
              <a:buNone/>
            </a:pPr>
            <a:r>
              <a:rPr lang="en-US" dirty="0"/>
              <a:t> the term lazy eye is often confused with strabismus. </a:t>
            </a:r>
            <a:endParaRPr dirty="0"/>
          </a:p>
          <a:p>
            <a:pPr marL="0" lvl="0" indent="0" algn="l" rtl="0">
              <a:lnSpc>
                <a:spcPct val="100000"/>
              </a:lnSpc>
              <a:spcBef>
                <a:spcPts val="0"/>
              </a:spcBef>
              <a:spcAft>
                <a:spcPts val="0"/>
              </a:spcAft>
              <a:buSzPts val="1800"/>
              <a:buNone/>
            </a:pPr>
            <a:r>
              <a:rPr lang="en-US" dirty="0"/>
              <a:t>Because children in most cases have a normal appearance the amblyopia may not be detected by a doctor. If a child with </a:t>
            </a:r>
            <a:r>
              <a:rPr lang="en-US" dirty="0" err="1"/>
              <a:t>ambyopia</a:t>
            </a:r>
            <a:r>
              <a:rPr lang="en-US" dirty="0"/>
              <a:t> also has strabismus, then the amblyopia is more likely to be detected. </a:t>
            </a:r>
            <a:endParaRPr dirty="0"/>
          </a:p>
          <a:p>
            <a:pPr marL="0" lvl="0" indent="0" algn="l" rtl="0">
              <a:lnSpc>
                <a:spcPct val="100000"/>
              </a:lnSpc>
              <a:spcBef>
                <a:spcPts val="0"/>
              </a:spcBef>
              <a:spcAft>
                <a:spcPts val="0"/>
              </a:spcAft>
              <a:buSzPts val="1800"/>
              <a:buNone/>
            </a:pPr>
            <a:r>
              <a:rPr lang="en-US" dirty="0"/>
              <a:t>Organic causes are usually not reversible </a:t>
            </a:r>
            <a:endParaRPr dirty="0"/>
          </a:p>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38:notes"/>
          <p:cNvSpPr txBox="1"/>
          <p:nvPr/>
        </p:nvSpPr>
        <p:spPr>
          <a:xfrm>
            <a:off x="3956050" y="8805862"/>
            <a:ext cx="3027300" cy="463500"/>
          </a:xfrm>
          <a:prstGeom prst="rect">
            <a:avLst/>
          </a:prstGeom>
          <a:noFill/>
          <a:ln>
            <a:noFill/>
          </a:ln>
        </p:spPr>
        <p:txBody>
          <a:bodyPr spcFirstLastPara="1" wrap="square" lIns="92875" tIns="46425" rIns="92875" bIns="46425"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25</a:t>
            </a:fld>
            <a:endParaRPr sz="1400" b="0" i="0" u="none" strike="noStrike" cap="none">
              <a:solidFill>
                <a:srgbClr val="000000"/>
              </a:solidFill>
              <a:latin typeface="Arial"/>
              <a:ea typeface="Arial"/>
              <a:cs typeface="Arial"/>
              <a:sym typeface="Arial"/>
            </a:endParaRPr>
          </a:p>
        </p:txBody>
      </p:sp>
      <p:sp>
        <p:nvSpPr>
          <p:cNvPr id="330" name="Google Shape;330;p38:notes"/>
          <p:cNvSpPr>
            <a:spLocks noGrp="1" noRot="1" noChangeAspect="1"/>
          </p:cNvSpPr>
          <p:nvPr>
            <p:ph type="sldImg" idx="2"/>
          </p:nvPr>
        </p:nvSpPr>
        <p:spPr>
          <a:xfrm>
            <a:off x="1174750" y="695325"/>
            <a:ext cx="463550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31" name="Google Shape;331;p38:notes"/>
          <p:cNvSpPr txBox="1">
            <a:spLocks noGrp="1"/>
          </p:cNvSpPr>
          <p:nvPr>
            <p:ph type="body" idx="1"/>
          </p:nvPr>
        </p:nvSpPr>
        <p:spPr>
          <a:xfrm>
            <a:off x="698500" y="4403725"/>
            <a:ext cx="5588100" cy="4172100"/>
          </a:xfrm>
          <a:prstGeom prst="rect">
            <a:avLst/>
          </a:prstGeom>
          <a:noFill/>
          <a:ln>
            <a:noFill/>
          </a:ln>
        </p:spPr>
        <p:txBody>
          <a:bodyPr spcFirstLastPara="1" wrap="square" lIns="92875" tIns="46425" rIns="92875" bIns="46425" anchor="t" anchorCtr="0">
            <a:noAutofit/>
          </a:bodyPr>
          <a:lstStyle/>
          <a:p>
            <a:pPr marL="0" lvl="0" indent="0" algn="l" rtl="0">
              <a:lnSpc>
                <a:spcPct val="100000"/>
              </a:lnSpc>
              <a:spcBef>
                <a:spcPts val="0"/>
              </a:spcBef>
              <a:spcAft>
                <a:spcPts val="0"/>
              </a:spcAft>
              <a:buSzPts val="1800"/>
              <a:buNone/>
            </a:pPr>
            <a:r>
              <a:rPr lang="en-US"/>
              <a:t>How do we treat it?</a:t>
            </a:r>
            <a:endParaRPr/>
          </a:p>
          <a:p>
            <a:pPr marL="0" lvl="0" indent="0" algn="l" rtl="0">
              <a:lnSpc>
                <a:spcPct val="100000"/>
              </a:lnSpc>
              <a:spcBef>
                <a:spcPts val="0"/>
              </a:spcBef>
              <a:spcAft>
                <a:spcPts val="0"/>
              </a:spcAft>
              <a:buSzPts val="1800"/>
              <a:buNone/>
            </a:pPr>
            <a:r>
              <a:rPr lang="en-US"/>
              <a:t>Point out predisposing factor and matching treatment</a:t>
            </a:r>
            <a:endParaRPr/>
          </a:p>
          <a:p>
            <a:pPr marL="0" lvl="0" indent="0" algn="l" rtl="0">
              <a:lnSpc>
                <a:spcPct val="100000"/>
              </a:lnSpc>
              <a:spcBef>
                <a:spcPts val="0"/>
              </a:spcBef>
              <a:spcAft>
                <a:spcPts val="0"/>
              </a:spcAft>
              <a:buSzPts val="1800"/>
              <a:buNone/>
            </a:pPr>
            <a:r>
              <a:rPr lang="en-US"/>
              <a:t>Atropine drops may be used to blur the “good” eye, forcing the weaker eye to work harder.</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39:notes"/>
          <p:cNvSpPr txBox="1"/>
          <p:nvPr/>
        </p:nvSpPr>
        <p:spPr>
          <a:xfrm>
            <a:off x="3956050" y="8805862"/>
            <a:ext cx="3027300" cy="463500"/>
          </a:xfrm>
          <a:prstGeom prst="rect">
            <a:avLst/>
          </a:prstGeom>
          <a:noFill/>
          <a:ln>
            <a:noFill/>
          </a:ln>
        </p:spPr>
        <p:txBody>
          <a:bodyPr spcFirstLastPara="1" wrap="square" lIns="92875" tIns="46425" rIns="92875" bIns="46425"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26</a:t>
            </a:fld>
            <a:endParaRPr sz="1400" b="0" i="0" u="none" strike="noStrike" cap="none">
              <a:solidFill>
                <a:srgbClr val="000000"/>
              </a:solidFill>
              <a:latin typeface="Arial"/>
              <a:ea typeface="Arial"/>
              <a:cs typeface="Arial"/>
              <a:sym typeface="Arial"/>
            </a:endParaRPr>
          </a:p>
        </p:txBody>
      </p:sp>
      <p:sp>
        <p:nvSpPr>
          <p:cNvPr id="338" name="Google Shape;338;p39:notes"/>
          <p:cNvSpPr>
            <a:spLocks noGrp="1" noRot="1" noChangeAspect="1"/>
          </p:cNvSpPr>
          <p:nvPr>
            <p:ph type="sldImg" idx="2"/>
          </p:nvPr>
        </p:nvSpPr>
        <p:spPr>
          <a:xfrm>
            <a:off x="1174750" y="695325"/>
            <a:ext cx="463550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39" name="Google Shape;339;p39:notes"/>
          <p:cNvSpPr txBox="1">
            <a:spLocks noGrp="1"/>
          </p:cNvSpPr>
          <p:nvPr>
            <p:ph type="body" idx="1"/>
          </p:nvPr>
        </p:nvSpPr>
        <p:spPr>
          <a:xfrm>
            <a:off x="698500" y="4403725"/>
            <a:ext cx="5588100" cy="4172100"/>
          </a:xfrm>
          <a:prstGeom prst="rect">
            <a:avLst/>
          </a:prstGeom>
          <a:noFill/>
          <a:ln>
            <a:noFill/>
          </a:ln>
        </p:spPr>
        <p:txBody>
          <a:bodyPr spcFirstLastPara="1" wrap="square" lIns="92875" tIns="46425" rIns="92875" bIns="46425" anchor="t" anchorCtr="0">
            <a:noAutofit/>
          </a:bodyPr>
          <a:lstStyle/>
          <a:p>
            <a:pPr marL="0" lvl="0" indent="0" algn="l" rtl="0">
              <a:lnSpc>
                <a:spcPct val="100000"/>
              </a:lnSpc>
              <a:spcBef>
                <a:spcPts val="0"/>
              </a:spcBef>
              <a:spcAft>
                <a:spcPts val="0"/>
              </a:spcAft>
              <a:buSzPts val="1800"/>
              <a:buNone/>
            </a:pPr>
            <a:r>
              <a:rPr lang="en-US"/>
              <a:t>Type of patching</a:t>
            </a:r>
            <a:endParaRPr/>
          </a:p>
          <a:p>
            <a:pPr marL="0" lvl="0" indent="0" algn="l" rtl="0">
              <a:lnSpc>
                <a:spcPct val="100000"/>
              </a:lnSpc>
              <a:spcBef>
                <a:spcPts val="0"/>
              </a:spcBef>
              <a:spcAft>
                <a:spcPts val="0"/>
              </a:spcAft>
              <a:buSzPts val="1800"/>
              <a:buNone/>
            </a:pPr>
            <a:r>
              <a:rPr lang="en-US"/>
              <a:t>By patching the good eye, the brain is forced to use the other eye</a:t>
            </a:r>
            <a:endParaRPr/>
          </a:p>
          <a:p>
            <a:pPr marL="0" lvl="0" indent="0" algn="l" rtl="0">
              <a:lnSpc>
                <a:spcPct val="100000"/>
              </a:lnSpc>
              <a:spcBef>
                <a:spcPts val="0"/>
              </a:spcBef>
              <a:spcAft>
                <a:spcPts val="0"/>
              </a:spcAft>
              <a:buSzPts val="1800"/>
              <a:buNone/>
            </a:pPr>
            <a:endParaRPr/>
          </a:p>
          <a:p>
            <a:pPr marL="0" lvl="0" indent="0" algn="l" rtl="0">
              <a:lnSpc>
                <a:spcPct val="100000"/>
              </a:lnSpc>
              <a:spcBef>
                <a:spcPts val="0"/>
              </a:spcBef>
              <a:spcAft>
                <a:spcPts val="0"/>
              </a:spcAft>
              <a:buSzPts val="1800"/>
              <a:buNone/>
            </a:pPr>
            <a:r>
              <a:rPr lang="en-US"/>
              <a:t>Notice this child is wearing glasses. It is possible for a student to have refractory problems as well as ambylopia</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40:notes"/>
          <p:cNvSpPr txBox="1"/>
          <p:nvPr/>
        </p:nvSpPr>
        <p:spPr>
          <a:xfrm>
            <a:off x="3956050" y="8805862"/>
            <a:ext cx="3027300" cy="463500"/>
          </a:xfrm>
          <a:prstGeom prst="rect">
            <a:avLst/>
          </a:prstGeom>
          <a:noFill/>
          <a:ln>
            <a:noFill/>
          </a:ln>
        </p:spPr>
        <p:txBody>
          <a:bodyPr spcFirstLastPara="1" wrap="square" lIns="92875" tIns="46425" rIns="92875" bIns="46425"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27</a:t>
            </a:fld>
            <a:endParaRPr sz="1400" b="0" i="0" u="none" strike="noStrike" cap="none">
              <a:solidFill>
                <a:srgbClr val="000000"/>
              </a:solidFill>
              <a:latin typeface="Arial"/>
              <a:ea typeface="Arial"/>
              <a:cs typeface="Arial"/>
              <a:sym typeface="Arial"/>
            </a:endParaRPr>
          </a:p>
        </p:txBody>
      </p:sp>
      <p:sp>
        <p:nvSpPr>
          <p:cNvPr id="347" name="Google Shape;347;p40:notes"/>
          <p:cNvSpPr>
            <a:spLocks noGrp="1" noRot="1" noChangeAspect="1"/>
          </p:cNvSpPr>
          <p:nvPr>
            <p:ph type="sldImg" idx="2"/>
          </p:nvPr>
        </p:nvSpPr>
        <p:spPr>
          <a:xfrm>
            <a:off x="1174750" y="695325"/>
            <a:ext cx="463550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48" name="Google Shape;348;p40:notes"/>
          <p:cNvSpPr txBox="1">
            <a:spLocks noGrp="1"/>
          </p:cNvSpPr>
          <p:nvPr>
            <p:ph type="body" idx="1"/>
          </p:nvPr>
        </p:nvSpPr>
        <p:spPr>
          <a:xfrm>
            <a:off x="698500" y="4403725"/>
            <a:ext cx="5588100" cy="4172100"/>
          </a:xfrm>
          <a:prstGeom prst="rect">
            <a:avLst/>
          </a:prstGeom>
          <a:noFill/>
          <a:ln>
            <a:noFill/>
          </a:ln>
        </p:spPr>
        <p:txBody>
          <a:bodyPr spcFirstLastPara="1" wrap="square" lIns="92875" tIns="46425" rIns="92875" bIns="46425" anchor="t" anchorCtr="0">
            <a:noAutofit/>
          </a:bodyPr>
          <a:lstStyle/>
          <a:p>
            <a:pPr marL="0" lvl="0" indent="0" algn="l" rtl="0">
              <a:lnSpc>
                <a:spcPct val="100000"/>
              </a:lnSpc>
              <a:spcBef>
                <a:spcPts val="0"/>
              </a:spcBef>
              <a:spcAft>
                <a:spcPts val="0"/>
              </a:spcAft>
              <a:buSzPts val="1800"/>
              <a:buNone/>
            </a:pPr>
            <a:r>
              <a:rPr lang="en-US" sz="1200" dirty="0">
                <a:solidFill>
                  <a:srgbClr val="333333"/>
                </a:solidFill>
                <a:highlight>
                  <a:srgbClr val="FFFFFF"/>
                </a:highlight>
                <a:latin typeface="Lato"/>
                <a:ea typeface="Lato"/>
                <a:cs typeface="Lato"/>
                <a:sym typeface="Lato"/>
              </a:rPr>
              <a:t>Usher syndrome is a rare genetic disorder primarily characterized by deafness due to an impaired ability of the inner ear and auditory nerves to transmit sensory (sound) input to the brain (</a:t>
            </a:r>
            <a:r>
              <a:rPr lang="en-US" sz="1200" dirty="0" err="1">
                <a:solidFill>
                  <a:srgbClr val="333333"/>
                </a:solidFill>
                <a:highlight>
                  <a:srgbClr val="FFFFFF"/>
                </a:highlight>
                <a:latin typeface="Lato"/>
                <a:ea typeface="Lato"/>
                <a:cs typeface="Lato"/>
                <a:sym typeface="Lato"/>
              </a:rPr>
              <a:t>sensorineual</a:t>
            </a:r>
            <a:r>
              <a:rPr lang="en-US" sz="1200" dirty="0">
                <a:solidFill>
                  <a:srgbClr val="333333"/>
                </a:solidFill>
                <a:highlight>
                  <a:srgbClr val="FFFFFF"/>
                </a:highlight>
                <a:latin typeface="Lato"/>
                <a:ea typeface="Lato"/>
                <a:cs typeface="Lato"/>
                <a:sym typeface="Lato"/>
              </a:rPr>
              <a:t> hearing loss) accompanied by retinitis pigmentosa, a disorder that affects the retina and causes progressive loss of vision. </a:t>
            </a:r>
            <a:endParaRPr sz="1200" dirty="0">
              <a:solidFill>
                <a:srgbClr val="333333"/>
              </a:solidFill>
              <a:highlight>
                <a:srgbClr val="FFFFFF"/>
              </a:highlight>
              <a:latin typeface="Lato"/>
              <a:ea typeface="Lato"/>
              <a:cs typeface="Lato"/>
              <a:sym typeface="Lato"/>
            </a:endParaRPr>
          </a:p>
          <a:p>
            <a:pPr marL="0" lvl="0" indent="0" algn="l" rtl="0">
              <a:lnSpc>
                <a:spcPct val="100000"/>
              </a:lnSpc>
              <a:spcBef>
                <a:spcPts val="0"/>
              </a:spcBef>
              <a:spcAft>
                <a:spcPts val="0"/>
              </a:spcAft>
              <a:buSzPts val="1800"/>
              <a:buNone/>
            </a:pPr>
            <a:endParaRPr sz="1200" dirty="0">
              <a:solidFill>
                <a:srgbClr val="333333"/>
              </a:solidFill>
              <a:highlight>
                <a:srgbClr val="FFFFFF"/>
              </a:highlight>
              <a:latin typeface="Lato"/>
              <a:ea typeface="Lato"/>
              <a:cs typeface="Lato"/>
              <a:sym typeface="Lato"/>
            </a:endParaRPr>
          </a:p>
          <a:p>
            <a:pPr marL="0" lvl="0" indent="0" algn="l" rtl="0">
              <a:lnSpc>
                <a:spcPct val="100000"/>
              </a:lnSpc>
              <a:spcBef>
                <a:spcPts val="0"/>
              </a:spcBef>
              <a:spcAft>
                <a:spcPts val="0"/>
              </a:spcAft>
              <a:buSzPts val="1800"/>
              <a:buNone/>
            </a:pPr>
            <a:r>
              <a:rPr lang="en-US" sz="1200" dirty="0">
                <a:solidFill>
                  <a:srgbClr val="333333"/>
                </a:solidFill>
                <a:highlight>
                  <a:srgbClr val="FFFFFF"/>
                </a:highlight>
                <a:latin typeface="Lato"/>
                <a:ea typeface="Lato"/>
                <a:cs typeface="Lato"/>
                <a:sym typeface="Lato"/>
              </a:rPr>
              <a:t>Usher syndrome type 1 is characterized by profound hearing loss in both ears at birth (congenital deafness) and balance problems. </a:t>
            </a:r>
            <a:endParaRPr sz="1200" dirty="0">
              <a:solidFill>
                <a:srgbClr val="333333"/>
              </a:solidFill>
              <a:highlight>
                <a:srgbClr val="FFFFFF"/>
              </a:highlight>
              <a:latin typeface="Lato"/>
              <a:ea typeface="Lato"/>
              <a:cs typeface="Lato"/>
              <a:sym typeface="Lato"/>
            </a:endParaRPr>
          </a:p>
          <a:p>
            <a:pPr marL="0" lvl="0" indent="0" algn="l" rtl="0">
              <a:lnSpc>
                <a:spcPct val="100000"/>
              </a:lnSpc>
              <a:spcBef>
                <a:spcPts val="0"/>
              </a:spcBef>
              <a:spcAft>
                <a:spcPts val="0"/>
              </a:spcAft>
              <a:buSzPts val="1800"/>
              <a:buNone/>
            </a:pPr>
            <a:endParaRPr sz="1200" dirty="0">
              <a:solidFill>
                <a:srgbClr val="333333"/>
              </a:solidFill>
              <a:highlight>
                <a:srgbClr val="FFFFFF"/>
              </a:highlight>
              <a:latin typeface="Lato"/>
              <a:ea typeface="Lato"/>
              <a:cs typeface="Lato"/>
              <a:sym typeface="Lato"/>
            </a:endParaRPr>
          </a:p>
          <a:p>
            <a:pPr marL="0" lvl="0" indent="0" algn="l" rtl="0">
              <a:lnSpc>
                <a:spcPct val="100000"/>
              </a:lnSpc>
              <a:spcBef>
                <a:spcPts val="0"/>
              </a:spcBef>
              <a:spcAft>
                <a:spcPts val="0"/>
              </a:spcAft>
              <a:buSzPts val="1800"/>
              <a:buNone/>
            </a:pPr>
            <a:r>
              <a:rPr lang="en-US" sz="1200" dirty="0">
                <a:solidFill>
                  <a:srgbClr val="333333"/>
                </a:solidFill>
                <a:highlight>
                  <a:srgbClr val="FFFFFF"/>
                </a:highlight>
                <a:latin typeface="Lato"/>
                <a:ea typeface="Lato"/>
                <a:cs typeface="Lato"/>
                <a:sym typeface="Lato"/>
              </a:rPr>
              <a:t>Usher syndrome type 2 is characterized by moderate to severe hearing loss in both ears at birth.</a:t>
            </a:r>
            <a:endParaRPr sz="1200" dirty="0">
              <a:solidFill>
                <a:srgbClr val="333333"/>
              </a:solidFill>
              <a:highlight>
                <a:srgbClr val="FFFFFF"/>
              </a:highlight>
              <a:latin typeface="Lato"/>
              <a:ea typeface="Lato"/>
              <a:cs typeface="Lato"/>
              <a:sym typeface="Lato"/>
            </a:endParaRPr>
          </a:p>
          <a:p>
            <a:pPr marL="0" lvl="0" indent="0" algn="l" rtl="0">
              <a:lnSpc>
                <a:spcPct val="100000"/>
              </a:lnSpc>
              <a:spcBef>
                <a:spcPts val="0"/>
              </a:spcBef>
              <a:spcAft>
                <a:spcPts val="0"/>
              </a:spcAft>
              <a:buSzPts val="1800"/>
              <a:buNone/>
            </a:pPr>
            <a:endParaRPr sz="1200" dirty="0">
              <a:solidFill>
                <a:srgbClr val="333333"/>
              </a:solidFill>
              <a:highlight>
                <a:srgbClr val="FFFFFF"/>
              </a:highlight>
              <a:latin typeface="Lato"/>
              <a:ea typeface="Lato"/>
              <a:cs typeface="Lato"/>
              <a:sym typeface="Lato"/>
            </a:endParaRPr>
          </a:p>
          <a:p>
            <a:pPr marL="0" lvl="0" indent="0" algn="l" rtl="0">
              <a:lnSpc>
                <a:spcPct val="100000"/>
              </a:lnSpc>
              <a:spcBef>
                <a:spcPts val="0"/>
              </a:spcBef>
              <a:spcAft>
                <a:spcPts val="0"/>
              </a:spcAft>
              <a:buSzPts val="1800"/>
              <a:buNone/>
            </a:pPr>
            <a:r>
              <a:rPr lang="en-US" sz="1200" dirty="0">
                <a:solidFill>
                  <a:srgbClr val="333333"/>
                </a:solidFill>
                <a:highlight>
                  <a:srgbClr val="FFFFFF"/>
                </a:highlight>
                <a:latin typeface="Lato"/>
                <a:ea typeface="Lato"/>
                <a:cs typeface="Lato"/>
                <a:sym typeface="Lato"/>
              </a:rPr>
              <a:t>Usher syndrome type 3 is characterized by later onset hearing loss, variable balance (vestibular) dysfunction and RP that can present between the second and fourth decade of life. Balance issues occur in approximately 50% of individuals with Usher syndrome type 3.</a:t>
            </a:r>
            <a:endParaRPr sz="1200" dirty="0">
              <a:solidFill>
                <a:srgbClr val="333333"/>
              </a:solidFill>
              <a:highlight>
                <a:srgbClr val="FFFFFF"/>
              </a:highlight>
              <a:latin typeface="Lato"/>
              <a:ea typeface="Lato"/>
              <a:cs typeface="Lato"/>
              <a:sym typeface="Lato"/>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42:notes"/>
          <p:cNvSpPr txBox="1">
            <a:spLocks noGrp="1"/>
          </p:cNvSpPr>
          <p:nvPr>
            <p:ph type="body" idx="1"/>
          </p:nvPr>
        </p:nvSpPr>
        <p:spPr>
          <a:xfrm>
            <a:off x="698500" y="4403725"/>
            <a:ext cx="5588100" cy="4172100"/>
          </a:xfrm>
          <a:prstGeom prst="rect">
            <a:avLst/>
          </a:prstGeom>
          <a:noFill/>
          <a:ln>
            <a:noFill/>
          </a:ln>
        </p:spPr>
        <p:txBody>
          <a:bodyPr spcFirstLastPara="1" wrap="square" lIns="92875" tIns="46425" rIns="92875" bIns="46425" anchor="t" anchorCtr="0">
            <a:noAutofit/>
          </a:bodyPr>
          <a:lstStyle/>
          <a:p>
            <a:pPr marL="0" lvl="0" indent="0" algn="l" rtl="0">
              <a:lnSpc>
                <a:spcPct val="100000"/>
              </a:lnSpc>
              <a:spcBef>
                <a:spcPts val="0"/>
              </a:spcBef>
              <a:spcAft>
                <a:spcPts val="0"/>
              </a:spcAft>
              <a:buSzPts val="1400"/>
              <a:buNone/>
            </a:pPr>
            <a:endParaRPr dirty="0"/>
          </a:p>
        </p:txBody>
      </p:sp>
      <p:sp>
        <p:nvSpPr>
          <p:cNvPr id="355" name="Google Shape;355;p42:notes"/>
          <p:cNvSpPr>
            <a:spLocks noGrp="1" noRot="1" noChangeAspect="1"/>
          </p:cNvSpPr>
          <p:nvPr>
            <p:ph type="sldImg" idx="2"/>
          </p:nvPr>
        </p:nvSpPr>
        <p:spPr>
          <a:xfrm>
            <a:off x="1174750" y="695325"/>
            <a:ext cx="4635500" cy="3476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43:notes"/>
          <p:cNvSpPr txBox="1">
            <a:spLocks noGrp="1"/>
          </p:cNvSpPr>
          <p:nvPr>
            <p:ph type="body" idx="1"/>
          </p:nvPr>
        </p:nvSpPr>
        <p:spPr>
          <a:xfrm>
            <a:off x="698500" y="4403725"/>
            <a:ext cx="5588100" cy="4172100"/>
          </a:xfrm>
          <a:prstGeom prst="rect">
            <a:avLst/>
          </a:prstGeom>
          <a:noFill/>
          <a:ln>
            <a:noFill/>
          </a:ln>
        </p:spPr>
        <p:txBody>
          <a:bodyPr spcFirstLastPara="1" wrap="square" lIns="92875" tIns="46425" rIns="92875" bIns="46425" anchor="t" anchorCtr="0">
            <a:noAutofit/>
          </a:bodyPr>
          <a:lstStyle/>
          <a:p>
            <a:pPr marL="342900" lvl="0" indent="-342900" algn="l" rtl="0">
              <a:lnSpc>
                <a:spcPct val="90000"/>
              </a:lnSpc>
              <a:spcBef>
                <a:spcPts val="480"/>
              </a:spcBef>
              <a:spcAft>
                <a:spcPts val="0"/>
              </a:spcAft>
              <a:buClr>
                <a:schemeClr val="lt1"/>
              </a:buClr>
              <a:buSzPts val="2400"/>
              <a:buFont typeface="Gill Sans"/>
              <a:buNone/>
            </a:pPr>
            <a:r>
              <a:rPr lang="en-US" sz="1600">
                <a:latin typeface="Gill Sans"/>
                <a:ea typeface="Gill Sans"/>
                <a:cs typeface="Gill Sans"/>
                <a:sym typeface="Gill Sans"/>
              </a:rPr>
              <a:t>Pre K is only 4 year olds on a school campus and going to Kindergarten.</a:t>
            </a:r>
            <a:endParaRPr sz="1600">
              <a:latin typeface="Gill Sans"/>
              <a:ea typeface="Gill Sans"/>
              <a:cs typeface="Gill Sans"/>
              <a:sym typeface="Gill Sans"/>
            </a:endParaRPr>
          </a:p>
          <a:p>
            <a:pPr marL="342900" lvl="0" indent="-342900" algn="l" rtl="0">
              <a:lnSpc>
                <a:spcPct val="90000"/>
              </a:lnSpc>
              <a:spcBef>
                <a:spcPts val="480"/>
              </a:spcBef>
              <a:spcAft>
                <a:spcPts val="0"/>
              </a:spcAft>
              <a:buClr>
                <a:schemeClr val="lt1"/>
              </a:buClr>
              <a:buSzPts val="2400"/>
              <a:buFont typeface="Gill Sans"/>
              <a:buNone/>
            </a:pPr>
            <a:r>
              <a:rPr lang="en-US" sz="1600">
                <a:latin typeface="Gill Sans"/>
                <a:ea typeface="Gill Sans"/>
                <a:cs typeface="Gill Sans"/>
                <a:sym typeface="Gill Sans"/>
              </a:rPr>
              <a:t>Referrals can be from teachers, aides, or parents.</a:t>
            </a:r>
            <a:endParaRPr sz="1600">
              <a:latin typeface="Gill Sans"/>
              <a:ea typeface="Gill Sans"/>
              <a:cs typeface="Gill Sans"/>
              <a:sym typeface="Gill Sans"/>
            </a:endParaRPr>
          </a:p>
          <a:p>
            <a:pPr marL="342900" lvl="0" indent="-342900" algn="l" rtl="0">
              <a:lnSpc>
                <a:spcPct val="90000"/>
              </a:lnSpc>
              <a:spcBef>
                <a:spcPts val="480"/>
              </a:spcBef>
              <a:spcAft>
                <a:spcPts val="0"/>
              </a:spcAft>
              <a:buClr>
                <a:schemeClr val="lt1"/>
              </a:buClr>
              <a:buSzPts val="2400"/>
              <a:buFont typeface="Gill Sans"/>
              <a:buNone/>
            </a:pPr>
            <a:r>
              <a:rPr lang="en-US" sz="1600">
                <a:latin typeface="Gill Sans"/>
                <a:ea typeface="Gill Sans"/>
                <a:cs typeface="Gill Sans"/>
                <a:sym typeface="Gill Sans"/>
              </a:rPr>
              <a:t>Transfer students who have been screened in their previous school during the current school year do not have to be rescreened at the new school. Schools may request the transfer student’s vision screening from his/her school that was completed within the current school year. </a:t>
            </a:r>
            <a:endParaRPr sz="1600">
              <a:latin typeface="Gill Sans"/>
              <a:ea typeface="Gill Sans"/>
              <a:cs typeface="Gill Sans"/>
              <a:sym typeface="Gill Sans"/>
            </a:endParaRPr>
          </a:p>
        </p:txBody>
      </p:sp>
      <p:sp>
        <p:nvSpPr>
          <p:cNvPr id="360" name="Google Shape;360;p43:notes"/>
          <p:cNvSpPr>
            <a:spLocks noGrp="1" noRot="1" noChangeAspect="1"/>
          </p:cNvSpPr>
          <p:nvPr>
            <p:ph type="sldImg" idx="2"/>
          </p:nvPr>
        </p:nvSpPr>
        <p:spPr>
          <a:xfrm>
            <a:off x="1174750" y="695325"/>
            <a:ext cx="4635500" cy="3476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4:notes"/>
          <p:cNvSpPr>
            <a:spLocks noGrp="1" noRot="1" noChangeAspect="1"/>
          </p:cNvSpPr>
          <p:nvPr>
            <p:ph type="sldImg" idx="2"/>
          </p:nvPr>
        </p:nvSpPr>
        <p:spPr>
          <a:xfrm>
            <a:off x="1174750" y="695325"/>
            <a:ext cx="463550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4" name="Google Shape;84;p4:notes"/>
          <p:cNvSpPr txBox="1">
            <a:spLocks noGrp="1"/>
          </p:cNvSpPr>
          <p:nvPr>
            <p:ph type="body" idx="1"/>
          </p:nvPr>
        </p:nvSpPr>
        <p:spPr>
          <a:xfrm>
            <a:off x="698500" y="4403725"/>
            <a:ext cx="5588100" cy="4172100"/>
          </a:xfrm>
          <a:prstGeom prst="rect">
            <a:avLst/>
          </a:prstGeom>
          <a:noFill/>
          <a:ln>
            <a:noFill/>
          </a:ln>
        </p:spPr>
        <p:txBody>
          <a:bodyPr spcFirstLastPara="1" wrap="square" lIns="92875" tIns="46425" rIns="92875" bIns="46425" anchor="t" anchorCtr="0">
            <a:noAutofit/>
          </a:bodyPr>
          <a:lstStyle/>
          <a:p>
            <a:pPr marL="0" lvl="0" indent="0" algn="l" rtl="0">
              <a:lnSpc>
                <a:spcPct val="100000"/>
              </a:lnSpc>
              <a:spcBef>
                <a:spcPts val="0"/>
              </a:spcBef>
              <a:spcAft>
                <a:spcPts val="0"/>
              </a:spcAft>
              <a:buSzPts val="1800"/>
              <a:buNone/>
            </a:pPr>
            <a:r>
              <a:rPr lang="en-US"/>
              <a:t>This law was passed in 2005 and in 2006 a committee met to write the rules and regulations. </a:t>
            </a:r>
            <a:endParaRPr/>
          </a:p>
          <a:p>
            <a:pPr marL="0" lvl="0" indent="0" algn="l" rtl="0">
              <a:lnSpc>
                <a:spcPct val="100000"/>
              </a:lnSpc>
              <a:spcBef>
                <a:spcPts val="0"/>
              </a:spcBef>
              <a:spcAft>
                <a:spcPts val="0"/>
              </a:spcAft>
              <a:buSzPts val="1800"/>
              <a:buNone/>
            </a:pPr>
            <a:r>
              <a:rPr lang="en-US"/>
              <a:t>This law applies all public and charter schools.</a:t>
            </a:r>
            <a:endParaRPr/>
          </a:p>
          <a:p>
            <a:pPr marL="0" lvl="0" indent="0" algn="l" rtl="0">
              <a:lnSpc>
                <a:spcPct val="100000"/>
              </a:lnSpc>
              <a:spcBef>
                <a:spcPts val="0"/>
              </a:spcBef>
              <a:spcAft>
                <a:spcPts val="0"/>
              </a:spcAft>
              <a:buSzPts val="1800"/>
              <a:buNone/>
            </a:pPr>
            <a:r>
              <a:rPr lang="en-US">
                <a:highlight>
                  <a:schemeClr val="accent4"/>
                </a:highlight>
              </a:rPr>
              <a:t>Who to screen</a:t>
            </a:r>
            <a:r>
              <a:rPr lang="en-US"/>
              <a:t>:  pre-k, K, 1,2,4, 6, 8 Transfers- Referral from parent, teacher at any grade</a:t>
            </a:r>
            <a:endParaRPr/>
          </a:p>
          <a:p>
            <a:pPr marL="0" lvl="0" indent="0" algn="l" rtl="0">
              <a:lnSpc>
                <a:spcPct val="100000"/>
              </a:lnSpc>
              <a:spcBef>
                <a:spcPts val="0"/>
              </a:spcBef>
              <a:spcAft>
                <a:spcPts val="0"/>
              </a:spcAft>
              <a:buSzPts val="1800"/>
              <a:buNone/>
            </a:pPr>
            <a:endParaRPr/>
          </a:p>
          <a:p>
            <a:pPr marL="0" lvl="0" indent="0" algn="l" rtl="0">
              <a:lnSpc>
                <a:spcPct val="100000"/>
              </a:lnSpc>
              <a:spcBef>
                <a:spcPts val="0"/>
              </a:spcBef>
              <a:spcAft>
                <a:spcPts val="0"/>
              </a:spcAft>
              <a:buSzPts val="1800"/>
              <a:buNone/>
            </a:pPr>
            <a:r>
              <a:rPr lang="en-US">
                <a:highlight>
                  <a:schemeClr val="accent4"/>
                </a:highlight>
              </a:rPr>
              <a:t>What tests to perform</a:t>
            </a:r>
            <a:r>
              <a:rPr lang="en-US"/>
              <a:t>: Observation, (distance visual acuity using a wall chart and plus lens visual acuity using wall chart and +2.00 lens) Lateral MB far, Vertical Muscle Bal far, Lateral MB near, fusion far, fusion near and color perception test)</a:t>
            </a:r>
            <a:endParaRPr/>
          </a:p>
          <a:p>
            <a:pPr marL="0" lvl="0" indent="0" algn="l" rtl="0">
              <a:lnSpc>
                <a:spcPct val="100000"/>
              </a:lnSpc>
              <a:spcBef>
                <a:spcPts val="0"/>
              </a:spcBef>
              <a:spcAft>
                <a:spcPts val="0"/>
              </a:spcAft>
              <a:buSzPts val="1800"/>
              <a:buNone/>
            </a:pPr>
            <a:endParaRPr/>
          </a:p>
          <a:p>
            <a:pPr marL="0" lvl="0" indent="0" algn="l" rtl="0">
              <a:lnSpc>
                <a:spcPct val="100000"/>
              </a:lnSpc>
              <a:spcBef>
                <a:spcPts val="0"/>
              </a:spcBef>
              <a:spcAft>
                <a:spcPts val="0"/>
              </a:spcAft>
              <a:buSzPts val="1800"/>
              <a:buNone/>
            </a:pPr>
            <a:r>
              <a:rPr lang="en-US">
                <a:highlight>
                  <a:schemeClr val="accent4"/>
                </a:highlight>
              </a:rPr>
              <a:t>What vision screening instruments</a:t>
            </a:r>
            <a:r>
              <a:rPr lang="en-US"/>
              <a:t> we need to perform each of these tests</a:t>
            </a:r>
            <a:endParaRPr/>
          </a:p>
          <a:p>
            <a:pPr marL="0" lvl="0" indent="0" algn="l" rtl="0">
              <a:lnSpc>
                <a:spcPct val="100000"/>
              </a:lnSpc>
              <a:spcBef>
                <a:spcPts val="0"/>
              </a:spcBef>
              <a:spcAft>
                <a:spcPts val="0"/>
              </a:spcAft>
              <a:buSzPts val="1800"/>
              <a:buNone/>
            </a:pPr>
            <a:endParaRPr/>
          </a:p>
          <a:p>
            <a:pPr marL="0" lvl="0" indent="0" algn="l" rtl="0">
              <a:lnSpc>
                <a:spcPct val="100000"/>
              </a:lnSpc>
              <a:spcBef>
                <a:spcPts val="0"/>
              </a:spcBef>
              <a:spcAft>
                <a:spcPts val="0"/>
              </a:spcAft>
              <a:buSzPts val="1800"/>
              <a:buNone/>
            </a:pPr>
            <a:r>
              <a:rPr lang="en-US">
                <a:highlight>
                  <a:schemeClr val="accent4"/>
                </a:highlight>
              </a:rPr>
              <a:t>When to do rescreens</a:t>
            </a:r>
            <a:r>
              <a:rPr lang="en-US"/>
              <a:t>,(one month) when to refer a student (any part of screening the student fails except color perception)</a:t>
            </a:r>
            <a:endParaRPr/>
          </a:p>
          <a:p>
            <a:pPr marL="0" lvl="0" indent="0" algn="l" rtl="0">
              <a:lnSpc>
                <a:spcPct val="100000"/>
              </a:lnSpc>
              <a:spcBef>
                <a:spcPts val="0"/>
              </a:spcBef>
              <a:spcAft>
                <a:spcPts val="0"/>
              </a:spcAft>
              <a:buSzPts val="1800"/>
              <a:buNone/>
            </a:pPr>
            <a:r>
              <a:rPr lang="en-US"/>
              <a:t>Parent has 60 days to comply</a:t>
            </a:r>
            <a:endParaRPr/>
          </a:p>
          <a:p>
            <a:pPr marL="0" lvl="0" indent="0" algn="l" rtl="0">
              <a:lnSpc>
                <a:spcPct val="100000"/>
              </a:lnSpc>
              <a:spcBef>
                <a:spcPts val="0"/>
              </a:spcBef>
              <a:spcAft>
                <a:spcPts val="0"/>
              </a:spcAft>
              <a:buSzPts val="1800"/>
              <a:buNone/>
            </a:pPr>
            <a:r>
              <a:rPr lang="en-US"/>
              <a:t>That the report must be mailed or given directly to the parent or guardian </a:t>
            </a:r>
            <a:endParaRPr/>
          </a:p>
          <a:p>
            <a:pPr marL="0" lvl="0" indent="0" algn="l" rtl="0">
              <a:lnSpc>
                <a:spcPct val="100000"/>
              </a:lnSpc>
              <a:spcBef>
                <a:spcPts val="0"/>
              </a:spcBef>
              <a:spcAft>
                <a:spcPts val="0"/>
              </a:spcAft>
              <a:buSzPts val="1800"/>
              <a:buNone/>
            </a:pPr>
            <a:r>
              <a:rPr lang="en-US"/>
              <a:t>If the parent or guardian doesn’t take the child for the examination they are to be reported to the ADE</a:t>
            </a:r>
            <a:endParaRPr/>
          </a:p>
          <a:p>
            <a:pPr marL="0" lvl="0" indent="0" algn="l" rtl="0">
              <a:lnSpc>
                <a:spcPct val="100000"/>
              </a:lnSpc>
              <a:spcBef>
                <a:spcPts val="0"/>
              </a:spcBef>
              <a:spcAft>
                <a:spcPts val="0"/>
              </a:spcAft>
              <a:buSzPts val="1800"/>
              <a:buNone/>
            </a:pPr>
            <a:r>
              <a:rPr lang="en-US"/>
              <a:t>If the student has had an eye examination conducted by an ophthalmologist or optometrist in the last 6 months, is not required to  have another examination if they provide evidence in the form of a certificate signed by the optometrist or ophtalmologist</a:t>
            </a:r>
            <a:endParaRPr/>
          </a:p>
          <a:p>
            <a:pPr marL="0" lvl="0" indent="0" algn="l" rtl="0">
              <a:lnSpc>
                <a:spcPct val="100000"/>
              </a:lnSpc>
              <a:spcBef>
                <a:spcPts val="0"/>
              </a:spcBef>
              <a:spcAft>
                <a:spcPts val="0"/>
              </a:spcAft>
              <a:buSzPts val="1800"/>
              <a:buNone/>
            </a:pPr>
            <a:r>
              <a:rPr lang="en-US"/>
              <a:t>Tell what forms we are to use: screening form, parent/doctor form &amp;  form to report results of screening and exam (this is reported in APSCN)</a:t>
            </a:r>
            <a:endParaRPr/>
          </a:p>
          <a:p>
            <a:pPr marL="0" lvl="0" indent="0" algn="l" rtl="0">
              <a:lnSpc>
                <a:spcPct val="100000"/>
              </a:lnSpc>
              <a:spcBef>
                <a:spcPts val="0"/>
              </a:spcBef>
              <a:spcAft>
                <a:spcPts val="0"/>
              </a:spcAft>
              <a:buSzPts val="1800"/>
              <a:buNone/>
            </a:pP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44:notes"/>
          <p:cNvSpPr txBox="1"/>
          <p:nvPr/>
        </p:nvSpPr>
        <p:spPr>
          <a:xfrm>
            <a:off x="3956050" y="8805862"/>
            <a:ext cx="3027300" cy="463500"/>
          </a:xfrm>
          <a:prstGeom prst="rect">
            <a:avLst/>
          </a:prstGeom>
          <a:noFill/>
          <a:ln>
            <a:noFill/>
          </a:ln>
        </p:spPr>
        <p:txBody>
          <a:bodyPr spcFirstLastPara="1" wrap="square" lIns="92875" tIns="46425" rIns="92875" bIns="46425"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30</a:t>
            </a:fld>
            <a:endParaRPr sz="1400" b="0" i="0" u="none" strike="noStrike" cap="none">
              <a:solidFill>
                <a:srgbClr val="000000"/>
              </a:solidFill>
              <a:latin typeface="Arial"/>
              <a:ea typeface="Arial"/>
              <a:cs typeface="Arial"/>
              <a:sym typeface="Arial"/>
            </a:endParaRPr>
          </a:p>
        </p:txBody>
      </p:sp>
      <p:sp>
        <p:nvSpPr>
          <p:cNvPr id="367" name="Google Shape;367;p44:notes"/>
          <p:cNvSpPr>
            <a:spLocks noGrp="1" noRot="1" noChangeAspect="1"/>
          </p:cNvSpPr>
          <p:nvPr>
            <p:ph type="sldImg" idx="2"/>
          </p:nvPr>
        </p:nvSpPr>
        <p:spPr>
          <a:xfrm>
            <a:off x="1174750" y="695325"/>
            <a:ext cx="463550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68" name="Google Shape;368;p44:notes"/>
          <p:cNvSpPr txBox="1">
            <a:spLocks noGrp="1"/>
          </p:cNvSpPr>
          <p:nvPr>
            <p:ph type="body" idx="1"/>
          </p:nvPr>
        </p:nvSpPr>
        <p:spPr>
          <a:xfrm>
            <a:off x="698500" y="4403725"/>
            <a:ext cx="5588100" cy="4172100"/>
          </a:xfrm>
          <a:prstGeom prst="rect">
            <a:avLst/>
          </a:prstGeom>
          <a:noFill/>
          <a:ln>
            <a:noFill/>
          </a:ln>
        </p:spPr>
        <p:txBody>
          <a:bodyPr spcFirstLastPara="1" wrap="square" lIns="92875" tIns="46425" rIns="92875" bIns="46425" anchor="t" anchorCtr="0">
            <a:noAutofit/>
          </a:bodyPr>
          <a:lstStyle/>
          <a:p>
            <a:pPr marL="0" lvl="0" indent="0" algn="l" rtl="0">
              <a:lnSpc>
                <a:spcPct val="100000"/>
              </a:lnSpc>
              <a:spcBef>
                <a:spcPts val="0"/>
              </a:spcBef>
              <a:spcAft>
                <a:spcPts val="0"/>
              </a:spcAft>
              <a:buSzPts val="1800"/>
              <a:buNone/>
            </a:pPr>
            <a:r>
              <a:rPr lang="en-US"/>
              <a:t>The following is the protocol that school nurses follow during vision screening.</a:t>
            </a:r>
            <a:endParaRPr/>
          </a:p>
          <a:p>
            <a:pPr marL="0" lvl="0" indent="0" algn="l" rtl="0">
              <a:lnSpc>
                <a:spcPct val="100000"/>
              </a:lnSpc>
              <a:spcBef>
                <a:spcPts val="0"/>
              </a:spcBef>
              <a:spcAft>
                <a:spcPts val="0"/>
              </a:spcAft>
              <a:buSzPts val="1800"/>
              <a:buNone/>
            </a:pPr>
            <a:r>
              <a:rPr lang="en-US"/>
              <a:t>This is the only screening procedures we follow. We do not have a functional screening test. If the student cannot pass the screening test or is unable to be screened due to a disability, the student must be referred.</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45:notes"/>
          <p:cNvSpPr txBox="1"/>
          <p:nvPr/>
        </p:nvSpPr>
        <p:spPr>
          <a:xfrm>
            <a:off x="3956050" y="8805862"/>
            <a:ext cx="3027300" cy="463500"/>
          </a:xfrm>
          <a:prstGeom prst="rect">
            <a:avLst/>
          </a:prstGeom>
          <a:noFill/>
          <a:ln>
            <a:noFill/>
          </a:ln>
        </p:spPr>
        <p:txBody>
          <a:bodyPr spcFirstLastPara="1" wrap="square" lIns="92875" tIns="46425" rIns="92875" bIns="46425"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31</a:t>
            </a:fld>
            <a:endParaRPr sz="1400" b="0" i="0" u="none" strike="noStrike" cap="none">
              <a:solidFill>
                <a:srgbClr val="000000"/>
              </a:solidFill>
              <a:latin typeface="Arial"/>
              <a:ea typeface="Arial"/>
              <a:cs typeface="Arial"/>
              <a:sym typeface="Arial"/>
            </a:endParaRPr>
          </a:p>
        </p:txBody>
      </p:sp>
      <p:sp>
        <p:nvSpPr>
          <p:cNvPr id="374" name="Google Shape;374;p45:notes"/>
          <p:cNvSpPr>
            <a:spLocks noGrp="1" noRot="1" noChangeAspect="1"/>
          </p:cNvSpPr>
          <p:nvPr>
            <p:ph type="sldImg" idx="2"/>
          </p:nvPr>
        </p:nvSpPr>
        <p:spPr>
          <a:xfrm>
            <a:off x="1174750" y="695325"/>
            <a:ext cx="463550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75" name="Google Shape;375;p45:notes"/>
          <p:cNvSpPr txBox="1">
            <a:spLocks noGrp="1"/>
          </p:cNvSpPr>
          <p:nvPr>
            <p:ph type="body" idx="1"/>
          </p:nvPr>
        </p:nvSpPr>
        <p:spPr>
          <a:xfrm>
            <a:off x="698500" y="4403725"/>
            <a:ext cx="5588100" cy="4172100"/>
          </a:xfrm>
          <a:prstGeom prst="rect">
            <a:avLst/>
          </a:prstGeom>
          <a:noFill/>
          <a:ln>
            <a:noFill/>
          </a:ln>
        </p:spPr>
        <p:txBody>
          <a:bodyPr spcFirstLastPara="1" wrap="square" lIns="92875" tIns="46425" rIns="92875" bIns="46425" anchor="t" anchorCtr="0">
            <a:noAutofit/>
          </a:bodyPr>
          <a:lstStyle/>
          <a:p>
            <a:pPr marL="0" lvl="0" indent="0" algn="l" rtl="0">
              <a:lnSpc>
                <a:spcPct val="100000"/>
              </a:lnSpc>
              <a:spcBef>
                <a:spcPts val="0"/>
              </a:spcBef>
              <a:spcAft>
                <a:spcPts val="0"/>
              </a:spcAft>
              <a:buSzPts val="1800"/>
              <a:buNone/>
            </a:pPr>
            <a:r>
              <a:rPr lang="en-US"/>
              <a:t>Observations is with and without glasses. Vision screening must be performed by a nurse that is trained through this training.</a:t>
            </a:r>
            <a:endParaRPr/>
          </a:p>
          <a:p>
            <a:pPr marL="0" lvl="0" indent="0" algn="l" rtl="0">
              <a:lnSpc>
                <a:spcPct val="100000"/>
              </a:lnSpc>
              <a:spcBef>
                <a:spcPts val="0"/>
              </a:spcBef>
              <a:spcAft>
                <a:spcPts val="0"/>
              </a:spcAft>
              <a:buSzPts val="1800"/>
              <a:buNone/>
            </a:pPr>
            <a:r>
              <a:rPr lang="en-US"/>
              <a:t>We will address each of these.</a:t>
            </a:r>
            <a:endParaRPr/>
          </a:p>
          <a:p>
            <a:pPr marL="0" lvl="0" indent="0" algn="l" rtl="0">
              <a:lnSpc>
                <a:spcPct val="100000"/>
              </a:lnSpc>
              <a:spcBef>
                <a:spcPts val="0"/>
              </a:spcBef>
              <a:spcAft>
                <a:spcPts val="0"/>
              </a:spcAft>
              <a:buSzPts val="18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46:notes"/>
          <p:cNvSpPr txBox="1"/>
          <p:nvPr/>
        </p:nvSpPr>
        <p:spPr>
          <a:xfrm>
            <a:off x="3956050" y="8805862"/>
            <a:ext cx="3027300" cy="463500"/>
          </a:xfrm>
          <a:prstGeom prst="rect">
            <a:avLst/>
          </a:prstGeom>
          <a:noFill/>
          <a:ln>
            <a:noFill/>
          </a:ln>
        </p:spPr>
        <p:txBody>
          <a:bodyPr spcFirstLastPara="1" wrap="square" lIns="92875" tIns="46425" rIns="92875" bIns="46425"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32</a:t>
            </a:fld>
            <a:endParaRPr sz="1400" b="0" i="0" u="none" strike="noStrike" cap="none">
              <a:solidFill>
                <a:srgbClr val="000000"/>
              </a:solidFill>
              <a:latin typeface="Arial"/>
              <a:ea typeface="Arial"/>
              <a:cs typeface="Arial"/>
              <a:sym typeface="Arial"/>
            </a:endParaRPr>
          </a:p>
        </p:txBody>
      </p:sp>
      <p:sp>
        <p:nvSpPr>
          <p:cNvPr id="383" name="Google Shape;383;p46:notes"/>
          <p:cNvSpPr>
            <a:spLocks noGrp="1" noRot="1" noChangeAspect="1"/>
          </p:cNvSpPr>
          <p:nvPr>
            <p:ph type="sldImg" idx="2"/>
          </p:nvPr>
        </p:nvSpPr>
        <p:spPr>
          <a:xfrm>
            <a:off x="1174750" y="695325"/>
            <a:ext cx="463550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84" name="Google Shape;384;p46:notes"/>
          <p:cNvSpPr txBox="1">
            <a:spLocks noGrp="1"/>
          </p:cNvSpPr>
          <p:nvPr>
            <p:ph type="body" idx="1"/>
          </p:nvPr>
        </p:nvSpPr>
        <p:spPr>
          <a:xfrm>
            <a:off x="698500" y="4403725"/>
            <a:ext cx="5588100" cy="4172100"/>
          </a:xfrm>
          <a:prstGeom prst="rect">
            <a:avLst/>
          </a:prstGeom>
          <a:noFill/>
          <a:ln>
            <a:noFill/>
          </a:ln>
        </p:spPr>
        <p:txBody>
          <a:bodyPr spcFirstLastPara="1" wrap="square" lIns="92875" tIns="46425" rIns="92875" bIns="46425" anchor="t" anchorCtr="0">
            <a:noAutofit/>
          </a:bodyPr>
          <a:lstStyle/>
          <a:p>
            <a:pPr marL="0" lvl="0" indent="0" algn="l" rtl="0">
              <a:lnSpc>
                <a:spcPct val="100000"/>
              </a:lnSpc>
              <a:spcBef>
                <a:spcPts val="0"/>
              </a:spcBef>
              <a:spcAft>
                <a:spcPts val="0"/>
              </a:spcAft>
              <a:buSzPts val="1800"/>
              <a:buNone/>
            </a:pPr>
            <a:r>
              <a:rPr lang="en-US"/>
              <a:t>Whites-not yellow, red or other color</a:t>
            </a:r>
            <a:endParaRPr/>
          </a:p>
          <a:p>
            <a:pPr marL="0" lvl="0" indent="0" algn="l" rtl="0">
              <a:lnSpc>
                <a:spcPct val="100000"/>
              </a:lnSpc>
              <a:spcBef>
                <a:spcPts val="0"/>
              </a:spcBef>
              <a:spcAft>
                <a:spcPts val="0"/>
              </a:spcAft>
              <a:buSzPts val="1800"/>
              <a:buNone/>
            </a:pPr>
            <a:r>
              <a:rPr lang="en-US"/>
              <a:t>Are the irises the same color</a:t>
            </a:r>
            <a:endParaRPr/>
          </a:p>
          <a:p>
            <a:pPr marL="0" lvl="0" indent="0" algn="l" rtl="0">
              <a:lnSpc>
                <a:spcPct val="100000"/>
              </a:lnSpc>
              <a:spcBef>
                <a:spcPts val="0"/>
              </a:spcBef>
              <a:spcAft>
                <a:spcPts val="0"/>
              </a:spcAft>
              <a:buSzPts val="1800"/>
              <a:buNone/>
            </a:pPr>
            <a:r>
              <a:rPr lang="en-US"/>
              <a:t>Note pupil size/symmetry</a:t>
            </a:r>
            <a:endParaRPr/>
          </a:p>
          <a:p>
            <a:pPr marL="0" lvl="0" indent="0" algn="l" rtl="0">
              <a:lnSpc>
                <a:spcPct val="100000"/>
              </a:lnSpc>
              <a:spcBef>
                <a:spcPts val="0"/>
              </a:spcBef>
              <a:spcAft>
                <a:spcPts val="0"/>
              </a:spcAft>
              <a:buSzPts val="1800"/>
              <a:buNone/>
            </a:pPr>
            <a:r>
              <a:rPr lang="en-US"/>
              <a:t>Eyelids- do they droop?</a:t>
            </a:r>
            <a:endParaRPr/>
          </a:p>
          <a:p>
            <a:pPr marL="0" lvl="0" indent="0" algn="l" rtl="0">
              <a:lnSpc>
                <a:spcPct val="100000"/>
              </a:lnSpc>
              <a:spcBef>
                <a:spcPts val="0"/>
              </a:spcBef>
              <a:spcAft>
                <a:spcPts val="0"/>
              </a:spcAft>
              <a:buSzPts val="1800"/>
              <a:buNone/>
            </a:pPr>
            <a:r>
              <a:rPr lang="en-US"/>
              <a:t>Lashes- Are they pointing up or down into the eye, any drainage?</a:t>
            </a:r>
            <a:endParaRPr/>
          </a:p>
          <a:p>
            <a:pPr marL="0" lvl="0" indent="0" algn="l" rtl="0">
              <a:lnSpc>
                <a:spcPct val="100000"/>
              </a:lnSpc>
              <a:spcBef>
                <a:spcPts val="0"/>
              </a:spcBef>
              <a:spcAft>
                <a:spcPts val="0"/>
              </a:spcAft>
              <a:buSzPts val="1800"/>
              <a:buNone/>
            </a:pPr>
            <a:r>
              <a:rPr lang="en-US"/>
              <a:t>Cornea/lens….oblique lighting can help identify opacities</a:t>
            </a:r>
            <a:endParaRPr/>
          </a:p>
          <a:p>
            <a:pPr marL="0" lvl="0" indent="0" algn="l" rtl="0">
              <a:lnSpc>
                <a:spcPct val="100000"/>
              </a:lnSpc>
              <a:spcBef>
                <a:spcPts val="0"/>
              </a:spcBef>
              <a:spcAft>
                <a:spcPts val="0"/>
              </a:spcAft>
              <a:buSzPts val="1800"/>
              <a:buNone/>
            </a:pPr>
            <a:r>
              <a:rPr lang="en-US"/>
              <a:t>Do you note any of the problems or diseases reviewed earlier???</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47:notes"/>
          <p:cNvSpPr txBox="1"/>
          <p:nvPr/>
        </p:nvSpPr>
        <p:spPr>
          <a:xfrm>
            <a:off x="3956050" y="8805862"/>
            <a:ext cx="3027300" cy="463500"/>
          </a:xfrm>
          <a:prstGeom prst="rect">
            <a:avLst/>
          </a:prstGeom>
          <a:noFill/>
          <a:ln>
            <a:noFill/>
          </a:ln>
        </p:spPr>
        <p:txBody>
          <a:bodyPr spcFirstLastPara="1" wrap="square" lIns="92875" tIns="46425" rIns="92875" bIns="46425"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33</a:t>
            </a:fld>
            <a:endParaRPr sz="1400" b="0" i="0" u="none" strike="noStrike" cap="none">
              <a:solidFill>
                <a:srgbClr val="000000"/>
              </a:solidFill>
              <a:latin typeface="Arial"/>
              <a:ea typeface="Arial"/>
              <a:cs typeface="Arial"/>
              <a:sym typeface="Arial"/>
            </a:endParaRPr>
          </a:p>
        </p:txBody>
      </p:sp>
      <p:sp>
        <p:nvSpPr>
          <p:cNvPr id="392" name="Google Shape;392;p47:notes"/>
          <p:cNvSpPr>
            <a:spLocks noGrp="1" noRot="1" noChangeAspect="1"/>
          </p:cNvSpPr>
          <p:nvPr>
            <p:ph type="sldImg" idx="2"/>
          </p:nvPr>
        </p:nvSpPr>
        <p:spPr>
          <a:xfrm>
            <a:off x="1174750" y="695325"/>
            <a:ext cx="463550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93" name="Google Shape;393;p47:notes"/>
          <p:cNvSpPr txBox="1">
            <a:spLocks noGrp="1"/>
          </p:cNvSpPr>
          <p:nvPr>
            <p:ph type="body" idx="1"/>
          </p:nvPr>
        </p:nvSpPr>
        <p:spPr>
          <a:xfrm>
            <a:off x="698500" y="4403725"/>
            <a:ext cx="5588100" cy="4172100"/>
          </a:xfrm>
          <a:prstGeom prst="rect">
            <a:avLst/>
          </a:prstGeom>
          <a:noFill/>
          <a:ln>
            <a:noFill/>
          </a:ln>
        </p:spPr>
        <p:txBody>
          <a:bodyPr spcFirstLastPara="1" wrap="square" lIns="92875" tIns="46425" rIns="92875" bIns="46425" anchor="t" anchorCtr="0">
            <a:noAutofit/>
          </a:bodyPr>
          <a:lstStyle/>
          <a:p>
            <a:pPr marL="0" lvl="0" indent="0" algn="l" rtl="0">
              <a:lnSpc>
                <a:spcPct val="100000"/>
              </a:lnSpc>
              <a:spcBef>
                <a:spcPts val="0"/>
              </a:spcBef>
              <a:spcAft>
                <a:spcPts val="0"/>
              </a:spcAft>
              <a:buSzPts val="1800"/>
              <a:buNone/>
            </a:pPr>
            <a:r>
              <a:rPr lang="en-US" dirty="0"/>
              <a:t>Has the classroom teacher/parent reported any of these behaviors?  </a:t>
            </a:r>
            <a:endParaRPr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48:notes"/>
          <p:cNvSpPr txBox="1"/>
          <p:nvPr/>
        </p:nvSpPr>
        <p:spPr>
          <a:xfrm>
            <a:off x="3956050" y="8805862"/>
            <a:ext cx="3027300" cy="463500"/>
          </a:xfrm>
          <a:prstGeom prst="rect">
            <a:avLst/>
          </a:prstGeom>
          <a:noFill/>
          <a:ln>
            <a:noFill/>
          </a:ln>
        </p:spPr>
        <p:txBody>
          <a:bodyPr spcFirstLastPara="1" wrap="square" lIns="92875" tIns="46425" rIns="92875" bIns="46425"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34</a:t>
            </a:fld>
            <a:endParaRPr sz="1400" b="0" i="0" u="none" strike="noStrike" cap="none">
              <a:solidFill>
                <a:srgbClr val="000000"/>
              </a:solidFill>
              <a:latin typeface="Arial"/>
              <a:ea typeface="Arial"/>
              <a:cs typeface="Arial"/>
              <a:sym typeface="Arial"/>
            </a:endParaRPr>
          </a:p>
        </p:txBody>
      </p:sp>
      <p:sp>
        <p:nvSpPr>
          <p:cNvPr id="401" name="Google Shape;401;p48:notes"/>
          <p:cNvSpPr>
            <a:spLocks noGrp="1" noRot="1" noChangeAspect="1"/>
          </p:cNvSpPr>
          <p:nvPr>
            <p:ph type="sldImg" idx="2"/>
          </p:nvPr>
        </p:nvSpPr>
        <p:spPr>
          <a:xfrm>
            <a:off x="1174750" y="695325"/>
            <a:ext cx="463550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02" name="Google Shape;402;p48:notes"/>
          <p:cNvSpPr txBox="1">
            <a:spLocks noGrp="1"/>
          </p:cNvSpPr>
          <p:nvPr>
            <p:ph type="body" idx="1"/>
          </p:nvPr>
        </p:nvSpPr>
        <p:spPr>
          <a:xfrm>
            <a:off x="698500" y="4403725"/>
            <a:ext cx="5588100" cy="4172100"/>
          </a:xfrm>
          <a:prstGeom prst="rect">
            <a:avLst/>
          </a:prstGeom>
          <a:noFill/>
          <a:ln>
            <a:noFill/>
          </a:ln>
        </p:spPr>
        <p:txBody>
          <a:bodyPr spcFirstLastPara="1" wrap="square" lIns="92875" tIns="46425" rIns="92875" bIns="46425" anchor="t" anchorCtr="0">
            <a:noAutofit/>
          </a:bodyPr>
          <a:lstStyle/>
          <a:p>
            <a:pPr marL="0" lvl="0" indent="0" algn="l" rtl="0">
              <a:lnSpc>
                <a:spcPct val="100000"/>
              </a:lnSpc>
              <a:spcBef>
                <a:spcPts val="0"/>
              </a:spcBef>
              <a:spcAft>
                <a:spcPts val="0"/>
              </a:spcAft>
              <a:buSzPts val="1800"/>
              <a:buNone/>
            </a:pPr>
            <a:r>
              <a:rPr lang="en-US"/>
              <a:t>Has the student been to the nurse with frequent complaints?</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49:notes"/>
          <p:cNvSpPr txBox="1"/>
          <p:nvPr/>
        </p:nvSpPr>
        <p:spPr>
          <a:xfrm>
            <a:off x="3956050" y="8805862"/>
            <a:ext cx="3027300" cy="463500"/>
          </a:xfrm>
          <a:prstGeom prst="rect">
            <a:avLst/>
          </a:prstGeom>
          <a:noFill/>
          <a:ln>
            <a:noFill/>
          </a:ln>
        </p:spPr>
        <p:txBody>
          <a:bodyPr spcFirstLastPara="1" wrap="square" lIns="92875" tIns="46425" rIns="92875" bIns="46425"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35</a:t>
            </a:fld>
            <a:endParaRPr sz="1400" b="0" i="0" u="none" strike="noStrike" cap="none">
              <a:solidFill>
                <a:srgbClr val="000000"/>
              </a:solidFill>
              <a:latin typeface="Arial"/>
              <a:ea typeface="Arial"/>
              <a:cs typeface="Arial"/>
              <a:sym typeface="Arial"/>
            </a:endParaRPr>
          </a:p>
        </p:txBody>
      </p:sp>
      <p:sp>
        <p:nvSpPr>
          <p:cNvPr id="410" name="Google Shape;410;p49:notes"/>
          <p:cNvSpPr>
            <a:spLocks noGrp="1" noRot="1" noChangeAspect="1"/>
          </p:cNvSpPr>
          <p:nvPr>
            <p:ph type="sldImg" idx="2"/>
          </p:nvPr>
        </p:nvSpPr>
        <p:spPr>
          <a:xfrm>
            <a:off x="1174750" y="695325"/>
            <a:ext cx="463550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11" name="Google Shape;411;p49:notes"/>
          <p:cNvSpPr txBox="1">
            <a:spLocks noGrp="1"/>
          </p:cNvSpPr>
          <p:nvPr>
            <p:ph type="body" idx="1"/>
          </p:nvPr>
        </p:nvSpPr>
        <p:spPr>
          <a:xfrm>
            <a:off x="698500" y="4403725"/>
            <a:ext cx="5588100" cy="4172100"/>
          </a:xfrm>
          <a:prstGeom prst="rect">
            <a:avLst/>
          </a:prstGeom>
          <a:noFill/>
          <a:ln>
            <a:noFill/>
          </a:ln>
        </p:spPr>
        <p:txBody>
          <a:bodyPr spcFirstLastPara="1" wrap="square" lIns="92875" tIns="46425" rIns="92875" bIns="46425" anchor="t" anchorCtr="0">
            <a:noAutofit/>
          </a:bodyPr>
          <a:lstStyle/>
          <a:p>
            <a:pPr marL="0" lvl="0" indent="0" algn="l" rtl="0">
              <a:lnSpc>
                <a:spcPct val="100000"/>
              </a:lnSpc>
              <a:spcBef>
                <a:spcPts val="0"/>
              </a:spcBef>
              <a:spcAft>
                <a:spcPts val="0"/>
              </a:spcAft>
              <a:buSzPts val="1800"/>
              <a:buNone/>
            </a:pPr>
            <a:r>
              <a:rPr lang="en-US"/>
              <a:t>Snellen Chart will be used for this part of the screening. When using the snellen chart, you will screen one eye at a time and with corrective lenses (if they have RX lenses)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50:notes"/>
          <p:cNvSpPr>
            <a:spLocks noGrp="1" noRot="1" noChangeAspect="1"/>
          </p:cNvSpPr>
          <p:nvPr>
            <p:ph type="sldImg" idx="2"/>
          </p:nvPr>
        </p:nvSpPr>
        <p:spPr>
          <a:xfrm>
            <a:off x="1174750" y="695325"/>
            <a:ext cx="463550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17" name="Google Shape;417;p50:notes"/>
          <p:cNvSpPr txBox="1">
            <a:spLocks noGrp="1"/>
          </p:cNvSpPr>
          <p:nvPr>
            <p:ph type="body" idx="1"/>
          </p:nvPr>
        </p:nvSpPr>
        <p:spPr>
          <a:xfrm>
            <a:off x="698500" y="4403725"/>
            <a:ext cx="5588100" cy="4172100"/>
          </a:xfrm>
          <a:prstGeom prst="rect">
            <a:avLst/>
          </a:prstGeom>
          <a:noFill/>
          <a:ln>
            <a:noFill/>
          </a:ln>
        </p:spPr>
        <p:txBody>
          <a:bodyPr spcFirstLastPara="1" wrap="square" lIns="92875" tIns="46425" rIns="92875" bIns="46425" anchor="t" anchorCtr="0">
            <a:noAutofit/>
          </a:bodyPr>
          <a:lstStyle/>
          <a:p>
            <a:pPr marL="0" lvl="0" indent="0" algn="l" rtl="0">
              <a:lnSpc>
                <a:spcPct val="100000"/>
              </a:lnSpc>
              <a:spcBef>
                <a:spcPts val="0"/>
              </a:spcBef>
              <a:spcAft>
                <a:spcPts val="0"/>
              </a:spcAft>
              <a:buSzPts val="1800"/>
              <a:buNone/>
            </a:pPr>
            <a:r>
              <a:rPr lang="en-US"/>
              <a:t>Snellen 20’ wall chart and Age appropriate charts.</a:t>
            </a:r>
            <a:endParaRPr/>
          </a:p>
          <a:p>
            <a:pPr marL="0" lvl="0" indent="0" algn="l" rtl="0">
              <a:lnSpc>
                <a:spcPct val="100000"/>
              </a:lnSpc>
              <a:spcBef>
                <a:spcPts val="0"/>
              </a:spcBef>
              <a:spcAft>
                <a:spcPts val="0"/>
              </a:spcAft>
              <a:buSzPts val="1800"/>
              <a:buNone/>
            </a:pPr>
            <a:r>
              <a:rPr lang="en-US"/>
              <a:t>During the live event, your instructor will give you some tips on using the snellen chart.</a:t>
            </a:r>
            <a:endParaRPr/>
          </a:p>
        </p:txBody>
      </p:sp>
      <p:sp>
        <p:nvSpPr>
          <p:cNvPr id="418" name="Google Shape;418;p50:notes"/>
          <p:cNvSpPr txBox="1"/>
          <p:nvPr/>
        </p:nvSpPr>
        <p:spPr>
          <a:xfrm>
            <a:off x="3956050" y="8805862"/>
            <a:ext cx="3027300" cy="463500"/>
          </a:xfrm>
          <a:prstGeom prst="rect">
            <a:avLst/>
          </a:prstGeom>
          <a:noFill/>
          <a:ln>
            <a:noFill/>
          </a:ln>
        </p:spPr>
        <p:txBody>
          <a:bodyPr spcFirstLastPara="1" wrap="square" lIns="92875" tIns="46425" rIns="92875" bIns="46425"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36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p51:notes"/>
          <p:cNvSpPr txBox="1">
            <a:spLocks noGrp="1"/>
          </p:cNvSpPr>
          <p:nvPr>
            <p:ph type="body" idx="1"/>
          </p:nvPr>
        </p:nvSpPr>
        <p:spPr>
          <a:xfrm>
            <a:off x="698500" y="4403725"/>
            <a:ext cx="5588100" cy="4172100"/>
          </a:xfrm>
          <a:prstGeom prst="rect">
            <a:avLst/>
          </a:prstGeom>
          <a:noFill/>
          <a:ln>
            <a:noFill/>
          </a:ln>
        </p:spPr>
        <p:txBody>
          <a:bodyPr spcFirstLastPara="1" wrap="square" lIns="92875" tIns="46425" rIns="92875" bIns="46425" anchor="t" anchorCtr="0">
            <a:noAutofit/>
          </a:bodyPr>
          <a:lstStyle/>
          <a:p>
            <a:pPr marL="0" lvl="0" indent="0" algn="l" rtl="0">
              <a:lnSpc>
                <a:spcPct val="100000"/>
              </a:lnSpc>
              <a:spcBef>
                <a:spcPts val="0"/>
              </a:spcBef>
              <a:spcAft>
                <a:spcPts val="0"/>
              </a:spcAft>
              <a:buClr>
                <a:schemeClr val="dk1"/>
              </a:buClr>
              <a:buSzPts val="1800"/>
              <a:buFont typeface="Arial"/>
              <a:buNone/>
            </a:pPr>
            <a:r>
              <a:rPr lang="en-US">
                <a:solidFill>
                  <a:schemeClr val="dk1"/>
                </a:solidFill>
              </a:rPr>
              <a:t>Snellen Chart:  20 or 10 feet depending on which chart you are using.</a:t>
            </a:r>
            <a:endParaRPr>
              <a:solidFill>
                <a:schemeClr val="dk1"/>
              </a:solidFill>
            </a:endParaRPr>
          </a:p>
          <a:p>
            <a:pPr marL="0" lvl="0" indent="0" algn="l" rtl="0">
              <a:lnSpc>
                <a:spcPct val="100000"/>
              </a:lnSpc>
              <a:spcBef>
                <a:spcPts val="0"/>
              </a:spcBef>
              <a:spcAft>
                <a:spcPts val="0"/>
              </a:spcAft>
              <a:buClr>
                <a:schemeClr val="dk1"/>
              </a:buClr>
              <a:buSzPts val="1800"/>
              <a:buFont typeface="Arial"/>
              <a:buNone/>
            </a:pPr>
            <a:r>
              <a:rPr lang="en-US">
                <a:solidFill>
                  <a:schemeClr val="dk1"/>
                </a:solidFill>
              </a:rPr>
              <a:t>Be sure to use a 10 foot chart if you do not have a space large enough to use a 20 foot chart.</a:t>
            </a:r>
            <a:endParaRPr>
              <a:solidFill>
                <a:schemeClr val="dk1"/>
              </a:solidFill>
            </a:endParaRPr>
          </a:p>
          <a:p>
            <a:pPr marL="0" lvl="0" indent="0" algn="l" rtl="0">
              <a:lnSpc>
                <a:spcPct val="100000"/>
              </a:lnSpc>
              <a:spcBef>
                <a:spcPts val="0"/>
              </a:spcBef>
              <a:spcAft>
                <a:spcPts val="0"/>
              </a:spcAft>
              <a:buClr>
                <a:schemeClr val="dk1"/>
              </a:buClr>
              <a:buSzPts val="1800"/>
              <a:buFont typeface="Arial"/>
              <a:buNone/>
            </a:pPr>
            <a:r>
              <a:rPr lang="en-US">
                <a:solidFill>
                  <a:schemeClr val="dk1"/>
                </a:solidFill>
              </a:rPr>
              <a:t>Begin with the right eye, and cover the left and have the student read the (20/30) line.</a:t>
            </a:r>
            <a:endParaRPr>
              <a:solidFill>
                <a:schemeClr val="dk1"/>
              </a:solidFill>
            </a:endParaRPr>
          </a:p>
          <a:p>
            <a:pPr marL="0" lvl="0" indent="0" algn="l" rtl="0">
              <a:lnSpc>
                <a:spcPct val="100000"/>
              </a:lnSpc>
              <a:spcBef>
                <a:spcPts val="0"/>
              </a:spcBef>
              <a:spcAft>
                <a:spcPts val="0"/>
              </a:spcAft>
              <a:buClr>
                <a:schemeClr val="dk1"/>
              </a:buClr>
              <a:buSzPts val="1800"/>
              <a:buFont typeface="Arial"/>
              <a:buNone/>
            </a:pPr>
            <a:r>
              <a:rPr lang="en-US">
                <a:solidFill>
                  <a:schemeClr val="dk1"/>
                </a:solidFill>
              </a:rPr>
              <a:t>then switch to the left eye and cover the right repeating the process</a:t>
            </a:r>
            <a:endParaRPr>
              <a:solidFill>
                <a:schemeClr val="dk1"/>
              </a:solidFill>
            </a:endParaRPr>
          </a:p>
          <a:p>
            <a:pPr marL="0" lvl="0" indent="0" algn="l" rtl="0">
              <a:lnSpc>
                <a:spcPct val="100000"/>
              </a:lnSpc>
              <a:spcBef>
                <a:spcPts val="0"/>
              </a:spcBef>
              <a:spcAft>
                <a:spcPts val="0"/>
              </a:spcAft>
              <a:buClr>
                <a:schemeClr val="dk1"/>
              </a:buClr>
              <a:buSzPts val="1800"/>
              <a:buFont typeface="Arial"/>
              <a:buNone/>
            </a:pPr>
            <a:r>
              <a:rPr lang="en-US">
                <a:solidFill>
                  <a:schemeClr val="dk1"/>
                </a:solidFill>
              </a:rPr>
              <a:t>Passing is 4 correct</a:t>
            </a:r>
            <a:endParaRPr>
              <a:solidFill>
                <a:schemeClr val="dk1"/>
              </a:solidFill>
            </a:endParaRPr>
          </a:p>
          <a:p>
            <a:pPr marL="0" lvl="0" indent="0" algn="l" rtl="0">
              <a:lnSpc>
                <a:spcPct val="100000"/>
              </a:lnSpc>
              <a:spcBef>
                <a:spcPts val="0"/>
              </a:spcBef>
              <a:spcAft>
                <a:spcPts val="0"/>
              </a:spcAft>
              <a:buSzPts val="1400"/>
              <a:buNone/>
            </a:pPr>
            <a:endParaRPr/>
          </a:p>
        </p:txBody>
      </p:sp>
      <p:sp>
        <p:nvSpPr>
          <p:cNvPr id="425" name="Google Shape;425;p51:notes"/>
          <p:cNvSpPr>
            <a:spLocks noGrp="1" noRot="1" noChangeAspect="1"/>
          </p:cNvSpPr>
          <p:nvPr>
            <p:ph type="sldImg" idx="2"/>
          </p:nvPr>
        </p:nvSpPr>
        <p:spPr>
          <a:xfrm>
            <a:off x="1174750" y="695325"/>
            <a:ext cx="4635500" cy="3476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52:notes"/>
          <p:cNvSpPr txBox="1"/>
          <p:nvPr/>
        </p:nvSpPr>
        <p:spPr>
          <a:xfrm>
            <a:off x="3956050" y="8805862"/>
            <a:ext cx="3027300" cy="463500"/>
          </a:xfrm>
          <a:prstGeom prst="rect">
            <a:avLst/>
          </a:prstGeom>
          <a:noFill/>
          <a:ln>
            <a:noFill/>
          </a:ln>
        </p:spPr>
        <p:txBody>
          <a:bodyPr spcFirstLastPara="1" wrap="square" lIns="92875" tIns="46425" rIns="92875" bIns="46425"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38</a:t>
            </a:fld>
            <a:endParaRPr sz="1400" b="0" i="0" u="none" strike="noStrike" cap="none">
              <a:solidFill>
                <a:srgbClr val="000000"/>
              </a:solidFill>
              <a:latin typeface="Arial"/>
              <a:ea typeface="Arial"/>
              <a:cs typeface="Arial"/>
              <a:sym typeface="Arial"/>
            </a:endParaRPr>
          </a:p>
        </p:txBody>
      </p:sp>
      <p:sp>
        <p:nvSpPr>
          <p:cNvPr id="431" name="Google Shape;431;p52:notes"/>
          <p:cNvSpPr>
            <a:spLocks noGrp="1" noRot="1" noChangeAspect="1"/>
          </p:cNvSpPr>
          <p:nvPr>
            <p:ph type="sldImg" idx="2"/>
          </p:nvPr>
        </p:nvSpPr>
        <p:spPr>
          <a:xfrm>
            <a:off x="1174750" y="695325"/>
            <a:ext cx="463550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32" name="Google Shape;432;p52:notes"/>
          <p:cNvSpPr txBox="1">
            <a:spLocks noGrp="1"/>
          </p:cNvSpPr>
          <p:nvPr>
            <p:ph type="body" idx="1"/>
          </p:nvPr>
        </p:nvSpPr>
        <p:spPr>
          <a:xfrm>
            <a:off x="698500" y="4403725"/>
            <a:ext cx="5588100" cy="4172100"/>
          </a:xfrm>
          <a:prstGeom prst="rect">
            <a:avLst/>
          </a:prstGeom>
          <a:noFill/>
          <a:ln>
            <a:noFill/>
          </a:ln>
        </p:spPr>
        <p:txBody>
          <a:bodyPr spcFirstLastPara="1" wrap="square" lIns="92875" tIns="46425" rIns="92875" bIns="46425" anchor="t" anchorCtr="0">
            <a:noAutofit/>
          </a:bodyPr>
          <a:lstStyle/>
          <a:p>
            <a:pPr marL="0" lvl="0" indent="0" algn="l" rtl="0">
              <a:lnSpc>
                <a:spcPct val="100000"/>
              </a:lnSpc>
              <a:spcBef>
                <a:spcPts val="0"/>
              </a:spcBef>
              <a:spcAft>
                <a:spcPts val="0"/>
              </a:spcAft>
              <a:buSzPts val="1800"/>
              <a:buNone/>
            </a:pPr>
            <a:r>
              <a:rPr lang="en-US"/>
              <a:t>When administering this test, the correct response is “it </a:t>
            </a:r>
            <a:r>
              <a:rPr lang="en-US" b="1"/>
              <a:t>IS</a:t>
            </a:r>
            <a:r>
              <a:rPr lang="en-US"/>
              <a:t> blurry”… when you use the +2.00 lens. You can also ask “does the glasses make it better or worse?”…If the student is able to read a few letters, this is not a failure.The student must read 2 lines better to fail. You will check each eye if they are able to read the 2 lines better.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p53:notes"/>
          <p:cNvSpPr>
            <a:spLocks noGrp="1" noRot="1" noChangeAspect="1"/>
          </p:cNvSpPr>
          <p:nvPr>
            <p:ph type="sldImg" idx="2"/>
          </p:nvPr>
        </p:nvSpPr>
        <p:spPr>
          <a:xfrm>
            <a:off x="1174750" y="695325"/>
            <a:ext cx="463550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38" name="Google Shape;438;p53:notes"/>
          <p:cNvSpPr txBox="1">
            <a:spLocks noGrp="1"/>
          </p:cNvSpPr>
          <p:nvPr>
            <p:ph type="body" idx="1"/>
          </p:nvPr>
        </p:nvSpPr>
        <p:spPr>
          <a:xfrm>
            <a:off x="698500" y="4403725"/>
            <a:ext cx="5588100" cy="4172100"/>
          </a:xfrm>
          <a:prstGeom prst="rect">
            <a:avLst/>
          </a:prstGeom>
          <a:noFill/>
          <a:ln>
            <a:noFill/>
          </a:ln>
        </p:spPr>
        <p:txBody>
          <a:bodyPr spcFirstLastPara="1" wrap="square" lIns="92875" tIns="46425" rIns="92875" bIns="46425" anchor="t" anchorCtr="0">
            <a:noAutofit/>
          </a:bodyPr>
          <a:lstStyle/>
          <a:p>
            <a:pPr marL="0" lvl="0" indent="0" algn="l" rtl="0">
              <a:lnSpc>
                <a:spcPct val="100000"/>
              </a:lnSpc>
              <a:spcBef>
                <a:spcPts val="0"/>
              </a:spcBef>
              <a:spcAft>
                <a:spcPts val="0"/>
              </a:spcAft>
              <a:buSzPts val="1800"/>
              <a:buNone/>
            </a:pPr>
            <a:r>
              <a:rPr lang="en-US"/>
              <a:t>These are the approved vision screeners. Titmus and Optec are the most common machines we see. There are still a few Keystone still in use.</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5:notes"/>
          <p:cNvSpPr txBox="1"/>
          <p:nvPr/>
        </p:nvSpPr>
        <p:spPr>
          <a:xfrm>
            <a:off x="3956050" y="8805862"/>
            <a:ext cx="3027300" cy="463500"/>
          </a:xfrm>
          <a:prstGeom prst="rect">
            <a:avLst/>
          </a:prstGeom>
          <a:noFill/>
          <a:ln>
            <a:noFill/>
          </a:ln>
        </p:spPr>
        <p:txBody>
          <a:bodyPr spcFirstLastPara="1" wrap="square" lIns="92875" tIns="46425" rIns="92875" bIns="46425"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4</a:t>
            </a:fld>
            <a:endParaRPr sz="1400" b="0" i="0" u="none" strike="noStrike" cap="none">
              <a:solidFill>
                <a:srgbClr val="000000"/>
              </a:solidFill>
              <a:latin typeface="Arial"/>
              <a:ea typeface="Arial"/>
              <a:cs typeface="Arial"/>
              <a:sym typeface="Arial"/>
            </a:endParaRPr>
          </a:p>
        </p:txBody>
      </p:sp>
      <p:sp>
        <p:nvSpPr>
          <p:cNvPr id="90" name="Google Shape;90;p5:notes"/>
          <p:cNvSpPr>
            <a:spLocks noGrp="1" noRot="1" noChangeAspect="1"/>
          </p:cNvSpPr>
          <p:nvPr>
            <p:ph type="sldImg" idx="2"/>
          </p:nvPr>
        </p:nvSpPr>
        <p:spPr>
          <a:xfrm>
            <a:off x="1174750" y="695325"/>
            <a:ext cx="463550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1" name="Google Shape;91;p5:notes"/>
          <p:cNvSpPr txBox="1">
            <a:spLocks noGrp="1"/>
          </p:cNvSpPr>
          <p:nvPr>
            <p:ph type="body" idx="1"/>
          </p:nvPr>
        </p:nvSpPr>
        <p:spPr>
          <a:xfrm>
            <a:off x="698500" y="4403725"/>
            <a:ext cx="5588100" cy="4172100"/>
          </a:xfrm>
          <a:prstGeom prst="rect">
            <a:avLst/>
          </a:prstGeom>
          <a:noFill/>
          <a:ln>
            <a:noFill/>
          </a:ln>
        </p:spPr>
        <p:txBody>
          <a:bodyPr spcFirstLastPara="1" wrap="square" lIns="92875" tIns="46425" rIns="92875" bIns="46425" anchor="t" anchorCtr="0">
            <a:noAutofit/>
          </a:bodyPr>
          <a:lstStyle/>
          <a:p>
            <a:pPr marL="0" lvl="0" indent="0" algn="l" rtl="0">
              <a:lnSpc>
                <a:spcPct val="100000"/>
              </a:lnSpc>
              <a:spcBef>
                <a:spcPts val="0"/>
              </a:spcBef>
              <a:spcAft>
                <a:spcPts val="0"/>
              </a:spcAft>
              <a:buSzPts val="1800"/>
              <a:buNone/>
            </a:pPr>
            <a:r>
              <a:rPr lang="en-US" dirty="0"/>
              <a:t>Review the points above….kids can’t learn if they have a vision deficit</a:t>
            </a:r>
            <a:endParaRPr dirty="0"/>
          </a:p>
          <a:p>
            <a:pPr marL="0" lvl="0" indent="0" algn="l" rtl="0">
              <a:lnSpc>
                <a:spcPct val="100000"/>
              </a:lnSpc>
              <a:spcBef>
                <a:spcPts val="0"/>
              </a:spcBef>
              <a:spcAft>
                <a:spcPts val="0"/>
              </a:spcAft>
              <a:buSzPts val="1800"/>
              <a:buNone/>
            </a:pPr>
            <a:r>
              <a:rPr lang="en-US" dirty="0"/>
              <a:t>In a classroom of 20 students, statistically 2-4 students will have a vision impairment.</a:t>
            </a:r>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54:notes"/>
          <p:cNvSpPr txBox="1"/>
          <p:nvPr/>
        </p:nvSpPr>
        <p:spPr>
          <a:xfrm>
            <a:off x="3956050" y="8805862"/>
            <a:ext cx="3027300" cy="463500"/>
          </a:xfrm>
          <a:prstGeom prst="rect">
            <a:avLst/>
          </a:prstGeom>
          <a:noFill/>
          <a:ln>
            <a:noFill/>
          </a:ln>
        </p:spPr>
        <p:txBody>
          <a:bodyPr spcFirstLastPara="1" wrap="square" lIns="92875" tIns="46425" rIns="92875" bIns="46425"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40</a:t>
            </a:fld>
            <a:endParaRPr sz="1400" b="0" i="0" u="none" strike="noStrike" cap="none">
              <a:solidFill>
                <a:srgbClr val="000000"/>
              </a:solidFill>
              <a:latin typeface="Arial"/>
              <a:ea typeface="Arial"/>
              <a:cs typeface="Arial"/>
              <a:sym typeface="Arial"/>
            </a:endParaRPr>
          </a:p>
        </p:txBody>
      </p:sp>
      <p:sp>
        <p:nvSpPr>
          <p:cNvPr id="445" name="Google Shape;445;p54:notes"/>
          <p:cNvSpPr>
            <a:spLocks noGrp="1" noRot="1" noChangeAspect="1"/>
          </p:cNvSpPr>
          <p:nvPr>
            <p:ph type="sldImg" idx="2"/>
          </p:nvPr>
        </p:nvSpPr>
        <p:spPr>
          <a:xfrm>
            <a:off x="1174750" y="695325"/>
            <a:ext cx="463550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46" name="Google Shape;446;p54:notes"/>
          <p:cNvSpPr txBox="1">
            <a:spLocks noGrp="1"/>
          </p:cNvSpPr>
          <p:nvPr>
            <p:ph type="body" idx="1"/>
          </p:nvPr>
        </p:nvSpPr>
        <p:spPr>
          <a:xfrm>
            <a:off x="698500" y="4403725"/>
            <a:ext cx="5588100" cy="4172100"/>
          </a:xfrm>
          <a:prstGeom prst="rect">
            <a:avLst/>
          </a:prstGeom>
          <a:noFill/>
          <a:ln>
            <a:noFill/>
          </a:ln>
        </p:spPr>
        <p:txBody>
          <a:bodyPr spcFirstLastPara="1" wrap="square" lIns="92875" tIns="46425" rIns="92875" bIns="46425" anchor="t" anchorCtr="0">
            <a:noAutofit/>
          </a:bodyPr>
          <a:lstStyle/>
          <a:p>
            <a:pPr marL="0" lvl="0" indent="0" algn="l" rtl="0">
              <a:lnSpc>
                <a:spcPct val="100000"/>
              </a:lnSpc>
              <a:spcBef>
                <a:spcPts val="0"/>
              </a:spcBef>
              <a:spcAft>
                <a:spcPts val="0"/>
              </a:spcAft>
              <a:buSzPts val="1800"/>
              <a:buNone/>
            </a:pPr>
            <a:r>
              <a:rPr lang="en-US"/>
              <a:t>The ball in the box is a test for lateral and vertical muscle balance. This test will be given at Near and Far. You start with the left eye on, which they will see a box, then you will turn the right eye on (the ball) to see where it lands in the box.</a:t>
            </a:r>
            <a:endParaRPr/>
          </a:p>
          <a:p>
            <a:pPr marL="0" lvl="0" indent="0" algn="l" rtl="0">
              <a:lnSpc>
                <a:spcPct val="100000"/>
              </a:lnSpc>
              <a:spcBef>
                <a:spcPts val="0"/>
              </a:spcBef>
              <a:spcAft>
                <a:spcPts val="0"/>
              </a:spcAft>
              <a:buSzPts val="1800"/>
              <a:buNone/>
            </a:pPr>
            <a:r>
              <a:rPr lang="en-US"/>
              <a:t>Far- ball must land in the box or if you have an A and B box, it must land in the A box</a:t>
            </a:r>
            <a:endParaRPr/>
          </a:p>
          <a:p>
            <a:pPr marL="0" lvl="0" indent="0" algn="l" rtl="0">
              <a:lnSpc>
                <a:spcPct val="100000"/>
              </a:lnSpc>
              <a:spcBef>
                <a:spcPts val="0"/>
              </a:spcBef>
              <a:spcAft>
                <a:spcPts val="0"/>
              </a:spcAft>
              <a:buSzPts val="1800"/>
              <a:buNone/>
            </a:pPr>
            <a:r>
              <a:rPr lang="en-US"/>
              <a:t>Near-</a:t>
            </a:r>
            <a:r>
              <a:rPr lang="en-US">
                <a:solidFill>
                  <a:schemeClr val="dk1"/>
                </a:solidFill>
              </a:rPr>
              <a:t>ball must land in the box or if you have an A and B box, it can land in either the  A or B box</a:t>
            </a:r>
            <a:endParaRPr>
              <a:solidFill>
                <a:schemeClr val="dk1"/>
              </a:solidFill>
            </a:endParaRPr>
          </a:p>
          <a:p>
            <a:pPr marL="0" lvl="0" indent="0" algn="l" rtl="0">
              <a:lnSpc>
                <a:spcPct val="100000"/>
              </a:lnSpc>
              <a:spcBef>
                <a:spcPts val="0"/>
              </a:spcBef>
              <a:spcAft>
                <a:spcPts val="0"/>
              </a:spcAft>
              <a:buSzPts val="1800"/>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55:notes"/>
          <p:cNvSpPr>
            <a:spLocks noGrp="1" noRot="1" noChangeAspect="1"/>
          </p:cNvSpPr>
          <p:nvPr>
            <p:ph type="sldImg" idx="2"/>
          </p:nvPr>
        </p:nvSpPr>
        <p:spPr>
          <a:xfrm>
            <a:off x="1174750" y="695325"/>
            <a:ext cx="463550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52" name="Google Shape;452;p55:notes"/>
          <p:cNvSpPr txBox="1">
            <a:spLocks noGrp="1"/>
          </p:cNvSpPr>
          <p:nvPr>
            <p:ph type="body" idx="1"/>
          </p:nvPr>
        </p:nvSpPr>
        <p:spPr>
          <a:xfrm>
            <a:off x="698500" y="4403725"/>
            <a:ext cx="5588100" cy="4172100"/>
          </a:xfrm>
          <a:prstGeom prst="rect">
            <a:avLst/>
          </a:prstGeom>
          <a:noFill/>
          <a:ln>
            <a:noFill/>
          </a:ln>
        </p:spPr>
        <p:txBody>
          <a:bodyPr spcFirstLastPara="1" wrap="square" lIns="92875" tIns="46425" rIns="92875" bIns="46425" anchor="t" anchorCtr="0">
            <a:noAutofit/>
          </a:bodyPr>
          <a:lstStyle/>
          <a:p>
            <a:pPr marL="0" lvl="0" indent="0" algn="l" rtl="0">
              <a:lnSpc>
                <a:spcPct val="100000"/>
              </a:lnSpc>
              <a:spcBef>
                <a:spcPts val="0"/>
              </a:spcBef>
              <a:spcAft>
                <a:spcPts val="0"/>
              </a:spcAft>
              <a:buSzPts val="1800"/>
              <a:buNone/>
            </a:pPr>
            <a:r>
              <a:rPr lang="en-US" u="sng" dirty="0"/>
              <a:t>Machine is in far mode</a:t>
            </a:r>
            <a:r>
              <a:rPr lang="en-US" dirty="0"/>
              <a:t>; right eye on. Give instructions to tell where the ball lands. You turn on left eye. Answer must be immediate, if not repeat test.</a:t>
            </a:r>
            <a:endParaRPr dirty="0"/>
          </a:p>
          <a:p>
            <a:pPr marL="0" lvl="0" indent="0" algn="l" rtl="0">
              <a:lnSpc>
                <a:spcPct val="100000"/>
              </a:lnSpc>
              <a:spcBef>
                <a:spcPts val="0"/>
              </a:spcBef>
              <a:spcAft>
                <a:spcPts val="0"/>
              </a:spcAft>
              <a:buSzPts val="1400"/>
              <a:buNone/>
            </a:pPr>
            <a:endParaRPr u="sng" dirty="0"/>
          </a:p>
          <a:p>
            <a:pPr marL="0" lvl="0" indent="0" algn="l" rtl="0">
              <a:lnSpc>
                <a:spcPct val="100000"/>
              </a:lnSpc>
              <a:spcBef>
                <a:spcPts val="0"/>
              </a:spcBef>
              <a:spcAft>
                <a:spcPts val="0"/>
              </a:spcAft>
              <a:buSzPts val="1400"/>
              <a:buNone/>
            </a:pPr>
            <a:r>
              <a:rPr lang="en-US" u="sng" dirty="0"/>
              <a:t>During the FAR test: </a:t>
            </a:r>
            <a:r>
              <a:rPr lang="en-US" dirty="0"/>
              <a:t>the Ball must land in the “A” box (</a:t>
            </a:r>
            <a:r>
              <a:rPr lang="en-US" dirty="0" err="1"/>
              <a:t>Titmus</a:t>
            </a:r>
            <a:r>
              <a:rPr lang="en-US" dirty="0"/>
              <a:t> 2)</a:t>
            </a:r>
            <a:endParaRPr dirty="0"/>
          </a:p>
          <a:p>
            <a:pPr marL="0" lvl="0" indent="0" algn="l" rtl="0">
              <a:lnSpc>
                <a:spcPct val="100000"/>
              </a:lnSpc>
              <a:spcBef>
                <a:spcPts val="0"/>
              </a:spcBef>
              <a:spcAft>
                <a:spcPts val="0"/>
              </a:spcAft>
              <a:buSzPts val="1400"/>
              <a:buNone/>
            </a:pPr>
            <a:endParaRPr u="sng"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u="sng" dirty="0"/>
              <a:t>During the NEAR test:</a:t>
            </a:r>
            <a:r>
              <a:rPr lang="en-US" dirty="0"/>
              <a:t> the Ball can land in the “A” or “B’ box (</a:t>
            </a:r>
            <a:r>
              <a:rPr lang="en-US" dirty="0" err="1"/>
              <a:t>Titmus</a:t>
            </a:r>
            <a:r>
              <a:rPr lang="en-US" dirty="0"/>
              <a:t> 2)</a:t>
            </a:r>
          </a:p>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p65:notes"/>
          <p:cNvSpPr txBox="1"/>
          <p:nvPr/>
        </p:nvSpPr>
        <p:spPr>
          <a:xfrm>
            <a:off x="3956050" y="8805862"/>
            <a:ext cx="3027300" cy="463500"/>
          </a:xfrm>
          <a:prstGeom prst="rect">
            <a:avLst/>
          </a:prstGeom>
          <a:noFill/>
          <a:ln>
            <a:noFill/>
          </a:ln>
        </p:spPr>
        <p:txBody>
          <a:bodyPr spcFirstLastPara="1" wrap="square" lIns="92875" tIns="46425" rIns="92875" bIns="46425"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42</a:t>
            </a:fld>
            <a:endParaRPr sz="1400" b="0" i="0" u="none" strike="noStrike" cap="none">
              <a:solidFill>
                <a:srgbClr val="000000"/>
              </a:solidFill>
              <a:latin typeface="Arial"/>
              <a:ea typeface="Arial"/>
              <a:cs typeface="Arial"/>
              <a:sym typeface="Arial"/>
            </a:endParaRPr>
          </a:p>
        </p:txBody>
      </p:sp>
      <p:sp>
        <p:nvSpPr>
          <p:cNvPr id="459" name="Google Shape;459;p65:notes"/>
          <p:cNvSpPr>
            <a:spLocks noGrp="1" noRot="1" noChangeAspect="1"/>
          </p:cNvSpPr>
          <p:nvPr>
            <p:ph type="sldImg" idx="2"/>
          </p:nvPr>
        </p:nvSpPr>
        <p:spPr>
          <a:xfrm>
            <a:off x="1174750" y="695325"/>
            <a:ext cx="463550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60" name="Google Shape;460;p65:notes"/>
          <p:cNvSpPr txBox="1">
            <a:spLocks noGrp="1"/>
          </p:cNvSpPr>
          <p:nvPr>
            <p:ph type="body" idx="1"/>
          </p:nvPr>
        </p:nvSpPr>
        <p:spPr>
          <a:xfrm>
            <a:off x="698500" y="4403725"/>
            <a:ext cx="5588100" cy="4172100"/>
          </a:xfrm>
          <a:prstGeom prst="rect">
            <a:avLst/>
          </a:prstGeom>
          <a:noFill/>
          <a:ln>
            <a:noFill/>
          </a:ln>
        </p:spPr>
        <p:txBody>
          <a:bodyPr spcFirstLastPara="1" wrap="square" lIns="92875" tIns="46425" rIns="92875" bIns="46425" anchor="t" anchorCtr="0">
            <a:noAutofit/>
          </a:bodyPr>
          <a:lstStyle/>
          <a:p>
            <a:pPr marL="0" lvl="0" indent="0" algn="l" rtl="0">
              <a:lnSpc>
                <a:spcPct val="100000"/>
              </a:lnSpc>
              <a:spcBef>
                <a:spcPts val="0"/>
              </a:spcBef>
              <a:spcAft>
                <a:spcPts val="0"/>
              </a:spcAft>
              <a:buSzPts val="1800"/>
              <a:buNone/>
            </a:pPr>
            <a:r>
              <a:rPr lang="en-US"/>
              <a:t>Test for phoria</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66:notes"/>
          <p:cNvSpPr txBox="1"/>
          <p:nvPr/>
        </p:nvSpPr>
        <p:spPr>
          <a:xfrm>
            <a:off x="3956050" y="8805862"/>
            <a:ext cx="3027300" cy="463500"/>
          </a:xfrm>
          <a:prstGeom prst="rect">
            <a:avLst/>
          </a:prstGeom>
          <a:noFill/>
          <a:ln>
            <a:noFill/>
          </a:ln>
        </p:spPr>
        <p:txBody>
          <a:bodyPr spcFirstLastPara="1" wrap="square" lIns="92875" tIns="46425" rIns="92875" bIns="46425"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43</a:t>
            </a:fld>
            <a:endParaRPr sz="1400" b="0" i="0" u="none" strike="noStrike" cap="none">
              <a:solidFill>
                <a:srgbClr val="000000"/>
              </a:solidFill>
              <a:latin typeface="Arial"/>
              <a:ea typeface="Arial"/>
              <a:cs typeface="Arial"/>
              <a:sym typeface="Arial"/>
            </a:endParaRPr>
          </a:p>
        </p:txBody>
      </p:sp>
      <p:sp>
        <p:nvSpPr>
          <p:cNvPr id="466" name="Google Shape;466;p66:notes"/>
          <p:cNvSpPr>
            <a:spLocks noGrp="1" noRot="1" noChangeAspect="1"/>
          </p:cNvSpPr>
          <p:nvPr>
            <p:ph type="sldImg" idx="2"/>
          </p:nvPr>
        </p:nvSpPr>
        <p:spPr>
          <a:xfrm>
            <a:off x="1174750" y="695325"/>
            <a:ext cx="463550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67" name="Google Shape;467;p66:notes"/>
          <p:cNvSpPr txBox="1">
            <a:spLocks noGrp="1"/>
          </p:cNvSpPr>
          <p:nvPr>
            <p:ph type="body" idx="1"/>
          </p:nvPr>
        </p:nvSpPr>
        <p:spPr>
          <a:xfrm>
            <a:off x="698500" y="4403725"/>
            <a:ext cx="5588100" cy="4172100"/>
          </a:xfrm>
          <a:prstGeom prst="rect">
            <a:avLst/>
          </a:prstGeom>
          <a:noFill/>
          <a:ln>
            <a:noFill/>
          </a:ln>
        </p:spPr>
        <p:txBody>
          <a:bodyPr spcFirstLastPara="1" wrap="square" lIns="92875" tIns="46425" rIns="92875" bIns="46425" anchor="t" anchorCtr="0">
            <a:noAutofit/>
          </a:bodyPr>
          <a:lstStyle/>
          <a:p>
            <a:pPr marL="0" lvl="0" indent="0" algn="l" rtl="0">
              <a:lnSpc>
                <a:spcPct val="100000"/>
              </a:lnSpc>
              <a:spcBef>
                <a:spcPts val="0"/>
              </a:spcBef>
              <a:spcAft>
                <a:spcPts val="0"/>
              </a:spcAft>
              <a:buSzPts val="1800"/>
              <a:buNone/>
            </a:pPr>
            <a:r>
              <a:rPr lang="en-US"/>
              <a:t>Pass is 6,5,or 4</a:t>
            </a:r>
            <a:endParaRPr/>
          </a:p>
          <a:p>
            <a:pPr marL="0" lvl="0" indent="0" algn="l" rtl="0">
              <a:lnSpc>
                <a:spcPct val="100000"/>
              </a:lnSpc>
              <a:spcBef>
                <a:spcPts val="0"/>
              </a:spcBef>
              <a:spcAft>
                <a:spcPts val="0"/>
              </a:spcAft>
              <a:buSzPts val="1800"/>
              <a:buNone/>
            </a:pPr>
            <a:r>
              <a:rPr lang="en-US"/>
              <a:t>Fail if answer is 8-10 or 1-2</a:t>
            </a:r>
            <a:endParaRPr/>
          </a:p>
          <a:p>
            <a:pPr marL="0" lvl="0" indent="0" algn="l" rtl="0">
              <a:lnSpc>
                <a:spcPct val="100000"/>
              </a:lnSpc>
              <a:spcBef>
                <a:spcPts val="0"/>
              </a:spcBef>
              <a:spcAft>
                <a:spcPts val="0"/>
              </a:spcAft>
              <a:buSzPts val="1800"/>
              <a:buNone/>
            </a:pPr>
            <a:r>
              <a:rPr lang="en-US"/>
              <a:t>Rescreen if 3 or 7</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p61:notes"/>
          <p:cNvSpPr txBox="1"/>
          <p:nvPr/>
        </p:nvSpPr>
        <p:spPr>
          <a:xfrm>
            <a:off x="3956050" y="8805862"/>
            <a:ext cx="3027300" cy="463500"/>
          </a:xfrm>
          <a:prstGeom prst="rect">
            <a:avLst/>
          </a:prstGeom>
          <a:noFill/>
          <a:ln>
            <a:noFill/>
          </a:ln>
        </p:spPr>
        <p:txBody>
          <a:bodyPr spcFirstLastPara="1" wrap="square" lIns="92875" tIns="46425" rIns="92875" bIns="46425"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44</a:t>
            </a:fld>
            <a:endParaRPr sz="1400" b="0" i="0" u="none" strike="noStrike" cap="none">
              <a:solidFill>
                <a:srgbClr val="000000"/>
              </a:solidFill>
              <a:latin typeface="Arial"/>
              <a:ea typeface="Arial"/>
              <a:cs typeface="Arial"/>
              <a:sym typeface="Arial"/>
            </a:endParaRPr>
          </a:p>
        </p:txBody>
      </p:sp>
      <p:sp>
        <p:nvSpPr>
          <p:cNvPr id="482" name="Google Shape;482;p61:notes"/>
          <p:cNvSpPr>
            <a:spLocks noGrp="1" noRot="1" noChangeAspect="1"/>
          </p:cNvSpPr>
          <p:nvPr>
            <p:ph type="sldImg" idx="2"/>
          </p:nvPr>
        </p:nvSpPr>
        <p:spPr>
          <a:xfrm>
            <a:off x="1174750" y="695325"/>
            <a:ext cx="463550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83" name="Google Shape;483;p61:notes"/>
          <p:cNvSpPr txBox="1">
            <a:spLocks noGrp="1"/>
          </p:cNvSpPr>
          <p:nvPr>
            <p:ph type="body" idx="1"/>
          </p:nvPr>
        </p:nvSpPr>
        <p:spPr>
          <a:xfrm>
            <a:off x="698500" y="4403725"/>
            <a:ext cx="5588100" cy="4172100"/>
          </a:xfrm>
          <a:prstGeom prst="rect">
            <a:avLst/>
          </a:prstGeom>
          <a:noFill/>
          <a:ln>
            <a:noFill/>
          </a:ln>
        </p:spPr>
        <p:txBody>
          <a:bodyPr spcFirstLastPara="1" wrap="square" lIns="92875" tIns="46425" rIns="92875" bIns="46425" anchor="t" anchorCtr="0">
            <a:noAutofit/>
          </a:bodyPr>
          <a:lstStyle/>
          <a:p>
            <a:pPr marL="0" lvl="0" indent="0" algn="l" rtl="0">
              <a:lnSpc>
                <a:spcPct val="100000"/>
              </a:lnSpc>
              <a:spcBef>
                <a:spcPts val="0"/>
              </a:spcBef>
              <a:spcAft>
                <a:spcPts val="0"/>
              </a:spcAft>
              <a:buSzPts val="1800"/>
              <a:buNone/>
            </a:pPr>
            <a:r>
              <a:rPr lang="en-US"/>
              <a:t>Keystone</a:t>
            </a:r>
            <a:endParaRPr/>
          </a:p>
          <a:p>
            <a:pPr marL="0" lvl="0" indent="0" algn="l" rtl="0">
              <a:lnSpc>
                <a:spcPct val="100000"/>
              </a:lnSpc>
              <a:spcBef>
                <a:spcPts val="0"/>
              </a:spcBef>
              <a:spcAft>
                <a:spcPts val="0"/>
              </a:spcAft>
              <a:buSzPts val="1800"/>
              <a:buNone/>
            </a:pPr>
            <a:r>
              <a:rPr lang="en-US"/>
              <a:t>If you have a keystone machine, you can test for lateral muscle balance using a row of numbers. You are to ask, where does the arrow land? You will need the immediate answer. It should be between the 8-11</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62:notes"/>
          <p:cNvSpPr txBox="1"/>
          <p:nvPr/>
        </p:nvSpPr>
        <p:spPr>
          <a:xfrm>
            <a:off x="3956050" y="8805862"/>
            <a:ext cx="3027300" cy="463500"/>
          </a:xfrm>
          <a:prstGeom prst="rect">
            <a:avLst/>
          </a:prstGeom>
          <a:noFill/>
          <a:ln>
            <a:noFill/>
          </a:ln>
        </p:spPr>
        <p:txBody>
          <a:bodyPr spcFirstLastPara="1" wrap="square" lIns="92875" tIns="46425" rIns="92875" bIns="46425"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45</a:t>
            </a:fld>
            <a:endParaRPr sz="1400" b="0" i="0" u="none" strike="noStrike" cap="none">
              <a:solidFill>
                <a:srgbClr val="000000"/>
              </a:solidFill>
              <a:latin typeface="Arial"/>
              <a:ea typeface="Arial"/>
              <a:cs typeface="Arial"/>
              <a:sym typeface="Arial"/>
            </a:endParaRPr>
          </a:p>
        </p:txBody>
      </p:sp>
      <p:sp>
        <p:nvSpPr>
          <p:cNvPr id="489" name="Google Shape;489;p62:notes"/>
          <p:cNvSpPr>
            <a:spLocks noGrp="1" noRot="1" noChangeAspect="1"/>
          </p:cNvSpPr>
          <p:nvPr>
            <p:ph type="sldImg" idx="2"/>
          </p:nvPr>
        </p:nvSpPr>
        <p:spPr>
          <a:xfrm>
            <a:off x="1174750" y="695325"/>
            <a:ext cx="463550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90" name="Google Shape;490;p62:notes"/>
          <p:cNvSpPr txBox="1">
            <a:spLocks noGrp="1"/>
          </p:cNvSpPr>
          <p:nvPr>
            <p:ph type="body" idx="1"/>
          </p:nvPr>
        </p:nvSpPr>
        <p:spPr>
          <a:xfrm>
            <a:off x="698500" y="4403725"/>
            <a:ext cx="5588100" cy="4172100"/>
          </a:xfrm>
          <a:prstGeom prst="rect">
            <a:avLst/>
          </a:prstGeom>
          <a:noFill/>
          <a:ln>
            <a:noFill/>
          </a:ln>
        </p:spPr>
        <p:txBody>
          <a:bodyPr spcFirstLastPara="1" wrap="square" lIns="92875" tIns="46425" rIns="92875" bIns="46425" anchor="t" anchorCtr="0">
            <a:noAutofit/>
          </a:bodyPr>
          <a:lstStyle/>
          <a:p>
            <a:pPr marL="0" lvl="0" indent="0" algn="l" rtl="0">
              <a:lnSpc>
                <a:spcPct val="100000"/>
              </a:lnSpc>
              <a:spcBef>
                <a:spcPts val="0"/>
              </a:spcBef>
              <a:spcAft>
                <a:spcPts val="0"/>
              </a:spcAft>
              <a:buSzPts val="1800"/>
              <a:buNone/>
            </a:pPr>
            <a:r>
              <a:rPr lang="en-US"/>
              <a:t>Test for phoria</a:t>
            </a:r>
            <a:endParaRPr/>
          </a:p>
          <a:p>
            <a:pPr marL="0" lvl="0" indent="0" algn="l" rtl="0">
              <a:lnSpc>
                <a:spcPct val="100000"/>
              </a:lnSpc>
              <a:spcBef>
                <a:spcPts val="0"/>
              </a:spcBef>
              <a:spcAft>
                <a:spcPts val="0"/>
              </a:spcAft>
              <a:buSzPts val="1800"/>
              <a:buNone/>
            </a:pPr>
            <a:r>
              <a:rPr lang="en-US"/>
              <a:t>Pass is 8, 9, 10</a:t>
            </a:r>
            <a:endParaRPr/>
          </a:p>
          <a:p>
            <a:pPr marL="0" lvl="0" indent="0" algn="l" rtl="0">
              <a:lnSpc>
                <a:spcPct val="100000"/>
              </a:lnSpc>
              <a:spcBef>
                <a:spcPts val="0"/>
              </a:spcBef>
              <a:spcAft>
                <a:spcPts val="0"/>
              </a:spcAft>
              <a:buSzPts val="1800"/>
              <a:buNone/>
            </a:pPr>
            <a:r>
              <a:rPr lang="en-US"/>
              <a:t>Fail 12-15 or 1-6</a:t>
            </a:r>
            <a:endParaRPr/>
          </a:p>
          <a:p>
            <a:pPr marL="0" lvl="0" indent="0" algn="l" rtl="0">
              <a:lnSpc>
                <a:spcPct val="100000"/>
              </a:lnSpc>
              <a:spcBef>
                <a:spcPts val="0"/>
              </a:spcBef>
              <a:spcAft>
                <a:spcPts val="0"/>
              </a:spcAft>
              <a:buSzPts val="1800"/>
              <a:buNone/>
            </a:pPr>
            <a:r>
              <a:rPr lang="en-US"/>
              <a:t>Rescreen if answer 11 or 7</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p63:notes"/>
          <p:cNvSpPr>
            <a:spLocks noGrp="1" noRot="1" noChangeAspect="1"/>
          </p:cNvSpPr>
          <p:nvPr>
            <p:ph type="sldImg" idx="2"/>
          </p:nvPr>
        </p:nvSpPr>
        <p:spPr>
          <a:xfrm>
            <a:off x="1174750" y="695325"/>
            <a:ext cx="463550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04" name="Google Shape;504;p63:notes"/>
          <p:cNvSpPr txBox="1">
            <a:spLocks noGrp="1"/>
          </p:cNvSpPr>
          <p:nvPr>
            <p:ph type="body" idx="1"/>
          </p:nvPr>
        </p:nvSpPr>
        <p:spPr>
          <a:xfrm>
            <a:off x="698500" y="4403725"/>
            <a:ext cx="5588100" cy="4172100"/>
          </a:xfrm>
          <a:prstGeom prst="rect">
            <a:avLst/>
          </a:prstGeom>
          <a:noFill/>
          <a:ln>
            <a:noFill/>
          </a:ln>
        </p:spPr>
        <p:txBody>
          <a:bodyPr spcFirstLastPara="1" wrap="square" lIns="92875" tIns="46425" rIns="92875" bIns="46425" anchor="t" anchorCtr="0">
            <a:noAutofit/>
          </a:bodyPr>
          <a:lstStyle/>
          <a:p>
            <a:pPr marL="0" lvl="0" indent="0" algn="l" rtl="0">
              <a:lnSpc>
                <a:spcPct val="100000"/>
              </a:lnSpc>
              <a:spcBef>
                <a:spcPts val="0"/>
              </a:spcBef>
              <a:spcAft>
                <a:spcPts val="0"/>
              </a:spcAft>
              <a:buSzPts val="1800"/>
              <a:buNone/>
            </a:pPr>
            <a:r>
              <a:rPr lang="en-US"/>
              <a:t>Vertical muscle Balance, the line should pass through the center of the ball</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p64:notes"/>
          <p:cNvSpPr>
            <a:spLocks noGrp="1" noRot="1" noChangeAspect="1"/>
          </p:cNvSpPr>
          <p:nvPr>
            <p:ph type="sldImg" idx="2"/>
          </p:nvPr>
        </p:nvSpPr>
        <p:spPr>
          <a:xfrm>
            <a:off x="1174750" y="695325"/>
            <a:ext cx="463550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10" name="Google Shape;510;p64:notes"/>
          <p:cNvSpPr txBox="1">
            <a:spLocks noGrp="1"/>
          </p:cNvSpPr>
          <p:nvPr>
            <p:ph type="body" idx="1"/>
          </p:nvPr>
        </p:nvSpPr>
        <p:spPr>
          <a:xfrm>
            <a:off x="698500" y="4403725"/>
            <a:ext cx="5588100" cy="4172100"/>
          </a:xfrm>
          <a:prstGeom prst="rect">
            <a:avLst/>
          </a:prstGeom>
          <a:noFill/>
          <a:ln>
            <a:noFill/>
          </a:ln>
        </p:spPr>
        <p:txBody>
          <a:bodyPr spcFirstLastPara="1" wrap="square" lIns="92875" tIns="46425" rIns="92875" bIns="46425" anchor="t" anchorCtr="0">
            <a:noAutofit/>
          </a:bodyPr>
          <a:lstStyle/>
          <a:p>
            <a:pPr marL="0" lvl="1" indent="0" algn="l" rtl="0">
              <a:lnSpc>
                <a:spcPct val="100000"/>
              </a:lnSpc>
              <a:spcBef>
                <a:spcPts val="0"/>
              </a:spcBef>
              <a:spcAft>
                <a:spcPts val="0"/>
              </a:spcAft>
              <a:buSzPts val="1800"/>
              <a:buNone/>
            </a:pPr>
            <a:r>
              <a:rPr lang="en-US"/>
              <a:t>Right eye sees a column of figures with a central circle and 2 figures above and 2 figures below.</a:t>
            </a:r>
            <a:endParaRPr/>
          </a:p>
          <a:p>
            <a:pPr marL="0" lvl="1" indent="0" algn="l" rtl="0">
              <a:lnSpc>
                <a:spcPct val="100000"/>
              </a:lnSpc>
              <a:spcBef>
                <a:spcPts val="0"/>
              </a:spcBef>
              <a:spcAft>
                <a:spcPts val="0"/>
              </a:spcAft>
              <a:buSzPts val="1800"/>
              <a:buNone/>
            </a:pPr>
            <a:r>
              <a:rPr lang="en-US"/>
              <a:t>Left eye sees a horizontal line.</a:t>
            </a:r>
            <a:endParaRPr/>
          </a:p>
          <a:p>
            <a:pPr marL="0" lvl="1" indent="0" algn="l" rtl="0">
              <a:lnSpc>
                <a:spcPct val="100000"/>
              </a:lnSpc>
              <a:spcBef>
                <a:spcPts val="0"/>
              </a:spcBef>
              <a:spcAft>
                <a:spcPts val="0"/>
              </a:spcAft>
              <a:buSzPts val="1800"/>
              <a:buNone/>
            </a:pPr>
            <a:r>
              <a:rPr lang="en-US"/>
              <a:t>To pass the child should see the line passing through the circle or just above or below the circle.</a:t>
            </a:r>
            <a:endParaRPr/>
          </a:p>
          <a:p>
            <a:pPr marL="0" lvl="0" indent="0" algn="l" rtl="0">
              <a:lnSpc>
                <a:spcPct val="100000"/>
              </a:lnSpc>
              <a:spcBef>
                <a:spcPts val="0"/>
              </a:spcBef>
              <a:spcAft>
                <a:spcPts val="0"/>
              </a:spcAft>
              <a:buSzPts val="1800"/>
              <a:buNone/>
            </a:pPr>
            <a:r>
              <a:rPr lang="en-US"/>
              <a:t>Passing is yellow line through red ball</a:t>
            </a:r>
            <a:endParaRPr/>
          </a:p>
          <a:p>
            <a:pPr marL="0" lvl="0" indent="0" algn="l" rtl="0">
              <a:lnSpc>
                <a:spcPct val="100000"/>
              </a:lnSpc>
              <a:spcBef>
                <a:spcPts val="0"/>
              </a:spcBef>
              <a:spcAft>
                <a:spcPts val="0"/>
              </a:spcAft>
              <a:buSzPts val="1800"/>
              <a:buNone/>
            </a:pPr>
            <a:r>
              <a:rPr lang="en-US"/>
              <a:t>Rescreen If yellow line on top or bottom edge of red ball</a:t>
            </a: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p67:notes"/>
          <p:cNvSpPr txBox="1"/>
          <p:nvPr/>
        </p:nvSpPr>
        <p:spPr>
          <a:xfrm>
            <a:off x="3956050" y="8805862"/>
            <a:ext cx="3027300" cy="463500"/>
          </a:xfrm>
          <a:prstGeom prst="rect">
            <a:avLst/>
          </a:prstGeom>
          <a:noFill/>
          <a:ln>
            <a:noFill/>
          </a:ln>
        </p:spPr>
        <p:txBody>
          <a:bodyPr spcFirstLastPara="1" wrap="square" lIns="92875" tIns="46425" rIns="92875" bIns="46425"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48</a:t>
            </a:fld>
            <a:endParaRPr sz="1400" b="0" i="0" u="none" strike="noStrike" cap="none">
              <a:solidFill>
                <a:srgbClr val="000000"/>
              </a:solidFill>
              <a:latin typeface="Arial"/>
              <a:ea typeface="Arial"/>
              <a:cs typeface="Arial"/>
              <a:sym typeface="Arial"/>
            </a:endParaRPr>
          </a:p>
        </p:txBody>
      </p:sp>
      <p:sp>
        <p:nvSpPr>
          <p:cNvPr id="528" name="Google Shape;528;p67:notes"/>
          <p:cNvSpPr>
            <a:spLocks noGrp="1" noRot="1" noChangeAspect="1"/>
          </p:cNvSpPr>
          <p:nvPr>
            <p:ph type="sldImg" idx="2"/>
          </p:nvPr>
        </p:nvSpPr>
        <p:spPr>
          <a:xfrm>
            <a:off x="1174750" y="695325"/>
            <a:ext cx="463550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29" name="Google Shape;529;p67:notes"/>
          <p:cNvSpPr txBox="1">
            <a:spLocks noGrp="1"/>
          </p:cNvSpPr>
          <p:nvPr>
            <p:ph type="body" idx="1"/>
          </p:nvPr>
        </p:nvSpPr>
        <p:spPr>
          <a:xfrm>
            <a:off x="698500" y="4403725"/>
            <a:ext cx="5588100" cy="4172100"/>
          </a:xfrm>
          <a:prstGeom prst="rect">
            <a:avLst/>
          </a:prstGeom>
          <a:noFill/>
          <a:ln>
            <a:noFill/>
          </a:ln>
        </p:spPr>
        <p:txBody>
          <a:bodyPr spcFirstLastPara="1" wrap="square" lIns="92875" tIns="46425" rIns="92875" bIns="46425" anchor="t" anchorCtr="0">
            <a:noAutofit/>
          </a:bodyPr>
          <a:lstStyle/>
          <a:p>
            <a:pPr marL="0" lvl="0" indent="0" algn="l" rtl="0">
              <a:lnSpc>
                <a:spcPct val="100000"/>
              </a:lnSpc>
              <a:spcBef>
                <a:spcPts val="0"/>
              </a:spcBef>
              <a:spcAft>
                <a:spcPts val="0"/>
              </a:spcAft>
              <a:buSzPts val="1800"/>
              <a:buNone/>
            </a:pPr>
            <a:r>
              <a:rPr lang="en-US"/>
              <a:t>This test both eyes ability to work together…</a:t>
            </a:r>
            <a:endParaRPr/>
          </a:p>
          <a:p>
            <a:pPr marL="0" lvl="0" indent="0" algn="l" rtl="0">
              <a:lnSpc>
                <a:spcPct val="100000"/>
              </a:lnSpc>
              <a:spcBef>
                <a:spcPts val="0"/>
              </a:spcBef>
              <a:spcAft>
                <a:spcPts val="0"/>
              </a:spcAft>
              <a:buSzPts val="1800"/>
              <a:buNone/>
            </a:pPr>
            <a:r>
              <a:rPr lang="en-US"/>
              <a:t>Both eyes are on</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p68:notes"/>
          <p:cNvSpPr txBox="1"/>
          <p:nvPr/>
        </p:nvSpPr>
        <p:spPr>
          <a:xfrm>
            <a:off x="3956050" y="8805862"/>
            <a:ext cx="3027300" cy="463500"/>
          </a:xfrm>
          <a:prstGeom prst="rect">
            <a:avLst/>
          </a:prstGeom>
          <a:noFill/>
          <a:ln>
            <a:noFill/>
          </a:ln>
        </p:spPr>
        <p:txBody>
          <a:bodyPr spcFirstLastPara="1" wrap="square" lIns="92875" tIns="46425" rIns="92875" bIns="46425"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49</a:t>
            </a:fld>
            <a:endParaRPr sz="1400" b="0" i="0" u="none" strike="noStrike" cap="none">
              <a:solidFill>
                <a:srgbClr val="000000"/>
              </a:solidFill>
              <a:latin typeface="Arial"/>
              <a:ea typeface="Arial"/>
              <a:cs typeface="Arial"/>
              <a:sym typeface="Arial"/>
            </a:endParaRPr>
          </a:p>
        </p:txBody>
      </p:sp>
      <p:sp>
        <p:nvSpPr>
          <p:cNvPr id="535" name="Google Shape;535;p68:notes"/>
          <p:cNvSpPr>
            <a:spLocks noGrp="1" noRot="1" noChangeAspect="1"/>
          </p:cNvSpPr>
          <p:nvPr>
            <p:ph type="sldImg" idx="2"/>
          </p:nvPr>
        </p:nvSpPr>
        <p:spPr>
          <a:xfrm>
            <a:off x="1174750" y="695325"/>
            <a:ext cx="463550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36" name="Google Shape;536;p68:notes"/>
          <p:cNvSpPr txBox="1">
            <a:spLocks noGrp="1"/>
          </p:cNvSpPr>
          <p:nvPr>
            <p:ph type="body" idx="1"/>
          </p:nvPr>
        </p:nvSpPr>
        <p:spPr>
          <a:xfrm>
            <a:off x="698500" y="4403725"/>
            <a:ext cx="5588100" cy="4172100"/>
          </a:xfrm>
          <a:prstGeom prst="rect">
            <a:avLst/>
          </a:prstGeom>
          <a:noFill/>
          <a:ln>
            <a:noFill/>
          </a:ln>
        </p:spPr>
        <p:txBody>
          <a:bodyPr spcFirstLastPara="1" wrap="square" lIns="92875" tIns="46425" rIns="92875" bIns="46425" anchor="t" anchorCtr="0">
            <a:noAutofit/>
          </a:bodyPr>
          <a:lstStyle/>
          <a:p>
            <a:pPr marL="0" lvl="0" indent="0" algn="l" rtl="0">
              <a:lnSpc>
                <a:spcPct val="100000"/>
              </a:lnSpc>
              <a:spcBef>
                <a:spcPts val="0"/>
              </a:spcBef>
              <a:spcAft>
                <a:spcPts val="0"/>
              </a:spcAft>
              <a:buSzPts val="1800"/>
              <a:buNone/>
            </a:pPr>
            <a:r>
              <a:rPr lang="en-US"/>
              <a:t> Both eyes on Pass criteria is correctly identifying the direction of all three Es….child should say the first E is (pointing left, or toward boy), the second E is (pointing up or toward bird) and the third E is (pointing right or toward the girl)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6:notes"/>
          <p:cNvSpPr txBox="1"/>
          <p:nvPr/>
        </p:nvSpPr>
        <p:spPr>
          <a:xfrm>
            <a:off x="3956050" y="8805862"/>
            <a:ext cx="3027300" cy="463500"/>
          </a:xfrm>
          <a:prstGeom prst="rect">
            <a:avLst/>
          </a:prstGeom>
          <a:noFill/>
          <a:ln>
            <a:noFill/>
          </a:ln>
        </p:spPr>
        <p:txBody>
          <a:bodyPr spcFirstLastPara="1" wrap="square" lIns="92875" tIns="46425" rIns="92875" bIns="46425"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5</a:t>
            </a:fld>
            <a:endParaRPr sz="1400" b="0" i="0" u="none" strike="noStrike" cap="none">
              <a:solidFill>
                <a:srgbClr val="000000"/>
              </a:solidFill>
              <a:latin typeface="Arial"/>
              <a:ea typeface="Arial"/>
              <a:cs typeface="Arial"/>
              <a:sym typeface="Arial"/>
            </a:endParaRPr>
          </a:p>
        </p:txBody>
      </p:sp>
      <p:sp>
        <p:nvSpPr>
          <p:cNvPr id="97" name="Google Shape;97;p6:notes"/>
          <p:cNvSpPr>
            <a:spLocks noGrp="1" noRot="1" noChangeAspect="1"/>
          </p:cNvSpPr>
          <p:nvPr>
            <p:ph type="sldImg" idx="2"/>
          </p:nvPr>
        </p:nvSpPr>
        <p:spPr>
          <a:xfrm>
            <a:off x="1174750" y="695325"/>
            <a:ext cx="463550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8" name="Google Shape;98;p6:notes"/>
          <p:cNvSpPr txBox="1">
            <a:spLocks noGrp="1"/>
          </p:cNvSpPr>
          <p:nvPr>
            <p:ph type="body" idx="1"/>
          </p:nvPr>
        </p:nvSpPr>
        <p:spPr>
          <a:xfrm>
            <a:off x="698500" y="4403725"/>
            <a:ext cx="5588100" cy="4172100"/>
          </a:xfrm>
          <a:prstGeom prst="rect">
            <a:avLst/>
          </a:prstGeom>
          <a:noFill/>
          <a:ln>
            <a:noFill/>
          </a:ln>
        </p:spPr>
        <p:txBody>
          <a:bodyPr spcFirstLastPara="1" wrap="square" lIns="92875" tIns="46425" rIns="92875" bIns="46425" anchor="t" anchorCtr="0">
            <a:noAutofit/>
          </a:bodyPr>
          <a:lstStyle/>
          <a:p>
            <a:pPr marL="0" lvl="0" indent="0" algn="l" rtl="0">
              <a:lnSpc>
                <a:spcPct val="100000"/>
              </a:lnSpc>
              <a:spcBef>
                <a:spcPts val="0"/>
              </a:spcBef>
              <a:spcAft>
                <a:spcPts val="0"/>
              </a:spcAft>
              <a:buSzPts val="1800"/>
              <a:buNone/>
            </a:pPr>
            <a:r>
              <a:rPr lang="en-US" dirty="0"/>
              <a:t>Even though we are moving the students thru quickly, we must have a quality screening program and must follow the protocols that have been established….</a:t>
            </a:r>
            <a:endParaRPr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p73:notes"/>
          <p:cNvSpPr txBox="1"/>
          <p:nvPr/>
        </p:nvSpPr>
        <p:spPr>
          <a:xfrm>
            <a:off x="3956050" y="8805862"/>
            <a:ext cx="3027300" cy="463500"/>
          </a:xfrm>
          <a:prstGeom prst="rect">
            <a:avLst/>
          </a:prstGeom>
          <a:noFill/>
          <a:ln>
            <a:noFill/>
          </a:ln>
        </p:spPr>
        <p:txBody>
          <a:bodyPr spcFirstLastPara="1" wrap="square" lIns="92875" tIns="46425" rIns="92875" bIns="46425"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50</a:t>
            </a:fld>
            <a:endParaRPr sz="1400" b="0" i="0" u="none" strike="noStrike" cap="none">
              <a:solidFill>
                <a:srgbClr val="000000"/>
              </a:solidFill>
              <a:latin typeface="Arial"/>
              <a:ea typeface="Arial"/>
              <a:cs typeface="Arial"/>
              <a:sym typeface="Arial"/>
            </a:endParaRPr>
          </a:p>
        </p:txBody>
      </p:sp>
      <p:sp>
        <p:nvSpPr>
          <p:cNvPr id="575" name="Google Shape;575;p73:notes"/>
          <p:cNvSpPr>
            <a:spLocks noGrp="1" noRot="1" noChangeAspect="1"/>
          </p:cNvSpPr>
          <p:nvPr>
            <p:ph type="sldImg" idx="2"/>
          </p:nvPr>
        </p:nvSpPr>
        <p:spPr>
          <a:xfrm>
            <a:off x="1174750" y="695325"/>
            <a:ext cx="463550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76" name="Google Shape;576;p73:notes"/>
          <p:cNvSpPr txBox="1">
            <a:spLocks noGrp="1"/>
          </p:cNvSpPr>
          <p:nvPr>
            <p:ph type="body" idx="1"/>
          </p:nvPr>
        </p:nvSpPr>
        <p:spPr>
          <a:xfrm>
            <a:off x="698500" y="4403725"/>
            <a:ext cx="5588100" cy="4172100"/>
          </a:xfrm>
          <a:prstGeom prst="rect">
            <a:avLst/>
          </a:prstGeom>
          <a:noFill/>
          <a:ln>
            <a:noFill/>
          </a:ln>
        </p:spPr>
        <p:txBody>
          <a:bodyPr spcFirstLastPara="1" wrap="square" lIns="92875" tIns="46425" rIns="92875" bIns="46425" anchor="t" anchorCtr="0">
            <a:noAutofit/>
          </a:bodyPr>
          <a:lstStyle/>
          <a:p>
            <a:pPr marL="0" lvl="0" indent="0" algn="l" rtl="0">
              <a:lnSpc>
                <a:spcPct val="100000"/>
              </a:lnSpc>
              <a:spcBef>
                <a:spcPts val="0"/>
              </a:spcBef>
              <a:spcAft>
                <a:spcPts val="0"/>
              </a:spcAft>
              <a:buSzPts val="1800"/>
              <a:buNone/>
            </a:pPr>
            <a:r>
              <a:rPr lang="en-US"/>
              <a:t>Pass criteria is seeing </a:t>
            </a:r>
            <a:r>
              <a:rPr lang="en-US" b="1"/>
              <a:t>three</a:t>
            </a:r>
            <a:r>
              <a:rPr lang="en-US"/>
              <a:t> circles</a:t>
            </a:r>
            <a:endParaRPr/>
          </a:p>
          <a:p>
            <a:pPr marL="0" lvl="0" indent="0" algn="l" rtl="0">
              <a:lnSpc>
                <a:spcPct val="100000"/>
              </a:lnSpc>
              <a:spcBef>
                <a:spcPts val="0"/>
              </a:spcBef>
              <a:spcAft>
                <a:spcPts val="0"/>
              </a:spcAft>
              <a:buSzPts val="1800"/>
              <a:buNone/>
            </a:pPr>
            <a:endParaRPr/>
          </a:p>
          <a:p>
            <a:pPr marL="0" lvl="0" indent="0" algn="l" rtl="0">
              <a:lnSpc>
                <a:spcPct val="100000"/>
              </a:lnSpc>
              <a:spcBef>
                <a:spcPts val="0"/>
              </a:spcBef>
              <a:spcAft>
                <a:spcPts val="0"/>
              </a:spcAft>
              <a:buSzPts val="1800"/>
              <a:buNone/>
            </a:pPr>
            <a:r>
              <a:rPr lang="en-US"/>
              <a:t>Cubes merge and superimpose white over white so that the picture is three cubes in vertical order ( red, white, blue)  child does not have to identify colors….only </a:t>
            </a:r>
            <a:r>
              <a:rPr lang="en-US" b="1"/>
              <a:t>three </a:t>
            </a:r>
            <a:r>
              <a:rPr lang="en-US"/>
              <a:t>cubes not two or four</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p74:notes"/>
          <p:cNvSpPr txBox="1"/>
          <p:nvPr/>
        </p:nvSpPr>
        <p:spPr>
          <a:xfrm>
            <a:off x="3956050" y="8805862"/>
            <a:ext cx="3027300" cy="463500"/>
          </a:xfrm>
          <a:prstGeom prst="rect">
            <a:avLst/>
          </a:prstGeom>
          <a:noFill/>
          <a:ln>
            <a:noFill/>
          </a:ln>
        </p:spPr>
        <p:txBody>
          <a:bodyPr spcFirstLastPara="1" wrap="square" lIns="92875" tIns="46425" rIns="92875" bIns="46425"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51</a:t>
            </a:fld>
            <a:endParaRPr sz="1400" b="0" i="0" u="none" strike="noStrike" cap="none">
              <a:solidFill>
                <a:srgbClr val="000000"/>
              </a:solidFill>
              <a:latin typeface="Arial"/>
              <a:ea typeface="Arial"/>
              <a:cs typeface="Arial"/>
              <a:sym typeface="Arial"/>
            </a:endParaRPr>
          </a:p>
        </p:txBody>
      </p:sp>
      <p:sp>
        <p:nvSpPr>
          <p:cNvPr id="595" name="Google Shape;595;p74:notes"/>
          <p:cNvSpPr>
            <a:spLocks noGrp="1" noRot="1" noChangeAspect="1"/>
          </p:cNvSpPr>
          <p:nvPr>
            <p:ph type="sldImg" idx="2"/>
          </p:nvPr>
        </p:nvSpPr>
        <p:spPr>
          <a:xfrm>
            <a:off x="1174750" y="695325"/>
            <a:ext cx="463550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96" name="Google Shape;596;p74:notes"/>
          <p:cNvSpPr txBox="1">
            <a:spLocks noGrp="1"/>
          </p:cNvSpPr>
          <p:nvPr>
            <p:ph type="body" idx="1"/>
          </p:nvPr>
        </p:nvSpPr>
        <p:spPr>
          <a:xfrm>
            <a:off x="698500" y="4403725"/>
            <a:ext cx="5588100" cy="4172100"/>
          </a:xfrm>
          <a:prstGeom prst="rect">
            <a:avLst/>
          </a:prstGeom>
          <a:noFill/>
          <a:ln>
            <a:noFill/>
          </a:ln>
        </p:spPr>
        <p:txBody>
          <a:bodyPr spcFirstLastPara="1" wrap="square" lIns="92875" tIns="46425" rIns="92875" bIns="46425" anchor="t" anchorCtr="0">
            <a:noAutofit/>
          </a:bodyPr>
          <a:lstStyle/>
          <a:p>
            <a:pPr marL="0" lvl="0" indent="0" algn="l" rtl="0">
              <a:lnSpc>
                <a:spcPct val="100000"/>
              </a:lnSpc>
              <a:spcBef>
                <a:spcPts val="0"/>
              </a:spcBef>
              <a:spcAft>
                <a:spcPts val="0"/>
              </a:spcAft>
              <a:buSzPts val="1800"/>
              <a:buNone/>
            </a:pPr>
            <a:r>
              <a:rPr lang="en-US"/>
              <a:t>Pass criteria is seeing </a:t>
            </a:r>
            <a:r>
              <a:rPr lang="en-US" b="1"/>
              <a:t>three</a:t>
            </a:r>
            <a:r>
              <a:rPr lang="en-US"/>
              <a:t> balls</a:t>
            </a:r>
            <a:endParaRPr/>
          </a:p>
          <a:p>
            <a:pPr marL="0" lvl="0" indent="0" algn="l" rtl="0">
              <a:lnSpc>
                <a:spcPct val="100000"/>
              </a:lnSpc>
              <a:spcBef>
                <a:spcPts val="0"/>
              </a:spcBef>
              <a:spcAft>
                <a:spcPts val="0"/>
              </a:spcAft>
              <a:buSzPts val="1800"/>
              <a:buNone/>
            </a:pPr>
            <a:endParaRPr/>
          </a:p>
          <a:p>
            <a:pPr marL="0" lvl="0" indent="0" algn="l" rtl="0">
              <a:lnSpc>
                <a:spcPct val="100000"/>
              </a:lnSpc>
              <a:spcBef>
                <a:spcPts val="0"/>
              </a:spcBef>
              <a:spcAft>
                <a:spcPts val="0"/>
              </a:spcAft>
              <a:buSzPts val="1800"/>
              <a:buNone/>
            </a:pPr>
            <a:r>
              <a:rPr lang="en-US"/>
              <a:t>Cubes merge and superimpose white over white so that the picture is three balls in vertical order ( red, white, blue)  child does not have to identify colors….only </a:t>
            </a:r>
            <a:r>
              <a:rPr lang="en-US" b="1"/>
              <a:t>three </a:t>
            </a:r>
            <a:r>
              <a:rPr lang="en-US"/>
              <a:t>cubes not two or four</a:t>
            </a:r>
            <a:endParaRPr/>
          </a:p>
          <a:p>
            <a:pPr marL="0" lvl="0" indent="0" algn="l" rtl="0">
              <a:lnSpc>
                <a:spcPct val="100000"/>
              </a:lnSpc>
              <a:spcBef>
                <a:spcPts val="0"/>
              </a:spcBef>
              <a:spcAft>
                <a:spcPts val="0"/>
              </a:spcAft>
              <a:buSzPts val="1800"/>
              <a:buNone/>
            </a:pPr>
            <a:r>
              <a:rPr lang="en-US"/>
              <a:t>Again if white circles are minimally separated, or child can bring them together, pass them</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p75:notes"/>
          <p:cNvSpPr txBox="1"/>
          <p:nvPr/>
        </p:nvSpPr>
        <p:spPr>
          <a:xfrm>
            <a:off x="3956050" y="8805862"/>
            <a:ext cx="3027300" cy="463500"/>
          </a:xfrm>
          <a:prstGeom prst="rect">
            <a:avLst/>
          </a:prstGeom>
          <a:noFill/>
          <a:ln>
            <a:noFill/>
          </a:ln>
        </p:spPr>
        <p:txBody>
          <a:bodyPr spcFirstLastPara="1" wrap="square" lIns="92875" tIns="46425" rIns="92875" bIns="46425"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52</a:t>
            </a:fld>
            <a:endParaRPr sz="1400" b="0" i="0" u="none" strike="noStrike" cap="none">
              <a:solidFill>
                <a:srgbClr val="000000"/>
              </a:solidFill>
              <a:latin typeface="Arial"/>
              <a:ea typeface="Arial"/>
              <a:cs typeface="Arial"/>
              <a:sym typeface="Arial"/>
            </a:endParaRPr>
          </a:p>
        </p:txBody>
      </p:sp>
      <p:sp>
        <p:nvSpPr>
          <p:cNvPr id="629" name="Google Shape;629;p75:notes"/>
          <p:cNvSpPr>
            <a:spLocks noGrp="1" noRot="1" noChangeAspect="1"/>
          </p:cNvSpPr>
          <p:nvPr>
            <p:ph type="sldImg" idx="2"/>
          </p:nvPr>
        </p:nvSpPr>
        <p:spPr>
          <a:xfrm>
            <a:off x="1174750" y="695325"/>
            <a:ext cx="463550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30" name="Google Shape;630;p75:notes"/>
          <p:cNvSpPr txBox="1">
            <a:spLocks noGrp="1"/>
          </p:cNvSpPr>
          <p:nvPr>
            <p:ph type="body" idx="1"/>
          </p:nvPr>
        </p:nvSpPr>
        <p:spPr>
          <a:xfrm>
            <a:off x="698500" y="4403725"/>
            <a:ext cx="5588100" cy="4172100"/>
          </a:xfrm>
          <a:prstGeom prst="rect">
            <a:avLst/>
          </a:prstGeom>
          <a:noFill/>
          <a:ln>
            <a:noFill/>
          </a:ln>
        </p:spPr>
        <p:txBody>
          <a:bodyPr spcFirstLastPara="1" wrap="square" lIns="92875" tIns="46425" rIns="92875" bIns="46425" anchor="t" anchorCtr="0">
            <a:noAutofit/>
          </a:bodyPr>
          <a:lstStyle/>
          <a:p>
            <a:pPr marL="0" lvl="0" indent="0" algn="l" rtl="0">
              <a:lnSpc>
                <a:spcPct val="100000"/>
              </a:lnSpc>
              <a:spcBef>
                <a:spcPts val="0"/>
              </a:spcBef>
              <a:spcAft>
                <a:spcPts val="0"/>
              </a:spcAft>
              <a:buSzPts val="1800"/>
              <a:buNone/>
            </a:pPr>
            <a:r>
              <a:rPr lang="en-US"/>
              <a:t>Pass criteria is seeing </a:t>
            </a:r>
            <a:r>
              <a:rPr lang="en-US" b="1"/>
              <a:t>three</a:t>
            </a:r>
            <a:r>
              <a:rPr lang="en-US"/>
              <a:t> balls</a:t>
            </a:r>
            <a:endParaRPr/>
          </a:p>
          <a:p>
            <a:pPr marL="0" lvl="0" indent="0" algn="l" rtl="0">
              <a:lnSpc>
                <a:spcPct val="100000"/>
              </a:lnSpc>
              <a:spcBef>
                <a:spcPts val="0"/>
              </a:spcBef>
              <a:spcAft>
                <a:spcPts val="0"/>
              </a:spcAft>
              <a:buSzPts val="1800"/>
              <a:buNone/>
            </a:pPr>
            <a:r>
              <a:rPr lang="en-US"/>
              <a:t>Fail is 2 ball or 4 balls</a:t>
            </a:r>
            <a:endParaRPr/>
          </a:p>
          <a:p>
            <a:pPr marL="0" lvl="0" indent="0" algn="l" rtl="0">
              <a:lnSpc>
                <a:spcPct val="100000"/>
              </a:lnSpc>
              <a:spcBef>
                <a:spcPts val="0"/>
              </a:spcBef>
              <a:spcAft>
                <a:spcPts val="0"/>
              </a:spcAft>
              <a:buSzPts val="1800"/>
              <a:buNone/>
            </a:pPr>
            <a:r>
              <a:rPr lang="en-US"/>
              <a:t>*Pass if 4 balls if they are close together, or can “bring them together”</a:t>
            </a:r>
            <a:endParaRPr/>
          </a:p>
          <a:p>
            <a:pPr marL="0" lvl="0" indent="0" algn="l" rtl="0">
              <a:lnSpc>
                <a:spcPct val="100000"/>
              </a:lnSpc>
              <a:spcBef>
                <a:spcPts val="0"/>
              </a:spcBef>
              <a:spcAft>
                <a:spcPts val="0"/>
              </a:spcAft>
              <a:buSzPts val="1800"/>
              <a:buNone/>
            </a:pPr>
            <a:endParaRPr/>
          </a:p>
          <a:p>
            <a:pPr marL="0" lvl="0" indent="0" algn="l" rtl="0">
              <a:lnSpc>
                <a:spcPct val="100000"/>
              </a:lnSpc>
              <a:spcBef>
                <a:spcPts val="0"/>
              </a:spcBef>
              <a:spcAft>
                <a:spcPts val="0"/>
              </a:spcAft>
              <a:buSzPts val="1800"/>
              <a:buNone/>
            </a:pPr>
            <a:r>
              <a:rPr lang="en-US"/>
              <a:t>Cubes merge and superimpose white over white so that the picture is three cubes in vertical order ( red, white, blue)  child does not have to identify colors….only </a:t>
            </a:r>
            <a:r>
              <a:rPr lang="en-US" b="1"/>
              <a:t>three </a:t>
            </a:r>
            <a:r>
              <a:rPr lang="en-US"/>
              <a:t>cubes not two or four</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screening replaces Wall Chart, 2+ lens, and muscle balance only.  School nurse will still need attempt “fusion” screening and color screening if possible.</a:t>
            </a:r>
          </a:p>
          <a:p>
            <a:endParaRPr lang="en-US" dirty="0"/>
          </a:p>
          <a:p>
            <a:r>
              <a:rPr lang="en-US" dirty="0"/>
              <a:t>***IF USING AUTOREFRACTOR IT MUST BE NOTED IN ESCHOOL***</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smtClean="0">
                <a:solidFill>
                  <a:srgbClr val="000000"/>
                </a:solidFill>
                <a:latin typeface="Times New Roman"/>
                <a:ea typeface="Times New Roman"/>
                <a:cs typeface="Times New Roman"/>
                <a:sym typeface="Times New Roman"/>
              </a:rPr>
              <a:t>53</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54760196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p77:notes"/>
          <p:cNvSpPr>
            <a:spLocks noGrp="1" noRot="1" noChangeAspect="1"/>
          </p:cNvSpPr>
          <p:nvPr>
            <p:ph type="sldImg" idx="2"/>
          </p:nvPr>
        </p:nvSpPr>
        <p:spPr>
          <a:xfrm>
            <a:off x="1174750" y="695325"/>
            <a:ext cx="463550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43" name="Google Shape;643;p77:notes"/>
          <p:cNvSpPr txBox="1">
            <a:spLocks noGrp="1"/>
          </p:cNvSpPr>
          <p:nvPr>
            <p:ph type="body" idx="1"/>
          </p:nvPr>
        </p:nvSpPr>
        <p:spPr>
          <a:xfrm>
            <a:off x="698500" y="4403725"/>
            <a:ext cx="5588100" cy="4172100"/>
          </a:xfrm>
          <a:prstGeom prst="rect">
            <a:avLst/>
          </a:prstGeom>
          <a:noFill/>
          <a:ln>
            <a:noFill/>
          </a:ln>
        </p:spPr>
        <p:txBody>
          <a:bodyPr spcFirstLastPara="1" wrap="square" lIns="92875" tIns="46425" rIns="92875" bIns="46425" anchor="t" anchorCtr="0">
            <a:noAutofit/>
          </a:bodyPr>
          <a:lstStyle/>
          <a:p>
            <a:pPr marL="0" lvl="0" indent="0" algn="l" rtl="0">
              <a:lnSpc>
                <a:spcPct val="100000"/>
              </a:lnSpc>
              <a:spcBef>
                <a:spcPts val="0"/>
              </a:spcBef>
              <a:spcAft>
                <a:spcPts val="0"/>
              </a:spcAft>
              <a:buSzPts val="1800"/>
              <a:buNone/>
            </a:pPr>
            <a:r>
              <a:rPr lang="en-US"/>
              <a:t>Student should not miss more than 25% of cards </a:t>
            </a:r>
            <a:endParaRPr/>
          </a:p>
          <a:p>
            <a:pPr marL="0" lvl="0" indent="0" algn="l" rtl="0">
              <a:lnSpc>
                <a:spcPct val="100000"/>
              </a:lnSpc>
              <a:spcBef>
                <a:spcPts val="0"/>
              </a:spcBef>
              <a:spcAft>
                <a:spcPts val="0"/>
              </a:spcAft>
              <a:buSzPts val="1800"/>
              <a:buNone/>
            </a:pPr>
            <a:r>
              <a:rPr lang="en-US"/>
              <a:t>If you use the printed color slides use slides 1-7. The first slide is a conditioning slide. They should be able to see at least 4 out of six slides (slides 2-7).</a:t>
            </a:r>
            <a:endParaRPr/>
          </a:p>
          <a:p>
            <a:pPr marL="0" lvl="0" indent="0" algn="l" rtl="0">
              <a:lnSpc>
                <a:spcPct val="100000"/>
              </a:lnSpc>
              <a:spcBef>
                <a:spcPts val="0"/>
              </a:spcBef>
              <a:spcAft>
                <a:spcPts val="0"/>
              </a:spcAft>
              <a:buSzPts val="1800"/>
              <a:buNone/>
            </a:pPr>
            <a:r>
              <a:rPr lang="en-US"/>
              <a:t>Be sure to print these slides with a good color printer. You can laminited it also.</a:t>
            </a:r>
            <a:endParaRPr/>
          </a:p>
          <a:p>
            <a:pPr marL="0" lvl="0" indent="0" algn="l" rtl="0">
              <a:lnSpc>
                <a:spcPct val="100000"/>
              </a:lnSpc>
              <a:spcBef>
                <a:spcPts val="0"/>
              </a:spcBef>
              <a:spcAft>
                <a:spcPts val="0"/>
              </a:spcAft>
              <a:buSzPts val="1800"/>
              <a:buNone/>
            </a:pPr>
            <a:r>
              <a:rPr lang="en-US"/>
              <a:t>If student fails color, be sure to let parents and teacher know. This is not a referral for color failure.</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p78:notes"/>
          <p:cNvSpPr>
            <a:spLocks noGrp="1" noRot="1" noChangeAspect="1"/>
          </p:cNvSpPr>
          <p:nvPr>
            <p:ph type="sldImg" idx="2"/>
          </p:nvPr>
        </p:nvSpPr>
        <p:spPr>
          <a:xfrm>
            <a:off x="1174750" y="695325"/>
            <a:ext cx="463550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49" name="Google Shape;649;p78:notes"/>
          <p:cNvSpPr txBox="1">
            <a:spLocks noGrp="1"/>
          </p:cNvSpPr>
          <p:nvPr>
            <p:ph type="body" idx="1"/>
          </p:nvPr>
        </p:nvSpPr>
        <p:spPr>
          <a:xfrm>
            <a:off x="698500" y="4403725"/>
            <a:ext cx="5588100" cy="4172100"/>
          </a:xfrm>
          <a:prstGeom prst="rect">
            <a:avLst/>
          </a:prstGeom>
          <a:noFill/>
          <a:ln>
            <a:noFill/>
          </a:ln>
        </p:spPr>
        <p:txBody>
          <a:bodyPr spcFirstLastPara="1" wrap="square" lIns="92875" tIns="46425" rIns="92875" bIns="46425" anchor="t" anchorCtr="0">
            <a:noAutofit/>
          </a:bodyPr>
          <a:lstStyle/>
          <a:p>
            <a:pPr marL="0" lvl="0" indent="0" algn="l" rtl="0">
              <a:lnSpc>
                <a:spcPct val="100000"/>
              </a:lnSpc>
              <a:spcBef>
                <a:spcPts val="0"/>
              </a:spcBef>
              <a:spcAft>
                <a:spcPts val="0"/>
              </a:spcAft>
              <a:buSzPts val="1800"/>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p80:notes"/>
          <p:cNvSpPr txBox="1"/>
          <p:nvPr/>
        </p:nvSpPr>
        <p:spPr>
          <a:xfrm>
            <a:off x="3956050" y="8805862"/>
            <a:ext cx="3027300" cy="463500"/>
          </a:xfrm>
          <a:prstGeom prst="rect">
            <a:avLst/>
          </a:prstGeom>
          <a:noFill/>
          <a:ln>
            <a:noFill/>
          </a:ln>
        </p:spPr>
        <p:txBody>
          <a:bodyPr spcFirstLastPara="1" wrap="square" lIns="92875" tIns="46425" rIns="92875" bIns="46425"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57</a:t>
            </a:fld>
            <a:endParaRPr sz="1400" b="0" i="0" u="none" strike="noStrike" cap="none">
              <a:solidFill>
                <a:srgbClr val="000000"/>
              </a:solidFill>
              <a:latin typeface="Arial"/>
              <a:ea typeface="Arial"/>
              <a:cs typeface="Arial"/>
              <a:sym typeface="Arial"/>
            </a:endParaRPr>
          </a:p>
        </p:txBody>
      </p:sp>
      <p:sp>
        <p:nvSpPr>
          <p:cNvPr id="655" name="Google Shape;655;p80:notes"/>
          <p:cNvSpPr>
            <a:spLocks noGrp="1" noRot="1" noChangeAspect="1"/>
          </p:cNvSpPr>
          <p:nvPr>
            <p:ph type="sldImg" idx="2"/>
          </p:nvPr>
        </p:nvSpPr>
        <p:spPr>
          <a:xfrm>
            <a:off x="1174750" y="695325"/>
            <a:ext cx="463550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56" name="Google Shape;656;p80:notes"/>
          <p:cNvSpPr txBox="1">
            <a:spLocks noGrp="1"/>
          </p:cNvSpPr>
          <p:nvPr>
            <p:ph type="body" idx="1"/>
          </p:nvPr>
        </p:nvSpPr>
        <p:spPr>
          <a:xfrm>
            <a:off x="698500" y="4403725"/>
            <a:ext cx="5588100" cy="4172100"/>
          </a:xfrm>
          <a:prstGeom prst="rect">
            <a:avLst/>
          </a:prstGeom>
          <a:noFill/>
          <a:ln>
            <a:noFill/>
          </a:ln>
        </p:spPr>
        <p:txBody>
          <a:bodyPr spcFirstLastPara="1" wrap="square" lIns="92875" tIns="46425" rIns="92875" bIns="46425" anchor="t" anchorCtr="0">
            <a:noAutofit/>
          </a:bodyPr>
          <a:lstStyle/>
          <a:p>
            <a:pPr marL="0" lvl="0" indent="0" algn="l" rtl="0">
              <a:lnSpc>
                <a:spcPct val="100000"/>
              </a:lnSpc>
              <a:spcBef>
                <a:spcPts val="0"/>
              </a:spcBef>
              <a:spcAft>
                <a:spcPts val="0"/>
              </a:spcAft>
              <a:buSzPts val="1800"/>
              <a:buNone/>
            </a:pPr>
            <a:r>
              <a:rPr lang="en-US" dirty="0"/>
              <a:t>Rescreen in one month </a:t>
            </a:r>
            <a:endParaRPr dirty="0"/>
          </a:p>
          <a:p>
            <a:pPr marL="0" lvl="0" indent="0" algn="l" rtl="0">
              <a:lnSpc>
                <a:spcPct val="100000"/>
              </a:lnSpc>
              <a:spcBef>
                <a:spcPts val="0"/>
              </a:spcBef>
              <a:spcAft>
                <a:spcPts val="0"/>
              </a:spcAft>
              <a:buSzPts val="1800"/>
              <a:buNone/>
            </a:pPr>
            <a:r>
              <a:rPr lang="en-US" dirty="0"/>
              <a:t>Parent has 60 days to provide you with proof of examination</a:t>
            </a:r>
            <a:endParaRPr dirty="0"/>
          </a:p>
          <a:p>
            <a:pPr marL="0" lvl="0" indent="0" algn="l" rtl="0">
              <a:lnSpc>
                <a:spcPct val="100000"/>
              </a:lnSpc>
              <a:spcBef>
                <a:spcPts val="0"/>
              </a:spcBef>
              <a:spcAft>
                <a:spcPts val="0"/>
              </a:spcAft>
              <a:buSzPts val="1800"/>
              <a:buNone/>
            </a:pPr>
            <a:r>
              <a:rPr lang="en-US" dirty="0"/>
              <a:t>If a child does not receive an appropriate examination, as evidenced by a certificate signed by an optometrist or ophthalmologist acknowledging the examination, then the public school or charter school where the child is registered shall report the child to the Department of Education. </a:t>
            </a:r>
            <a:endParaRPr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p81:notes"/>
          <p:cNvSpPr txBox="1"/>
          <p:nvPr/>
        </p:nvSpPr>
        <p:spPr>
          <a:xfrm>
            <a:off x="3956050" y="8805862"/>
            <a:ext cx="3027300" cy="463500"/>
          </a:xfrm>
          <a:prstGeom prst="rect">
            <a:avLst/>
          </a:prstGeom>
          <a:noFill/>
          <a:ln>
            <a:noFill/>
          </a:ln>
        </p:spPr>
        <p:txBody>
          <a:bodyPr spcFirstLastPara="1" wrap="square" lIns="92875" tIns="46425" rIns="92875" bIns="46425"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58</a:t>
            </a:fld>
            <a:endParaRPr sz="1400" b="0" i="0" u="none" strike="noStrike" cap="none">
              <a:solidFill>
                <a:srgbClr val="000000"/>
              </a:solidFill>
              <a:latin typeface="Arial"/>
              <a:ea typeface="Arial"/>
              <a:cs typeface="Arial"/>
              <a:sym typeface="Arial"/>
            </a:endParaRPr>
          </a:p>
        </p:txBody>
      </p:sp>
      <p:sp>
        <p:nvSpPr>
          <p:cNvPr id="661" name="Google Shape;661;p81:notes"/>
          <p:cNvSpPr>
            <a:spLocks noGrp="1" noRot="1" noChangeAspect="1"/>
          </p:cNvSpPr>
          <p:nvPr>
            <p:ph type="sldImg" idx="2"/>
          </p:nvPr>
        </p:nvSpPr>
        <p:spPr>
          <a:xfrm>
            <a:off x="1174750" y="695325"/>
            <a:ext cx="463550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62" name="Google Shape;662;p81:notes"/>
          <p:cNvSpPr txBox="1">
            <a:spLocks noGrp="1"/>
          </p:cNvSpPr>
          <p:nvPr>
            <p:ph type="body" idx="1"/>
          </p:nvPr>
        </p:nvSpPr>
        <p:spPr>
          <a:xfrm>
            <a:off x="698500" y="4403725"/>
            <a:ext cx="5588100" cy="4172100"/>
          </a:xfrm>
          <a:prstGeom prst="rect">
            <a:avLst/>
          </a:prstGeom>
          <a:noFill/>
          <a:ln>
            <a:noFill/>
          </a:ln>
        </p:spPr>
        <p:txBody>
          <a:bodyPr spcFirstLastPara="1" wrap="square" lIns="92875" tIns="46425" rIns="92875" bIns="46425" anchor="t" anchorCtr="0">
            <a:noAutofit/>
          </a:bodyPr>
          <a:lstStyle/>
          <a:p>
            <a:pPr marL="0" lvl="0" indent="0" algn="l" rtl="0">
              <a:lnSpc>
                <a:spcPct val="100000"/>
              </a:lnSpc>
              <a:spcBef>
                <a:spcPts val="0"/>
              </a:spcBef>
              <a:spcAft>
                <a:spcPts val="0"/>
              </a:spcAft>
              <a:buSzPts val="1800"/>
              <a:buNone/>
            </a:pPr>
            <a:r>
              <a:rPr lang="en-US"/>
              <a:t>This is current practice and needs to be emphasized!!!</a:t>
            </a:r>
            <a:endParaRPr/>
          </a:p>
          <a:p>
            <a:pPr marL="0" lvl="0" indent="0" algn="l" rtl="0">
              <a:lnSpc>
                <a:spcPct val="100000"/>
              </a:lnSpc>
              <a:spcBef>
                <a:spcPts val="0"/>
              </a:spcBef>
              <a:spcAft>
                <a:spcPts val="0"/>
              </a:spcAft>
              <a:buSzPts val="1800"/>
              <a:buNone/>
            </a:pPr>
            <a:r>
              <a:rPr lang="en-US"/>
              <a:t>Over referral is a major problem  because a rescreen exam was not performed….some students do not perform well in mass screenings and need the opportunity to work with the nurse in a quiet atmosphere and with one on one attention, slower pace… </a:t>
            </a:r>
            <a:endParaRPr/>
          </a:p>
          <a:p>
            <a:pPr marL="0" lvl="0" indent="0" algn="l" rtl="0">
              <a:lnSpc>
                <a:spcPct val="100000"/>
              </a:lnSpc>
              <a:spcBef>
                <a:spcPts val="0"/>
              </a:spcBef>
              <a:spcAft>
                <a:spcPts val="0"/>
              </a:spcAft>
              <a:buSzPts val="1800"/>
              <a:buNone/>
            </a:pPr>
            <a:r>
              <a:rPr lang="en-US"/>
              <a:t>Rescreen all tests that the student failed on the initial screening</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p82:notes"/>
          <p:cNvSpPr txBox="1"/>
          <p:nvPr/>
        </p:nvSpPr>
        <p:spPr>
          <a:xfrm>
            <a:off x="3956050" y="8805862"/>
            <a:ext cx="3027300" cy="463500"/>
          </a:xfrm>
          <a:prstGeom prst="rect">
            <a:avLst/>
          </a:prstGeom>
          <a:noFill/>
          <a:ln>
            <a:noFill/>
          </a:ln>
        </p:spPr>
        <p:txBody>
          <a:bodyPr spcFirstLastPara="1" wrap="square" lIns="92875" tIns="46425" rIns="92875" bIns="46425"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59</a:t>
            </a:fld>
            <a:endParaRPr sz="1400" b="0" i="0" u="none" strike="noStrike" cap="none">
              <a:solidFill>
                <a:srgbClr val="000000"/>
              </a:solidFill>
              <a:latin typeface="Arial"/>
              <a:ea typeface="Arial"/>
              <a:cs typeface="Arial"/>
              <a:sym typeface="Arial"/>
            </a:endParaRPr>
          </a:p>
        </p:txBody>
      </p:sp>
      <p:sp>
        <p:nvSpPr>
          <p:cNvPr id="668" name="Google Shape;668;p82:notes"/>
          <p:cNvSpPr>
            <a:spLocks noGrp="1" noRot="1" noChangeAspect="1"/>
          </p:cNvSpPr>
          <p:nvPr>
            <p:ph type="sldImg" idx="2"/>
          </p:nvPr>
        </p:nvSpPr>
        <p:spPr>
          <a:xfrm>
            <a:off x="1174750" y="695325"/>
            <a:ext cx="463550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69" name="Google Shape;669;p82:notes"/>
          <p:cNvSpPr txBox="1">
            <a:spLocks noGrp="1"/>
          </p:cNvSpPr>
          <p:nvPr>
            <p:ph type="body" idx="1"/>
          </p:nvPr>
        </p:nvSpPr>
        <p:spPr>
          <a:xfrm>
            <a:off x="698500" y="4403725"/>
            <a:ext cx="5588100" cy="4172100"/>
          </a:xfrm>
          <a:prstGeom prst="rect">
            <a:avLst/>
          </a:prstGeom>
          <a:noFill/>
          <a:ln>
            <a:noFill/>
          </a:ln>
        </p:spPr>
        <p:txBody>
          <a:bodyPr spcFirstLastPara="1" wrap="square" lIns="92875" tIns="46425" rIns="92875" bIns="46425" anchor="t" anchorCtr="0">
            <a:noAutofit/>
          </a:bodyPr>
          <a:lstStyle/>
          <a:p>
            <a:pPr marL="0" lvl="0" indent="0" algn="l" rtl="0">
              <a:lnSpc>
                <a:spcPct val="100000"/>
              </a:lnSpc>
              <a:spcBef>
                <a:spcPts val="0"/>
              </a:spcBef>
              <a:spcAft>
                <a:spcPts val="0"/>
              </a:spcAft>
              <a:buSzPts val="1800"/>
              <a:buNone/>
            </a:pPr>
            <a:r>
              <a:rPr lang="en-US"/>
              <a:t>This is the referral criteria….note rescreen in 30 days </a:t>
            </a:r>
            <a:endParaRPr/>
          </a:p>
          <a:p>
            <a:pPr marL="0" lvl="0" indent="0" algn="l" rtl="0">
              <a:lnSpc>
                <a:spcPct val="100000"/>
              </a:lnSpc>
              <a:spcBef>
                <a:spcPts val="0"/>
              </a:spcBef>
              <a:spcAft>
                <a:spcPts val="0"/>
              </a:spcAft>
              <a:buSzPts val="1800"/>
              <a:buNone/>
            </a:pPr>
            <a:r>
              <a:rPr lang="en-US"/>
              <a:t>For instance, you have a child with phoria, that is an automatic referral</a:t>
            </a:r>
            <a:endParaRPr/>
          </a:p>
          <a:p>
            <a:pPr marL="0" lvl="0" indent="0" algn="l" rtl="0">
              <a:lnSpc>
                <a:spcPct val="100000"/>
              </a:lnSpc>
              <a:spcBef>
                <a:spcPts val="0"/>
              </a:spcBef>
              <a:spcAft>
                <a:spcPts val="0"/>
              </a:spcAft>
              <a:buSzPts val="1800"/>
              <a:buNone/>
            </a:pPr>
            <a:r>
              <a:rPr lang="en-US"/>
              <a:t>Or if you have a child with “pink eye” that is an automatic referral but then after the infection was gone you could do the exam</a:t>
            </a:r>
            <a:endParaRPr/>
          </a:p>
          <a:p>
            <a:pPr marL="0" lvl="0" indent="0" algn="l" rtl="0">
              <a:lnSpc>
                <a:spcPct val="100000"/>
              </a:lnSpc>
              <a:spcBef>
                <a:spcPts val="0"/>
              </a:spcBef>
              <a:spcAft>
                <a:spcPts val="0"/>
              </a:spcAft>
              <a:buSzPts val="1800"/>
              <a:buNone/>
            </a:pPr>
            <a:r>
              <a:rPr lang="en-US"/>
              <a:t>You probably wouldn’t refer pink eye to an optometrist or ophthalmologist because of insurance (also primary dr. could treat)</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p83:notes"/>
          <p:cNvSpPr txBox="1"/>
          <p:nvPr/>
        </p:nvSpPr>
        <p:spPr>
          <a:xfrm>
            <a:off x="3956050" y="8805862"/>
            <a:ext cx="3027300" cy="463500"/>
          </a:xfrm>
          <a:prstGeom prst="rect">
            <a:avLst/>
          </a:prstGeom>
          <a:noFill/>
          <a:ln>
            <a:noFill/>
          </a:ln>
        </p:spPr>
        <p:txBody>
          <a:bodyPr spcFirstLastPara="1" wrap="square" lIns="92875" tIns="46425" rIns="92875" bIns="46425"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60</a:t>
            </a:fld>
            <a:endParaRPr sz="1400" b="0" i="0" u="none" strike="noStrike" cap="none">
              <a:solidFill>
                <a:srgbClr val="000000"/>
              </a:solidFill>
              <a:latin typeface="Arial"/>
              <a:ea typeface="Arial"/>
              <a:cs typeface="Arial"/>
              <a:sym typeface="Arial"/>
            </a:endParaRPr>
          </a:p>
        </p:txBody>
      </p:sp>
      <p:sp>
        <p:nvSpPr>
          <p:cNvPr id="675" name="Google Shape;675;p83:notes"/>
          <p:cNvSpPr>
            <a:spLocks noGrp="1" noRot="1" noChangeAspect="1"/>
          </p:cNvSpPr>
          <p:nvPr>
            <p:ph type="sldImg" idx="2"/>
          </p:nvPr>
        </p:nvSpPr>
        <p:spPr>
          <a:xfrm>
            <a:off x="1174750" y="695325"/>
            <a:ext cx="463550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76" name="Google Shape;676;p83:notes"/>
          <p:cNvSpPr txBox="1">
            <a:spLocks noGrp="1"/>
          </p:cNvSpPr>
          <p:nvPr>
            <p:ph type="body" idx="1"/>
          </p:nvPr>
        </p:nvSpPr>
        <p:spPr>
          <a:xfrm>
            <a:off x="698500" y="4403725"/>
            <a:ext cx="5588100" cy="4172100"/>
          </a:xfrm>
          <a:prstGeom prst="rect">
            <a:avLst/>
          </a:prstGeom>
          <a:noFill/>
          <a:ln>
            <a:noFill/>
          </a:ln>
        </p:spPr>
        <p:txBody>
          <a:bodyPr spcFirstLastPara="1" wrap="square" lIns="92875" tIns="46425" rIns="92875" bIns="46425" anchor="t" anchorCtr="0">
            <a:noAutofit/>
          </a:bodyPr>
          <a:lstStyle/>
          <a:p>
            <a:pPr marL="0" lvl="0" indent="0" algn="l" rtl="0">
              <a:lnSpc>
                <a:spcPct val="100000"/>
              </a:lnSpc>
              <a:spcBef>
                <a:spcPts val="0"/>
              </a:spcBef>
              <a:spcAft>
                <a:spcPts val="0"/>
              </a:spcAft>
              <a:buSzPts val="1800"/>
              <a:buNone/>
            </a:pPr>
            <a:r>
              <a:rPr lang="en-US"/>
              <a:t>*if student wears glasses all of the time, test with glasses at wall chart,</a:t>
            </a:r>
            <a:endParaRPr/>
          </a:p>
          <a:p>
            <a:pPr marL="0" lvl="0" indent="0" algn="l" rtl="0">
              <a:lnSpc>
                <a:spcPct val="100000"/>
              </a:lnSpc>
              <a:spcBef>
                <a:spcPts val="0"/>
              </a:spcBef>
              <a:spcAft>
                <a:spcPts val="0"/>
              </a:spcAft>
              <a:buSzPts val="1800"/>
              <a:buNone/>
            </a:pPr>
            <a:r>
              <a:rPr lang="en-US"/>
              <a:t> if student only wears glasses for reading, try testing with glasses on for the plus lens test</a:t>
            </a:r>
            <a:endParaRPr/>
          </a:p>
          <a:p>
            <a:pPr marL="0" lvl="0" indent="0" algn="l" rtl="0">
              <a:lnSpc>
                <a:spcPct val="100000"/>
              </a:lnSpc>
              <a:spcBef>
                <a:spcPts val="0"/>
              </a:spcBef>
              <a:spcAft>
                <a:spcPts val="0"/>
              </a:spcAft>
              <a:buSzPts val="1800"/>
              <a:buNone/>
            </a:pPr>
            <a:r>
              <a:rPr lang="en-US"/>
              <a:t>May need to hold child’s head in place when machine testing</a:t>
            </a:r>
            <a:endParaRPr/>
          </a:p>
          <a:p>
            <a:pPr marL="0" lvl="0" indent="0" algn="l" rtl="0">
              <a:lnSpc>
                <a:spcPct val="100000"/>
              </a:lnSpc>
              <a:spcBef>
                <a:spcPts val="0"/>
              </a:spcBef>
              <a:spcAft>
                <a:spcPts val="0"/>
              </a:spcAft>
              <a:buSzPts val="1800"/>
              <a:buNone/>
            </a:pPr>
            <a:r>
              <a:rPr lang="en-US"/>
              <a:t>If you have the benefit of having help with your screenings, have someone stand at the wall chart and point at the letters or symbols</a:t>
            </a:r>
            <a:endParaRPr/>
          </a:p>
          <a:p>
            <a:pPr marL="0" lvl="0" indent="0" algn="l" rtl="0">
              <a:lnSpc>
                <a:spcPct val="100000"/>
              </a:lnSpc>
              <a:spcBef>
                <a:spcPts val="0"/>
              </a:spcBef>
              <a:spcAft>
                <a:spcPts val="0"/>
              </a:spcAft>
              <a:buSzPts val="1800"/>
              <a:buNone/>
            </a:pPr>
            <a:r>
              <a:rPr lang="en-US"/>
              <a:t>Make copies of the symbols and have teachers or volunteers practice with students</a:t>
            </a:r>
            <a:endParaRPr/>
          </a:p>
          <a:p>
            <a:pPr marL="0" lvl="0" indent="0" algn="l" rtl="0">
              <a:lnSpc>
                <a:spcPct val="100000"/>
              </a:lnSpc>
              <a:spcBef>
                <a:spcPts val="0"/>
              </a:spcBef>
              <a:spcAft>
                <a:spcPts val="0"/>
              </a:spcAft>
              <a:buSzPts val="1800"/>
              <a:buNone/>
            </a:pPr>
            <a:r>
              <a:rPr lang="en-US"/>
              <a:t>For pre-k or k students, may ask student to stand for vision screening at machine</a:t>
            </a:r>
            <a:endParaRPr/>
          </a:p>
          <a:p>
            <a:pPr marL="0" lvl="0" indent="0" algn="l" rtl="0">
              <a:lnSpc>
                <a:spcPct val="100000"/>
              </a:lnSpc>
              <a:spcBef>
                <a:spcPts val="0"/>
              </a:spcBef>
              <a:spcAft>
                <a:spcPts val="0"/>
              </a:spcAft>
              <a:buSzPts val="1800"/>
              <a:buNone/>
            </a:pPr>
            <a:r>
              <a:rPr lang="en-US"/>
              <a:t>Have copies of the symbols near you and have students point to the pictures that they are being asked to identify by the person at the wall chart</a:t>
            </a:r>
            <a:endParaRPr/>
          </a:p>
          <a:p>
            <a:pPr marL="0" lvl="0" indent="0" algn="l" rtl="0">
              <a:lnSpc>
                <a:spcPct val="100000"/>
              </a:lnSpc>
              <a:spcBef>
                <a:spcPts val="0"/>
              </a:spcBef>
              <a:spcAft>
                <a:spcPts val="0"/>
              </a:spcAft>
              <a:buSzPts val="1800"/>
              <a:buNone/>
            </a:pPr>
            <a:r>
              <a:rPr lang="en-US"/>
              <a:t>Student nurses in a RN program that have received this training can help with your vision screening. They can do the wall charts. You should do the observation and machine screening. They could also do the color test if you are using the booklets or pictures. </a:t>
            </a:r>
            <a:endParaRPr/>
          </a:p>
          <a:p>
            <a:pPr marL="0" lvl="0" indent="0" algn="l" rtl="0">
              <a:lnSpc>
                <a:spcPct val="100000"/>
              </a:lnSpc>
              <a:spcBef>
                <a:spcPts val="0"/>
              </a:spcBef>
              <a:spcAft>
                <a:spcPts val="0"/>
              </a:spcAft>
              <a:buSzPts val="1800"/>
              <a:buNone/>
            </a:pPr>
            <a:r>
              <a:rPr lang="en-US"/>
              <a:t>Color testing-if you are using color slides or the color booklets that have numbers and you are testing a student that doesn’t know their numbers, you can ask them to identify the number by tracing the number with their finger</a:t>
            </a:r>
            <a:endParaRPr/>
          </a:p>
          <a:p>
            <a:pPr marL="0" lvl="0" indent="0" algn="l" rtl="0">
              <a:lnSpc>
                <a:spcPct val="100000"/>
              </a:lnSpc>
              <a:spcBef>
                <a:spcPts val="0"/>
              </a:spcBef>
              <a:spcAft>
                <a:spcPts val="0"/>
              </a:spcAft>
              <a:buSzPts val="1800"/>
              <a:buNone/>
            </a:pPr>
            <a:r>
              <a:rPr lang="en-US"/>
              <a:t>Plan to spend more time with the younger students because they have difficulty understanding what you are asking them to do or may understand but have difficulty expressing their answers</a:t>
            </a:r>
            <a:endParaRPr/>
          </a:p>
          <a:p>
            <a:pPr marL="0" lvl="0" indent="0" algn="l" rtl="0">
              <a:lnSpc>
                <a:spcPct val="100000"/>
              </a:lnSpc>
              <a:spcBef>
                <a:spcPts val="0"/>
              </a:spcBef>
              <a:spcAft>
                <a:spcPts val="0"/>
              </a:spcAft>
              <a:buSzPts val="1800"/>
              <a:buNone/>
            </a:pPr>
            <a:endParaRPr/>
          </a:p>
          <a:p>
            <a:pPr marL="0" lvl="0" indent="0" algn="l" rtl="0">
              <a:lnSpc>
                <a:spcPct val="100000"/>
              </a:lnSpc>
              <a:spcBef>
                <a:spcPts val="0"/>
              </a:spcBef>
              <a:spcAft>
                <a:spcPts val="0"/>
              </a:spcAft>
              <a:buSzPts val="1800"/>
              <a:buNone/>
            </a:pPr>
            <a:endParaRPr/>
          </a:p>
          <a:p>
            <a:pPr marL="0" lvl="0" indent="0" algn="l" rtl="0">
              <a:lnSpc>
                <a:spcPct val="100000"/>
              </a:lnSpc>
              <a:spcBef>
                <a:spcPts val="0"/>
              </a:spcBef>
              <a:spcAft>
                <a:spcPts val="0"/>
              </a:spcAft>
              <a:buSzPts val="1800"/>
              <a:buNone/>
            </a:pPr>
            <a:endParaRPr/>
          </a:p>
          <a:p>
            <a:pPr marL="0" lvl="0" indent="0" algn="l" rtl="0">
              <a:lnSpc>
                <a:spcPct val="100000"/>
              </a:lnSpc>
              <a:spcBef>
                <a:spcPts val="0"/>
              </a:spcBef>
              <a:spcAft>
                <a:spcPts val="0"/>
              </a:spcAft>
              <a:buSzPts val="1800"/>
              <a:buNone/>
            </a:pPr>
            <a:r>
              <a:rPr lang="en-US"/>
              <a:t>May need to let child sit on your lap, use a step stool, kneel in chair, whatever it takes to get the child in good position to read the cards in the machine…</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7:notes"/>
          <p:cNvSpPr txBox="1"/>
          <p:nvPr/>
        </p:nvSpPr>
        <p:spPr>
          <a:xfrm>
            <a:off x="3956050" y="8805862"/>
            <a:ext cx="3027300" cy="463500"/>
          </a:xfrm>
          <a:prstGeom prst="rect">
            <a:avLst/>
          </a:prstGeom>
          <a:noFill/>
          <a:ln>
            <a:noFill/>
          </a:ln>
        </p:spPr>
        <p:txBody>
          <a:bodyPr spcFirstLastPara="1" wrap="square" lIns="92875" tIns="46425" rIns="92875" bIns="46425"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6</a:t>
            </a:fld>
            <a:endParaRPr sz="1400" b="0" i="0" u="none" strike="noStrike" cap="none">
              <a:solidFill>
                <a:srgbClr val="000000"/>
              </a:solidFill>
              <a:latin typeface="Arial"/>
              <a:ea typeface="Arial"/>
              <a:cs typeface="Arial"/>
              <a:sym typeface="Arial"/>
            </a:endParaRPr>
          </a:p>
        </p:txBody>
      </p:sp>
      <p:sp>
        <p:nvSpPr>
          <p:cNvPr id="104" name="Google Shape;104;p7:notes"/>
          <p:cNvSpPr>
            <a:spLocks noGrp="1" noRot="1" noChangeAspect="1"/>
          </p:cNvSpPr>
          <p:nvPr>
            <p:ph type="sldImg" idx="2"/>
          </p:nvPr>
        </p:nvSpPr>
        <p:spPr>
          <a:xfrm>
            <a:off x="1174750" y="695325"/>
            <a:ext cx="463550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5" name="Google Shape;105;p7:notes"/>
          <p:cNvSpPr txBox="1">
            <a:spLocks noGrp="1"/>
          </p:cNvSpPr>
          <p:nvPr>
            <p:ph type="body" idx="1"/>
          </p:nvPr>
        </p:nvSpPr>
        <p:spPr>
          <a:xfrm>
            <a:off x="698500" y="4403725"/>
            <a:ext cx="5588100" cy="4172100"/>
          </a:xfrm>
          <a:prstGeom prst="rect">
            <a:avLst/>
          </a:prstGeom>
          <a:noFill/>
          <a:ln>
            <a:noFill/>
          </a:ln>
        </p:spPr>
        <p:txBody>
          <a:bodyPr spcFirstLastPara="1" wrap="square" lIns="92875" tIns="46425" rIns="92875" bIns="46425" anchor="t" anchorCtr="0">
            <a:noAutofit/>
          </a:bodyPr>
          <a:lstStyle/>
          <a:p>
            <a:pPr marL="0" lvl="0" indent="0" algn="l" rtl="0">
              <a:lnSpc>
                <a:spcPct val="100000"/>
              </a:lnSpc>
              <a:spcBef>
                <a:spcPts val="0"/>
              </a:spcBef>
              <a:spcAft>
                <a:spcPts val="0"/>
              </a:spcAft>
              <a:buSzPts val="1800"/>
              <a:buNone/>
            </a:pPr>
            <a:r>
              <a:rPr lang="en-US" dirty="0"/>
              <a:t>Eyes begin to develop at 5 weeks of gestation and stop developing at age 13 years.</a:t>
            </a:r>
            <a:endParaRPr dirty="0"/>
          </a:p>
          <a:p>
            <a:pPr marL="0" lvl="0" indent="0" algn="l" rtl="0">
              <a:lnSpc>
                <a:spcPct val="100000"/>
              </a:lnSpc>
              <a:spcBef>
                <a:spcPts val="0"/>
              </a:spcBef>
              <a:spcAft>
                <a:spcPts val="0"/>
              </a:spcAft>
              <a:buSzPts val="1800"/>
              <a:buNone/>
            </a:pPr>
            <a:r>
              <a:rPr lang="en-US" dirty="0"/>
              <a:t>Point out the developmental red flag: amblyopia at approximately 12 months of age.  The child may have intermittent problems with muscle balance and control but by 12 months this should not continue to happen.  Amblyopia is defined as visual impairment without apparent organic pathology. Amblyopia should be identified as early as possible (after 12 months of age) and referred ASAP; however, we have students that present in school with this problem and it needs to be addressed at that time. Delayed recognition of amblyopia can result in permanent damage.</a:t>
            </a:r>
            <a:endParaRPr dirty="0"/>
          </a:p>
          <a:p>
            <a:pPr marL="0" lvl="0" indent="0" algn="l" rtl="0">
              <a:lnSpc>
                <a:spcPct val="100000"/>
              </a:lnSpc>
              <a:spcBef>
                <a:spcPts val="0"/>
              </a:spcBef>
              <a:spcAft>
                <a:spcPts val="0"/>
              </a:spcAft>
              <a:buSzPts val="1800"/>
              <a:buNone/>
            </a:pPr>
            <a:endParaRPr dirty="0"/>
          </a:p>
          <a:p>
            <a:pPr marL="0" lvl="0" indent="0" algn="l" rtl="0">
              <a:lnSpc>
                <a:spcPct val="100000"/>
              </a:lnSpc>
              <a:spcBef>
                <a:spcPts val="0"/>
              </a:spcBef>
              <a:spcAft>
                <a:spcPts val="0"/>
              </a:spcAft>
              <a:buSzPts val="1800"/>
              <a:buNone/>
            </a:pPr>
            <a:r>
              <a:rPr lang="en-US" dirty="0"/>
              <a:t>Legal blindness is a term that describes central vision acuity that is 20/200 or less in good eye after correction.  </a:t>
            </a:r>
            <a:endParaRPr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p84:notes"/>
          <p:cNvSpPr>
            <a:spLocks noGrp="1" noRot="1" noChangeAspect="1"/>
          </p:cNvSpPr>
          <p:nvPr>
            <p:ph type="sldImg" idx="2"/>
          </p:nvPr>
        </p:nvSpPr>
        <p:spPr>
          <a:xfrm>
            <a:off x="1174750" y="695325"/>
            <a:ext cx="463550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82" name="Google Shape;682;p84:notes"/>
          <p:cNvSpPr txBox="1">
            <a:spLocks noGrp="1"/>
          </p:cNvSpPr>
          <p:nvPr>
            <p:ph type="body" idx="1"/>
          </p:nvPr>
        </p:nvSpPr>
        <p:spPr>
          <a:xfrm>
            <a:off x="698500" y="4403725"/>
            <a:ext cx="5588100" cy="4172100"/>
          </a:xfrm>
          <a:prstGeom prst="rect">
            <a:avLst/>
          </a:prstGeom>
          <a:noFill/>
          <a:ln>
            <a:noFill/>
          </a:ln>
        </p:spPr>
        <p:txBody>
          <a:bodyPr spcFirstLastPara="1" wrap="square" lIns="92875" tIns="46425" rIns="92875" bIns="46425" anchor="t" anchorCtr="0">
            <a:noAutofit/>
          </a:bodyPr>
          <a:lstStyle/>
          <a:p>
            <a:pPr marL="0" lvl="0" indent="0" algn="l" rtl="0">
              <a:lnSpc>
                <a:spcPct val="100000"/>
              </a:lnSpc>
              <a:spcBef>
                <a:spcPts val="0"/>
              </a:spcBef>
              <a:spcAft>
                <a:spcPts val="0"/>
              </a:spcAft>
              <a:buSzPts val="1800"/>
              <a:buNone/>
            </a:pPr>
            <a:r>
              <a:rPr lang="en-US" dirty="0"/>
              <a:t>The reason for screening older students first is because they will be easier to screen. They have been through the screening before and know what to expect. This will give you time to get seasoned before you begin with the younger students. </a:t>
            </a:r>
            <a:endParaRPr dirty="0"/>
          </a:p>
          <a:p>
            <a:pPr marL="0" lvl="0" indent="0" algn="l" rtl="0">
              <a:lnSpc>
                <a:spcPct val="100000"/>
              </a:lnSpc>
              <a:spcBef>
                <a:spcPts val="0"/>
              </a:spcBef>
              <a:spcAft>
                <a:spcPts val="0"/>
              </a:spcAft>
              <a:buSzPts val="1800"/>
              <a:buNone/>
            </a:pPr>
            <a:r>
              <a:rPr lang="en-US" dirty="0"/>
              <a:t>Special education students- we always called them the “blue sheets” because they were printed on blue paper</a:t>
            </a:r>
            <a:endParaRPr dirty="0"/>
          </a:p>
          <a:p>
            <a:pPr marL="0" lvl="0" indent="0" algn="l" rtl="0">
              <a:lnSpc>
                <a:spcPct val="100000"/>
              </a:lnSpc>
              <a:spcBef>
                <a:spcPts val="0"/>
              </a:spcBef>
              <a:spcAft>
                <a:spcPts val="0"/>
              </a:spcAft>
              <a:buSzPts val="1800"/>
              <a:buNone/>
            </a:pPr>
            <a:r>
              <a:rPr lang="en-US" dirty="0"/>
              <a:t>These screenings need to be completed in a timely manner. You do not need to wait 4 weeks to rescreen these students. The special education teacher needs the results of the screening as soon as possible to submit the paperwork for the students to receive special education services. </a:t>
            </a:r>
            <a:endParaRPr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p85:notes"/>
          <p:cNvSpPr txBox="1">
            <a:spLocks noGrp="1"/>
          </p:cNvSpPr>
          <p:nvPr>
            <p:ph type="body" idx="1"/>
          </p:nvPr>
        </p:nvSpPr>
        <p:spPr>
          <a:xfrm>
            <a:off x="698500" y="4403725"/>
            <a:ext cx="5588100" cy="4172100"/>
          </a:xfrm>
          <a:prstGeom prst="rect">
            <a:avLst/>
          </a:prstGeom>
          <a:noFill/>
          <a:ln>
            <a:noFill/>
          </a:ln>
        </p:spPr>
        <p:txBody>
          <a:bodyPr spcFirstLastPara="1" wrap="square" lIns="92875" tIns="46425" rIns="92875" bIns="46425" anchor="t" anchorCtr="0">
            <a:noAutofit/>
          </a:bodyPr>
          <a:lstStyle/>
          <a:p>
            <a:pPr marL="0" lvl="0" indent="0" algn="l" rtl="0">
              <a:lnSpc>
                <a:spcPct val="100000"/>
              </a:lnSpc>
              <a:spcBef>
                <a:spcPts val="0"/>
              </a:spcBef>
              <a:spcAft>
                <a:spcPts val="0"/>
              </a:spcAft>
              <a:buSzPts val="1400"/>
              <a:buNone/>
            </a:pPr>
            <a:endParaRPr/>
          </a:p>
        </p:txBody>
      </p:sp>
      <p:sp>
        <p:nvSpPr>
          <p:cNvPr id="688" name="Google Shape;688;p85:notes"/>
          <p:cNvSpPr>
            <a:spLocks noGrp="1" noRot="1" noChangeAspect="1"/>
          </p:cNvSpPr>
          <p:nvPr>
            <p:ph type="sldImg" idx="2"/>
          </p:nvPr>
        </p:nvSpPr>
        <p:spPr>
          <a:xfrm>
            <a:off x="1174750" y="695325"/>
            <a:ext cx="4635500" cy="3476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gcec9e397b4_0_803:notes"/>
          <p:cNvSpPr>
            <a:spLocks noGrp="1" noRot="1" noChangeAspect="1"/>
          </p:cNvSpPr>
          <p:nvPr>
            <p:ph type="sldImg" idx="2"/>
          </p:nvPr>
        </p:nvSpPr>
        <p:spPr>
          <a:xfrm>
            <a:off x="1174750" y="695325"/>
            <a:ext cx="4635500" cy="3476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94" name="Google Shape;694;gcec9e397b4_0_803:notes"/>
          <p:cNvSpPr txBox="1">
            <a:spLocks noGrp="1"/>
          </p:cNvSpPr>
          <p:nvPr>
            <p:ph type="body" idx="1"/>
          </p:nvPr>
        </p:nvSpPr>
        <p:spPr>
          <a:xfrm>
            <a:off x="698500" y="4403725"/>
            <a:ext cx="5588100" cy="4172100"/>
          </a:xfrm>
          <a:prstGeom prst="rect">
            <a:avLst/>
          </a:prstGeom>
          <a:noFill/>
          <a:ln>
            <a:noFill/>
          </a:ln>
        </p:spPr>
        <p:txBody>
          <a:bodyPr spcFirstLastPara="1" wrap="square" lIns="92875" tIns="46425" rIns="92875" bIns="46425" anchor="t" anchorCtr="0">
            <a:noAutofit/>
          </a:bodyPr>
          <a:lstStyle/>
          <a:p>
            <a:pPr marL="0" lvl="0" indent="0" algn="l" rtl="0">
              <a:lnSpc>
                <a:spcPct val="100000"/>
              </a:lnSpc>
              <a:spcBef>
                <a:spcPts val="0"/>
              </a:spcBef>
              <a:spcAft>
                <a:spcPts val="0"/>
              </a:spcAft>
              <a:buSzPts val="1400"/>
              <a:buNone/>
            </a:pPr>
            <a:endParaRPr/>
          </a:p>
        </p:txBody>
      </p:sp>
      <p:sp>
        <p:nvSpPr>
          <p:cNvPr id="695" name="Google Shape;695;gcec9e397b4_0_803:notes"/>
          <p:cNvSpPr txBox="1">
            <a:spLocks noGrp="1"/>
          </p:cNvSpPr>
          <p:nvPr>
            <p:ph type="sldNum" idx="12"/>
          </p:nvPr>
        </p:nvSpPr>
        <p:spPr>
          <a:xfrm>
            <a:off x="3956050" y="8805862"/>
            <a:ext cx="3027300" cy="463500"/>
          </a:xfrm>
          <a:prstGeom prst="rect">
            <a:avLst/>
          </a:prstGeom>
          <a:noFill/>
          <a:ln>
            <a:noFill/>
          </a:ln>
        </p:spPr>
        <p:txBody>
          <a:bodyPr spcFirstLastPara="1" wrap="square" lIns="92875" tIns="46425" rIns="92875" bIns="46425" anchor="b" anchorCtr="0">
            <a:noAutofit/>
          </a:bodyPr>
          <a:lstStyle/>
          <a:p>
            <a:pPr marL="0" lvl="0" indent="0" algn="r" rtl="0">
              <a:lnSpc>
                <a:spcPct val="100000"/>
              </a:lnSpc>
              <a:spcBef>
                <a:spcPts val="0"/>
              </a:spcBef>
              <a:spcAft>
                <a:spcPts val="0"/>
              </a:spcAft>
              <a:buClr>
                <a:srgbClr val="000000"/>
              </a:buClr>
              <a:buSzPts val="1200"/>
              <a:buFont typeface="Times New Roman"/>
              <a:buNone/>
            </a:pPr>
            <a:fld id="{00000000-1234-1234-1234-123412341234}" type="slidenum">
              <a:rPr lang="en-US"/>
              <a:t>64</a:t>
            </a:fld>
            <a:endParaRPr sz="1400">
              <a:latin typeface="Arial"/>
              <a:ea typeface="Arial"/>
              <a:cs typeface="Arial"/>
              <a:sym typeface="Aria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p93:notes"/>
          <p:cNvSpPr txBox="1">
            <a:spLocks noGrp="1"/>
          </p:cNvSpPr>
          <p:nvPr>
            <p:ph type="body" idx="1"/>
          </p:nvPr>
        </p:nvSpPr>
        <p:spPr>
          <a:xfrm>
            <a:off x="698500" y="4403725"/>
            <a:ext cx="5588100" cy="4172100"/>
          </a:xfrm>
          <a:prstGeom prst="rect">
            <a:avLst/>
          </a:prstGeom>
          <a:noFill/>
          <a:ln>
            <a:noFill/>
          </a:ln>
        </p:spPr>
        <p:txBody>
          <a:bodyPr spcFirstLastPara="1" wrap="square" lIns="92875" tIns="46425" rIns="92875" bIns="46425" anchor="t" anchorCtr="0">
            <a:noAutofit/>
          </a:bodyPr>
          <a:lstStyle/>
          <a:p>
            <a:pPr marL="0" lvl="0" indent="0" algn="l" rtl="0">
              <a:lnSpc>
                <a:spcPct val="100000"/>
              </a:lnSpc>
              <a:spcBef>
                <a:spcPts val="0"/>
              </a:spcBef>
              <a:spcAft>
                <a:spcPts val="0"/>
              </a:spcAft>
              <a:buSzPts val="1400"/>
              <a:buNone/>
            </a:pPr>
            <a:endParaRPr/>
          </a:p>
        </p:txBody>
      </p:sp>
      <p:sp>
        <p:nvSpPr>
          <p:cNvPr id="708" name="Google Shape;708;p93:notes"/>
          <p:cNvSpPr>
            <a:spLocks noGrp="1" noRot="1" noChangeAspect="1"/>
          </p:cNvSpPr>
          <p:nvPr>
            <p:ph type="sldImg" idx="2"/>
          </p:nvPr>
        </p:nvSpPr>
        <p:spPr>
          <a:xfrm>
            <a:off x="1174750" y="695325"/>
            <a:ext cx="4635500" cy="3476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p90:notes"/>
          <p:cNvSpPr>
            <a:spLocks noGrp="1" noRot="1" noChangeAspect="1"/>
          </p:cNvSpPr>
          <p:nvPr>
            <p:ph type="sldImg" idx="2"/>
          </p:nvPr>
        </p:nvSpPr>
        <p:spPr>
          <a:xfrm>
            <a:off x="1174750" y="695325"/>
            <a:ext cx="463550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14" name="Google Shape;714;p90:notes"/>
          <p:cNvSpPr txBox="1">
            <a:spLocks noGrp="1"/>
          </p:cNvSpPr>
          <p:nvPr>
            <p:ph type="body" idx="1"/>
          </p:nvPr>
        </p:nvSpPr>
        <p:spPr>
          <a:xfrm>
            <a:off x="698500" y="4403725"/>
            <a:ext cx="5588100" cy="4172100"/>
          </a:xfrm>
          <a:prstGeom prst="rect">
            <a:avLst/>
          </a:prstGeom>
          <a:noFill/>
          <a:ln>
            <a:noFill/>
          </a:ln>
        </p:spPr>
        <p:txBody>
          <a:bodyPr spcFirstLastPara="1" wrap="square" lIns="92875" tIns="46425" rIns="92875" bIns="46425" anchor="t" anchorCtr="0">
            <a:noAutofit/>
          </a:bodyPr>
          <a:lstStyle/>
          <a:p>
            <a:pPr marL="0" lvl="0" indent="0" algn="l" rtl="0">
              <a:lnSpc>
                <a:spcPct val="100000"/>
              </a:lnSpc>
              <a:spcBef>
                <a:spcPts val="0"/>
              </a:spcBef>
              <a:spcAft>
                <a:spcPts val="0"/>
              </a:spcAft>
              <a:buSzPts val="1800"/>
              <a:buNone/>
            </a:pPr>
            <a:r>
              <a:rPr lang="en-US"/>
              <a:t>Participating Wal Mart stores </a:t>
            </a:r>
            <a:endParaRPr/>
          </a:p>
          <a:p>
            <a:pPr marL="0" lvl="0" indent="0" algn="l" rtl="0">
              <a:lnSpc>
                <a:spcPct val="100000"/>
              </a:lnSpc>
              <a:spcBef>
                <a:spcPts val="0"/>
              </a:spcBef>
              <a:spcAft>
                <a:spcPts val="0"/>
              </a:spcAft>
              <a:buSzPts val="1800"/>
              <a:buNone/>
            </a:pPr>
            <a:r>
              <a:rPr lang="en-US"/>
              <a:t>Parents income less than $50,000.00</a:t>
            </a:r>
            <a:endParaRPr/>
          </a:p>
          <a:p>
            <a:pPr marL="0" lvl="0" indent="0" algn="l" rtl="0">
              <a:lnSpc>
                <a:spcPct val="100000"/>
              </a:lnSpc>
              <a:spcBef>
                <a:spcPts val="0"/>
              </a:spcBef>
              <a:spcAft>
                <a:spcPts val="0"/>
              </a:spcAft>
              <a:buSzPts val="1800"/>
              <a:buNone/>
            </a:pPr>
            <a:r>
              <a:rPr lang="en-US"/>
              <a:t>No Medicaid or AR KIDS FIRST</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p92:notes"/>
          <p:cNvSpPr>
            <a:spLocks noGrp="1" noRot="1" noChangeAspect="1"/>
          </p:cNvSpPr>
          <p:nvPr>
            <p:ph type="sldImg" idx="2"/>
          </p:nvPr>
        </p:nvSpPr>
        <p:spPr>
          <a:xfrm>
            <a:off x="1174750" y="695325"/>
            <a:ext cx="463550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21" name="Google Shape;721;p92:notes"/>
          <p:cNvSpPr txBox="1">
            <a:spLocks noGrp="1"/>
          </p:cNvSpPr>
          <p:nvPr>
            <p:ph type="body" idx="1"/>
          </p:nvPr>
        </p:nvSpPr>
        <p:spPr>
          <a:xfrm>
            <a:off x="698500" y="4403725"/>
            <a:ext cx="5588100" cy="4172100"/>
          </a:xfrm>
          <a:prstGeom prst="rect">
            <a:avLst/>
          </a:prstGeom>
          <a:noFill/>
          <a:ln>
            <a:noFill/>
          </a:ln>
        </p:spPr>
        <p:txBody>
          <a:bodyPr spcFirstLastPara="1" wrap="square" lIns="92875" tIns="46425" rIns="92875" bIns="46425" anchor="t" anchorCtr="0">
            <a:noAutofit/>
          </a:bodyPr>
          <a:lstStyle/>
          <a:p>
            <a:pPr marL="0" lvl="0" indent="0" algn="l" rtl="0">
              <a:lnSpc>
                <a:spcPct val="100000"/>
              </a:lnSpc>
              <a:spcBef>
                <a:spcPts val="0"/>
              </a:spcBef>
              <a:spcAft>
                <a:spcPts val="0"/>
              </a:spcAft>
              <a:buSzPts val="1800"/>
              <a:buNone/>
            </a:pPr>
            <a:r>
              <a:rPr lang="en-US" dirty="0"/>
              <a:t>When service requests for students identified with visual impairments along with the necessary documentation have been received, a referral to Educational Services for the Visually Impaired will be generated. This service is provided without charge through the Special Education Unit of the ADE. Consultation is offered by trained professionals, dually certified in both vision education as well as orientation and mobility.</a:t>
            </a:r>
          </a:p>
          <a:p>
            <a:pPr marL="0" lvl="0" indent="0" algn="l" rtl="0">
              <a:lnSpc>
                <a:spcPct val="100000"/>
              </a:lnSpc>
              <a:spcBef>
                <a:spcPts val="0"/>
              </a:spcBef>
              <a:spcAft>
                <a:spcPts val="0"/>
              </a:spcAft>
              <a:buSzPts val="1800"/>
              <a:buNone/>
            </a:pPr>
            <a:endParaRPr lang="en-US" dirty="0"/>
          </a:p>
          <a:p>
            <a:pPr marL="0" lvl="0" indent="0" algn="l" rtl="0">
              <a:lnSpc>
                <a:spcPct val="100000"/>
              </a:lnSpc>
              <a:spcBef>
                <a:spcPts val="0"/>
              </a:spcBef>
              <a:spcAft>
                <a:spcPts val="0"/>
              </a:spcAft>
              <a:buSzPts val="1800"/>
              <a:buNone/>
            </a:pPr>
            <a:r>
              <a:rPr lang="en-US" b="1" i="0" dirty="0">
                <a:solidFill>
                  <a:srgbClr val="2A2A2A"/>
                </a:solidFill>
                <a:effectLst/>
                <a:latin typeface="Arial" panose="020B0604020202020204" pitchFamily="34" charset="0"/>
              </a:rPr>
              <a:t>CIRCUIT</a:t>
            </a:r>
            <a:r>
              <a:rPr lang="en-US" b="0" i="0" dirty="0">
                <a:solidFill>
                  <a:srgbClr val="2A2A2A"/>
                </a:solidFill>
                <a:effectLst/>
                <a:latin typeface="Arial" panose="020B0604020202020204" pitchFamily="34" charset="0"/>
              </a:rPr>
              <a:t>- When a medical report from a ophthalmologist or optometrist indicates that a student’s vision is 20/70 or less in the better eye with correction or that a student’s visual field is 20 degrees or less, a request for vision consultation/services should be submitted to CIRCUIT.</a:t>
            </a:r>
            <a:endParaRPr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Google Shape;726;p91:notes"/>
          <p:cNvSpPr>
            <a:spLocks noGrp="1" noRot="1" noChangeAspect="1"/>
          </p:cNvSpPr>
          <p:nvPr>
            <p:ph type="sldImg" idx="2"/>
          </p:nvPr>
        </p:nvSpPr>
        <p:spPr>
          <a:xfrm>
            <a:off x="1174750" y="695325"/>
            <a:ext cx="463550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27" name="Google Shape;727;p91:notes"/>
          <p:cNvSpPr txBox="1">
            <a:spLocks noGrp="1"/>
          </p:cNvSpPr>
          <p:nvPr>
            <p:ph type="body" idx="1"/>
          </p:nvPr>
        </p:nvSpPr>
        <p:spPr>
          <a:xfrm>
            <a:off x="698500" y="4403725"/>
            <a:ext cx="5588100" cy="4172100"/>
          </a:xfrm>
          <a:prstGeom prst="rect">
            <a:avLst/>
          </a:prstGeom>
          <a:noFill/>
          <a:ln>
            <a:noFill/>
          </a:ln>
        </p:spPr>
        <p:txBody>
          <a:bodyPr spcFirstLastPara="1" wrap="square" lIns="92875" tIns="46425" rIns="92875" bIns="46425" anchor="t" anchorCtr="0">
            <a:noAutofit/>
          </a:bodyPr>
          <a:lstStyle/>
          <a:p>
            <a:pPr marL="0" lvl="0" indent="0" algn="l" rtl="0">
              <a:lnSpc>
                <a:spcPct val="100000"/>
              </a:lnSpc>
              <a:spcBef>
                <a:spcPts val="0"/>
              </a:spcBef>
              <a:spcAft>
                <a:spcPts val="0"/>
              </a:spcAft>
              <a:buSzPts val="1800"/>
              <a:buNone/>
            </a:pPr>
            <a:r>
              <a:rPr lang="en-US" u="sng">
                <a:solidFill>
                  <a:srgbClr val="000000"/>
                </a:solidFill>
                <a:hlinkClick r:id="rId3">
                  <a:extLst>
                    <a:ext uri="{A12FA001-AC4F-418D-AE19-62706E023703}">
                      <ahyp:hlinkClr xmlns:ahyp="http://schemas.microsoft.com/office/drawing/2018/hyperlinkcolor" val="tx"/>
                    </a:ext>
                  </a:extLst>
                </a:hlinkClick>
              </a:rPr>
              <a:t>https://arksped.k12.ar.us/sections/CIRCUIT.html</a:t>
            </a:r>
            <a:endParaRPr/>
          </a:p>
          <a:p>
            <a:pPr marL="0" lvl="0" indent="0" algn="l" rtl="0">
              <a:lnSpc>
                <a:spcPct val="100000"/>
              </a:lnSpc>
              <a:spcBef>
                <a:spcPts val="0"/>
              </a:spcBef>
              <a:spcAft>
                <a:spcPts val="0"/>
              </a:spcAft>
              <a:buSzPts val="1800"/>
              <a:buNone/>
            </a:pPr>
            <a:endParaRPr/>
          </a:p>
          <a:p>
            <a:pPr marL="0" lvl="0" indent="0" algn="l" rtl="0">
              <a:lnSpc>
                <a:spcPct val="100000"/>
              </a:lnSpc>
              <a:spcBef>
                <a:spcPts val="0"/>
              </a:spcBef>
              <a:spcAft>
                <a:spcPts val="0"/>
              </a:spcAft>
              <a:buSzPts val="1800"/>
              <a:buNone/>
            </a:pPr>
            <a:r>
              <a:rPr lang="en-US" u="sng">
                <a:solidFill>
                  <a:srgbClr val="000000"/>
                </a:solidFill>
                <a:hlinkClick r:id="rId4">
                  <a:extLst>
                    <a:ext uri="{A12FA001-AC4F-418D-AE19-62706E023703}">
                      <ahyp:hlinkClr xmlns:ahyp="http://schemas.microsoft.com/office/drawing/2018/hyperlinkcolor" val="tx"/>
                    </a:ext>
                  </a:extLst>
                </a:hlinkClick>
              </a:rPr>
              <a:t>https://sites.google.com/wscstarfish.com/esvi</a:t>
            </a:r>
            <a:endParaRPr/>
          </a:p>
        </p:txBody>
      </p:sp>
      <p:sp>
        <p:nvSpPr>
          <p:cNvPr id="728" name="Google Shape;728;p91:notes"/>
          <p:cNvSpPr txBox="1"/>
          <p:nvPr/>
        </p:nvSpPr>
        <p:spPr>
          <a:xfrm>
            <a:off x="3956050" y="8805862"/>
            <a:ext cx="3027300" cy="463500"/>
          </a:xfrm>
          <a:prstGeom prst="rect">
            <a:avLst/>
          </a:prstGeom>
          <a:noFill/>
          <a:ln>
            <a:noFill/>
          </a:ln>
        </p:spPr>
        <p:txBody>
          <a:bodyPr spcFirstLastPara="1" wrap="square" lIns="92875" tIns="46425" rIns="92875" bIns="46425"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68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p41:notes"/>
          <p:cNvSpPr txBox="1">
            <a:spLocks noGrp="1"/>
          </p:cNvSpPr>
          <p:nvPr>
            <p:ph type="body" idx="1"/>
          </p:nvPr>
        </p:nvSpPr>
        <p:spPr>
          <a:xfrm>
            <a:off x="698500" y="4403725"/>
            <a:ext cx="5588100" cy="4172100"/>
          </a:xfrm>
          <a:prstGeom prst="rect">
            <a:avLst/>
          </a:prstGeom>
          <a:noFill/>
          <a:ln>
            <a:noFill/>
          </a:ln>
        </p:spPr>
        <p:txBody>
          <a:bodyPr spcFirstLastPara="1" wrap="square" lIns="92875" tIns="46425" rIns="92875" bIns="46425" anchor="t" anchorCtr="0">
            <a:noAutofit/>
          </a:bodyPr>
          <a:lstStyle/>
          <a:p>
            <a:pPr marL="0" lvl="0" indent="0" algn="l" rtl="0">
              <a:lnSpc>
                <a:spcPct val="100000"/>
              </a:lnSpc>
              <a:spcBef>
                <a:spcPts val="0"/>
              </a:spcBef>
              <a:spcAft>
                <a:spcPts val="0"/>
              </a:spcAft>
              <a:buSzPts val="1400"/>
              <a:buNone/>
            </a:pPr>
            <a:endParaRPr/>
          </a:p>
        </p:txBody>
      </p:sp>
      <p:sp>
        <p:nvSpPr>
          <p:cNvPr id="734" name="Google Shape;734;p41:notes"/>
          <p:cNvSpPr>
            <a:spLocks noGrp="1" noRot="1" noChangeAspect="1"/>
          </p:cNvSpPr>
          <p:nvPr>
            <p:ph type="sldImg" idx="2"/>
          </p:nvPr>
        </p:nvSpPr>
        <p:spPr>
          <a:xfrm>
            <a:off x="1174750" y="695325"/>
            <a:ext cx="4635500" cy="3476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8"/>
        <p:cNvGrpSpPr/>
        <p:nvPr/>
      </p:nvGrpSpPr>
      <p:grpSpPr>
        <a:xfrm>
          <a:off x="0" y="0"/>
          <a:ext cx="0" cy="0"/>
          <a:chOff x="0" y="0"/>
          <a:chExt cx="0" cy="0"/>
        </a:xfrm>
      </p:grpSpPr>
      <p:sp>
        <p:nvSpPr>
          <p:cNvPr id="739" name="Google Shape;739;p94:notes"/>
          <p:cNvSpPr>
            <a:spLocks noGrp="1" noRot="1" noChangeAspect="1"/>
          </p:cNvSpPr>
          <p:nvPr>
            <p:ph type="sldImg" idx="2"/>
          </p:nvPr>
        </p:nvSpPr>
        <p:spPr>
          <a:xfrm>
            <a:off x="1174750" y="695325"/>
            <a:ext cx="463550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40" name="Google Shape;740;p94:notes"/>
          <p:cNvSpPr txBox="1">
            <a:spLocks noGrp="1"/>
          </p:cNvSpPr>
          <p:nvPr>
            <p:ph type="body" idx="1"/>
          </p:nvPr>
        </p:nvSpPr>
        <p:spPr>
          <a:xfrm>
            <a:off x="698500" y="4403725"/>
            <a:ext cx="5588100" cy="4172100"/>
          </a:xfrm>
          <a:prstGeom prst="rect">
            <a:avLst/>
          </a:prstGeom>
          <a:noFill/>
          <a:ln>
            <a:noFill/>
          </a:ln>
        </p:spPr>
        <p:txBody>
          <a:bodyPr spcFirstLastPara="1" wrap="square" lIns="92875" tIns="46425" rIns="92875" bIns="46425" anchor="t" anchorCtr="0">
            <a:noAutofit/>
          </a:bodyPr>
          <a:lstStyle/>
          <a:p>
            <a:pPr marL="0" lvl="0" indent="0" algn="l" rtl="0">
              <a:lnSpc>
                <a:spcPct val="100000"/>
              </a:lnSpc>
              <a:spcBef>
                <a:spcPts val="0"/>
              </a:spcBef>
              <a:spcAft>
                <a:spcPts val="0"/>
              </a:spcAft>
              <a:buSzPts val="1800"/>
              <a:buNone/>
            </a:pPr>
            <a:r>
              <a:rPr lang="en-US"/>
              <a:t>National Eye Institute National Institute of Health</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8:notes"/>
          <p:cNvSpPr txBox="1"/>
          <p:nvPr/>
        </p:nvSpPr>
        <p:spPr>
          <a:xfrm>
            <a:off x="3956050" y="8805862"/>
            <a:ext cx="3027300" cy="463500"/>
          </a:xfrm>
          <a:prstGeom prst="rect">
            <a:avLst/>
          </a:prstGeom>
          <a:noFill/>
          <a:ln>
            <a:noFill/>
          </a:ln>
        </p:spPr>
        <p:txBody>
          <a:bodyPr spcFirstLastPara="1" wrap="square" lIns="92875" tIns="46425" rIns="92875" bIns="46425"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7</a:t>
            </a:fld>
            <a:endParaRPr sz="1400" b="0" i="0" u="none" strike="noStrike" cap="none">
              <a:solidFill>
                <a:srgbClr val="000000"/>
              </a:solidFill>
              <a:latin typeface="Arial"/>
              <a:ea typeface="Arial"/>
              <a:cs typeface="Arial"/>
              <a:sym typeface="Arial"/>
            </a:endParaRPr>
          </a:p>
        </p:txBody>
      </p:sp>
      <p:sp>
        <p:nvSpPr>
          <p:cNvPr id="112" name="Google Shape;112;p8:notes"/>
          <p:cNvSpPr>
            <a:spLocks noGrp="1" noRot="1" noChangeAspect="1"/>
          </p:cNvSpPr>
          <p:nvPr>
            <p:ph type="sldImg" idx="2"/>
          </p:nvPr>
        </p:nvSpPr>
        <p:spPr>
          <a:xfrm>
            <a:off x="1174750" y="695325"/>
            <a:ext cx="463550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3" name="Google Shape;113;p8:notes"/>
          <p:cNvSpPr txBox="1">
            <a:spLocks noGrp="1"/>
          </p:cNvSpPr>
          <p:nvPr>
            <p:ph type="body" idx="1"/>
          </p:nvPr>
        </p:nvSpPr>
        <p:spPr>
          <a:xfrm>
            <a:off x="698500" y="4403725"/>
            <a:ext cx="5588100" cy="4172100"/>
          </a:xfrm>
          <a:prstGeom prst="rect">
            <a:avLst/>
          </a:prstGeom>
          <a:noFill/>
          <a:ln>
            <a:noFill/>
          </a:ln>
        </p:spPr>
        <p:txBody>
          <a:bodyPr spcFirstLastPara="1" wrap="square" lIns="92875" tIns="46425" rIns="92875" bIns="46425" anchor="t" anchorCtr="0">
            <a:noAutofit/>
          </a:bodyPr>
          <a:lstStyle/>
          <a:p>
            <a:pPr marL="0" lvl="0" indent="0" algn="l" rtl="0">
              <a:lnSpc>
                <a:spcPct val="100000"/>
              </a:lnSpc>
              <a:spcBef>
                <a:spcPts val="0"/>
              </a:spcBef>
              <a:spcAft>
                <a:spcPts val="0"/>
              </a:spcAft>
              <a:buSzPts val="1800"/>
              <a:buNone/>
            </a:pPr>
            <a:r>
              <a:rPr lang="en-US"/>
              <a:t>The eye collects light from the visible world and converts it to nerve impulses. The optic nerve transmits these signals to the brain, which forms an image-know as sight.</a:t>
            </a:r>
            <a:endParaRPr/>
          </a:p>
          <a:p>
            <a:pPr marL="0" lvl="0" indent="0" algn="l" rtl="0">
              <a:lnSpc>
                <a:spcPct val="100000"/>
              </a:lnSpc>
              <a:spcBef>
                <a:spcPts val="0"/>
              </a:spcBef>
              <a:spcAft>
                <a:spcPts val="0"/>
              </a:spcAft>
              <a:buSzPts val="1800"/>
              <a:buNone/>
            </a:pPr>
            <a:r>
              <a:rPr lang="en-US" b="1"/>
              <a:t>Eyelid</a:t>
            </a:r>
            <a:r>
              <a:rPr lang="en-US"/>
              <a:t> is the skin covering structure that protects the front of the eye, limits the light entering the eye and spreads tears over cornea (lubrication).</a:t>
            </a:r>
            <a:endParaRPr/>
          </a:p>
          <a:p>
            <a:pPr marL="0" lvl="0" indent="0" algn="l" rtl="0">
              <a:lnSpc>
                <a:spcPct val="100000"/>
              </a:lnSpc>
              <a:spcBef>
                <a:spcPts val="0"/>
              </a:spcBef>
              <a:spcAft>
                <a:spcPts val="0"/>
              </a:spcAft>
              <a:buSzPts val="1800"/>
              <a:buNone/>
            </a:pPr>
            <a:r>
              <a:rPr lang="en-US"/>
              <a:t>OUTER LAYER:</a:t>
            </a:r>
            <a:endParaRPr/>
          </a:p>
          <a:p>
            <a:pPr marL="0" lvl="0" indent="0" algn="l" rtl="0">
              <a:lnSpc>
                <a:spcPct val="100000"/>
              </a:lnSpc>
              <a:spcBef>
                <a:spcPts val="0"/>
              </a:spcBef>
              <a:spcAft>
                <a:spcPts val="0"/>
              </a:spcAft>
              <a:buSzPts val="1800"/>
              <a:buNone/>
            </a:pPr>
            <a:r>
              <a:rPr lang="en-US" b="1"/>
              <a:t>Conjunctiva</a:t>
            </a:r>
            <a:r>
              <a:rPr lang="en-US"/>
              <a:t> is the membrane lining the back of the lids and the front of the eye except for the cornea.</a:t>
            </a:r>
            <a:endParaRPr/>
          </a:p>
          <a:p>
            <a:pPr marL="0" lvl="0" indent="0" algn="l" rtl="0">
              <a:lnSpc>
                <a:spcPct val="100000"/>
              </a:lnSpc>
              <a:spcBef>
                <a:spcPts val="0"/>
              </a:spcBef>
              <a:spcAft>
                <a:spcPts val="0"/>
              </a:spcAft>
              <a:buSzPts val="1800"/>
              <a:buNone/>
            </a:pPr>
            <a:r>
              <a:rPr lang="en-US" b="1"/>
              <a:t>Sclera</a:t>
            </a:r>
            <a:r>
              <a:rPr lang="en-US"/>
              <a:t> or “white of the eye”(tough,white opaque membrane) and attaches to the muscles.</a:t>
            </a:r>
            <a:endParaRPr/>
          </a:p>
          <a:p>
            <a:pPr marL="0" lvl="0" indent="0" algn="l" rtl="0">
              <a:lnSpc>
                <a:spcPct val="100000"/>
              </a:lnSpc>
              <a:spcBef>
                <a:spcPts val="0"/>
              </a:spcBef>
              <a:spcAft>
                <a:spcPts val="0"/>
              </a:spcAft>
              <a:buSzPts val="1800"/>
              <a:buNone/>
            </a:pPr>
            <a:r>
              <a:rPr lang="en-US" b="1"/>
              <a:t>Cornea</a:t>
            </a:r>
            <a:r>
              <a:rPr lang="en-US"/>
              <a:t> is the clear thin, dome-shaped tissue that lets in light, by bending rays. Its function is focus.</a:t>
            </a:r>
            <a:endParaRPr/>
          </a:p>
          <a:p>
            <a:pPr marL="0" lvl="0" indent="0" algn="l" rtl="0">
              <a:lnSpc>
                <a:spcPct val="100000"/>
              </a:lnSpc>
              <a:spcBef>
                <a:spcPts val="0"/>
              </a:spcBef>
              <a:spcAft>
                <a:spcPts val="0"/>
              </a:spcAft>
              <a:buSzPts val="1800"/>
              <a:buNone/>
            </a:pPr>
            <a:r>
              <a:rPr lang="en-US"/>
              <a:t>MIDDLE LAYER or vascular tunic:</a:t>
            </a:r>
            <a:endParaRPr/>
          </a:p>
          <a:p>
            <a:pPr marL="0" lvl="0" indent="0" algn="l" rtl="0">
              <a:lnSpc>
                <a:spcPct val="100000"/>
              </a:lnSpc>
              <a:spcBef>
                <a:spcPts val="0"/>
              </a:spcBef>
              <a:spcAft>
                <a:spcPts val="0"/>
              </a:spcAft>
              <a:buSzPts val="1800"/>
              <a:buNone/>
            </a:pPr>
            <a:r>
              <a:rPr lang="en-US" b="1"/>
              <a:t>Iris</a:t>
            </a:r>
            <a:r>
              <a:rPr lang="en-US"/>
              <a:t> is the color portion of the eye that adjusts the size of the pupil </a:t>
            </a:r>
            <a:endParaRPr/>
          </a:p>
          <a:p>
            <a:pPr marL="0" lvl="0" indent="0" algn="l" rtl="0">
              <a:lnSpc>
                <a:spcPct val="100000"/>
              </a:lnSpc>
              <a:spcBef>
                <a:spcPts val="0"/>
              </a:spcBef>
              <a:spcAft>
                <a:spcPts val="0"/>
              </a:spcAft>
              <a:buSzPts val="1800"/>
              <a:buNone/>
            </a:pPr>
            <a:r>
              <a:rPr lang="en-US" b="1"/>
              <a:t>Pupil</a:t>
            </a:r>
            <a:r>
              <a:rPr lang="en-US"/>
              <a:t> is the opening in the center of the iris and responsible for controlling the amount of light in by dilating or restricting. The Iris and Pupil are compared to shutter of a camera,controlling light and focusing images.</a:t>
            </a:r>
            <a:endParaRPr/>
          </a:p>
          <a:p>
            <a:pPr marL="0" lvl="0" indent="0" algn="l" rtl="0">
              <a:lnSpc>
                <a:spcPct val="100000"/>
              </a:lnSpc>
              <a:spcBef>
                <a:spcPts val="0"/>
              </a:spcBef>
              <a:spcAft>
                <a:spcPts val="0"/>
              </a:spcAft>
              <a:buSzPts val="1800"/>
              <a:buNone/>
            </a:pPr>
            <a:r>
              <a:rPr lang="en-US" b="1"/>
              <a:t>Lens</a:t>
            </a:r>
            <a:r>
              <a:rPr lang="en-US"/>
              <a:t> clear part of the eye behind the iris. It is an olive-shaped structure with NO blood vessels. By adjusting its size shape and size, the lens can change the focus. It partners with the cornea as principal optical structures to help focus light on the retina, allowing the eye to focus on both far and near objects.</a:t>
            </a:r>
            <a:endParaRPr/>
          </a:p>
          <a:p>
            <a:pPr marL="0" lvl="0" indent="0" algn="l" rtl="0">
              <a:lnSpc>
                <a:spcPct val="100000"/>
              </a:lnSpc>
              <a:spcBef>
                <a:spcPts val="0"/>
              </a:spcBef>
              <a:spcAft>
                <a:spcPts val="0"/>
              </a:spcAft>
              <a:buSzPts val="1800"/>
              <a:buNone/>
            </a:pPr>
            <a:r>
              <a:rPr lang="en-US" b="1"/>
              <a:t>Aqueous humor</a:t>
            </a:r>
            <a:r>
              <a:rPr lang="en-US"/>
              <a:t> is a water like fluid that fills the anterior and posterior chambers of the eye located in front of the lens, and is produced by the ciliary body.</a:t>
            </a:r>
            <a:endParaRPr/>
          </a:p>
          <a:p>
            <a:pPr marL="0" lvl="0" indent="0" algn="l" rtl="0">
              <a:lnSpc>
                <a:spcPct val="100000"/>
              </a:lnSpc>
              <a:spcBef>
                <a:spcPts val="0"/>
              </a:spcBef>
              <a:spcAft>
                <a:spcPts val="0"/>
              </a:spcAft>
              <a:buSzPts val="1800"/>
              <a:buNone/>
            </a:pPr>
            <a:r>
              <a:rPr lang="en-US"/>
              <a:t>MIDDLE VASCULAR LAYER:</a:t>
            </a:r>
            <a:endParaRPr/>
          </a:p>
          <a:p>
            <a:pPr marL="0" lvl="0" indent="0" algn="l" rtl="0">
              <a:lnSpc>
                <a:spcPct val="100000"/>
              </a:lnSpc>
              <a:spcBef>
                <a:spcPts val="0"/>
              </a:spcBef>
              <a:spcAft>
                <a:spcPts val="0"/>
              </a:spcAft>
              <a:buSzPts val="1800"/>
              <a:buNone/>
            </a:pPr>
            <a:r>
              <a:rPr lang="en-US" b="1"/>
              <a:t>Choroid</a:t>
            </a:r>
            <a:r>
              <a:rPr lang="en-US"/>
              <a:t> lines the eyeball and contains vascular system that nourishes the retina The anterior part of the choroid passes through the ciliary body. </a:t>
            </a:r>
            <a:endParaRPr/>
          </a:p>
          <a:p>
            <a:pPr marL="0" lvl="0" indent="0" algn="l" rtl="0">
              <a:lnSpc>
                <a:spcPct val="100000"/>
              </a:lnSpc>
              <a:spcBef>
                <a:spcPts val="0"/>
              </a:spcBef>
              <a:spcAft>
                <a:spcPts val="0"/>
              </a:spcAft>
              <a:buSzPts val="1800"/>
              <a:buNone/>
            </a:pPr>
            <a:r>
              <a:rPr lang="en-US"/>
              <a:t>Ciliary body contains muscles that suspend the lens and facilitate accommodation.</a:t>
            </a:r>
            <a:endParaRPr/>
          </a:p>
          <a:p>
            <a:pPr marL="0" lvl="0" indent="0" algn="l" rtl="0">
              <a:lnSpc>
                <a:spcPct val="100000"/>
              </a:lnSpc>
              <a:spcBef>
                <a:spcPts val="0"/>
              </a:spcBef>
              <a:spcAft>
                <a:spcPts val="0"/>
              </a:spcAft>
              <a:buSzPts val="1800"/>
              <a:buNone/>
            </a:pPr>
            <a:r>
              <a:rPr lang="en-US"/>
              <a:t>INNER NERVOUS LAYER:</a:t>
            </a:r>
            <a:endParaRPr/>
          </a:p>
          <a:p>
            <a:pPr marL="0" lvl="0" indent="0" algn="l" rtl="0">
              <a:lnSpc>
                <a:spcPct val="100000"/>
              </a:lnSpc>
              <a:spcBef>
                <a:spcPts val="0"/>
              </a:spcBef>
              <a:spcAft>
                <a:spcPts val="0"/>
              </a:spcAft>
              <a:buSzPts val="1800"/>
              <a:buNone/>
            </a:pPr>
            <a:r>
              <a:rPr lang="en-US" b="1"/>
              <a:t>Vitreous humor</a:t>
            </a:r>
            <a:r>
              <a:rPr lang="en-US"/>
              <a:t> is located between the lens and retina and is a clear gel that fills the inside of the eye. It gives the eye its shape and keeps the retina in place.</a:t>
            </a:r>
            <a:endParaRPr/>
          </a:p>
          <a:p>
            <a:pPr marL="0" lvl="0" indent="0" algn="l" rtl="0">
              <a:lnSpc>
                <a:spcPct val="100000"/>
              </a:lnSpc>
              <a:spcBef>
                <a:spcPts val="0"/>
              </a:spcBef>
              <a:spcAft>
                <a:spcPts val="0"/>
              </a:spcAft>
              <a:buSzPts val="1800"/>
              <a:buNone/>
            </a:pPr>
            <a:r>
              <a:rPr lang="en-US" b="1"/>
              <a:t>Macula Lutea</a:t>
            </a:r>
            <a:r>
              <a:rPr lang="en-US"/>
              <a:t> is responsible for central vision, which is the sharpest vision.</a:t>
            </a:r>
            <a:endParaRPr/>
          </a:p>
          <a:p>
            <a:pPr marL="0" lvl="0" indent="0" algn="l" rtl="0">
              <a:lnSpc>
                <a:spcPct val="100000"/>
              </a:lnSpc>
              <a:spcBef>
                <a:spcPts val="0"/>
              </a:spcBef>
              <a:spcAft>
                <a:spcPts val="0"/>
              </a:spcAft>
              <a:buSzPts val="1800"/>
              <a:buNone/>
            </a:pPr>
            <a:r>
              <a:rPr lang="en-US" b="1"/>
              <a:t>Optic nerve</a:t>
            </a:r>
            <a:r>
              <a:rPr lang="en-US"/>
              <a:t> consists of over 1 million nerve fibers and cells that carry visual messages from the retina to the brain.</a:t>
            </a:r>
            <a:endParaRPr/>
          </a:p>
          <a:p>
            <a:pPr marL="0" lvl="0" indent="0" algn="l" rtl="0">
              <a:lnSpc>
                <a:spcPct val="100000"/>
              </a:lnSpc>
              <a:spcBef>
                <a:spcPts val="0"/>
              </a:spcBef>
              <a:spcAft>
                <a:spcPts val="0"/>
              </a:spcAft>
              <a:buSzPts val="1800"/>
              <a:buNone/>
            </a:pPr>
            <a:r>
              <a:rPr lang="en-US"/>
              <a:t>Six extraocular muscles control eye movement in the bony orbit. The muscles to both eyes work together to create simultaneous movement.</a:t>
            </a:r>
            <a:endParaRPr/>
          </a:p>
          <a:p>
            <a:pPr marL="0" lvl="0" indent="0" algn="l" rtl="0">
              <a:lnSpc>
                <a:spcPct val="100000"/>
              </a:lnSpc>
              <a:spcBef>
                <a:spcPts val="0"/>
              </a:spcBef>
              <a:spcAft>
                <a:spcPts val="0"/>
              </a:spcAft>
              <a:buSzPts val="1800"/>
              <a:buNone/>
            </a:pPr>
            <a:r>
              <a:rPr lang="en-US"/>
              <a:t>HOW THE EYE WORKS IN SUMMARY:</a:t>
            </a:r>
            <a:endParaRPr/>
          </a:p>
          <a:p>
            <a:pPr marL="0" lvl="0" indent="0" algn="l" rtl="0">
              <a:lnSpc>
                <a:spcPct val="100000"/>
              </a:lnSpc>
              <a:spcBef>
                <a:spcPts val="0"/>
              </a:spcBef>
              <a:spcAft>
                <a:spcPts val="0"/>
              </a:spcAft>
              <a:buSzPts val="1800"/>
              <a:buNone/>
            </a:pPr>
            <a:r>
              <a:rPr lang="en-US"/>
              <a:t>The eye works like a camera. The iris is the aperture that controls the amount of light rays reaching the cornea and lens, and the retina works as the film. Bending of the light rays by the cornea and lens serves to create a sharp images on the retina. These images trigger nerve impulses, and then are transmitted to the brain where the images are perceived and interpreted.</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9:notes"/>
          <p:cNvSpPr>
            <a:spLocks noGrp="1" noRot="1" noChangeAspect="1"/>
          </p:cNvSpPr>
          <p:nvPr>
            <p:ph type="sldImg" idx="2"/>
          </p:nvPr>
        </p:nvSpPr>
        <p:spPr>
          <a:xfrm>
            <a:off x="1174750" y="695325"/>
            <a:ext cx="463550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0" name="Google Shape;120;p9:notes"/>
          <p:cNvSpPr txBox="1">
            <a:spLocks noGrp="1"/>
          </p:cNvSpPr>
          <p:nvPr>
            <p:ph type="body" idx="1"/>
          </p:nvPr>
        </p:nvSpPr>
        <p:spPr>
          <a:xfrm>
            <a:off x="698500" y="4403725"/>
            <a:ext cx="5588100" cy="4172100"/>
          </a:xfrm>
          <a:prstGeom prst="rect">
            <a:avLst/>
          </a:prstGeom>
          <a:noFill/>
          <a:ln>
            <a:noFill/>
          </a:ln>
        </p:spPr>
        <p:txBody>
          <a:bodyPr spcFirstLastPara="1" wrap="square" lIns="92875" tIns="46425" rIns="92875" bIns="46425" anchor="t" anchorCtr="0">
            <a:noAutofit/>
          </a:bodyPr>
          <a:lstStyle/>
          <a:p>
            <a:pPr marL="0" lvl="0" indent="0" algn="l" rtl="0">
              <a:lnSpc>
                <a:spcPct val="100000"/>
              </a:lnSpc>
              <a:spcBef>
                <a:spcPts val="0"/>
              </a:spcBef>
              <a:spcAft>
                <a:spcPts val="0"/>
              </a:spcAft>
              <a:buSzPts val="1800"/>
              <a:buNone/>
            </a:pPr>
            <a:r>
              <a:rPr lang="en-US"/>
              <a:t>Swelling, itching, redness and drainage</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15:notes"/>
          <p:cNvSpPr txBox="1"/>
          <p:nvPr/>
        </p:nvSpPr>
        <p:spPr>
          <a:xfrm>
            <a:off x="3956050" y="8805862"/>
            <a:ext cx="3027300" cy="463500"/>
          </a:xfrm>
          <a:prstGeom prst="rect">
            <a:avLst/>
          </a:prstGeom>
          <a:noFill/>
          <a:ln>
            <a:noFill/>
          </a:ln>
        </p:spPr>
        <p:txBody>
          <a:bodyPr spcFirstLastPara="1" wrap="square" lIns="92875" tIns="46425" rIns="92875" bIns="46425"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9</a:t>
            </a:fld>
            <a:endParaRPr sz="1400" b="0" i="0" u="none" strike="noStrike" cap="none">
              <a:solidFill>
                <a:srgbClr val="000000"/>
              </a:solidFill>
              <a:latin typeface="Arial"/>
              <a:ea typeface="Arial"/>
              <a:cs typeface="Arial"/>
              <a:sym typeface="Arial"/>
            </a:endParaRPr>
          </a:p>
        </p:txBody>
      </p:sp>
      <p:sp>
        <p:nvSpPr>
          <p:cNvPr id="175" name="Google Shape;175;p15:notes"/>
          <p:cNvSpPr>
            <a:spLocks noGrp="1" noRot="1" noChangeAspect="1"/>
          </p:cNvSpPr>
          <p:nvPr>
            <p:ph type="sldImg" idx="2"/>
          </p:nvPr>
        </p:nvSpPr>
        <p:spPr>
          <a:xfrm>
            <a:off x="1174750" y="695325"/>
            <a:ext cx="463550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6" name="Google Shape;176;p15:notes"/>
          <p:cNvSpPr txBox="1">
            <a:spLocks noGrp="1"/>
          </p:cNvSpPr>
          <p:nvPr>
            <p:ph type="body" idx="1"/>
          </p:nvPr>
        </p:nvSpPr>
        <p:spPr>
          <a:xfrm>
            <a:off x="698500" y="4403725"/>
            <a:ext cx="5588100" cy="4172100"/>
          </a:xfrm>
          <a:prstGeom prst="rect">
            <a:avLst/>
          </a:prstGeom>
          <a:noFill/>
          <a:ln>
            <a:noFill/>
          </a:ln>
        </p:spPr>
        <p:txBody>
          <a:bodyPr spcFirstLastPara="1" wrap="square" lIns="92875" tIns="46425" rIns="92875" bIns="46425" anchor="t" anchorCtr="0">
            <a:noAutofit/>
          </a:bodyPr>
          <a:lstStyle/>
          <a:p>
            <a:pPr marL="0" lvl="0" indent="0" algn="l" rtl="0">
              <a:lnSpc>
                <a:spcPct val="100000"/>
              </a:lnSpc>
              <a:spcBef>
                <a:spcPts val="0"/>
              </a:spcBef>
              <a:spcAft>
                <a:spcPts val="0"/>
              </a:spcAft>
              <a:buSzPts val="1800"/>
              <a:buNone/>
            </a:pPr>
            <a:r>
              <a:rPr lang="en-US" sz="1600" b="1" dirty="0">
                <a:solidFill>
                  <a:srgbClr val="202124"/>
                </a:solidFill>
                <a:highlight>
                  <a:srgbClr val="FFFFFF"/>
                </a:highlight>
              </a:rPr>
              <a:t>Entropion</a:t>
            </a:r>
            <a:r>
              <a:rPr lang="en-US" sz="1600" dirty="0">
                <a:solidFill>
                  <a:srgbClr val="202124"/>
                </a:solidFill>
                <a:highlight>
                  <a:srgbClr val="FFFFFF"/>
                </a:highlight>
              </a:rPr>
              <a:t> is a condition in which your eyelid, usually the lower one, is turned inward so that your eyelashes rub against your eyeball, causing discomfort.</a:t>
            </a:r>
            <a:endParaRPr sz="1600" dirty="0">
              <a:solidFill>
                <a:srgbClr val="202124"/>
              </a:solidFill>
              <a:highlight>
                <a:srgbClr val="FFFFFF"/>
              </a:highlight>
            </a:endParaRPr>
          </a:p>
          <a:p>
            <a:pPr marL="0" lvl="0" indent="0" algn="l" rtl="0">
              <a:lnSpc>
                <a:spcPct val="100000"/>
              </a:lnSpc>
              <a:spcBef>
                <a:spcPts val="0"/>
              </a:spcBef>
              <a:spcAft>
                <a:spcPts val="0"/>
              </a:spcAft>
              <a:buSzPts val="1800"/>
              <a:buNone/>
            </a:pPr>
            <a:endParaRPr sz="1200" dirty="0">
              <a:solidFill>
                <a:srgbClr val="202124"/>
              </a:solidFill>
              <a:highlight>
                <a:srgbClr val="FFFFFF"/>
              </a:highlight>
            </a:endParaRPr>
          </a:p>
          <a:p>
            <a:pPr marL="0" lvl="0" indent="0" algn="l" rtl="0">
              <a:lnSpc>
                <a:spcPct val="100000"/>
              </a:lnSpc>
              <a:spcBef>
                <a:spcPts val="0"/>
              </a:spcBef>
              <a:spcAft>
                <a:spcPts val="0"/>
              </a:spcAft>
              <a:buSzPts val="1800"/>
              <a:buNone/>
            </a:pPr>
            <a:r>
              <a:rPr lang="en-US" dirty="0"/>
              <a:t>May lead to corneal ulceration or scarring</a:t>
            </a:r>
            <a:endParaRPr dirty="0"/>
          </a:p>
        </p:txBody>
      </p:sp>
    </p:spTree>
    <p:extLst>
      <p:ext uri="{BB962C8B-B14F-4D97-AF65-F5344CB8AC3E}">
        <p14:creationId xmlns:p14="http://schemas.microsoft.com/office/powerpoint/2010/main" val="14291059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and Content" type="obj">
  <p:cSld name="OBJECT">
    <p:spTree>
      <p:nvGrpSpPr>
        <p:cNvPr id="1" name="Shape 25"/>
        <p:cNvGrpSpPr/>
        <p:nvPr/>
      </p:nvGrpSpPr>
      <p:grpSpPr>
        <a:xfrm>
          <a:off x="0" y="0"/>
          <a:ext cx="0" cy="0"/>
          <a:chOff x="0" y="0"/>
          <a:chExt cx="0" cy="0"/>
        </a:xfrm>
      </p:grpSpPr>
      <p:sp>
        <p:nvSpPr>
          <p:cNvPr id="26" name="Google Shape;26;p111"/>
          <p:cNvSpPr txBox="1">
            <a:spLocks noGrp="1"/>
          </p:cNvSpPr>
          <p:nvPr>
            <p:ph type="title"/>
          </p:nvPr>
        </p:nvSpPr>
        <p:spPr>
          <a:xfrm>
            <a:off x="990600" y="838200"/>
            <a:ext cx="6858000" cy="914400"/>
          </a:xfrm>
          <a:prstGeom prst="rect">
            <a:avLst/>
          </a:prstGeom>
          <a:solidFill>
            <a:srgbClr val="FFFFFF"/>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7" name="Google Shape;27;p111"/>
          <p:cNvSpPr txBox="1">
            <a:spLocks noGrp="1"/>
          </p:cNvSpPr>
          <p:nvPr>
            <p:ph type="body" idx="1"/>
          </p:nvPr>
        </p:nvSpPr>
        <p:spPr>
          <a:xfrm>
            <a:off x="990600" y="1981200"/>
            <a:ext cx="6858000" cy="41148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lt1"/>
              </a:buClr>
              <a:buSzPts val="1800"/>
              <a:buChar char="•"/>
              <a:defRPr/>
            </a:lvl1pPr>
            <a:lvl2pPr marL="914400" lvl="1" indent="-342900" algn="l">
              <a:lnSpc>
                <a:spcPct val="100000"/>
              </a:lnSpc>
              <a:spcBef>
                <a:spcPts val="360"/>
              </a:spcBef>
              <a:spcAft>
                <a:spcPts val="0"/>
              </a:spcAft>
              <a:buClr>
                <a:schemeClr val="lt1"/>
              </a:buClr>
              <a:buSzPts val="1800"/>
              <a:buChar char="–"/>
              <a:defRPr/>
            </a:lvl2pPr>
            <a:lvl3pPr marL="1371600" lvl="2" indent="-342900" algn="l">
              <a:lnSpc>
                <a:spcPct val="100000"/>
              </a:lnSpc>
              <a:spcBef>
                <a:spcPts val="360"/>
              </a:spcBef>
              <a:spcAft>
                <a:spcPts val="0"/>
              </a:spcAft>
              <a:buClr>
                <a:schemeClr val="lt1"/>
              </a:buClr>
              <a:buSzPts val="1800"/>
              <a:buChar char="•"/>
              <a:defRPr/>
            </a:lvl3pPr>
            <a:lvl4pPr marL="1828800" lvl="3" indent="-342900" algn="l">
              <a:lnSpc>
                <a:spcPct val="100000"/>
              </a:lnSpc>
              <a:spcBef>
                <a:spcPts val="360"/>
              </a:spcBef>
              <a:spcAft>
                <a:spcPts val="0"/>
              </a:spcAft>
              <a:buClr>
                <a:schemeClr val="lt1"/>
              </a:buClr>
              <a:buSzPts val="1800"/>
              <a:buChar char="–"/>
              <a:defRPr/>
            </a:lvl4pPr>
            <a:lvl5pPr marL="2286000" lvl="4" indent="-342900" algn="l">
              <a:lnSpc>
                <a:spcPct val="100000"/>
              </a:lnSpc>
              <a:spcBef>
                <a:spcPts val="360"/>
              </a:spcBef>
              <a:spcAft>
                <a:spcPts val="0"/>
              </a:spcAft>
              <a:buClr>
                <a:schemeClr val="lt1"/>
              </a:buClr>
              <a:buSzPts val="1800"/>
              <a:buChar char="»"/>
              <a:defRPr/>
            </a:lvl5pPr>
            <a:lvl6pPr marL="2743200" lvl="5" indent="-342900" algn="l">
              <a:lnSpc>
                <a:spcPct val="100000"/>
              </a:lnSpc>
              <a:spcBef>
                <a:spcPts val="360"/>
              </a:spcBef>
              <a:spcAft>
                <a:spcPts val="0"/>
              </a:spcAft>
              <a:buClr>
                <a:schemeClr val="lt1"/>
              </a:buClr>
              <a:buSzPts val="1800"/>
              <a:buChar char="»"/>
              <a:defRPr/>
            </a:lvl6pPr>
            <a:lvl7pPr marL="3200400" lvl="6" indent="-342900" algn="l">
              <a:lnSpc>
                <a:spcPct val="100000"/>
              </a:lnSpc>
              <a:spcBef>
                <a:spcPts val="360"/>
              </a:spcBef>
              <a:spcAft>
                <a:spcPts val="0"/>
              </a:spcAft>
              <a:buClr>
                <a:schemeClr val="lt1"/>
              </a:buClr>
              <a:buSzPts val="1800"/>
              <a:buChar char="»"/>
              <a:defRPr/>
            </a:lvl7pPr>
            <a:lvl8pPr marL="3657600" lvl="7" indent="-342900" algn="l">
              <a:lnSpc>
                <a:spcPct val="100000"/>
              </a:lnSpc>
              <a:spcBef>
                <a:spcPts val="360"/>
              </a:spcBef>
              <a:spcAft>
                <a:spcPts val="0"/>
              </a:spcAft>
              <a:buClr>
                <a:schemeClr val="lt1"/>
              </a:buClr>
              <a:buSzPts val="1800"/>
              <a:buChar char="»"/>
              <a:defRPr/>
            </a:lvl8pPr>
            <a:lvl9pPr marL="4114800" lvl="8" indent="-342900" algn="l">
              <a:lnSpc>
                <a:spcPct val="100000"/>
              </a:lnSpc>
              <a:spcBef>
                <a:spcPts val="360"/>
              </a:spcBef>
              <a:spcAft>
                <a:spcPts val="0"/>
              </a:spcAft>
              <a:buClr>
                <a:schemeClr val="lt1"/>
              </a:buClr>
              <a:buSzPts val="1800"/>
              <a:buChar char="»"/>
              <a:defRPr/>
            </a:lvl9pPr>
          </a:lstStyle>
          <a:p>
            <a:endParaRPr/>
          </a:p>
        </p:txBody>
      </p:sp>
      <p:sp>
        <p:nvSpPr>
          <p:cNvPr id="28" name="Google Shape;28;p11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11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11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lt1"/>
              </a:buClr>
              <a:buSzPts val="1400"/>
              <a:buFont typeface="Gill Sans"/>
              <a:buNone/>
              <a:defRPr sz="1400" b="0" i="0" u="none" strike="noStrike" cap="none">
                <a:solidFill>
                  <a:schemeClr val="lt1"/>
                </a:solidFill>
                <a:latin typeface="Gill Sans"/>
                <a:ea typeface="Gill Sans"/>
                <a:cs typeface="Gill Sans"/>
                <a:sym typeface="Gill Sans"/>
              </a:defRPr>
            </a:lvl1pPr>
            <a:lvl2pPr marL="0" marR="0" lvl="1" indent="0" algn="r">
              <a:lnSpc>
                <a:spcPct val="100000"/>
              </a:lnSpc>
              <a:spcBef>
                <a:spcPts val="0"/>
              </a:spcBef>
              <a:spcAft>
                <a:spcPts val="0"/>
              </a:spcAft>
              <a:buClr>
                <a:schemeClr val="lt1"/>
              </a:buClr>
              <a:buSzPts val="1400"/>
              <a:buFont typeface="Gill Sans"/>
              <a:buNone/>
              <a:defRPr sz="1400" b="0" i="0" u="none" strike="noStrike" cap="none">
                <a:solidFill>
                  <a:schemeClr val="lt1"/>
                </a:solidFill>
                <a:latin typeface="Gill Sans"/>
                <a:ea typeface="Gill Sans"/>
                <a:cs typeface="Gill Sans"/>
                <a:sym typeface="Gill Sans"/>
              </a:defRPr>
            </a:lvl2pPr>
            <a:lvl3pPr marL="0" marR="0" lvl="2" indent="0" algn="r">
              <a:lnSpc>
                <a:spcPct val="100000"/>
              </a:lnSpc>
              <a:spcBef>
                <a:spcPts val="0"/>
              </a:spcBef>
              <a:spcAft>
                <a:spcPts val="0"/>
              </a:spcAft>
              <a:buClr>
                <a:schemeClr val="lt1"/>
              </a:buClr>
              <a:buSzPts val="1400"/>
              <a:buFont typeface="Gill Sans"/>
              <a:buNone/>
              <a:defRPr sz="1400" b="0" i="0" u="none" strike="noStrike" cap="none">
                <a:solidFill>
                  <a:schemeClr val="lt1"/>
                </a:solidFill>
                <a:latin typeface="Gill Sans"/>
                <a:ea typeface="Gill Sans"/>
                <a:cs typeface="Gill Sans"/>
                <a:sym typeface="Gill Sans"/>
              </a:defRPr>
            </a:lvl3pPr>
            <a:lvl4pPr marL="0" marR="0" lvl="3" indent="0" algn="r">
              <a:lnSpc>
                <a:spcPct val="100000"/>
              </a:lnSpc>
              <a:spcBef>
                <a:spcPts val="0"/>
              </a:spcBef>
              <a:spcAft>
                <a:spcPts val="0"/>
              </a:spcAft>
              <a:buClr>
                <a:schemeClr val="lt1"/>
              </a:buClr>
              <a:buSzPts val="1400"/>
              <a:buFont typeface="Gill Sans"/>
              <a:buNone/>
              <a:defRPr sz="1400" b="0" i="0" u="none" strike="noStrike" cap="none">
                <a:solidFill>
                  <a:schemeClr val="lt1"/>
                </a:solidFill>
                <a:latin typeface="Gill Sans"/>
                <a:ea typeface="Gill Sans"/>
                <a:cs typeface="Gill Sans"/>
                <a:sym typeface="Gill Sans"/>
              </a:defRPr>
            </a:lvl4pPr>
            <a:lvl5pPr marL="0" marR="0" lvl="4" indent="0" algn="r">
              <a:lnSpc>
                <a:spcPct val="100000"/>
              </a:lnSpc>
              <a:spcBef>
                <a:spcPts val="0"/>
              </a:spcBef>
              <a:spcAft>
                <a:spcPts val="0"/>
              </a:spcAft>
              <a:buClr>
                <a:schemeClr val="lt1"/>
              </a:buClr>
              <a:buSzPts val="1400"/>
              <a:buFont typeface="Gill Sans"/>
              <a:buNone/>
              <a:defRPr sz="1400" b="0" i="0" u="none" strike="noStrike" cap="none">
                <a:solidFill>
                  <a:schemeClr val="lt1"/>
                </a:solidFill>
                <a:latin typeface="Gill Sans"/>
                <a:ea typeface="Gill Sans"/>
                <a:cs typeface="Gill Sans"/>
                <a:sym typeface="Gill Sans"/>
              </a:defRPr>
            </a:lvl5pPr>
            <a:lvl6pPr marL="0" marR="0" lvl="5" indent="0" algn="r">
              <a:lnSpc>
                <a:spcPct val="100000"/>
              </a:lnSpc>
              <a:spcBef>
                <a:spcPts val="0"/>
              </a:spcBef>
              <a:spcAft>
                <a:spcPts val="0"/>
              </a:spcAft>
              <a:buClr>
                <a:schemeClr val="lt1"/>
              </a:buClr>
              <a:buSzPts val="1400"/>
              <a:buFont typeface="Gill Sans"/>
              <a:buNone/>
              <a:defRPr sz="1400" b="0" i="0" u="none" strike="noStrike" cap="none">
                <a:solidFill>
                  <a:schemeClr val="lt1"/>
                </a:solidFill>
                <a:latin typeface="Gill Sans"/>
                <a:ea typeface="Gill Sans"/>
                <a:cs typeface="Gill Sans"/>
                <a:sym typeface="Gill Sans"/>
              </a:defRPr>
            </a:lvl6pPr>
            <a:lvl7pPr marL="0" marR="0" lvl="6" indent="0" algn="r">
              <a:lnSpc>
                <a:spcPct val="100000"/>
              </a:lnSpc>
              <a:spcBef>
                <a:spcPts val="0"/>
              </a:spcBef>
              <a:spcAft>
                <a:spcPts val="0"/>
              </a:spcAft>
              <a:buClr>
                <a:schemeClr val="lt1"/>
              </a:buClr>
              <a:buSzPts val="1400"/>
              <a:buFont typeface="Gill Sans"/>
              <a:buNone/>
              <a:defRPr sz="1400" b="0" i="0" u="none" strike="noStrike" cap="none">
                <a:solidFill>
                  <a:schemeClr val="lt1"/>
                </a:solidFill>
                <a:latin typeface="Gill Sans"/>
                <a:ea typeface="Gill Sans"/>
                <a:cs typeface="Gill Sans"/>
                <a:sym typeface="Gill Sans"/>
              </a:defRPr>
            </a:lvl7pPr>
            <a:lvl8pPr marL="0" marR="0" lvl="7" indent="0" algn="r">
              <a:lnSpc>
                <a:spcPct val="100000"/>
              </a:lnSpc>
              <a:spcBef>
                <a:spcPts val="0"/>
              </a:spcBef>
              <a:spcAft>
                <a:spcPts val="0"/>
              </a:spcAft>
              <a:buClr>
                <a:schemeClr val="lt1"/>
              </a:buClr>
              <a:buSzPts val="1400"/>
              <a:buFont typeface="Gill Sans"/>
              <a:buNone/>
              <a:defRPr sz="1400" b="0" i="0" u="none" strike="noStrike" cap="none">
                <a:solidFill>
                  <a:schemeClr val="lt1"/>
                </a:solidFill>
                <a:latin typeface="Gill Sans"/>
                <a:ea typeface="Gill Sans"/>
                <a:cs typeface="Gill Sans"/>
                <a:sym typeface="Gill Sans"/>
              </a:defRPr>
            </a:lvl8pPr>
            <a:lvl9pPr marL="0" marR="0" lvl="8" indent="0" algn="r">
              <a:lnSpc>
                <a:spcPct val="100000"/>
              </a:lnSpc>
              <a:spcBef>
                <a:spcPts val="0"/>
              </a:spcBef>
              <a:spcAft>
                <a:spcPts val="0"/>
              </a:spcAft>
              <a:buClr>
                <a:schemeClr val="lt1"/>
              </a:buClr>
              <a:buSzPts val="1400"/>
              <a:buFont typeface="Gill Sans"/>
              <a:buNone/>
              <a:defRPr sz="1400" b="0" i="0" u="none" strike="noStrike" cap="none">
                <a:solidFill>
                  <a:schemeClr val="lt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solidFill>
                <a:srgbClr val="000000"/>
              </a:solidFill>
              <a:latin typeface="Arial"/>
              <a:ea typeface="Arial"/>
              <a:cs typeface="Arial"/>
              <a:sym typeface="Arial"/>
            </a:endParaRPr>
          </a:p>
        </p:txBody>
      </p:sp>
    </p:spTree>
    <p:extLst>
      <p:ext uri="{BB962C8B-B14F-4D97-AF65-F5344CB8AC3E}">
        <p14:creationId xmlns:p14="http://schemas.microsoft.com/office/powerpoint/2010/main" val="2553390587"/>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4985538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endParaRPr lang="en-US"/>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pPr marL="0" lvl="0" indent="0" algn="r" rtl="0">
              <a:spcBef>
                <a:spcPts val="0"/>
              </a:spcBef>
              <a:spcAft>
                <a:spcPts val="0"/>
              </a:spcAft>
              <a:buNone/>
            </a:pPr>
            <a:fld id="{00000000-1234-1234-1234-123412341234}" type="slidenum">
              <a:rPr lang="en-US" smtClean="0"/>
              <a:t>‹#›</a:t>
            </a:fld>
            <a:endParaRPr lang="en-US">
              <a:solidFill>
                <a:srgbClr val="000000"/>
              </a:solidFill>
              <a:latin typeface="Arial"/>
              <a:ea typeface="Arial"/>
              <a:cs typeface="Arial"/>
              <a:sym typeface="Arial"/>
            </a:endParaRPr>
          </a:p>
        </p:txBody>
      </p:sp>
    </p:spTree>
    <p:extLst>
      <p:ext uri="{BB962C8B-B14F-4D97-AF65-F5344CB8AC3E}">
        <p14:creationId xmlns:p14="http://schemas.microsoft.com/office/powerpoint/2010/main" val="4046203942"/>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solidFill>
                <a:srgbClr val="000000"/>
              </a:solidFill>
              <a:latin typeface="Arial"/>
              <a:ea typeface="Arial"/>
              <a:cs typeface="Arial"/>
              <a:sym typeface="Arial"/>
            </a:endParaRPr>
          </a:p>
        </p:txBody>
      </p:sp>
    </p:spTree>
    <p:extLst>
      <p:ext uri="{BB962C8B-B14F-4D97-AF65-F5344CB8AC3E}">
        <p14:creationId xmlns:p14="http://schemas.microsoft.com/office/powerpoint/2010/main" val="2669507649"/>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solidFill>
                <a:srgbClr val="000000"/>
              </a:solidFill>
              <a:latin typeface="Arial"/>
              <a:ea typeface="Arial"/>
              <a:cs typeface="Arial"/>
              <a:sym typeface="Arial"/>
            </a:endParaRPr>
          </a:p>
        </p:txBody>
      </p:sp>
    </p:spTree>
    <p:extLst>
      <p:ext uri="{BB962C8B-B14F-4D97-AF65-F5344CB8AC3E}">
        <p14:creationId xmlns:p14="http://schemas.microsoft.com/office/powerpoint/2010/main" val="2382465680"/>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solidFill>
                <a:srgbClr val="000000"/>
              </a:solidFill>
              <a:latin typeface="Arial"/>
              <a:ea typeface="Arial"/>
              <a:cs typeface="Arial"/>
              <a:sym typeface="Arial"/>
            </a:endParaRPr>
          </a:p>
        </p:txBody>
      </p:sp>
    </p:spTree>
    <p:extLst>
      <p:ext uri="{BB962C8B-B14F-4D97-AF65-F5344CB8AC3E}">
        <p14:creationId xmlns:p14="http://schemas.microsoft.com/office/powerpoint/2010/main" val="5942941"/>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wo Content" type="twoObj">
  <p:cSld name="TWO_OBJECTS">
    <p:spTree>
      <p:nvGrpSpPr>
        <p:cNvPr id="1" name="Shape 37"/>
        <p:cNvGrpSpPr/>
        <p:nvPr/>
      </p:nvGrpSpPr>
      <p:grpSpPr>
        <a:xfrm>
          <a:off x="0" y="0"/>
          <a:ext cx="0" cy="0"/>
          <a:chOff x="0" y="0"/>
          <a:chExt cx="0" cy="0"/>
        </a:xfrm>
      </p:grpSpPr>
      <p:sp>
        <p:nvSpPr>
          <p:cNvPr id="38" name="Google Shape;38;p113"/>
          <p:cNvSpPr txBox="1">
            <a:spLocks noGrp="1"/>
          </p:cNvSpPr>
          <p:nvPr>
            <p:ph type="title"/>
          </p:nvPr>
        </p:nvSpPr>
        <p:spPr>
          <a:xfrm>
            <a:off x="990600" y="838200"/>
            <a:ext cx="6858000" cy="914400"/>
          </a:xfrm>
          <a:prstGeom prst="rect">
            <a:avLst/>
          </a:prstGeom>
          <a:solidFill>
            <a:srgbClr val="FFFFFF"/>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9" name="Google Shape;39;p113"/>
          <p:cNvSpPr txBox="1">
            <a:spLocks noGrp="1"/>
          </p:cNvSpPr>
          <p:nvPr>
            <p:ph type="body" idx="1"/>
          </p:nvPr>
        </p:nvSpPr>
        <p:spPr>
          <a:xfrm>
            <a:off x="990600" y="1981200"/>
            <a:ext cx="3352800" cy="4114800"/>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Clr>
                <a:schemeClr val="lt1"/>
              </a:buClr>
              <a:buSzPts val="2800"/>
              <a:buFont typeface="Gill Sans"/>
              <a:buChar char="•"/>
              <a:defRPr sz="2800"/>
            </a:lvl1pPr>
            <a:lvl2pPr marL="914400" lvl="1" indent="-381000" algn="l">
              <a:lnSpc>
                <a:spcPct val="100000"/>
              </a:lnSpc>
              <a:spcBef>
                <a:spcPts val="480"/>
              </a:spcBef>
              <a:spcAft>
                <a:spcPts val="0"/>
              </a:spcAft>
              <a:buClr>
                <a:schemeClr val="lt1"/>
              </a:buClr>
              <a:buSzPts val="2400"/>
              <a:buFont typeface="Gill Sans"/>
              <a:buChar char="–"/>
              <a:defRPr sz="2400"/>
            </a:lvl2pPr>
            <a:lvl3pPr marL="1371600" lvl="2" indent="-355600" algn="l">
              <a:lnSpc>
                <a:spcPct val="100000"/>
              </a:lnSpc>
              <a:spcBef>
                <a:spcPts val="400"/>
              </a:spcBef>
              <a:spcAft>
                <a:spcPts val="0"/>
              </a:spcAft>
              <a:buClr>
                <a:schemeClr val="lt1"/>
              </a:buClr>
              <a:buSzPts val="2000"/>
              <a:buFont typeface="Gill Sans"/>
              <a:buChar char="•"/>
              <a:defRPr sz="2000"/>
            </a:lvl3pPr>
            <a:lvl4pPr marL="1828800" lvl="3" indent="-342900" algn="l">
              <a:lnSpc>
                <a:spcPct val="100000"/>
              </a:lnSpc>
              <a:spcBef>
                <a:spcPts val="360"/>
              </a:spcBef>
              <a:spcAft>
                <a:spcPts val="0"/>
              </a:spcAft>
              <a:buClr>
                <a:schemeClr val="lt1"/>
              </a:buClr>
              <a:buSzPts val="1800"/>
              <a:buFont typeface="Gill Sans"/>
              <a:buChar char="–"/>
              <a:defRPr sz="1800"/>
            </a:lvl4pPr>
            <a:lvl5pPr marL="2286000" lvl="4" indent="-342900" algn="l">
              <a:lnSpc>
                <a:spcPct val="100000"/>
              </a:lnSpc>
              <a:spcBef>
                <a:spcPts val="360"/>
              </a:spcBef>
              <a:spcAft>
                <a:spcPts val="0"/>
              </a:spcAft>
              <a:buClr>
                <a:schemeClr val="lt1"/>
              </a:buClr>
              <a:buSzPts val="1800"/>
              <a:buFont typeface="Gill Sans"/>
              <a:buChar char="»"/>
              <a:defRPr sz="1800"/>
            </a:lvl5pPr>
            <a:lvl6pPr marL="2743200" lvl="5" indent="-342900" algn="l">
              <a:lnSpc>
                <a:spcPct val="100000"/>
              </a:lnSpc>
              <a:spcBef>
                <a:spcPts val="360"/>
              </a:spcBef>
              <a:spcAft>
                <a:spcPts val="0"/>
              </a:spcAft>
              <a:buClr>
                <a:schemeClr val="lt1"/>
              </a:buClr>
              <a:buSzPts val="1800"/>
              <a:buFont typeface="Gill Sans"/>
              <a:buChar char="»"/>
              <a:defRPr sz="1800"/>
            </a:lvl6pPr>
            <a:lvl7pPr marL="3200400" lvl="6" indent="-342900" algn="l">
              <a:lnSpc>
                <a:spcPct val="100000"/>
              </a:lnSpc>
              <a:spcBef>
                <a:spcPts val="360"/>
              </a:spcBef>
              <a:spcAft>
                <a:spcPts val="0"/>
              </a:spcAft>
              <a:buClr>
                <a:schemeClr val="lt1"/>
              </a:buClr>
              <a:buSzPts val="1800"/>
              <a:buFont typeface="Gill Sans"/>
              <a:buChar char="»"/>
              <a:defRPr sz="1800"/>
            </a:lvl7pPr>
            <a:lvl8pPr marL="3657600" lvl="7" indent="-342900" algn="l">
              <a:lnSpc>
                <a:spcPct val="100000"/>
              </a:lnSpc>
              <a:spcBef>
                <a:spcPts val="360"/>
              </a:spcBef>
              <a:spcAft>
                <a:spcPts val="0"/>
              </a:spcAft>
              <a:buClr>
                <a:schemeClr val="lt1"/>
              </a:buClr>
              <a:buSzPts val="1800"/>
              <a:buFont typeface="Gill Sans"/>
              <a:buChar char="»"/>
              <a:defRPr sz="1800"/>
            </a:lvl8pPr>
            <a:lvl9pPr marL="4114800" lvl="8" indent="-342900" algn="l">
              <a:lnSpc>
                <a:spcPct val="100000"/>
              </a:lnSpc>
              <a:spcBef>
                <a:spcPts val="360"/>
              </a:spcBef>
              <a:spcAft>
                <a:spcPts val="0"/>
              </a:spcAft>
              <a:buClr>
                <a:schemeClr val="lt1"/>
              </a:buClr>
              <a:buSzPts val="1800"/>
              <a:buFont typeface="Gill Sans"/>
              <a:buChar char="»"/>
              <a:defRPr sz="1800"/>
            </a:lvl9pPr>
          </a:lstStyle>
          <a:p>
            <a:endParaRPr/>
          </a:p>
        </p:txBody>
      </p:sp>
      <p:sp>
        <p:nvSpPr>
          <p:cNvPr id="40" name="Google Shape;40;p113"/>
          <p:cNvSpPr txBox="1">
            <a:spLocks noGrp="1"/>
          </p:cNvSpPr>
          <p:nvPr>
            <p:ph type="body" idx="2"/>
          </p:nvPr>
        </p:nvSpPr>
        <p:spPr>
          <a:xfrm>
            <a:off x="4495800" y="1981200"/>
            <a:ext cx="3352800" cy="4114800"/>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Clr>
                <a:schemeClr val="lt1"/>
              </a:buClr>
              <a:buSzPts val="2800"/>
              <a:buFont typeface="Gill Sans"/>
              <a:buChar char="•"/>
              <a:defRPr sz="2800"/>
            </a:lvl1pPr>
            <a:lvl2pPr marL="914400" lvl="1" indent="-381000" algn="l">
              <a:lnSpc>
                <a:spcPct val="100000"/>
              </a:lnSpc>
              <a:spcBef>
                <a:spcPts val="480"/>
              </a:spcBef>
              <a:spcAft>
                <a:spcPts val="0"/>
              </a:spcAft>
              <a:buClr>
                <a:schemeClr val="lt1"/>
              </a:buClr>
              <a:buSzPts val="2400"/>
              <a:buFont typeface="Gill Sans"/>
              <a:buChar char="–"/>
              <a:defRPr sz="2400"/>
            </a:lvl2pPr>
            <a:lvl3pPr marL="1371600" lvl="2" indent="-355600" algn="l">
              <a:lnSpc>
                <a:spcPct val="100000"/>
              </a:lnSpc>
              <a:spcBef>
                <a:spcPts val="400"/>
              </a:spcBef>
              <a:spcAft>
                <a:spcPts val="0"/>
              </a:spcAft>
              <a:buClr>
                <a:schemeClr val="lt1"/>
              </a:buClr>
              <a:buSzPts val="2000"/>
              <a:buFont typeface="Gill Sans"/>
              <a:buChar char="•"/>
              <a:defRPr sz="2000"/>
            </a:lvl3pPr>
            <a:lvl4pPr marL="1828800" lvl="3" indent="-342900" algn="l">
              <a:lnSpc>
                <a:spcPct val="100000"/>
              </a:lnSpc>
              <a:spcBef>
                <a:spcPts val="360"/>
              </a:spcBef>
              <a:spcAft>
                <a:spcPts val="0"/>
              </a:spcAft>
              <a:buClr>
                <a:schemeClr val="lt1"/>
              </a:buClr>
              <a:buSzPts val="1800"/>
              <a:buFont typeface="Gill Sans"/>
              <a:buChar char="–"/>
              <a:defRPr sz="1800"/>
            </a:lvl4pPr>
            <a:lvl5pPr marL="2286000" lvl="4" indent="-342900" algn="l">
              <a:lnSpc>
                <a:spcPct val="100000"/>
              </a:lnSpc>
              <a:spcBef>
                <a:spcPts val="360"/>
              </a:spcBef>
              <a:spcAft>
                <a:spcPts val="0"/>
              </a:spcAft>
              <a:buClr>
                <a:schemeClr val="lt1"/>
              </a:buClr>
              <a:buSzPts val="1800"/>
              <a:buFont typeface="Gill Sans"/>
              <a:buChar char="»"/>
              <a:defRPr sz="1800"/>
            </a:lvl5pPr>
            <a:lvl6pPr marL="2743200" lvl="5" indent="-342900" algn="l">
              <a:lnSpc>
                <a:spcPct val="100000"/>
              </a:lnSpc>
              <a:spcBef>
                <a:spcPts val="360"/>
              </a:spcBef>
              <a:spcAft>
                <a:spcPts val="0"/>
              </a:spcAft>
              <a:buClr>
                <a:schemeClr val="lt1"/>
              </a:buClr>
              <a:buSzPts val="1800"/>
              <a:buFont typeface="Gill Sans"/>
              <a:buChar char="»"/>
              <a:defRPr sz="1800"/>
            </a:lvl6pPr>
            <a:lvl7pPr marL="3200400" lvl="6" indent="-342900" algn="l">
              <a:lnSpc>
                <a:spcPct val="100000"/>
              </a:lnSpc>
              <a:spcBef>
                <a:spcPts val="360"/>
              </a:spcBef>
              <a:spcAft>
                <a:spcPts val="0"/>
              </a:spcAft>
              <a:buClr>
                <a:schemeClr val="lt1"/>
              </a:buClr>
              <a:buSzPts val="1800"/>
              <a:buFont typeface="Gill Sans"/>
              <a:buChar char="»"/>
              <a:defRPr sz="1800"/>
            </a:lvl7pPr>
            <a:lvl8pPr marL="3657600" lvl="7" indent="-342900" algn="l">
              <a:lnSpc>
                <a:spcPct val="100000"/>
              </a:lnSpc>
              <a:spcBef>
                <a:spcPts val="360"/>
              </a:spcBef>
              <a:spcAft>
                <a:spcPts val="0"/>
              </a:spcAft>
              <a:buClr>
                <a:schemeClr val="lt1"/>
              </a:buClr>
              <a:buSzPts val="1800"/>
              <a:buFont typeface="Gill Sans"/>
              <a:buChar char="»"/>
              <a:defRPr sz="1800"/>
            </a:lvl8pPr>
            <a:lvl9pPr marL="4114800" lvl="8" indent="-342900" algn="l">
              <a:lnSpc>
                <a:spcPct val="100000"/>
              </a:lnSpc>
              <a:spcBef>
                <a:spcPts val="360"/>
              </a:spcBef>
              <a:spcAft>
                <a:spcPts val="0"/>
              </a:spcAft>
              <a:buClr>
                <a:schemeClr val="lt1"/>
              </a:buClr>
              <a:buSzPts val="1800"/>
              <a:buFont typeface="Gill Sans"/>
              <a:buChar char="»"/>
              <a:defRPr sz="1800"/>
            </a:lvl9pPr>
          </a:lstStyle>
          <a:p>
            <a:endParaRPr/>
          </a:p>
        </p:txBody>
      </p:sp>
      <p:sp>
        <p:nvSpPr>
          <p:cNvPr id="41" name="Google Shape;41;p11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11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11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lt1"/>
              </a:buClr>
              <a:buSzPts val="1400"/>
              <a:buFont typeface="Gill Sans"/>
              <a:buNone/>
              <a:defRPr sz="1400" b="0" i="0" u="none" strike="noStrike" cap="none">
                <a:solidFill>
                  <a:schemeClr val="lt1"/>
                </a:solidFill>
                <a:latin typeface="Gill Sans"/>
                <a:ea typeface="Gill Sans"/>
                <a:cs typeface="Gill Sans"/>
                <a:sym typeface="Gill Sans"/>
              </a:defRPr>
            </a:lvl1pPr>
            <a:lvl2pPr marL="0" marR="0" lvl="1" indent="0" algn="r">
              <a:lnSpc>
                <a:spcPct val="100000"/>
              </a:lnSpc>
              <a:spcBef>
                <a:spcPts val="0"/>
              </a:spcBef>
              <a:spcAft>
                <a:spcPts val="0"/>
              </a:spcAft>
              <a:buClr>
                <a:schemeClr val="lt1"/>
              </a:buClr>
              <a:buSzPts val="1400"/>
              <a:buFont typeface="Gill Sans"/>
              <a:buNone/>
              <a:defRPr sz="1400" b="0" i="0" u="none" strike="noStrike" cap="none">
                <a:solidFill>
                  <a:schemeClr val="lt1"/>
                </a:solidFill>
                <a:latin typeface="Gill Sans"/>
                <a:ea typeface="Gill Sans"/>
                <a:cs typeface="Gill Sans"/>
                <a:sym typeface="Gill Sans"/>
              </a:defRPr>
            </a:lvl2pPr>
            <a:lvl3pPr marL="0" marR="0" lvl="2" indent="0" algn="r">
              <a:lnSpc>
                <a:spcPct val="100000"/>
              </a:lnSpc>
              <a:spcBef>
                <a:spcPts val="0"/>
              </a:spcBef>
              <a:spcAft>
                <a:spcPts val="0"/>
              </a:spcAft>
              <a:buClr>
                <a:schemeClr val="lt1"/>
              </a:buClr>
              <a:buSzPts val="1400"/>
              <a:buFont typeface="Gill Sans"/>
              <a:buNone/>
              <a:defRPr sz="1400" b="0" i="0" u="none" strike="noStrike" cap="none">
                <a:solidFill>
                  <a:schemeClr val="lt1"/>
                </a:solidFill>
                <a:latin typeface="Gill Sans"/>
                <a:ea typeface="Gill Sans"/>
                <a:cs typeface="Gill Sans"/>
                <a:sym typeface="Gill Sans"/>
              </a:defRPr>
            </a:lvl3pPr>
            <a:lvl4pPr marL="0" marR="0" lvl="3" indent="0" algn="r">
              <a:lnSpc>
                <a:spcPct val="100000"/>
              </a:lnSpc>
              <a:spcBef>
                <a:spcPts val="0"/>
              </a:spcBef>
              <a:spcAft>
                <a:spcPts val="0"/>
              </a:spcAft>
              <a:buClr>
                <a:schemeClr val="lt1"/>
              </a:buClr>
              <a:buSzPts val="1400"/>
              <a:buFont typeface="Gill Sans"/>
              <a:buNone/>
              <a:defRPr sz="1400" b="0" i="0" u="none" strike="noStrike" cap="none">
                <a:solidFill>
                  <a:schemeClr val="lt1"/>
                </a:solidFill>
                <a:latin typeface="Gill Sans"/>
                <a:ea typeface="Gill Sans"/>
                <a:cs typeface="Gill Sans"/>
                <a:sym typeface="Gill Sans"/>
              </a:defRPr>
            </a:lvl4pPr>
            <a:lvl5pPr marL="0" marR="0" lvl="4" indent="0" algn="r">
              <a:lnSpc>
                <a:spcPct val="100000"/>
              </a:lnSpc>
              <a:spcBef>
                <a:spcPts val="0"/>
              </a:spcBef>
              <a:spcAft>
                <a:spcPts val="0"/>
              </a:spcAft>
              <a:buClr>
                <a:schemeClr val="lt1"/>
              </a:buClr>
              <a:buSzPts val="1400"/>
              <a:buFont typeface="Gill Sans"/>
              <a:buNone/>
              <a:defRPr sz="1400" b="0" i="0" u="none" strike="noStrike" cap="none">
                <a:solidFill>
                  <a:schemeClr val="lt1"/>
                </a:solidFill>
                <a:latin typeface="Gill Sans"/>
                <a:ea typeface="Gill Sans"/>
                <a:cs typeface="Gill Sans"/>
                <a:sym typeface="Gill Sans"/>
              </a:defRPr>
            </a:lvl5pPr>
            <a:lvl6pPr marL="0" marR="0" lvl="5" indent="0" algn="r">
              <a:lnSpc>
                <a:spcPct val="100000"/>
              </a:lnSpc>
              <a:spcBef>
                <a:spcPts val="0"/>
              </a:spcBef>
              <a:spcAft>
                <a:spcPts val="0"/>
              </a:spcAft>
              <a:buClr>
                <a:schemeClr val="lt1"/>
              </a:buClr>
              <a:buSzPts val="1400"/>
              <a:buFont typeface="Gill Sans"/>
              <a:buNone/>
              <a:defRPr sz="1400" b="0" i="0" u="none" strike="noStrike" cap="none">
                <a:solidFill>
                  <a:schemeClr val="lt1"/>
                </a:solidFill>
                <a:latin typeface="Gill Sans"/>
                <a:ea typeface="Gill Sans"/>
                <a:cs typeface="Gill Sans"/>
                <a:sym typeface="Gill Sans"/>
              </a:defRPr>
            </a:lvl6pPr>
            <a:lvl7pPr marL="0" marR="0" lvl="6" indent="0" algn="r">
              <a:lnSpc>
                <a:spcPct val="100000"/>
              </a:lnSpc>
              <a:spcBef>
                <a:spcPts val="0"/>
              </a:spcBef>
              <a:spcAft>
                <a:spcPts val="0"/>
              </a:spcAft>
              <a:buClr>
                <a:schemeClr val="lt1"/>
              </a:buClr>
              <a:buSzPts val="1400"/>
              <a:buFont typeface="Gill Sans"/>
              <a:buNone/>
              <a:defRPr sz="1400" b="0" i="0" u="none" strike="noStrike" cap="none">
                <a:solidFill>
                  <a:schemeClr val="lt1"/>
                </a:solidFill>
                <a:latin typeface="Gill Sans"/>
                <a:ea typeface="Gill Sans"/>
                <a:cs typeface="Gill Sans"/>
                <a:sym typeface="Gill Sans"/>
              </a:defRPr>
            </a:lvl7pPr>
            <a:lvl8pPr marL="0" marR="0" lvl="7" indent="0" algn="r">
              <a:lnSpc>
                <a:spcPct val="100000"/>
              </a:lnSpc>
              <a:spcBef>
                <a:spcPts val="0"/>
              </a:spcBef>
              <a:spcAft>
                <a:spcPts val="0"/>
              </a:spcAft>
              <a:buClr>
                <a:schemeClr val="lt1"/>
              </a:buClr>
              <a:buSzPts val="1400"/>
              <a:buFont typeface="Gill Sans"/>
              <a:buNone/>
              <a:defRPr sz="1400" b="0" i="0" u="none" strike="noStrike" cap="none">
                <a:solidFill>
                  <a:schemeClr val="lt1"/>
                </a:solidFill>
                <a:latin typeface="Gill Sans"/>
                <a:ea typeface="Gill Sans"/>
                <a:cs typeface="Gill Sans"/>
                <a:sym typeface="Gill Sans"/>
              </a:defRPr>
            </a:lvl8pPr>
            <a:lvl9pPr marL="0" marR="0" lvl="8" indent="0" algn="r">
              <a:lnSpc>
                <a:spcPct val="100000"/>
              </a:lnSpc>
              <a:spcBef>
                <a:spcPts val="0"/>
              </a:spcBef>
              <a:spcAft>
                <a:spcPts val="0"/>
              </a:spcAft>
              <a:buClr>
                <a:schemeClr val="lt1"/>
              </a:buClr>
              <a:buSzPts val="1400"/>
              <a:buFont typeface="Gill Sans"/>
              <a:buNone/>
              <a:defRPr sz="1400" b="0" i="0" u="none" strike="noStrike" cap="none">
                <a:solidFill>
                  <a:schemeClr val="lt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_ONLY">
    <p:spTree>
      <p:nvGrpSpPr>
        <p:cNvPr id="1" name="Shape 50"/>
        <p:cNvGrpSpPr/>
        <p:nvPr/>
      </p:nvGrpSpPr>
      <p:grpSpPr>
        <a:xfrm>
          <a:off x="0" y="0"/>
          <a:ext cx="0" cy="0"/>
          <a:chOff x="0" y="0"/>
          <a:chExt cx="0" cy="0"/>
        </a:xfrm>
      </p:grpSpPr>
      <p:sp>
        <p:nvSpPr>
          <p:cNvPr id="51" name="Google Shape;51;p115"/>
          <p:cNvSpPr txBox="1">
            <a:spLocks noGrp="1"/>
          </p:cNvSpPr>
          <p:nvPr>
            <p:ph type="title"/>
          </p:nvPr>
        </p:nvSpPr>
        <p:spPr>
          <a:xfrm>
            <a:off x="990600" y="838200"/>
            <a:ext cx="6858000" cy="914400"/>
          </a:xfrm>
          <a:prstGeom prst="rect">
            <a:avLst/>
          </a:prstGeom>
          <a:solidFill>
            <a:srgbClr val="FFFFFF"/>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52" name="Google Shape;52;p11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11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11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lt1"/>
              </a:buClr>
              <a:buSzPts val="1400"/>
              <a:buFont typeface="Gill Sans"/>
              <a:buNone/>
              <a:defRPr sz="1400" b="0" i="0" u="none" strike="noStrike" cap="none">
                <a:solidFill>
                  <a:schemeClr val="lt1"/>
                </a:solidFill>
                <a:latin typeface="Gill Sans"/>
                <a:ea typeface="Gill Sans"/>
                <a:cs typeface="Gill Sans"/>
                <a:sym typeface="Gill Sans"/>
              </a:defRPr>
            </a:lvl1pPr>
            <a:lvl2pPr marL="0" marR="0" lvl="1" indent="0" algn="r">
              <a:lnSpc>
                <a:spcPct val="100000"/>
              </a:lnSpc>
              <a:spcBef>
                <a:spcPts val="0"/>
              </a:spcBef>
              <a:spcAft>
                <a:spcPts val="0"/>
              </a:spcAft>
              <a:buClr>
                <a:schemeClr val="lt1"/>
              </a:buClr>
              <a:buSzPts val="1400"/>
              <a:buFont typeface="Gill Sans"/>
              <a:buNone/>
              <a:defRPr sz="1400" b="0" i="0" u="none" strike="noStrike" cap="none">
                <a:solidFill>
                  <a:schemeClr val="lt1"/>
                </a:solidFill>
                <a:latin typeface="Gill Sans"/>
                <a:ea typeface="Gill Sans"/>
                <a:cs typeface="Gill Sans"/>
                <a:sym typeface="Gill Sans"/>
              </a:defRPr>
            </a:lvl2pPr>
            <a:lvl3pPr marL="0" marR="0" lvl="2" indent="0" algn="r">
              <a:lnSpc>
                <a:spcPct val="100000"/>
              </a:lnSpc>
              <a:spcBef>
                <a:spcPts val="0"/>
              </a:spcBef>
              <a:spcAft>
                <a:spcPts val="0"/>
              </a:spcAft>
              <a:buClr>
                <a:schemeClr val="lt1"/>
              </a:buClr>
              <a:buSzPts val="1400"/>
              <a:buFont typeface="Gill Sans"/>
              <a:buNone/>
              <a:defRPr sz="1400" b="0" i="0" u="none" strike="noStrike" cap="none">
                <a:solidFill>
                  <a:schemeClr val="lt1"/>
                </a:solidFill>
                <a:latin typeface="Gill Sans"/>
                <a:ea typeface="Gill Sans"/>
                <a:cs typeface="Gill Sans"/>
                <a:sym typeface="Gill Sans"/>
              </a:defRPr>
            </a:lvl3pPr>
            <a:lvl4pPr marL="0" marR="0" lvl="3" indent="0" algn="r">
              <a:lnSpc>
                <a:spcPct val="100000"/>
              </a:lnSpc>
              <a:spcBef>
                <a:spcPts val="0"/>
              </a:spcBef>
              <a:spcAft>
                <a:spcPts val="0"/>
              </a:spcAft>
              <a:buClr>
                <a:schemeClr val="lt1"/>
              </a:buClr>
              <a:buSzPts val="1400"/>
              <a:buFont typeface="Gill Sans"/>
              <a:buNone/>
              <a:defRPr sz="1400" b="0" i="0" u="none" strike="noStrike" cap="none">
                <a:solidFill>
                  <a:schemeClr val="lt1"/>
                </a:solidFill>
                <a:latin typeface="Gill Sans"/>
                <a:ea typeface="Gill Sans"/>
                <a:cs typeface="Gill Sans"/>
                <a:sym typeface="Gill Sans"/>
              </a:defRPr>
            </a:lvl4pPr>
            <a:lvl5pPr marL="0" marR="0" lvl="4" indent="0" algn="r">
              <a:lnSpc>
                <a:spcPct val="100000"/>
              </a:lnSpc>
              <a:spcBef>
                <a:spcPts val="0"/>
              </a:spcBef>
              <a:spcAft>
                <a:spcPts val="0"/>
              </a:spcAft>
              <a:buClr>
                <a:schemeClr val="lt1"/>
              </a:buClr>
              <a:buSzPts val="1400"/>
              <a:buFont typeface="Gill Sans"/>
              <a:buNone/>
              <a:defRPr sz="1400" b="0" i="0" u="none" strike="noStrike" cap="none">
                <a:solidFill>
                  <a:schemeClr val="lt1"/>
                </a:solidFill>
                <a:latin typeface="Gill Sans"/>
                <a:ea typeface="Gill Sans"/>
                <a:cs typeface="Gill Sans"/>
                <a:sym typeface="Gill Sans"/>
              </a:defRPr>
            </a:lvl5pPr>
            <a:lvl6pPr marL="0" marR="0" lvl="5" indent="0" algn="r">
              <a:lnSpc>
                <a:spcPct val="100000"/>
              </a:lnSpc>
              <a:spcBef>
                <a:spcPts val="0"/>
              </a:spcBef>
              <a:spcAft>
                <a:spcPts val="0"/>
              </a:spcAft>
              <a:buClr>
                <a:schemeClr val="lt1"/>
              </a:buClr>
              <a:buSzPts val="1400"/>
              <a:buFont typeface="Gill Sans"/>
              <a:buNone/>
              <a:defRPr sz="1400" b="0" i="0" u="none" strike="noStrike" cap="none">
                <a:solidFill>
                  <a:schemeClr val="lt1"/>
                </a:solidFill>
                <a:latin typeface="Gill Sans"/>
                <a:ea typeface="Gill Sans"/>
                <a:cs typeface="Gill Sans"/>
                <a:sym typeface="Gill Sans"/>
              </a:defRPr>
            </a:lvl6pPr>
            <a:lvl7pPr marL="0" marR="0" lvl="6" indent="0" algn="r">
              <a:lnSpc>
                <a:spcPct val="100000"/>
              </a:lnSpc>
              <a:spcBef>
                <a:spcPts val="0"/>
              </a:spcBef>
              <a:spcAft>
                <a:spcPts val="0"/>
              </a:spcAft>
              <a:buClr>
                <a:schemeClr val="lt1"/>
              </a:buClr>
              <a:buSzPts val="1400"/>
              <a:buFont typeface="Gill Sans"/>
              <a:buNone/>
              <a:defRPr sz="1400" b="0" i="0" u="none" strike="noStrike" cap="none">
                <a:solidFill>
                  <a:schemeClr val="lt1"/>
                </a:solidFill>
                <a:latin typeface="Gill Sans"/>
                <a:ea typeface="Gill Sans"/>
                <a:cs typeface="Gill Sans"/>
                <a:sym typeface="Gill Sans"/>
              </a:defRPr>
            </a:lvl7pPr>
            <a:lvl8pPr marL="0" marR="0" lvl="7" indent="0" algn="r">
              <a:lnSpc>
                <a:spcPct val="100000"/>
              </a:lnSpc>
              <a:spcBef>
                <a:spcPts val="0"/>
              </a:spcBef>
              <a:spcAft>
                <a:spcPts val="0"/>
              </a:spcAft>
              <a:buClr>
                <a:schemeClr val="lt1"/>
              </a:buClr>
              <a:buSzPts val="1400"/>
              <a:buFont typeface="Gill Sans"/>
              <a:buNone/>
              <a:defRPr sz="1400" b="0" i="0" u="none" strike="noStrike" cap="none">
                <a:solidFill>
                  <a:schemeClr val="lt1"/>
                </a:solidFill>
                <a:latin typeface="Gill Sans"/>
                <a:ea typeface="Gill Sans"/>
                <a:cs typeface="Gill Sans"/>
                <a:sym typeface="Gill Sans"/>
              </a:defRPr>
            </a:lvl8pPr>
            <a:lvl9pPr marL="0" marR="0" lvl="8" indent="0" algn="r">
              <a:lnSpc>
                <a:spcPct val="100000"/>
              </a:lnSpc>
              <a:spcBef>
                <a:spcPts val="0"/>
              </a:spcBef>
              <a:spcAft>
                <a:spcPts val="0"/>
              </a:spcAft>
              <a:buClr>
                <a:schemeClr val="lt1"/>
              </a:buClr>
              <a:buSzPts val="1400"/>
              <a:buFont typeface="Gill Sans"/>
              <a:buNone/>
              <a:defRPr sz="1400" b="0" i="0" u="none" strike="noStrike" cap="none">
                <a:solidFill>
                  <a:schemeClr val="lt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Title Only">
  <p:cSld name="TITLE_ONLY 2">
    <p:spTree>
      <p:nvGrpSpPr>
        <p:cNvPr id="1" name="Shape 55"/>
        <p:cNvGrpSpPr/>
        <p:nvPr/>
      </p:nvGrpSpPr>
      <p:grpSpPr>
        <a:xfrm>
          <a:off x="0" y="0"/>
          <a:ext cx="0" cy="0"/>
          <a:chOff x="0" y="0"/>
          <a:chExt cx="0" cy="0"/>
        </a:xfrm>
      </p:grpSpPr>
      <p:sp>
        <p:nvSpPr>
          <p:cNvPr id="56" name="Google Shape;56;p115_6u64orl689"/>
          <p:cNvSpPr txBox="1">
            <a:spLocks noGrp="1"/>
          </p:cNvSpPr>
          <p:nvPr>
            <p:ph type="title"/>
          </p:nvPr>
        </p:nvSpPr>
        <p:spPr>
          <a:xfrm>
            <a:off x="990600" y="838200"/>
            <a:ext cx="6858000" cy="914400"/>
          </a:xfrm>
          <a:prstGeom prst="rect">
            <a:avLst/>
          </a:prstGeom>
          <a:solidFill>
            <a:srgbClr val="FFFFFF"/>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57" name="Google Shape;57;p115_6u64orl68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115_6u64orl68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115_6u64orl68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lt1"/>
              </a:buClr>
              <a:buSzPts val="1400"/>
              <a:buFont typeface="Gill Sans"/>
              <a:buNone/>
              <a:defRPr sz="1400" b="0" i="0" u="none" strike="noStrike" cap="none">
                <a:solidFill>
                  <a:schemeClr val="lt1"/>
                </a:solidFill>
                <a:latin typeface="Gill Sans"/>
                <a:ea typeface="Gill Sans"/>
                <a:cs typeface="Gill Sans"/>
                <a:sym typeface="Gill Sans"/>
              </a:defRPr>
            </a:lvl1pPr>
            <a:lvl2pPr marL="0" marR="0" lvl="1" indent="0" algn="r">
              <a:lnSpc>
                <a:spcPct val="100000"/>
              </a:lnSpc>
              <a:spcBef>
                <a:spcPts val="0"/>
              </a:spcBef>
              <a:spcAft>
                <a:spcPts val="0"/>
              </a:spcAft>
              <a:buClr>
                <a:schemeClr val="lt1"/>
              </a:buClr>
              <a:buSzPts val="1400"/>
              <a:buFont typeface="Gill Sans"/>
              <a:buNone/>
              <a:defRPr sz="1400" b="0" i="0" u="none" strike="noStrike" cap="none">
                <a:solidFill>
                  <a:schemeClr val="lt1"/>
                </a:solidFill>
                <a:latin typeface="Gill Sans"/>
                <a:ea typeface="Gill Sans"/>
                <a:cs typeface="Gill Sans"/>
                <a:sym typeface="Gill Sans"/>
              </a:defRPr>
            </a:lvl2pPr>
            <a:lvl3pPr marL="0" marR="0" lvl="2" indent="0" algn="r">
              <a:lnSpc>
                <a:spcPct val="100000"/>
              </a:lnSpc>
              <a:spcBef>
                <a:spcPts val="0"/>
              </a:spcBef>
              <a:spcAft>
                <a:spcPts val="0"/>
              </a:spcAft>
              <a:buClr>
                <a:schemeClr val="lt1"/>
              </a:buClr>
              <a:buSzPts val="1400"/>
              <a:buFont typeface="Gill Sans"/>
              <a:buNone/>
              <a:defRPr sz="1400" b="0" i="0" u="none" strike="noStrike" cap="none">
                <a:solidFill>
                  <a:schemeClr val="lt1"/>
                </a:solidFill>
                <a:latin typeface="Gill Sans"/>
                <a:ea typeface="Gill Sans"/>
                <a:cs typeface="Gill Sans"/>
                <a:sym typeface="Gill Sans"/>
              </a:defRPr>
            </a:lvl3pPr>
            <a:lvl4pPr marL="0" marR="0" lvl="3" indent="0" algn="r">
              <a:lnSpc>
                <a:spcPct val="100000"/>
              </a:lnSpc>
              <a:spcBef>
                <a:spcPts val="0"/>
              </a:spcBef>
              <a:spcAft>
                <a:spcPts val="0"/>
              </a:spcAft>
              <a:buClr>
                <a:schemeClr val="lt1"/>
              </a:buClr>
              <a:buSzPts val="1400"/>
              <a:buFont typeface="Gill Sans"/>
              <a:buNone/>
              <a:defRPr sz="1400" b="0" i="0" u="none" strike="noStrike" cap="none">
                <a:solidFill>
                  <a:schemeClr val="lt1"/>
                </a:solidFill>
                <a:latin typeface="Gill Sans"/>
                <a:ea typeface="Gill Sans"/>
                <a:cs typeface="Gill Sans"/>
                <a:sym typeface="Gill Sans"/>
              </a:defRPr>
            </a:lvl4pPr>
            <a:lvl5pPr marL="0" marR="0" lvl="4" indent="0" algn="r">
              <a:lnSpc>
                <a:spcPct val="100000"/>
              </a:lnSpc>
              <a:spcBef>
                <a:spcPts val="0"/>
              </a:spcBef>
              <a:spcAft>
                <a:spcPts val="0"/>
              </a:spcAft>
              <a:buClr>
                <a:schemeClr val="lt1"/>
              </a:buClr>
              <a:buSzPts val="1400"/>
              <a:buFont typeface="Gill Sans"/>
              <a:buNone/>
              <a:defRPr sz="1400" b="0" i="0" u="none" strike="noStrike" cap="none">
                <a:solidFill>
                  <a:schemeClr val="lt1"/>
                </a:solidFill>
                <a:latin typeface="Gill Sans"/>
                <a:ea typeface="Gill Sans"/>
                <a:cs typeface="Gill Sans"/>
                <a:sym typeface="Gill Sans"/>
              </a:defRPr>
            </a:lvl5pPr>
            <a:lvl6pPr marL="0" marR="0" lvl="5" indent="0" algn="r">
              <a:lnSpc>
                <a:spcPct val="100000"/>
              </a:lnSpc>
              <a:spcBef>
                <a:spcPts val="0"/>
              </a:spcBef>
              <a:spcAft>
                <a:spcPts val="0"/>
              </a:spcAft>
              <a:buClr>
                <a:schemeClr val="lt1"/>
              </a:buClr>
              <a:buSzPts val="1400"/>
              <a:buFont typeface="Gill Sans"/>
              <a:buNone/>
              <a:defRPr sz="1400" b="0" i="0" u="none" strike="noStrike" cap="none">
                <a:solidFill>
                  <a:schemeClr val="lt1"/>
                </a:solidFill>
                <a:latin typeface="Gill Sans"/>
                <a:ea typeface="Gill Sans"/>
                <a:cs typeface="Gill Sans"/>
                <a:sym typeface="Gill Sans"/>
              </a:defRPr>
            </a:lvl6pPr>
            <a:lvl7pPr marL="0" marR="0" lvl="6" indent="0" algn="r">
              <a:lnSpc>
                <a:spcPct val="100000"/>
              </a:lnSpc>
              <a:spcBef>
                <a:spcPts val="0"/>
              </a:spcBef>
              <a:spcAft>
                <a:spcPts val="0"/>
              </a:spcAft>
              <a:buClr>
                <a:schemeClr val="lt1"/>
              </a:buClr>
              <a:buSzPts val="1400"/>
              <a:buFont typeface="Gill Sans"/>
              <a:buNone/>
              <a:defRPr sz="1400" b="0" i="0" u="none" strike="noStrike" cap="none">
                <a:solidFill>
                  <a:schemeClr val="lt1"/>
                </a:solidFill>
                <a:latin typeface="Gill Sans"/>
                <a:ea typeface="Gill Sans"/>
                <a:cs typeface="Gill Sans"/>
                <a:sym typeface="Gill Sans"/>
              </a:defRPr>
            </a:lvl7pPr>
            <a:lvl8pPr marL="0" marR="0" lvl="7" indent="0" algn="r">
              <a:lnSpc>
                <a:spcPct val="100000"/>
              </a:lnSpc>
              <a:spcBef>
                <a:spcPts val="0"/>
              </a:spcBef>
              <a:spcAft>
                <a:spcPts val="0"/>
              </a:spcAft>
              <a:buClr>
                <a:schemeClr val="lt1"/>
              </a:buClr>
              <a:buSzPts val="1400"/>
              <a:buFont typeface="Gill Sans"/>
              <a:buNone/>
              <a:defRPr sz="1400" b="0" i="0" u="none" strike="noStrike" cap="none">
                <a:solidFill>
                  <a:schemeClr val="lt1"/>
                </a:solidFill>
                <a:latin typeface="Gill Sans"/>
                <a:ea typeface="Gill Sans"/>
                <a:cs typeface="Gill Sans"/>
                <a:sym typeface="Gill Sans"/>
              </a:defRPr>
            </a:lvl8pPr>
            <a:lvl9pPr marL="0" marR="0" lvl="8" indent="0" algn="r">
              <a:lnSpc>
                <a:spcPct val="100000"/>
              </a:lnSpc>
              <a:spcBef>
                <a:spcPts val="0"/>
              </a:spcBef>
              <a:spcAft>
                <a:spcPts val="0"/>
              </a:spcAft>
              <a:buClr>
                <a:schemeClr val="lt1"/>
              </a:buClr>
              <a:buSzPts val="1400"/>
              <a:buFont typeface="Gill Sans"/>
              <a:buNone/>
              <a:defRPr sz="1400" b="0" i="0" u="none" strike="noStrike" cap="none">
                <a:solidFill>
                  <a:schemeClr val="lt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solidFill>
                <a:srgbClr val="000000"/>
              </a:solidFill>
              <a:latin typeface="Arial"/>
              <a:ea typeface="Arial"/>
              <a:cs typeface="Arial"/>
              <a:sym typeface="Arial"/>
            </a:endParaRPr>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3547281"/>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solidFill>
                <a:srgbClr val="000000"/>
              </a:solidFill>
              <a:latin typeface="Arial"/>
              <a:ea typeface="Arial"/>
              <a:cs typeface="Arial"/>
              <a:sym typeface="Arial"/>
            </a:endParaRPr>
          </a:p>
        </p:txBody>
      </p:sp>
    </p:spTree>
    <p:extLst>
      <p:ext uri="{BB962C8B-B14F-4D97-AF65-F5344CB8AC3E}">
        <p14:creationId xmlns:p14="http://schemas.microsoft.com/office/powerpoint/2010/main" val="3505524223"/>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solidFill>
                <a:srgbClr val="000000"/>
              </a:solidFill>
              <a:latin typeface="Arial"/>
              <a:ea typeface="Arial"/>
              <a:cs typeface="Arial"/>
              <a:sym typeface="Arial"/>
            </a:endParaRPr>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4209355"/>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solidFill>
                <a:srgbClr val="000000"/>
              </a:solidFill>
              <a:latin typeface="Arial"/>
              <a:ea typeface="Arial"/>
              <a:cs typeface="Arial"/>
              <a:sym typeface="Arial"/>
            </a:endParaRPr>
          </a:p>
        </p:txBody>
      </p:sp>
    </p:spTree>
    <p:extLst>
      <p:ext uri="{BB962C8B-B14F-4D97-AF65-F5344CB8AC3E}">
        <p14:creationId xmlns:p14="http://schemas.microsoft.com/office/powerpoint/2010/main" val="750334836"/>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solidFill>
                <a:srgbClr val="000000"/>
              </a:solidFill>
              <a:latin typeface="Arial"/>
              <a:ea typeface="Arial"/>
              <a:cs typeface="Arial"/>
              <a:sym typeface="Arial"/>
            </a:endParaRPr>
          </a:p>
        </p:txBody>
      </p:sp>
    </p:spTree>
    <p:extLst>
      <p:ext uri="{BB962C8B-B14F-4D97-AF65-F5344CB8AC3E}">
        <p14:creationId xmlns:p14="http://schemas.microsoft.com/office/powerpoint/2010/main" val="3806523873"/>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4.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4.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38000">
              <a:schemeClr val="accent3">
                <a:lumMod val="20000"/>
                <a:lumOff val="80000"/>
              </a:schemeClr>
            </a:gs>
            <a:gs pos="100000">
              <a:schemeClr val="accent1">
                <a:lumMod val="30000"/>
                <a:lumOff val="70000"/>
              </a:schemeClr>
            </a:gs>
          </a:gsLst>
          <a:lin ang="5400000" scaled="1"/>
          <a:tileRect/>
        </a:gradFill>
        <a:effectLst/>
      </p:bgPr>
    </p:bg>
    <p:spTree>
      <p:nvGrpSpPr>
        <p:cNvPr id="1" name="Shape 19"/>
        <p:cNvGrpSpPr/>
        <p:nvPr/>
      </p:nvGrpSpPr>
      <p:grpSpPr>
        <a:xfrm>
          <a:off x="0" y="0"/>
          <a:ext cx="0" cy="0"/>
          <a:chOff x="0" y="0"/>
          <a:chExt cx="0" cy="0"/>
        </a:xfrm>
      </p:grpSpPr>
      <p:sp>
        <p:nvSpPr>
          <p:cNvPr id="20" name="Google Shape;20;p110"/>
          <p:cNvSpPr txBox="1">
            <a:spLocks noGrp="1"/>
          </p:cNvSpPr>
          <p:nvPr>
            <p:ph type="title"/>
          </p:nvPr>
        </p:nvSpPr>
        <p:spPr>
          <a:xfrm>
            <a:off x="990600" y="838200"/>
            <a:ext cx="6858000" cy="914400"/>
          </a:xfrm>
          <a:prstGeom prst="rect">
            <a:avLst/>
          </a:prstGeom>
          <a:solidFill>
            <a:srgbClr val="FFFFFF"/>
          </a:solid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4000" b="0" i="0" u="none" strike="noStrike" cap="none">
                <a:solidFill>
                  <a:schemeClr val="lt2"/>
                </a:solidFill>
                <a:latin typeface="Gill Sans"/>
                <a:ea typeface="Gill Sans"/>
                <a:cs typeface="Gill Sans"/>
                <a:sym typeface="Gill Sans"/>
              </a:defRPr>
            </a:lvl1pPr>
            <a:lvl2pPr marR="0" lvl="1" algn="ctr" rtl="0">
              <a:lnSpc>
                <a:spcPct val="100000"/>
              </a:lnSpc>
              <a:spcBef>
                <a:spcPts val="0"/>
              </a:spcBef>
              <a:spcAft>
                <a:spcPts val="0"/>
              </a:spcAft>
              <a:buClr>
                <a:srgbClr val="000000"/>
              </a:buClr>
              <a:buSzPts val="1400"/>
              <a:buFont typeface="Arial"/>
              <a:buNone/>
              <a:defRPr sz="4000" b="0" i="0" u="none" strike="noStrike" cap="none">
                <a:solidFill>
                  <a:schemeClr val="lt2"/>
                </a:solidFill>
                <a:latin typeface="Gill Sans"/>
                <a:ea typeface="Gill Sans"/>
                <a:cs typeface="Gill Sans"/>
                <a:sym typeface="Gill Sans"/>
              </a:defRPr>
            </a:lvl2pPr>
            <a:lvl3pPr marR="0" lvl="2" algn="ctr" rtl="0">
              <a:lnSpc>
                <a:spcPct val="100000"/>
              </a:lnSpc>
              <a:spcBef>
                <a:spcPts val="0"/>
              </a:spcBef>
              <a:spcAft>
                <a:spcPts val="0"/>
              </a:spcAft>
              <a:buClr>
                <a:srgbClr val="000000"/>
              </a:buClr>
              <a:buSzPts val="1400"/>
              <a:buFont typeface="Arial"/>
              <a:buNone/>
              <a:defRPr sz="4000" b="0" i="0" u="none" strike="noStrike" cap="none">
                <a:solidFill>
                  <a:schemeClr val="lt2"/>
                </a:solidFill>
                <a:latin typeface="Gill Sans"/>
                <a:ea typeface="Gill Sans"/>
                <a:cs typeface="Gill Sans"/>
                <a:sym typeface="Gill Sans"/>
              </a:defRPr>
            </a:lvl3pPr>
            <a:lvl4pPr marR="0" lvl="3" algn="ctr" rtl="0">
              <a:lnSpc>
                <a:spcPct val="100000"/>
              </a:lnSpc>
              <a:spcBef>
                <a:spcPts val="0"/>
              </a:spcBef>
              <a:spcAft>
                <a:spcPts val="0"/>
              </a:spcAft>
              <a:buClr>
                <a:srgbClr val="000000"/>
              </a:buClr>
              <a:buSzPts val="1400"/>
              <a:buFont typeface="Arial"/>
              <a:buNone/>
              <a:defRPr sz="4000" b="0" i="0" u="none" strike="noStrike" cap="none">
                <a:solidFill>
                  <a:schemeClr val="lt2"/>
                </a:solidFill>
                <a:latin typeface="Gill Sans"/>
                <a:ea typeface="Gill Sans"/>
                <a:cs typeface="Gill Sans"/>
                <a:sym typeface="Gill Sans"/>
              </a:defRPr>
            </a:lvl4pPr>
            <a:lvl5pPr marR="0" lvl="4" algn="ctr" rtl="0">
              <a:lnSpc>
                <a:spcPct val="100000"/>
              </a:lnSpc>
              <a:spcBef>
                <a:spcPts val="0"/>
              </a:spcBef>
              <a:spcAft>
                <a:spcPts val="0"/>
              </a:spcAft>
              <a:buClr>
                <a:srgbClr val="000000"/>
              </a:buClr>
              <a:buSzPts val="1400"/>
              <a:buFont typeface="Arial"/>
              <a:buNone/>
              <a:defRPr sz="4000" b="0" i="0" u="none" strike="noStrike" cap="none">
                <a:solidFill>
                  <a:schemeClr val="lt2"/>
                </a:solidFill>
                <a:latin typeface="Gill Sans"/>
                <a:ea typeface="Gill Sans"/>
                <a:cs typeface="Gill Sans"/>
                <a:sym typeface="Gill Sans"/>
              </a:defRPr>
            </a:lvl5pPr>
            <a:lvl6pPr marR="0" lvl="5" algn="ctr" rtl="0">
              <a:lnSpc>
                <a:spcPct val="100000"/>
              </a:lnSpc>
              <a:spcBef>
                <a:spcPts val="0"/>
              </a:spcBef>
              <a:spcAft>
                <a:spcPts val="0"/>
              </a:spcAft>
              <a:buClr>
                <a:srgbClr val="000000"/>
              </a:buClr>
              <a:buSzPts val="1400"/>
              <a:buFont typeface="Arial"/>
              <a:buNone/>
              <a:defRPr sz="4000" b="0" i="0" u="none" strike="noStrike" cap="none">
                <a:solidFill>
                  <a:schemeClr val="lt2"/>
                </a:solidFill>
                <a:latin typeface="Gill Sans"/>
                <a:ea typeface="Gill Sans"/>
                <a:cs typeface="Gill Sans"/>
                <a:sym typeface="Gill Sans"/>
              </a:defRPr>
            </a:lvl6pPr>
            <a:lvl7pPr marR="0" lvl="6" algn="ctr" rtl="0">
              <a:lnSpc>
                <a:spcPct val="100000"/>
              </a:lnSpc>
              <a:spcBef>
                <a:spcPts val="0"/>
              </a:spcBef>
              <a:spcAft>
                <a:spcPts val="0"/>
              </a:spcAft>
              <a:buClr>
                <a:srgbClr val="000000"/>
              </a:buClr>
              <a:buSzPts val="1400"/>
              <a:buFont typeface="Arial"/>
              <a:buNone/>
              <a:defRPr sz="4000" b="0" i="0" u="none" strike="noStrike" cap="none">
                <a:solidFill>
                  <a:schemeClr val="lt2"/>
                </a:solidFill>
                <a:latin typeface="Gill Sans"/>
                <a:ea typeface="Gill Sans"/>
                <a:cs typeface="Gill Sans"/>
                <a:sym typeface="Gill Sans"/>
              </a:defRPr>
            </a:lvl7pPr>
            <a:lvl8pPr marR="0" lvl="7" algn="ctr" rtl="0">
              <a:lnSpc>
                <a:spcPct val="100000"/>
              </a:lnSpc>
              <a:spcBef>
                <a:spcPts val="0"/>
              </a:spcBef>
              <a:spcAft>
                <a:spcPts val="0"/>
              </a:spcAft>
              <a:buClr>
                <a:srgbClr val="000000"/>
              </a:buClr>
              <a:buSzPts val="1400"/>
              <a:buFont typeface="Arial"/>
              <a:buNone/>
              <a:defRPr sz="4000" b="0" i="0" u="none" strike="noStrike" cap="none">
                <a:solidFill>
                  <a:schemeClr val="lt2"/>
                </a:solidFill>
                <a:latin typeface="Gill Sans"/>
                <a:ea typeface="Gill Sans"/>
                <a:cs typeface="Gill Sans"/>
                <a:sym typeface="Gill Sans"/>
              </a:defRPr>
            </a:lvl8pPr>
            <a:lvl9pPr marR="0" lvl="8" algn="ctr" rtl="0">
              <a:lnSpc>
                <a:spcPct val="100000"/>
              </a:lnSpc>
              <a:spcBef>
                <a:spcPts val="0"/>
              </a:spcBef>
              <a:spcAft>
                <a:spcPts val="0"/>
              </a:spcAft>
              <a:buClr>
                <a:srgbClr val="000000"/>
              </a:buClr>
              <a:buSzPts val="1400"/>
              <a:buFont typeface="Arial"/>
              <a:buNone/>
              <a:defRPr sz="4000" b="0" i="0" u="none" strike="noStrike" cap="none">
                <a:solidFill>
                  <a:schemeClr val="lt2"/>
                </a:solidFill>
                <a:latin typeface="Gill Sans"/>
                <a:ea typeface="Gill Sans"/>
                <a:cs typeface="Gill Sans"/>
                <a:sym typeface="Gill Sans"/>
              </a:defRPr>
            </a:lvl9pPr>
          </a:lstStyle>
          <a:p>
            <a:endParaRPr/>
          </a:p>
        </p:txBody>
      </p:sp>
      <p:sp>
        <p:nvSpPr>
          <p:cNvPr id="21" name="Google Shape;21;p110"/>
          <p:cNvSpPr txBox="1">
            <a:spLocks noGrp="1"/>
          </p:cNvSpPr>
          <p:nvPr>
            <p:ph type="body" idx="1"/>
          </p:nvPr>
        </p:nvSpPr>
        <p:spPr>
          <a:xfrm>
            <a:off x="990600" y="1981200"/>
            <a:ext cx="6858000" cy="4114800"/>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00000"/>
              </a:lnSpc>
              <a:spcBef>
                <a:spcPts val="640"/>
              </a:spcBef>
              <a:spcAft>
                <a:spcPts val="0"/>
              </a:spcAft>
              <a:buClr>
                <a:schemeClr val="lt1"/>
              </a:buClr>
              <a:buSzPts val="3200"/>
              <a:buFont typeface="Gill Sans"/>
              <a:buChar char="•"/>
              <a:defRPr sz="3200" b="0" i="0" u="none" strike="noStrike" cap="none">
                <a:solidFill>
                  <a:schemeClr val="lt1"/>
                </a:solidFill>
                <a:latin typeface="Gill Sans"/>
                <a:ea typeface="Gill Sans"/>
                <a:cs typeface="Gill Sans"/>
                <a:sym typeface="Gill Sans"/>
              </a:defRPr>
            </a:lvl1pPr>
            <a:lvl2pPr marL="914400" marR="0" lvl="1" indent="-406400" algn="l" rtl="0">
              <a:lnSpc>
                <a:spcPct val="100000"/>
              </a:lnSpc>
              <a:spcBef>
                <a:spcPts val="560"/>
              </a:spcBef>
              <a:spcAft>
                <a:spcPts val="0"/>
              </a:spcAft>
              <a:buClr>
                <a:schemeClr val="lt1"/>
              </a:buClr>
              <a:buSzPts val="2800"/>
              <a:buFont typeface="Gill Sans"/>
              <a:buChar char="–"/>
              <a:defRPr sz="2800" b="0" i="0" u="none" strike="noStrike" cap="none">
                <a:solidFill>
                  <a:schemeClr val="lt1"/>
                </a:solidFill>
                <a:latin typeface="Gill Sans"/>
                <a:ea typeface="Gill Sans"/>
                <a:cs typeface="Gill Sans"/>
                <a:sym typeface="Gill Sans"/>
              </a:defRPr>
            </a:lvl2pPr>
            <a:lvl3pPr marL="1371600" marR="0" lvl="2" indent="-381000" algn="l" rtl="0">
              <a:lnSpc>
                <a:spcPct val="100000"/>
              </a:lnSpc>
              <a:spcBef>
                <a:spcPts val="480"/>
              </a:spcBef>
              <a:spcAft>
                <a:spcPts val="0"/>
              </a:spcAft>
              <a:buClr>
                <a:schemeClr val="lt1"/>
              </a:buClr>
              <a:buSzPts val="2400"/>
              <a:buFont typeface="Gill Sans"/>
              <a:buChar char="•"/>
              <a:defRPr sz="2400" b="0" i="0" u="none" strike="noStrike" cap="none">
                <a:solidFill>
                  <a:schemeClr val="lt1"/>
                </a:solidFill>
                <a:latin typeface="Gill Sans"/>
                <a:ea typeface="Gill Sans"/>
                <a:cs typeface="Gill Sans"/>
                <a:sym typeface="Gill Sans"/>
              </a:defRPr>
            </a:lvl3pPr>
            <a:lvl4pPr marL="1828800" marR="0" lvl="3" indent="-355600" algn="l" rtl="0">
              <a:lnSpc>
                <a:spcPct val="100000"/>
              </a:lnSpc>
              <a:spcBef>
                <a:spcPts val="400"/>
              </a:spcBef>
              <a:spcAft>
                <a:spcPts val="0"/>
              </a:spcAft>
              <a:buClr>
                <a:schemeClr val="lt1"/>
              </a:buClr>
              <a:buSzPts val="2000"/>
              <a:buFont typeface="Gill Sans"/>
              <a:buChar char="–"/>
              <a:defRPr sz="2000" b="0" i="0" u="none" strike="noStrike" cap="none">
                <a:solidFill>
                  <a:schemeClr val="lt1"/>
                </a:solidFill>
                <a:latin typeface="Gill Sans"/>
                <a:ea typeface="Gill Sans"/>
                <a:cs typeface="Gill Sans"/>
                <a:sym typeface="Gill Sans"/>
              </a:defRPr>
            </a:lvl4pPr>
            <a:lvl5pPr marL="2286000" marR="0" lvl="4" indent="-355600" algn="l" rtl="0">
              <a:lnSpc>
                <a:spcPct val="100000"/>
              </a:lnSpc>
              <a:spcBef>
                <a:spcPts val="400"/>
              </a:spcBef>
              <a:spcAft>
                <a:spcPts val="0"/>
              </a:spcAft>
              <a:buClr>
                <a:schemeClr val="lt1"/>
              </a:buClr>
              <a:buSzPts val="2000"/>
              <a:buFont typeface="Gill Sans"/>
              <a:buChar char="»"/>
              <a:defRPr sz="2000" b="0" i="0" u="none" strike="noStrike" cap="none">
                <a:solidFill>
                  <a:schemeClr val="lt1"/>
                </a:solidFill>
                <a:latin typeface="Gill Sans"/>
                <a:ea typeface="Gill Sans"/>
                <a:cs typeface="Gill Sans"/>
                <a:sym typeface="Gill Sans"/>
              </a:defRPr>
            </a:lvl5pPr>
            <a:lvl6pPr marL="2743200" marR="0" lvl="5" indent="-355600" algn="l" rtl="0">
              <a:lnSpc>
                <a:spcPct val="100000"/>
              </a:lnSpc>
              <a:spcBef>
                <a:spcPts val="400"/>
              </a:spcBef>
              <a:spcAft>
                <a:spcPts val="0"/>
              </a:spcAft>
              <a:buClr>
                <a:schemeClr val="lt1"/>
              </a:buClr>
              <a:buSzPts val="2000"/>
              <a:buFont typeface="Gill Sans"/>
              <a:buChar char="»"/>
              <a:defRPr sz="2000" b="0" i="0" u="none" strike="noStrike" cap="none">
                <a:solidFill>
                  <a:schemeClr val="lt1"/>
                </a:solidFill>
                <a:latin typeface="Gill Sans"/>
                <a:ea typeface="Gill Sans"/>
                <a:cs typeface="Gill Sans"/>
                <a:sym typeface="Gill Sans"/>
              </a:defRPr>
            </a:lvl6pPr>
            <a:lvl7pPr marL="3200400" marR="0" lvl="6" indent="-355600" algn="l" rtl="0">
              <a:lnSpc>
                <a:spcPct val="100000"/>
              </a:lnSpc>
              <a:spcBef>
                <a:spcPts val="400"/>
              </a:spcBef>
              <a:spcAft>
                <a:spcPts val="0"/>
              </a:spcAft>
              <a:buClr>
                <a:schemeClr val="lt1"/>
              </a:buClr>
              <a:buSzPts val="2000"/>
              <a:buFont typeface="Gill Sans"/>
              <a:buChar char="»"/>
              <a:defRPr sz="2000" b="0" i="0" u="none" strike="noStrike" cap="none">
                <a:solidFill>
                  <a:schemeClr val="lt1"/>
                </a:solidFill>
                <a:latin typeface="Gill Sans"/>
                <a:ea typeface="Gill Sans"/>
                <a:cs typeface="Gill Sans"/>
                <a:sym typeface="Gill Sans"/>
              </a:defRPr>
            </a:lvl7pPr>
            <a:lvl8pPr marL="3657600" marR="0" lvl="7" indent="-355600" algn="l" rtl="0">
              <a:lnSpc>
                <a:spcPct val="100000"/>
              </a:lnSpc>
              <a:spcBef>
                <a:spcPts val="400"/>
              </a:spcBef>
              <a:spcAft>
                <a:spcPts val="0"/>
              </a:spcAft>
              <a:buClr>
                <a:schemeClr val="lt1"/>
              </a:buClr>
              <a:buSzPts val="2000"/>
              <a:buFont typeface="Gill Sans"/>
              <a:buChar char="»"/>
              <a:defRPr sz="2000" b="0" i="0" u="none" strike="noStrike" cap="none">
                <a:solidFill>
                  <a:schemeClr val="lt1"/>
                </a:solidFill>
                <a:latin typeface="Gill Sans"/>
                <a:ea typeface="Gill Sans"/>
                <a:cs typeface="Gill Sans"/>
                <a:sym typeface="Gill Sans"/>
              </a:defRPr>
            </a:lvl8pPr>
            <a:lvl9pPr marL="4114800" marR="0" lvl="8" indent="-355600" algn="l" rtl="0">
              <a:lnSpc>
                <a:spcPct val="100000"/>
              </a:lnSpc>
              <a:spcBef>
                <a:spcPts val="400"/>
              </a:spcBef>
              <a:spcAft>
                <a:spcPts val="0"/>
              </a:spcAft>
              <a:buClr>
                <a:schemeClr val="lt1"/>
              </a:buClr>
              <a:buSzPts val="2000"/>
              <a:buFont typeface="Gill Sans"/>
              <a:buChar char="»"/>
              <a:defRPr sz="2000" b="0" i="0" u="none" strike="noStrike" cap="none">
                <a:solidFill>
                  <a:schemeClr val="lt1"/>
                </a:solidFill>
                <a:latin typeface="Gill Sans"/>
                <a:ea typeface="Gill Sans"/>
                <a:cs typeface="Gill Sans"/>
                <a:sym typeface="Gill Sans"/>
              </a:defRPr>
            </a:lvl9pPr>
          </a:lstStyle>
          <a:p>
            <a:endParaRPr/>
          </a:p>
        </p:txBody>
      </p:sp>
      <p:sp>
        <p:nvSpPr>
          <p:cNvPr id="22" name="Google Shape;22;p11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9pPr>
          </a:lstStyle>
          <a:p>
            <a:endParaRPr/>
          </a:p>
        </p:txBody>
      </p:sp>
      <p:sp>
        <p:nvSpPr>
          <p:cNvPr id="23" name="Google Shape;23;p11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9pPr>
          </a:lstStyle>
          <a:p>
            <a:endParaRPr/>
          </a:p>
        </p:txBody>
      </p:sp>
      <p:sp>
        <p:nvSpPr>
          <p:cNvPr id="24" name="Google Shape;24;p11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lt1"/>
              </a:buClr>
              <a:buSzPts val="1400"/>
              <a:buFont typeface="Gill Sans"/>
              <a:buNone/>
              <a:defRPr sz="1400" b="0" i="0" u="none" strike="noStrike" cap="none">
                <a:solidFill>
                  <a:schemeClr val="lt1"/>
                </a:solidFill>
                <a:latin typeface="Gill Sans"/>
                <a:ea typeface="Gill Sans"/>
                <a:cs typeface="Gill Sans"/>
                <a:sym typeface="Gill Sans"/>
              </a:defRPr>
            </a:lvl1pPr>
            <a:lvl2pPr marL="0" marR="0" lvl="1" indent="0" algn="r" rtl="0">
              <a:lnSpc>
                <a:spcPct val="100000"/>
              </a:lnSpc>
              <a:spcBef>
                <a:spcPts val="0"/>
              </a:spcBef>
              <a:spcAft>
                <a:spcPts val="0"/>
              </a:spcAft>
              <a:buClr>
                <a:schemeClr val="lt1"/>
              </a:buClr>
              <a:buSzPts val="1400"/>
              <a:buFont typeface="Gill Sans"/>
              <a:buNone/>
              <a:defRPr sz="1400" b="0" i="0" u="none" strike="noStrike" cap="none">
                <a:solidFill>
                  <a:schemeClr val="lt1"/>
                </a:solidFill>
                <a:latin typeface="Gill Sans"/>
                <a:ea typeface="Gill Sans"/>
                <a:cs typeface="Gill Sans"/>
                <a:sym typeface="Gill Sans"/>
              </a:defRPr>
            </a:lvl2pPr>
            <a:lvl3pPr marL="0" marR="0" lvl="2" indent="0" algn="r" rtl="0">
              <a:lnSpc>
                <a:spcPct val="100000"/>
              </a:lnSpc>
              <a:spcBef>
                <a:spcPts val="0"/>
              </a:spcBef>
              <a:spcAft>
                <a:spcPts val="0"/>
              </a:spcAft>
              <a:buClr>
                <a:schemeClr val="lt1"/>
              </a:buClr>
              <a:buSzPts val="1400"/>
              <a:buFont typeface="Gill Sans"/>
              <a:buNone/>
              <a:defRPr sz="1400" b="0" i="0" u="none" strike="noStrike" cap="none">
                <a:solidFill>
                  <a:schemeClr val="lt1"/>
                </a:solidFill>
                <a:latin typeface="Gill Sans"/>
                <a:ea typeface="Gill Sans"/>
                <a:cs typeface="Gill Sans"/>
                <a:sym typeface="Gill Sans"/>
              </a:defRPr>
            </a:lvl3pPr>
            <a:lvl4pPr marL="0" marR="0" lvl="3" indent="0" algn="r" rtl="0">
              <a:lnSpc>
                <a:spcPct val="100000"/>
              </a:lnSpc>
              <a:spcBef>
                <a:spcPts val="0"/>
              </a:spcBef>
              <a:spcAft>
                <a:spcPts val="0"/>
              </a:spcAft>
              <a:buClr>
                <a:schemeClr val="lt1"/>
              </a:buClr>
              <a:buSzPts val="1400"/>
              <a:buFont typeface="Gill Sans"/>
              <a:buNone/>
              <a:defRPr sz="1400" b="0" i="0" u="none" strike="noStrike" cap="none">
                <a:solidFill>
                  <a:schemeClr val="lt1"/>
                </a:solidFill>
                <a:latin typeface="Gill Sans"/>
                <a:ea typeface="Gill Sans"/>
                <a:cs typeface="Gill Sans"/>
                <a:sym typeface="Gill Sans"/>
              </a:defRPr>
            </a:lvl4pPr>
            <a:lvl5pPr marL="0" marR="0" lvl="4" indent="0" algn="r" rtl="0">
              <a:lnSpc>
                <a:spcPct val="100000"/>
              </a:lnSpc>
              <a:spcBef>
                <a:spcPts val="0"/>
              </a:spcBef>
              <a:spcAft>
                <a:spcPts val="0"/>
              </a:spcAft>
              <a:buClr>
                <a:schemeClr val="lt1"/>
              </a:buClr>
              <a:buSzPts val="1400"/>
              <a:buFont typeface="Gill Sans"/>
              <a:buNone/>
              <a:defRPr sz="1400" b="0" i="0" u="none" strike="noStrike" cap="none">
                <a:solidFill>
                  <a:schemeClr val="lt1"/>
                </a:solidFill>
                <a:latin typeface="Gill Sans"/>
                <a:ea typeface="Gill Sans"/>
                <a:cs typeface="Gill Sans"/>
                <a:sym typeface="Gill Sans"/>
              </a:defRPr>
            </a:lvl5pPr>
            <a:lvl6pPr marL="0" marR="0" lvl="5" indent="0" algn="r" rtl="0">
              <a:lnSpc>
                <a:spcPct val="100000"/>
              </a:lnSpc>
              <a:spcBef>
                <a:spcPts val="0"/>
              </a:spcBef>
              <a:spcAft>
                <a:spcPts val="0"/>
              </a:spcAft>
              <a:buClr>
                <a:schemeClr val="lt1"/>
              </a:buClr>
              <a:buSzPts val="1400"/>
              <a:buFont typeface="Gill Sans"/>
              <a:buNone/>
              <a:defRPr sz="1400" b="0" i="0" u="none" strike="noStrike" cap="none">
                <a:solidFill>
                  <a:schemeClr val="lt1"/>
                </a:solidFill>
                <a:latin typeface="Gill Sans"/>
                <a:ea typeface="Gill Sans"/>
                <a:cs typeface="Gill Sans"/>
                <a:sym typeface="Gill Sans"/>
              </a:defRPr>
            </a:lvl6pPr>
            <a:lvl7pPr marL="0" marR="0" lvl="6" indent="0" algn="r" rtl="0">
              <a:lnSpc>
                <a:spcPct val="100000"/>
              </a:lnSpc>
              <a:spcBef>
                <a:spcPts val="0"/>
              </a:spcBef>
              <a:spcAft>
                <a:spcPts val="0"/>
              </a:spcAft>
              <a:buClr>
                <a:schemeClr val="lt1"/>
              </a:buClr>
              <a:buSzPts val="1400"/>
              <a:buFont typeface="Gill Sans"/>
              <a:buNone/>
              <a:defRPr sz="1400" b="0" i="0" u="none" strike="noStrike" cap="none">
                <a:solidFill>
                  <a:schemeClr val="lt1"/>
                </a:solidFill>
                <a:latin typeface="Gill Sans"/>
                <a:ea typeface="Gill Sans"/>
                <a:cs typeface="Gill Sans"/>
                <a:sym typeface="Gill Sans"/>
              </a:defRPr>
            </a:lvl7pPr>
            <a:lvl8pPr marL="0" marR="0" lvl="7" indent="0" algn="r" rtl="0">
              <a:lnSpc>
                <a:spcPct val="100000"/>
              </a:lnSpc>
              <a:spcBef>
                <a:spcPts val="0"/>
              </a:spcBef>
              <a:spcAft>
                <a:spcPts val="0"/>
              </a:spcAft>
              <a:buClr>
                <a:schemeClr val="lt1"/>
              </a:buClr>
              <a:buSzPts val="1400"/>
              <a:buFont typeface="Gill Sans"/>
              <a:buNone/>
              <a:defRPr sz="1400" b="0" i="0" u="none" strike="noStrike" cap="none">
                <a:solidFill>
                  <a:schemeClr val="lt1"/>
                </a:solidFill>
                <a:latin typeface="Gill Sans"/>
                <a:ea typeface="Gill Sans"/>
                <a:cs typeface="Gill Sans"/>
                <a:sym typeface="Gill Sans"/>
              </a:defRPr>
            </a:lvl8pPr>
            <a:lvl9pPr marL="0" marR="0" lvl="8" indent="0" algn="r" rtl="0">
              <a:lnSpc>
                <a:spcPct val="100000"/>
              </a:lnSpc>
              <a:spcBef>
                <a:spcPts val="0"/>
              </a:spcBef>
              <a:spcAft>
                <a:spcPts val="0"/>
              </a:spcAft>
              <a:buClr>
                <a:schemeClr val="lt1"/>
              </a:buClr>
              <a:buSzPts val="1400"/>
              <a:buFont typeface="Gill Sans"/>
              <a:buNone/>
              <a:defRPr sz="1400" b="0" i="0" u="none" strike="noStrike" cap="none">
                <a:solidFill>
                  <a:schemeClr val="lt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5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38000">
              <a:schemeClr val="accent3">
                <a:lumMod val="20000"/>
                <a:lumOff val="80000"/>
              </a:schemeClr>
            </a:gs>
            <a:gs pos="100000">
              <a:schemeClr val="accent1">
                <a:lumMod val="30000"/>
                <a:lumOff val="70000"/>
              </a:schemeClr>
            </a:gs>
          </a:gsLst>
          <a:lin ang="5400000" scaled="1"/>
          <a:tileRect/>
        </a:gradFill>
        <a:effectLst/>
      </p:bgPr>
    </p:bg>
    <p:spTree>
      <p:nvGrpSpPr>
        <p:cNvPr id="1" name="Shape 31"/>
        <p:cNvGrpSpPr/>
        <p:nvPr/>
      </p:nvGrpSpPr>
      <p:grpSpPr>
        <a:xfrm>
          <a:off x="0" y="0"/>
          <a:ext cx="0" cy="0"/>
          <a:chOff x="0" y="0"/>
          <a:chExt cx="0" cy="0"/>
        </a:xfrm>
      </p:grpSpPr>
      <p:sp>
        <p:nvSpPr>
          <p:cNvPr id="32" name="Google Shape;32;p112"/>
          <p:cNvSpPr txBox="1">
            <a:spLocks noGrp="1"/>
          </p:cNvSpPr>
          <p:nvPr>
            <p:ph type="title"/>
          </p:nvPr>
        </p:nvSpPr>
        <p:spPr>
          <a:xfrm>
            <a:off x="990600" y="838200"/>
            <a:ext cx="6858000" cy="914400"/>
          </a:xfrm>
          <a:prstGeom prst="rect">
            <a:avLst/>
          </a:prstGeom>
          <a:solidFill>
            <a:srgbClr val="FFFFFF"/>
          </a:solid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4000" b="0" i="0" u="none" strike="noStrike" cap="none">
                <a:solidFill>
                  <a:schemeClr val="lt2"/>
                </a:solidFill>
                <a:latin typeface="Gill Sans"/>
                <a:ea typeface="Gill Sans"/>
                <a:cs typeface="Gill Sans"/>
                <a:sym typeface="Gill Sans"/>
              </a:defRPr>
            </a:lvl1pPr>
            <a:lvl2pPr marR="0" lvl="1" algn="ctr" rtl="0">
              <a:lnSpc>
                <a:spcPct val="100000"/>
              </a:lnSpc>
              <a:spcBef>
                <a:spcPts val="0"/>
              </a:spcBef>
              <a:spcAft>
                <a:spcPts val="0"/>
              </a:spcAft>
              <a:buClr>
                <a:srgbClr val="000000"/>
              </a:buClr>
              <a:buSzPts val="1400"/>
              <a:buFont typeface="Arial"/>
              <a:buNone/>
              <a:defRPr sz="4000" b="0" i="0" u="none" strike="noStrike" cap="none">
                <a:solidFill>
                  <a:schemeClr val="lt2"/>
                </a:solidFill>
                <a:latin typeface="Gill Sans"/>
                <a:ea typeface="Gill Sans"/>
                <a:cs typeface="Gill Sans"/>
                <a:sym typeface="Gill Sans"/>
              </a:defRPr>
            </a:lvl2pPr>
            <a:lvl3pPr marR="0" lvl="2" algn="ctr" rtl="0">
              <a:lnSpc>
                <a:spcPct val="100000"/>
              </a:lnSpc>
              <a:spcBef>
                <a:spcPts val="0"/>
              </a:spcBef>
              <a:spcAft>
                <a:spcPts val="0"/>
              </a:spcAft>
              <a:buClr>
                <a:srgbClr val="000000"/>
              </a:buClr>
              <a:buSzPts val="1400"/>
              <a:buFont typeface="Arial"/>
              <a:buNone/>
              <a:defRPr sz="4000" b="0" i="0" u="none" strike="noStrike" cap="none">
                <a:solidFill>
                  <a:schemeClr val="lt2"/>
                </a:solidFill>
                <a:latin typeface="Gill Sans"/>
                <a:ea typeface="Gill Sans"/>
                <a:cs typeface="Gill Sans"/>
                <a:sym typeface="Gill Sans"/>
              </a:defRPr>
            </a:lvl3pPr>
            <a:lvl4pPr marR="0" lvl="3" algn="ctr" rtl="0">
              <a:lnSpc>
                <a:spcPct val="100000"/>
              </a:lnSpc>
              <a:spcBef>
                <a:spcPts val="0"/>
              </a:spcBef>
              <a:spcAft>
                <a:spcPts val="0"/>
              </a:spcAft>
              <a:buClr>
                <a:srgbClr val="000000"/>
              </a:buClr>
              <a:buSzPts val="1400"/>
              <a:buFont typeface="Arial"/>
              <a:buNone/>
              <a:defRPr sz="4000" b="0" i="0" u="none" strike="noStrike" cap="none">
                <a:solidFill>
                  <a:schemeClr val="lt2"/>
                </a:solidFill>
                <a:latin typeface="Gill Sans"/>
                <a:ea typeface="Gill Sans"/>
                <a:cs typeface="Gill Sans"/>
                <a:sym typeface="Gill Sans"/>
              </a:defRPr>
            </a:lvl4pPr>
            <a:lvl5pPr marR="0" lvl="4" algn="ctr" rtl="0">
              <a:lnSpc>
                <a:spcPct val="100000"/>
              </a:lnSpc>
              <a:spcBef>
                <a:spcPts val="0"/>
              </a:spcBef>
              <a:spcAft>
                <a:spcPts val="0"/>
              </a:spcAft>
              <a:buClr>
                <a:srgbClr val="000000"/>
              </a:buClr>
              <a:buSzPts val="1400"/>
              <a:buFont typeface="Arial"/>
              <a:buNone/>
              <a:defRPr sz="4000" b="0" i="0" u="none" strike="noStrike" cap="none">
                <a:solidFill>
                  <a:schemeClr val="lt2"/>
                </a:solidFill>
                <a:latin typeface="Gill Sans"/>
                <a:ea typeface="Gill Sans"/>
                <a:cs typeface="Gill Sans"/>
                <a:sym typeface="Gill Sans"/>
              </a:defRPr>
            </a:lvl5pPr>
            <a:lvl6pPr marR="0" lvl="5" algn="ctr" rtl="0">
              <a:lnSpc>
                <a:spcPct val="100000"/>
              </a:lnSpc>
              <a:spcBef>
                <a:spcPts val="0"/>
              </a:spcBef>
              <a:spcAft>
                <a:spcPts val="0"/>
              </a:spcAft>
              <a:buClr>
                <a:srgbClr val="000000"/>
              </a:buClr>
              <a:buSzPts val="1400"/>
              <a:buFont typeface="Arial"/>
              <a:buNone/>
              <a:defRPr sz="4000" b="0" i="0" u="none" strike="noStrike" cap="none">
                <a:solidFill>
                  <a:schemeClr val="lt2"/>
                </a:solidFill>
                <a:latin typeface="Gill Sans"/>
                <a:ea typeface="Gill Sans"/>
                <a:cs typeface="Gill Sans"/>
                <a:sym typeface="Gill Sans"/>
              </a:defRPr>
            </a:lvl6pPr>
            <a:lvl7pPr marR="0" lvl="6" algn="ctr" rtl="0">
              <a:lnSpc>
                <a:spcPct val="100000"/>
              </a:lnSpc>
              <a:spcBef>
                <a:spcPts val="0"/>
              </a:spcBef>
              <a:spcAft>
                <a:spcPts val="0"/>
              </a:spcAft>
              <a:buClr>
                <a:srgbClr val="000000"/>
              </a:buClr>
              <a:buSzPts val="1400"/>
              <a:buFont typeface="Arial"/>
              <a:buNone/>
              <a:defRPr sz="4000" b="0" i="0" u="none" strike="noStrike" cap="none">
                <a:solidFill>
                  <a:schemeClr val="lt2"/>
                </a:solidFill>
                <a:latin typeface="Gill Sans"/>
                <a:ea typeface="Gill Sans"/>
                <a:cs typeface="Gill Sans"/>
                <a:sym typeface="Gill Sans"/>
              </a:defRPr>
            </a:lvl7pPr>
            <a:lvl8pPr marR="0" lvl="7" algn="ctr" rtl="0">
              <a:lnSpc>
                <a:spcPct val="100000"/>
              </a:lnSpc>
              <a:spcBef>
                <a:spcPts val="0"/>
              </a:spcBef>
              <a:spcAft>
                <a:spcPts val="0"/>
              </a:spcAft>
              <a:buClr>
                <a:srgbClr val="000000"/>
              </a:buClr>
              <a:buSzPts val="1400"/>
              <a:buFont typeface="Arial"/>
              <a:buNone/>
              <a:defRPr sz="4000" b="0" i="0" u="none" strike="noStrike" cap="none">
                <a:solidFill>
                  <a:schemeClr val="lt2"/>
                </a:solidFill>
                <a:latin typeface="Gill Sans"/>
                <a:ea typeface="Gill Sans"/>
                <a:cs typeface="Gill Sans"/>
                <a:sym typeface="Gill Sans"/>
              </a:defRPr>
            </a:lvl8pPr>
            <a:lvl9pPr marR="0" lvl="8" algn="ctr" rtl="0">
              <a:lnSpc>
                <a:spcPct val="100000"/>
              </a:lnSpc>
              <a:spcBef>
                <a:spcPts val="0"/>
              </a:spcBef>
              <a:spcAft>
                <a:spcPts val="0"/>
              </a:spcAft>
              <a:buClr>
                <a:srgbClr val="000000"/>
              </a:buClr>
              <a:buSzPts val="1400"/>
              <a:buFont typeface="Arial"/>
              <a:buNone/>
              <a:defRPr sz="4000" b="0" i="0" u="none" strike="noStrike" cap="none">
                <a:solidFill>
                  <a:schemeClr val="lt2"/>
                </a:solidFill>
                <a:latin typeface="Gill Sans"/>
                <a:ea typeface="Gill Sans"/>
                <a:cs typeface="Gill Sans"/>
                <a:sym typeface="Gill Sans"/>
              </a:defRPr>
            </a:lvl9pPr>
          </a:lstStyle>
          <a:p>
            <a:endParaRPr/>
          </a:p>
        </p:txBody>
      </p:sp>
      <p:sp>
        <p:nvSpPr>
          <p:cNvPr id="33" name="Google Shape;33;p112"/>
          <p:cNvSpPr txBox="1">
            <a:spLocks noGrp="1"/>
          </p:cNvSpPr>
          <p:nvPr>
            <p:ph type="body" idx="1"/>
          </p:nvPr>
        </p:nvSpPr>
        <p:spPr>
          <a:xfrm>
            <a:off x="990600" y="1981200"/>
            <a:ext cx="6858000" cy="4114800"/>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00000"/>
              </a:lnSpc>
              <a:spcBef>
                <a:spcPts val="640"/>
              </a:spcBef>
              <a:spcAft>
                <a:spcPts val="0"/>
              </a:spcAft>
              <a:buClr>
                <a:schemeClr val="lt1"/>
              </a:buClr>
              <a:buSzPts val="3200"/>
              <a:buFont typeface="Gill Sans"/>
              <a:buChar char="•"/>
              <a:defRPr sz="3200" b="0" i="0" u="none" strike="noStrike" cap="none">
                <a:solidFill>
                  <a:schemeClr val="lt1"/>
                </a:solidFill>
                <a:latin typeface="Gill Sans"/>
                <a:ea typeface="Gill Sans"/>
                <a:cs typeface="Gill Sans"/>
                <a:sym typeface="Gill Sans"/>
              </a:defRPr>
            </a:lvl1pPr>
            <a:lvl2pPr marL="914400" marR="0" lvl="1" indent="-406400" algn="l" rtl="0">
              <a:lnSpc>
                <a:spcPct val="100000"/>
              </a:lnSpc>
              <a:spcBef>
                <a:spcPts val="560"/>
              </a:spcBef>
              <a:spcAft>
                <a:spcPts val="0"/>
              </a:spcAft>
              <a:buClr>
                <a:schemeClr val="lt1"/>
              </a:buClr>
              <a:buSzPts val="2800"/>
              <a:buFont typeface="Gill Sans"/>
              <a:buChar char="–"/>
              <a:defRPr sz="2800" b="0" i="0" u="none" strike="noStrike" cap="none">
                <a:solidFill>
                  <a:schemeClr val="lt1"/>
                </a:solidFill>
                <a:latin typeface="Gill Sans"/>
                <a:ea typeface="Gill Sans"/>
                <a:cs typeface="Gill Sans"/>
                <a:sym typeface="Gill Sans"/>
              </a:defRPr>
            </a:lvl2pPr>
            <a:lvl3pPr marL="1371600" marR="0" lvl="2" indent="-381000" algn="l" rtl="0">
              <a:lnSpc>
                <a:spcPct val="100000"/>
              </a:lnSpc>
              <a:spcBef>
                <a:spcPts val="480"/>
              </a:spcBef>
              <a:spcAft>
                <a:spcPts val="0"/>
              </a:spcAft>
              <a:buClr>
                <a:schemeClr val="lt1"/>
              </a:buClr>
              <a:buSzPts val="2400"/>
              <a:buFont typeface="Gill Sans"/>
              <a:buChar char="•"/>
              <a:defRPr sz="2400" b="0" i="0" u="none" strike="noStrike" cap="none">
                <a:solidFill>
                  <a:schemeClr val="lt1"/>
                </a:solidFill>
                <a:latin typeface="Gill Sans"/>
                <a:ea typeface="Gill Sans"/>
                <a:cs typeface="Gill Sans"/>
                <a:sym typeface="Gill Sans"/>
              </a:defRPr>
            </a:lvl3pPr>
            <a:lvl4pPr marL="1828800" marR="0" lvl="3" indent="-355600" algn="l" rtl="0">
              <a:lnSpc>
                <a:spcPct val="100000"/>
              </a:lnSpc>
              <a:spcBef>
                <a:spcPts val="400"/>
              </a:spcBef>
              <a:spcAft>
                <a:spcPts val="0"/>
              </a:spcAft>
              <a:buClr>
                <a:schemeClr val="lt1"/>
              </a:buClr>
              <a:buSzPts val="2000"/>
              <a:buFont typeface="Gill Sans"/>
              <a:buChar char="–"/>
              <a:defRPr sz="2000" b="0" i="0" u="none" strike="noStrike" cap="none">
                <a:solidFill>
                  <a:schemeClr val="lt1"/>
                </a:solidFill>
                <a:latin typeface="Gill Sans"/>
                <a:ea typeface="Gill Sans"/>
                <a:cs typeface="Gill Sans"/>
                <a:sym typeface="Gill Sans"/>
              </a:defRPr>
            </a:lvl4pPr>
            <a:lvl5pPr marL="2286000" marR="0" lvl="4" indent="-355600" algn="l" rtl="0">
              <a:lnSpc>
                <a:spcPct val="100000"/>
              </a:lnSpc>
              <a:spcBef>
                <a:spcPts val="400"/>
              </a:spcBef>
              <a:spcAft>
                <a:spcPts val="0"/>
              </a:spcAft>
              <a:buClr>
                <a:schemeClr val="lt1"/>
              </a:buClr>
              <a:buSzPts val="2000"/>
              <a:buFont typeface="Gill Sans"/>
              <a:buChar char="»"/>
              <a:defRPr sz="2000" b="0" i="0" u="none" strike="noStrike" cap="none">
                <a:solidFill>
                  <a:schemeClr val="lt1"/>
                </a:solidFill>
                <a:latin typeface="Gill Sans"/>
                <a:ea typeface="Gill Sans"/>
                <a:cs typeface="Gill Sans"/>
                <a:sym typeface="Gill Sans"/>
              </a:defRPr>
            </a:lvl5pPr>
            <a:lvl6pPr marL="2743200" marR="0" lvl="5" indent="-355600" algn="l" rtl="0">
              <a:lnSpc>
                <a:spcPct val="100000"/>
              </a:lnSpc>
              <a:spcBef>
                <a:spcPts val="400"/>
              </a:spcBef>
              <a:spcAft>
                <a:spcPts val="0"/>
              </a:spcAft>
              <a:buClr>
                <a:schemeClr val="lt1"/>
              </a:buClr>
              <a:buSzPts val="2000"/>
              <a:buFont typeface="Gill Sans"/>
              <a:buChar char="»"/>
              <a:defRPr sz="2000" b="0" i="0" u="none" strike="noStrike" cap="none">
                <a:solidFill>
                  <a:schemeClr val="lt1"/>
                </a:solidFill>
                <a:latin typeface="Gill Sans"/>
                <a:ea typeface="Gill Sans"/>
                <a:cs typeface="Gill Sans"/>
                <a:sym typeface="Gill Sans"/>
              </a:defRPr>
            </a:lvl6pPr>
            <a:lvl7pPr marL="3200400" marR="0" lvl="6" indent="-355600" algn="l" rtl="0">
              <a:lnSpc>
                <a:spcPct val="100000"/>
              </a:lnSpc>
              <a:spcBef>
                <a:spcPts val="400"/>
              </a:spcBef>
              <a:spcAft>
                <a:spcPts val="0"/>
              </a:spcAft>
              <a:buClr>
                <a:schemeClr val="lt1"/>
              </a:buClr>
              <a:buSzPts val="2000"/>
              <a:buFont typeface="Gill Sans"/>
              <a:buChar char="»"/>
              <a:defRPr sz="2000" b="0" i="0" u="none" strike="noStrike" cap="none">
                <a:solidFill>
                  <a:schemeClr val="lt1"/>
                </a:solidFill>
                <a:latin typeface="Gill Sans"/>
                <a:ea typeface="Gill Sans"/>
                <a:cs typeface="Gill Sans"/>
                <a:sym typeface="Gill Sans"/>
              </a:defRPr>
            </a:lvl7pPr>
            <a:lvl8pPr marL="3657600" marR="0" lvl="7" indent="-355600" algn="l" rtl="0">
              <a:lnSpc>
                <a:spcPct val="100000"/>
              </a:lnSpc>
              <a:spcBef>
                <a:spcPts val="400"/>
              </a:spcBef>
              <a:spcAft>
                <a:spcPts val="0"/>
              </a:spcAft>
              <a:buClr>
                <a:schemeClr val="lt1"/>
              </a:buClr>
              <a:buSzPts val="2000"/>
              <a:buFont typeface="Gill Sans"/>
              <a:buChar char="»"/>
              <a:defRPr sz="2000" b="0" i="0" u="none" strike="noStrike" cap="none">
                <a:solidFill>
                  <a:schemeClr val="lt1"/>
                </a:solidFill>
                <a:latin typeface="Gill Sans"/>
                <a:ea typeface="Gill Sans"/>
                <a:cs typeface="Gill Sans"/>
                <a:sym typeface="Gill Sans"/>
              </a:defRPr>
            </a:lvl8pPr>
            <a:lvl9pPr marL="4114800" marR="0" lvl="8" indent="-355600" algn="l" rtl="0">
              <a:lnSpc>
                <a:spcPct val="100000"/>
              </a:lnSpc>
              <a:spcBef>
                <a:spcPts val="400"/>
              </a:spcBef>
              <a:spcAft>
                <a:spcPts val="0"/>
              </a:spcAft>
              <a:buClr>
                <a:schemeClr val="lt1"/>
              </a:buClr>
              <a:buSzPts val="2000"/>
              <a:buFont typeface="Gill Sans"/>
              <a:buChar char="»"/>
              <a:defRPr sz="2000" b="0" i="0" u="none" strike="noStrike" cap="none">
                <a:solidFill>
                  <a:schemeClr val="lt1"/>
                </a:solidFill>
                <a:latin typeface="Gill Sans"/>
                <a:ea typeface="Gill Sans"/>
                <a:cs typeface="Gill Sans"/>
                <a:sym typeface="Gill Sans"/>
              </a:defRPr>
            </a:lvl9pPr>
          </a:lstStyle>
          <a:p>
            <a:endParaRPr/>
          </a:p>
        </p:txBody>
      </p:sp>
      <p:sp>
        <p:nvSpPr>
          <p:cNvPr id="34" name="Google Shape;34;p11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9pPr>
          </a:lstStyle>
          <a:p>
            <a:endParaRPr/>
          </a:p>
        </p:txBody>
      </p:sp>
      <p:sp>
        <p:nvSpPr>
          <p:cNvPr id="35" name="Google Shape;35;p11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9pPr>
          </a:lstStyle>
          <a:p>
            <a:endParaRPr/>
          </a:p>
        </p:txBody>
      </p:sp>
      <p:sp>
        <p:nvSpPr>
          <p:cNvPr id="36" name="Google Shape;36;p11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lt1"/>
              </a:buClr>
              <a:buSzPts val="1400"/>
              <a:buFont typeface="Gill Sans"/>
              <a:buNone/>
              <a:defRPr sz="1400" b="0" i="0" u="none" strike="noStrike" cap="none">
                <a:solidFill>
                  <a:schemeClr val="lt1"/>
                </a:solidFill>
                <a:latin typeface="Gill Sans"/>
                <a:ea typeface="Gill Sans"/>
                <a:cs typeface="Gill Sans"/>
                <a:sym typeface="Gill Sans"/>
              </a:defRPr>
            </a:lvl1pPr>
            <a:lvl2pPr marL="0" marR="0" lvl="1" indent="0" algn="r" rtl="0">
              <a:lnSpc>
                <a:spcPct val="100000"/>
              </a:lnSpc>
              <a:spcBef>
                <a:spcPts val="0"/>
              </a:spcBef>
              <a:spcAft>
                <a:spcPts val="0"/>
              </a:spcAft>
              <a:buClr>
                <a:schemeClr val="lt1"/>
              </a:buClr>
              <a:buSzPts val="1400"/>
              <a:buFont typeface="Gill Sans"/>
              <a:buNone/>
              <a:defRPr sz="1400" b="0" i="0" u="none" strike="noStrike" cap="none">
                <a:solidFill>
                  <a:schemeClr val="lt1"/>
                </a:solidFill>
                <a:latin typeface="Gill Sans"/>
                <a:ea typeface="Gill Sans"/>
                <a:cs typeface="Gill Sans"/>
                <a:sym typeface="Gill Sans"/>
              </a:defRPr>
            </a:lvl2pPr>
            <a:lvl3pPr marL="0" marR="0" lvl="2" indent="0" algn="r" rtl="0">
              <a:lnSpc>
                <a:spcPct val="100000"/>
              </a:lnSpc>
              <a:spcBef>
                <a:spcPts val="0"/>
              </a:spcBef>
              <a:spcAft>
                <a:spcPts val="0"/>
              </a:spcAft>
              <a:buClr>
                <a:schemeClr val="lt1"/>
              </a:buClr>
              <a:buSzPts val="1400"/>
              <a:buFont typeface="Gill Sans"/>
              <a:buNone/>
              <a:defRPr sz="1400" b="0" i="0" u="none" strike="noStrike" cap="none">
                <a:solidFill>
                  <a:schemeClr val="lt1"/>
                </a:solidFill>
                <a:latin typeface="Gill Sans"/>
                <a:ea typeface="Gill Sans"/>
                <a:cs typeface="Gill Sans"/>
                <a:sym typeface="Gill Sans"/>
              </a:defRPr>
            </a:lvl3pPr>
            <a:lvl4pPr marL="0" marR="0" lvl="3" indent="0" algn="r" rtl="0">
              <a:lnSpc>
                <a:spcPct val="100000"/>
              </a:lnSpc>
              <a:spcBef>
                <a:spcPts val="0"/>
              </a:spcBef>
              <a:spcAft>
                <a:spcPts val="0"/>
              </a:spcAft>
              <a:buClr>
                <a:schemeClr val="lt1"/>
              </a:buClr>
              <a:buSzPts val="1400"/>
              <a:buFont typeface="Gill Sans"/>
              <a:buNone/>
              <a:defRPr sz="1400" b="0" i="0" u="none" strike="noStrike" cap="none">
                <a:solidFill>
                  <a:schemeClr val="lt1"/>
                </a:solidFill>
                <a:latin typeface="Gill Sans"/>
                <a:ea typeface="Gill Sans"/>
                <a:cs typeface="Gill Sans"/>
                <a:sym typeface="Gill Sans"/>
              </a:defRPr>
            </a:lvl4pPr>
            <a:lvl5pPr marL="0" marR="0" lvl="4" indent="0" algn="r" rtl="0">
              <a:lnSpc>
                <a:spcPct val="100000"/>
              </a:lnSpc>
              <a:spcBef>
                <a:spcPts val="0"/>
              </a:spcBef>
              <a:spcAft>
                <a:spcPts val="0"/>
              </a:spcAft>
              <a:buClr>
                <a:schemeClr val="lt1"/>
              </a:buClr>
              <a:buSzPts val="1400"/>
              <a:buFont typeface="Gill Sans"/>
              <a:buNone/>
              <a:defRPr sz="1400" b="0" i="0" u="none" strike="noStrike" cap="none">
                <a:solidFill>
                  <a:schemeClr val="lt1"/>
                </a:solidFill>
                <a:latin typeface="Gill Sans"/>
                <a:ea typeface="Gill Sans"/>
                <a:cs typeface="Gill Sans"/>
                <a:sym typeface="Gill Sans"/>
              </a:defRPr>
            </a:lvl5pPr>
            <a:lvl6pPr marL="0" marR="0" lvl="5" indent="0" algn="r" rtl="0">
              <a:lnSpc>
                <a:spcPct val="100000"/>
              </a:lnSpc>
              <a:spcBef>
                <a:spcPts val="0"/>
              </a:spcBef>
              <a:spcAft>
                <a:spcPts val="0"/>
              </a:spcAft>
              <a:buClr>
                <a:schemeClr val="lt1"/>
              </a:buClr>
              <a:buSzPts val="1400"/>
              <a:buFont typeface="Gill Sans"/>
              <a:buNone/>
              <a:defRPr sz="1400" b="0" i="0" u="none" strike="noStrike" cap="none">
                <a:solidFill>
                  <a:schemeClr val="lt1"/>
                </a:solidFill>
                <a:latin typeface="Gill Sans"/>
                <a:ea typeface="Gill Sans"/>
                <a:cs typeface="Gill Sans"/>
                <a:sym typeface="Gill Sans"/>
              </a:defRPr>
            </a:lvl6pPr>
            <a:lvl7pPr marL="0" marR="0" lvl="6" indent="0" algn="r" rtl="0">
              <a:lnSpc>
                <a:spcPct val="100000"/>
              </a:lnSpc>
              <a:spcBef>
                <a:spcPts val="0"/>
              </a:spcBef>
              <a:spcAft>
                <a:spcPts val="0"/>
              </a:spcAft>
              <a:buClr>
                <a:schemeClr val="lt1"/>
              </a:buClr>
              <a:buSzPts val="1400"/>
              <a:buFont typeface="Gill Sans"/>
              <a:buNone/>
              <a:defRPr sz="1400" b="0" i="0" u="none" strike="noStrike" cap="none">
                <a:solidFill>
                  <a:schemeClr val="lt1"/>
                </a:solidFill>
                <a:latin typeface="Gill Sans"/>
                <a:ea typeface="Gill Sans"/>
                <a:cs typeface="Gill Sans"/>
                <a:sym typeface="Gill Sans"/>
              </a:defRPr>
            </a:lvl7pPr>
            <a:lvl8pPr marL="0" marR="0" lvl="7" indent="0" algn="r" rtl="0">
              <a:lnSpc>
                <a:spcPct val="100000"/>
              </a:lnSpc>
              <a:spcBef>
                <a:spcPts val="0"/>
              </a:spcBef>
              <a:spcAft>
                <a:spcPts val="0"/>
              </a:spcAft>
              <a:buClr>
                <a:schemeClr val="lt1"/>
              </a:buClr>
              <a:buSzPts val="1400"/>
              <a:buFont typeface="Gill Sans"/>
              <a:buNone/>
              <a:defRPr sz="1400" b="0" i="0" u="none" strike="noStrike" cap="none">
                <a:solidFill>
                  <a:schemeClr val="lt1"/>
                </a:solidFill>
                <a:latin typeface="Gill Sans"/>
                <a:ea typeface="Gill Sans"/>
                <a:cs typeface="Gill Sans"/>
                <a:sym typeface="Gill Sans"/>
              </a:defRPr>
            </a:lvl8pPr>
            <a:lvl9pPr marL="0" marR="0" lvl="8" indent="0" algn="r" rtl="0">
              <a:lnSpc>
                <a:spcPct val="100000"/>
              </a:lnSpc>
              <a:spcBef>
                <a:spcPts val="0"/>
              </a:spcBef>
              <a:spcAft>
                <a:spcPts val="0"/>
              </a:spcAft>
              <a:buClr>
                <a:schemeClr val="lt1"/>
              </a:buClr>
              <a:buSzPts val="1400"/>
              <a:buFont typeface="Gill Sans"/>
              <a:buNone/>
              <a:defRPr sz="1400" b="0" i="0" u="none" strike="noStrike" cap="none">
                <a:solidFill>
                  <a:schemeClr val="lt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53"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38000">
              <a:schemeClr val="accent3">
                <a:lumMod val="20000"/>
                <a:lumOff val="80000"/>
              </a:schemeClr>
            </a:gs>
            <a:gs pos="100000">
              <a:schemeClr val="accent1">
                <a:lumMod val="30000"/>
                <a:lumOff val="70000"/>
              </a:schemeClr>
            </a:gs>
          </a:gsLst>
          <a:lin ang="5400000" scaled="1"/>
          <a:tileRect/>
        </a:gradFill>
        <a:effectLst/>
      </p:bgPr>
    </p:bg>
    <p:spTree>
      <p:nvGrpSpPr>
        <p:cNvPr id="1" name="Shape 44"/>
        <p:cNvGrpSpPr/>
        <p:nvPr/>
      </p:nvGrpSpPr>
      <p:grpSpPr>
        <a:xfrm>
          <a:off x="0" y="0"/>
          <a:ext cx="0" cy="0"/>
          <a:chOff x="0" y="0"/>
          <a:chExt cx="0" cy="0"/>
        </a:xfrm>
      </p:grpSpPr>
      <p:sp>
        <p:nvSpPr>
          <p:cNvPr id="45" name="Google Shape;45;p114"/>
          <p:cNvSpPr txBox="1">
            <a:spLocks noGrp="1"/>
          </p:cNvSpPr>
          <p:nvPr>
            <p:ph type="title"/>
          </p:nvPr>
        </p:nvSpPr>
        <p:spPr>
          <a:xfrm>
            <a:off x="990600" y="838200"/>
            <a:ext cx="6858000" cy="914400"/>
          </a:xfrm>
          <a:prstGeom prst="rect">
            <a:avLst/>
          </a:prstGeom>
          <a:solidFill>
            <a:srgbClr val="FFFFFF"/>
          </a:solid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4000" b="0" i="0" u="none" strike="noStrike" cap="none">
                <a:solidFill>
                  <a:schemeClr val="lt2"/>
                </a:solidFill>
                <a:latin typeface="Gill Sans"/>
                <a:ea typeface="Gill Sans"/>
                <a:cs typeface="Gill Sans"/>
                <a:sym typeface="Gill Sans"/>
              </a:defRPr>
            </a:lvl1pPr>
            <a:lvl2pPr marR="0" lvl="1" algn="ctr" rtl="0">
              <a:lnSpc>
                <a:spcPct val="100000"/>
              </a:lnSpc>
              <a:spcBef>
                <a:spcPts val="0"/>
              </a:spcBef>
              <a:spcAft>
                <a:spcPts val="0"/>
              </a:spcAft>
              <a:buClr>
                <a:srgbClr val="000000"/>
              </a:buClr>
              <a:buSzPts val="1400"/>
              <a:buFont typeface="Arial"/>
              <a:buNone/>
              <a:defRPr sz="4000" b="0" i="0" u="none" strike="noStrike" cap="none">
                <a:solidFill>
                  <a:schemeClr val="lt2"/>
                </a:solidFill>
                <a:latin typeface="Gill Sans"/>
                <a:ea typeface="Gill Sans"/>
                <a:cs typeface="Gill Sans"/>
                <a:sym typeface="Gill Sans"/>
              </a:defRPr>
            </a:lvl2pPr>
            <a:lvl3pPr marR="0" lvl="2" algn="ctr" rtl="0">
              <a:lnSpc>
                <a:spcPct val="100000"/>
              </a:lnSpc>
              <a:spcBef>
                <a:spcPts val="0"/>
              </a:spcBef>
              <a:spcAft>
                <a:spcPts val="0"/>
              </a:spcAft>
              <a:buClr>
                <a:srgbClr val="000000"/>
              </a:buClr>
              <a:buSzPts val="1400"/>
              <a:buFont typeface="Arial"/>
              <a:buNone/>
              <a:defRPr sz="4000" b="0" i="0" u="none" strike="noStrike" cap="none">
                <a:solidFill>
                  <a:schemeClr val="lt2"/>
                </a:solidFill>
                <a:latin typeface="Gill Sans"/>
                <a:ea typeface="Gill Sans"/>
                <a:cs typeface="Gill Sans"/>
                <a:sym typeface="Gill Sans"/>
              </a:defRPr>
            </a:lvl3pPr>
            <a:lvl4pPr marR="0" lvl="3" algn="ctr" rtl="0">
              <a:lnSpc>
                <a:spcPct val="100000"/>
              </a:lnSpc>
              <a:spcBef>
                <a:spcPts val="0"/>
              </a:spcBef>
              <a:spcAft>
                <a:spcPts val="0"/>
              </a:spcAft>
              <a:buClr>
                <a:srgbClr val="000000"/>
              </a:buClr>
              <a:buSzPts val="1400"/>
              <a:buFont typeface="Arial"/>
              <a:buNone/>
              <a:defRPr sz="4000" b="0" i="0" u="none" strike="noStrike" cap="none">
                <a:solidFill>
                  <a:schemeClr val="lt2"/>
                </a:solidFill>
                <a:latin typeface="Gill Sans"/>
                <a:ea typeface="Gill Sans"/>
                <a:cs typeface="Gill Sans"/>
                <a:sym typeface="Gill Sans"/>
              </a:defRPr>
            </a:lvl4pPr>
            <a:lvl5pPr marR="0" lvl="4" algn="ctr" rtl="0">
              <a:lnSpc>
                <a:spcPct val="100000"/>
              </a:lnSpc>
              <a:spcBef>
                <a:spcPts val="0"/>
              </a:spcBef>
              <a:spcAft>
                <a:spcPts val="0"/>
              </a:spcAft>
              <a:buClr>
                <a:srgbClr val="000000"/>
              </a:buClr>
              <a:buSzPts val="1400"/>
              <a:buFont typeface="Arial"/>
              <a:buNone/>
              <a:defRPr sz="4000" b="0" i="0" u="none" strike="noStrike" cap="none">
                <a:solidFill>
                  <a:schemeClr val="lt2"/>
                </a:solidFill>
                <a:latin typeface="Gill Sans"/>
                <a:ea typeface="Gill Sans"/>
                <a:cs typeface="Gill Sans"/>
                <a:sym typeface="Gill Sans"/>
              </a:defRPr>
            </a:lvl5pPr>
            <a:lvl6pPr marR="0" lvl="5" algn="ctr" rtl="0">
              <a:lnSpc>
                <a:spcPct val="100000"/>
              </a:lnSpc>
              <a:spcBef>
                <a:spcPts val="0"/>
              </a:spcBef>
              <a:spcAft>
                <a:spcPts val="0"/>
              </a:spcAft>
              <a:buClr>
                <a:srgbClr val="000000"/>
              </a:buClr>
              <a:buSzPts val="1400"/>
              <a:buFont typeface="Arial"/>
              <a:buNone/>
              <a:defRPr sz="4000" b="0" i="0" u="none" strike="noStrike" cap="none">
                <a:solidFill>
                  <a:schemeClr val="lt2"/>
                </a:solidFill>
                <a:latin typeface="Gill Sans"/>
                <a:ea typeface="Gill Sans"/>
                <a:cs typeface="Gill Sans"/>
                <a:sym typeface="Gill Sans"/>
              </a:defRPr>
            </a:lvl6pPr>
            <a:lvl7pPr marR="0" lvl="6" algn="ctr" rtl="0">
              <a:lnSpc>
                <a:spcPct val="100000"/>
              </a:lnSpc>
              <a:spcBef>
                <a:spcPts val="0"/>
              </a:spcBef>
              <a:spcAft>
                <a:spcPts val="0"/>
              </a:spcAft>
              <a:buClr>
                <a:srgbClr val="000000"/>
              </a:buClr>
              <a:buSzPts val="1400"/>
              <a:buFont typeface="Arial"/>
              <a:buNone/>
              <a:defRPr sz="4000" b="0" i="0" u="none" strike="noStrike" cap="none">
                <a:solidFill>
                  <a:schemeClr val="lt2"/>
                </a:solidFill>
                <a:latin typeface="Gill Sans"/>
                <a:ea typeface="Gill Sans"/>
                <a:cs typeface="Gill Sans"/>
                <a:sym typeface="Gill Sans"/>
              </a:defRPr>
            </a:lvl7pPr>
            <a:lvl8pPr marR="0" lvl="7" algn="ctr" rtl="0">
              <a:lnSpc>
                <a:spcPct val="100000"/>
              </a:lnSpc>
              <a:spcBef>
                <a:spcPts val="0"/>
              </a:spcBef>
              <a:spcAft>
                <a:spcPts val="0"/>
              </a:spcAft>
              <a:buClr>
                <a:srgbClr val="000000"/>
              </a:buClr>
              <a:buSzPts val="1400"/>
              <a:buFont typeface="Arial"/>
              <a:buNone/>
              <a:defRPr sz="4000" b="0" i="0" u="none" strike="noStrike" cap="none">
                <a:solidFill>
                  <a:schemeClr val="lt2"/>
                </a:solidFill>
                <a:latin typeface="Gill Sans"/>
                <a:ea typeface="Gill Sans"/>
                <a:cs typeface="Gill Sans"/>
                <a:sym typeface="Gill Sans"/>
              </a:defRPr>
            </a:lvl8pPr>
            <a:lvl9pPr marR="0" lvl="8" algn="ctr" rtl="0">
              <a:lnSpc>
                <a:spcPct val="100000"/>
              </a:lnSpc>
              <a:spcBef>
                <a:spcPts val="0"/>
              </a:spcBef>
              <a:spcAft>
                <a:spcPts val="0"/>
              </a:spcAft>
              <a:buClr>
                <a:srgbClr val="000000"/>
              </a:buClr>
              <a:buSzPts val="1400"/>
              <a:buFont typeface="Arial"/>
              <a:buNone/>
              <a:defRPr sz="4000" b="0" i="0" u="none" strike="noStrike" cap="none">
                <a:solidFill>
                  <a:schemeClr val="lt2"/>
                </a:solidFill>
                <a:latin typeface="Gill Sans"/>
                <a:ea typeface="Gill Sans"/>
                <a:cs typeface="Gill Sans"/>
                <a:sym typeface="Gill Sans"/>
              </a:defRPr>
            </a:lvl9pPr>
          </a:lstStyle>
          <a:p>
            <a:endParaRPr/>
          </a:p>
        </p:txBody>
      </p:sp>
      <p:sp>
        <p:nvSpPr>
          <p:cNvPr id="46" name="Google Shape;46;p114"/>
          <p:cNvSpPr txBox="1">
            <a:spLocks noGrp="1"/>
          </p:cNvSpPr>
          <p:nvPr>
            <p:ph type="body" idx="1"/>
          </p:nvPr>
        </p:nvSpPr>
        <p:spPr>
          <a:xfrm>
            <a:off x="990600" y="1981200"/>
            <a:ext cx="6858000" cy="4114800"/>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00000"/>
              </a:lnSpc>
              <a:spcBef>
                <a:spcPts val="640"/>
              </a:spcBef>
              <a:spcAft>
                <a:spcPts val="0"/>
              </a:spcAft>
              <a:buClr>
                <a:schemeClr val="lt1"/>
              </a:buClr>
              <a:buSzPts val="3200"/>
              <a:buFont typeface="Gill Sans"/>
              <a:buChar char="•"/>
              <a:defRPr sz="3200" b="0" i="0" u="none" strike="noStrike" cap="none">
                <a:solidFill>
                  <a:schemeClr val="lt1"/>
                </a:solidFill>
                <a:latin typeface="Gill Sans"/>
                <a:ea typeface="Gill Sans"/>
                <a:cs typeface="Gill Sans"/>
                <a:sym typeface="Gill Sans"/>
              </a:defRPr>
            </a:lvl1pPr>
            <a:lvl2pPr marL="914400" marR="0" lvl="1" indent="-406400" algn="l" rtl="0">
              <a:lnSpc>
                <a:spcPct val="100000"/>
              </a:lnSpc>
              <a:spcBef>
                <a:spcPts val="560"/>
              </a:spcBef>
              <a:spcAft>
                <a:spcPts val="0"/>
              </a:spcAft>
              <a:buClr>
                <a:schemeClr val="lt1"/>
              </a:buClr>
              <a:buSzPts val="2800"/>
              <a:buFont typeface="Gill Sans"/>
              <a:buChar char="–"/>
              <a:defRPr sz="2800" b="0" i="0" u="none" strike="noStrike" cap="none">
                <a:solidFill>
                  <a:schemeClr val="lt1"/>
                </a:solidFill>
                <a:latin typeface="Gill Sans"/>
                <a:ea typeface="Gill Sans"/>
                <a:cs typeface="Gill Sans"/>
                <a:sym typeface="Gill Sans"/>
              </a:defRPr>
            </a:lvl2pPr>
            <a:lvl3pPr marL="1371600" marR="0" lvl="2" indent="-381000" algn="l" rtl="0">
              <a:lnSpc>
                <a:spcPct val="100000"/>
              </a:lnSpc>
              <a:spcBef>
                <a:spcPts val="480"/>
              </a:spcBef>
              <a:spcAft>
                <a:spcPts val="0"/>
              </a:spcAft>
              <a:buClr>
                <a:schemeClr val="lt1"/>
              </a:buClr>
              <a:buSzPts val="2400"/>
              <a:buFont typeface="Gill Sans"/>
              <a:buChar char="•"/>
              <a:defRPr sz="2400" b="0" i="0" u="none" strike="noStrike" cap="none">
                <a:solidFill>
                  <a:schemeClr val="lt1"/>
                </a:solidFill>
                <a:latin typeface="Gill Sans"/>
                <a:ea typeface="Gill Sans"/>
                <a:cs typeface="Gill Sans"/>
                <a:sym typeface="Gill Sans"/>
              </a:defRPr>
            </a:lvl3pPr>
            <a:lvl4pPr marL="1828800" marR="0" lvl="3" indent="-355600" algn="l" rtl="0">
              <a:lnSpc>
                <a:spcPct val="100000"/>
              </a:lnSpc>
              <a:spcBef>
                <a:spcPts val="400"/>
              </a:spcBef>
              <a:spcAft>
                <a:spcPts val="0"/>
              </a:spcAft>
              <a:buClr>
                <a:schemeClr val="lt1"/>
              </a:buClr>
              <a:buSzPts val="2000"/>
              <a:buFont typeface="Gill Sans"/>
              <a:buChar char="–"/>
              <a:defRPr sz="2000" b="0" i="0" u="none" strike="noStrike" cap="none">
                <a:solidFill>
                  <a:schemeClr val="lt1"/>
                </a:solidFill>
                <a:latin typeface="Gill Sans"/>
                <a:ea typeface="Gill Sans"/>
                <a:cs typeface="Gill Sans"/>
                <a:sym typeface="Gill Sans"/>
              </a:defRPr>
            </a:lvl4pPr>
            <a:lvl5pPr marL="2286000" marR="0" lvl="4" indent="-355600" algn="l" rtl="0">
              <a:lnSpc>
                <a:spcPct val="100000"/>
              </a:lnSpc>
              <a:spcBef>
                <a:spcPts val="400"/>
              </a:spcBef>
              <a:spcAft>
                <a:spcPts val="0"/>
              </a:spcAft>
              <a:buClr>
                <a:schemeClr val="lt1"/>
              </a:buClr>
              <a:buSzPts val="2000"/>
              <a:buFont typeface="Gill Sans"/>
              <a:buChar char="»"/>
              <a:defRPr sz="2000" b="0" i="0" u="none" strike="noStrike" cap="none">
                <a:solidFill>
                  <a:schemeClr val="lt1"/>
                </a:solidFill>
                <a:latin typeface="Gill Sans"/>
                <a:ea typeface="Gill Sans"/>
                <a:cs typeface="Gill Sans"/>
                <a:sym typeface="Gill Sans"/>
              </a:defRPr>
            </a:lvl5pPr>
            <a:lvl6pPr marL="2743200" marR="0" lvl="5" indent="-355600" algn="l" rtl="0">
              <a:lnSpc>
                <a:spcPct val="100000"/>
              </a:lnSpc>
              <a:spcBef>
                <a:spcPts val="400"/>
              </a:spcBef>
              <a:spcAft>
                <a:spcPts val="0"/>
              </a:spcAft>
              <a:buClr>
                <a:schemeClr val="lt1"/>
              </a:buClr>
              <a:buSzPts val="2000"/>
              <a:buFont typeface="Gill Sans"/>
              <a:buChar char="»"/>
              <a:defRPr sz="2000" b="0" i="0" u="none" strike="noStrike" cap="none">
                <a:solidFill>
                  <a:schemeClr val="lt1"/>
                </a:solidFill>
                <a:latin typeface="Gill Sans"/>
                <a:ea typeface="Gill Sans"/>
                <a:cs typeface="Gill Sans"/>
                <a:sym typeface="Gill Sans"/>
              </a:defRPr>
            </a:lvl6pPr>
            <a:lvl7pPr marL="3200400" marR="0" lvl="6" indent="-355600" algn="l" rtl="0">
              <a:lnSpc>
                <a:spcPct val="100000"/>
              </a:lnSpc>
              <a:spcBef>
                <a:spcPts val="400"/>
              </a:spcBef>
              <a:spcAft>
                <a:spcPts val="0"/>
              </a:spcAft>
              <a:buClr>
                <a:schemeClr val="lt1"/>
              </a:buClr>
              <a:buSzPts val="2000"/>
              <a:buFont typeface="Gill Sans"/>
              <a:buChar char="»"/>
              <a:defRPr sz="2000" b="0" i="0" u="none" strike="noStrike" cap="none">
                <a:solidFill>
                  <a:schemeClr val="lt1"/>
                </a:solidFill>
                <a:latin typeface="Gill Sans"/>
                <a:ea typeface="Gill Sans"/>
                <a:cs typeface="Gill Sans"/>
                <a:sym typeface="Gill Sans"/>
              </a:defRPr>
            </a:lvl7pPr>
            <a:lvl8pPr marL="3657600" marR="0" lvl="7" indent="-355600" algn="l" rtl="0">
              <a:lnSpc>
                <a:spcPct val="100000"/>
              </a:lnSpc>
              <a:spcBef>
                <a:spcPts val="400"/>
              </a:spcBef>
              <a:spcAft>
                <a:spcPts val="0"/>
              </a:spcAft>
              <a:buClr>
                <a:schemeClr val="lt1"/>
              </a:buClr>
              <a:buSzPts val="2000"/>
              <a:buFont typeface="Gill Sans"/>
              <a:buChar char="»"/>
              <a:defRPr sz="2000" b="0" i="0" u="none" strike="noStrike" cap="none">
                <a:solidFill>
                  <a:schemeClr val="lt1"/>
                </a:solidFill>
                <a:latin typeface="Gill Sans"/>
                <a:ea typeface="Gill Sans"/>
                <a:cs typeface="Gill Sans"/>
                <a:sym typeface="Gill Sans"/>
              </a:defRPr>
            </a:lvl8pPr>
            <a:lvl9pPr marL="4114800" marR="0" lvl="8" indent="-355600" algn="l" rtl="0">
              <a:lnSpc>
                <a:spcPct val="100000"/>
              </a:lnSpc>
              <a:spcBef>
                <a:spcPts val="400"/>
              </a:spcBef>
              <a:spcAft>
                <a:spcPts val="0"/>
              </a:spcAft>
              <a:buClr>
                <a:schemeClr val="lt1"/>
              </a:buClr>
              <a:buSzPts val="2000"/>
              <a:buFont typeface="Gill Sans"/>
              <a:buChar char="»"/>
              <a:defRPr sz="2000" b="0" i="0" u="none" strike="noStrike" cap="none">
                <a:solidFill>
                  <a:schemeClr val="lt1"/>
                </a:solidFill>
                <a:latin typeface="Gill Sans"/>
                <a:ea typeface="Gill Sans"/>
                <a:cs typeface="Gill Sans"/>
                <a:sym typeface="Gill Sans"/>
              </a:defRPr>
            </a:lvl9pPr>
          </a:lstStyle>
          <a:p>
            <a:endParaRPr/>
          </a:p>
        </p:txBody>
      </p:sp>
      <p:sp>
        <p:nvSpPr>
          <p:cNvPr id="47" name="Google Shape;47;p11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9pPr>
          </a:lstStyle>
          <a:p>
            <a:endParaRPr/>
          </a:p>
        </p:txBody>
      </p:sp>
      <p:sp>
        <p:nvSpPr>
          <p:cNvPr id="48" name="Google Shape;48;p11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9pPr>
          </a:lstStyle>
          <a:p>
            <a:endParaRPr/>
          </a:p>
        </p:txBody>
      </p:sp>
      <p:sp>
        <p:nvSpPr>
          <p:cNvPr id="49" name="Google Shape;49;p11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lt1"/>
              </a:buClr>
              <a:buSzPts val="1400"/>
              <a:buFont typeface="Gill Sans"/>
              <a:buNone/>
              <a:defRPr sz="1400" b="0" i="0" u="none" strike="noStrike" cap="none">
                <a:solidFill>
                  <a:schemeClr val="lt1"/>
                </a:solidFill>
                <a:latin typeface="Gill Sans"/>
                <a:ea typeface="Gill Sans"/>
                <a:cs typeface="Gill Sans"/>
                <a:sym typeface="Gill Sans"/>
              </a:defRPr>
            </a:lvl1pPr>
            <a:lvl2pPr marL="0" marR="0" lvl="1" indent="0" algn="r" rtl="0">
              <a:lnSpc>
                <a:spcPct val="100000"/>
              </a:lnSpc>
              <a:spcBef>
                <a:spcPts val="0"/>
              </a:spcBef>
              <a:spcAft>
                <a:spcPts val="0"/>
              </a:spcAft>
              <a:buClr>
                <a:schemeClr val="lt1"/>
              </a:buClr>
              <a:buSzPts val="1400"/>
              <a:buFont typeface="Gill Sans"/>
              <a:buNone/>
              <a:defRPr sz="1400" b="0" i="0" u="none" strike="noStrike" cap="none">
                <a:solidFill>
                  <a:schemeClr val="lt1"/>
                </a:solidFill>
                <a:latin typeface="Gill Sans"/>
                <a:ea typeface="Gill Sans"/>
                <a:cs typeface="Gill Sans"/>
                <a:sym typeface="Gill Sans"/>
              </a:defRPr>
            </a:lvl2pPr>
            <a:lvl3pPr marL="0" marR="0" lvl="2" indent="0" algn="r" rtl="0">
              <a:lnSpc>
                <a:spcPct val="100000"/>
              </a:lnSpc>
              <a:spcBef>
                <a:spcPts val="0"/>
              </a:spcBef>
              <a:spcAft>
                <a:spcPts val="0"/>
              </a:spcAft>
              <a:buClr>
                <a:schemeClr val="lt1"/>
              </a:buClr>
              <a:buSzPts val="1400"/>
              <a:buFont typeface="Gill Sans"/>
              <a:buNone/>
              <a:defRPr sz="1400" b="0" i="0" u="none" strike="noStrike" cap="none">
                <a:solidFill>
                  <a:schemeClr val="lt1"/>
                </a:solidFill>
                <a:latin typeface="Gill Sans"/>
                <a:ea typeface="Gill Sans"/>
                <a:cs typeface="Gill Sans"/>
                <a:sym typeface="Gill Sans"/>
              </a:defRPr>
            </a:lvl3pPr>
            <a:lvl4pPr marL="0" marR="0" lvl="3" indent="0" algn="r" rtl="0">
              <a:lnSpc>
                <a:spcPct val="100000"/>
              </a:lnSpc>
              <a:spcBef>
                <a:spcPts val="0"/>
              </a:spcBef>
              <a:spcAft>
                <a:spcPts val="0"/>
              </a:spcAft>
              <a:buClr>
                <a:schemeClr val="lt1"/>
              </a:buClr>
              <a:buSzPts val="1400"/>
              <a:buFont typeface="Gill Sans"/>
              <a:buNone/>
              <a:defRPr sz="1400" b="0" i="0" u="none" strike="noStrike" cap="none">
                <a:solidFill>
                  <a:schemeClr val="lt1"/>
                </a:solidFill>
                <a:latin typeface="Gill Sans"/>
                <a:ea typeface="Gill Sans"/>
                <a:cs typeface="Gill Sans"/>
                <a:sym typeface="Gill Sans"/>
              </a:defRPr>
            </a:lvl4pPr>
            <a:lvl5pPr marL="0" marR="0" lvl="4" indent="0" algn="r" rtl="0">
              <a:lnSpc>
                <a:spcPct val="100000"/>
              </a:lnSpc>
              <a:spcBef>
                <a:spcPts val="0"/>
              </a:spcBef>
              <a:spcAft>
                <a:spcPts val="0"/>
              </a:spcAft>
              <a:buClr>
                <a:schemeClr val="lt1"/>
              </a:buClr>
              <a:buSzPts val="1400"/>
              <a:buFont typeface="Gill Sans"/>
              <a:buNone/>
              <a:defRPr sz="1400" b="0" i="0" u="none" strike="noStrike" cap="none">
                <a:solidFill>
                  <a:schemeClr val="lt1"/>
                </a:solidFill>
                <a:latin typeface="Gill Sans"/>
                <a:ea typeface="Gill Sans"/>
                <a:cs typeface="Gill Sans"/>
                <a:sym typeface="Gill Sans"/>
              </a:defRPr>
            </a:lvl5pPr>
            <a:lvl6pPr marL="0" marR="0" lvl="5" indent="0" algn="r" rtl="0">
              <a:lnSpc>
                <a:spcPct val="100000"/>
              </a:lnSpc>
              <a:spcBef>
                <a:spcPts val="0"/>
              </a:spcBef>
              <a:spcAft>
                <a:spcPts val="0"/>
              </a:spcAft>
              <a:buClr>
                <a:schemeClr val="lt1"/>
              </a:buClr>
              <a:buSzPts val="1400"/>
              <a:buFont typeface="Gill Sans"/>
              <a:buNone/>
              <a:defRPr sz="1400" b="0" i="0" u="none" strike="noStrike" cap="none">
                <a:solidFill>
                  <a:schemeClr val="lt1"/>
                </a:solidFill>
                <a:latin typeface="Gill Sans"/>
                <a:ea typeface="Gill Sans"/>
                <a:cs typeface="Gill Sans"/>
                <a:sym typeface="Gill Sans"/>
              </a:defRPr>
            </a:lvl6pPr>
            <a:lvl7pPr marL="0" marR="0" lvl="6" indent="0" algn="r" rtl="0">
              <a:lnSpc>
                <a:spcPct val="100000"/>
              </a:lnSpc>
              <a:spcBef>
                <a:spcPts val="0"/>
              </a:spcBef>
              <a:spcAft>
                <a:spcPts val="0"/>
              </a:spcAft>
              <a:buClr>
                <a:schemeClr val="lt1"/>
              </a:buClr>
              <a:buSzPts val="1400"/>
              <a:buFont typeface="Gill Sans"/>
              <a:buNone/>
              <a:defRPr sz="1400" b="0" i="0" u="none" strike="noStrike" cap="none">
                <a:solidFill>
                  <a:schemeClr val="lt1"/>
                </a:solidFill>
                <a:latin typeface="Gill Sans"/>
                <a:ea typeface="Gill Sans"/>
                <a:cs typeface="Gill Sans"/>
                <a:sym typeface="Gill Sans"/>
              </a:defRPr>
            </a:lvl7pPr>
            <a:lvl8pPr marL="0" marR="0" lvl="7" indent="0" algn="r" rtl="0">
              <a:lnSpc>
                <a:spcPct val="100000"/>
              </a:lnSpc>
              <a:spcBef>
                <a:spcPts val="0"/>
              </a:spcBef>
              <a:spcAft>
                <a:spcPts val="0"/>
              </a:spcAft>
              <a:buClr>
                <a:schemeClr val="lt1"/>
              </a:buClr>
              <a:buSzPts val="1400"/>
              <a:buFont typeface="Gill Sans"/>
              <a:buNone/>
              <a:defRPr sz="1400" b="0" i="0" u="none" strike="noStrike" cap="none">
                <a:solidFill>
                  <a:schemeClr val="lt1"/>
                </a:solidFill>
                <a:latin typeface="Gill Sans"/>
                <a:ea typeface="Gill Sans"/>
                <a:cs typeface="Gill Sans"/>
                <a:sym typeface="Gill Sans"/>
              </a:defRPr>
            </a:lvl8pPr>
            <a:lvl9pPr marL="0" marR="0" lvl="8" indent="0" algn="r" rtl="0">
              <a:lnSpc>
                <a:spcPct val="100000"/>
              </a:lnSpc>
              <a:spcBef>
                <a:spcPts val="0"/>
              </a:spcBef>
              <a:spcAft>
                <a:spcPts val="0"/>
              </a:spcAft>
              <a:buClr>
                <a:schemeClr val="lt1"/>
              </a:buClr>
              <a:buSzPts val="1400"/>
              <a:buFont typeface="Gill Sans"/>
              <a:buNone/>
              <a:defRPr sz="1400" b="0" i="0" u="none" strike="noStrike" cap="none">
                <a:solidFill>
                  <a:schemeClr val="lt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55" r:id="rId1"/>
    <p:sldLayoutId id="2147483656"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38000">
              <a:schemeClr val="accent3">
                <a:lumMod val="20000"/>
                <a:lumOff val="80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endParaRPr lang="en-US"/>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pPr marL="0" lvl="0" indent="0" algn="r" rtl="0">
              <a:spcBef>
                <a:spcPts val="0"/>
              </a:spcBef>
              <a:spcAft>
                <a:spcPts val="0"/>
              </a:spcAft>
              <a:buNone/>
            </a:pPr>
            <a:fld id="{00000000-1234-1234-1234-123412341234}" type="slidenum">
              <a:rPr lang="en-US" smtClean="0"/>
              <a:t>‹#›</a:t>
            </a:fld>
            <a:endParaRPr lang="en-US">
              <a:solidFill>
                <a:srgbClr val="000000"/>
              </a:solidFill>
              <a:latin typeface="Arial"/>
              <a:ea typeface="Arial"/>
              <a:cs typeface="Arial"/>
              <a:sym typeface="Arial"/>
            </a:endParaRPr>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2265998"/>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1.xml"/><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3.jp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11.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hyperlink" Target="https://dese.ade.arkansas.gov"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hyperlink" Target="http://www.chs-support.weebly.com"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11.xml"/><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49.xml"/><Relationship Id="rId1" Type="http://schemas.openxmlformats.org/officeDocument/2006/relationships/slideLayout" Target="../slideLayouts/slideLayout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5.xml"/><Relationship Id="rId1" Type="http://schemas.openxmlformats.org/officeDocument/2006/relationships/slideLayout" Target="../slideLayouts/slideLayout4.xml"/><Relationship Id="rId4" Type="http://schemas.openxmlformats.org/officeDocument/2006/relationships/comments" Target="../comments/commen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3" Type="http://schemas.openxmlformats.org/officeDocument/2006/relationships/hyperlink" Target="https://chs-support.weebly.com/eschool.html" TargetMode="External"/><Relationship Id="rId2" Type="http://schemas.openxmlformats.org/officeDocument/2006/relationships/hyperlink" Target="https://adesandbox.arkansas.gov/iframe?v=NmE2MTcyMTgxMjZhY2UyYTM5MzMyZDk3OTVmOTE3ZmI" TargetMode="Externa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62.xml"/><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hyperlink" Target="https://www.brandonburlsworth.org/" TargetMode="External"/><Relationship Id="rId2" Type="http://schemas.openxmlformats.org/officeDocument/2006/relationships/notesSlide" Target="../notesSlides/notesSlide64.xml"/><Relationship Id="rId1" Type="http://schemas.openxmlformats.org/officeDocument/2006/relationships/slideLayout" Target="../slideLayouts/slideLayout1.xml"/><Relationship Id="rId4" Type="http://schemas.openxmlformats.org/officeDocument/2006/relationships/hyperlink" Target="https://dese.ade.arkansas.gov/Offices/learning-services/school-health-services/arkansas-medicaid-in-the-schools" TargetMode="External"/></Relationships>
</file>

<file path=ppt/slides/_rels/slide67.xml.rels><?xml version="1.0" encoding="UTF-8" standalone="yes"?>
<Relationships xmlns="http://schemas.openxmlformats.org/package/2006/relationships"><Relationship Id="rId3" Type="http://schemas.openxmlformats.org/officeDocument/2006/relationships/hyperlink" Target="https://arksped.k12.ar.us/" TargetMode="External"/><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70.xml.rels><?xml version="1.0" encoding="UTF-8" standalone="yes"?>
<Relationships xmlns="http://schemas.openxmlformats.org/package/2006/relationships"><Relationship Id="rId3" Type="http://schemas.openxmlformats.org/officeDocument/2006/relationships/hyperlink" Target="http://www.nei.nih.gov/" TargetMode="External"/><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13.jpg"/><Relationship Id="rId5" Type="http://schemas.openxmlformats.org/officeDocument/2006/relationships/image" Target="../media/image12.png"/><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Shape 64"/>
        <p:cNvGrpSpPr/>
        <p:nvPr/>
      </p:nvGrpSpPr>
      <p:grpSpPr>
        <a:xfrm>
          <a:off x="0" y="0"/>
          <a:ext cx="0" cy="0"/>
          <a:chOff x="0" y="0"/>
          <a:chExt cx="0" cy="0"/>
        </a:xfrm>
      </p:grpSpPr>
      <p:sp>
        <p:nvSpPr>
          <p:cNvPr id="65" name="Google Shape;65;p1"/>
          <p:cNvSpPr txBox="1">
            <a:spLocks noGrp="1"/>
          </p:cNvSpPr>
          <p:nvPr>
            <p:ph type="ctrTitle" idx="4294967295"/>
          </p:nvPr>
        </p:nvSpPr>
        <p:spPr>
          <a:xfrm>
            <a:off x="525462" y="1424354"/>
            <a:ext cx="8093075" cy="3376246"/>
          </a:xfrm>
          <a:prstGeom prst="rect">
            <a:avLst/>
          </a:prstGeom>
          <a:noFill/>
          <a:ln w="19050">
            <a:solidFill>
              <a:schemeClr val="tx1"/>
            </a:solid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00"/>
              </a:buClr>
              <a:buSzPts val="5400"/>
              <a:buFont typeface="Gill Sans"/>
              <a:buNone/>
            </a:pPr>
            <a:r>
              <a:rPr lang="en-US" sz="5400" b="1" i="0" u="none" strike="noStrike" cap="none" dirty="0">
                <a:solidFill>
                  <a:schemeClr val="tx1"/>
                </a:solidFill>
                <a:latin typeface="Gill Sans"/>
                <a:ea typeface="Gill Sans"/>
                <a:cs typeface="Gill Sans"/>
                <a:sym typeface="Gill Sans"/>
              </a:rPr>
              <a:t>VISION SCREENING CERTIFICATION FOR ARKANSAS SCHOOL NURSES</a:t>
            </a:r>
            <a:endParaRPr sz="4000" b="0" i="0" u="none" strike="noStrike" cap="none" dirty="0">
              <a:solidFill>
                <a:schemeClr val="tx1"/>
              </a:solidFill>
              <a:latin typeface="Gill Sans"/>
              <a:ea typeface="Gill Sans"/>
              <a:cs typeface="Gill Sans"/>
              <a:sym typeface="Gill Sans"/>
            </a:endParaRPr>
          </a:p>
        </p:txBody>
      </p:sp>
      <p:pic>
        <p:nvPicPr>
          <p:cNvPr id="66" name="Google Shape;66;p1"/>
          <p:cNvPicPr preferRelativeResize="0"/>
          <p:nvPr/>
        </p:nvPicPr>
        <p:blipFill rotWithShape="1">
          <a:blip r:embed="rId3">
            <a:alphaModFix/>
          </a:blip>
          <a:srcRect/>
          <a:stretch/>
        </p:blipFill>
        <p:spPr>
          <a:xfrm>
            <a:off x="7484749" y="5731350"/>
            <a:ext cx="833836" cy="841931"/>
          </a:xfrm>
          <a:prstGeom prst="rect">
            <a:avLst/>
          </a:prstGeom>
          <a:noFill/>
          <a:ln>
            <a:noFill/>
          </a:ln>
        </p:spPr>
      </p:pic>
      <p:sp>
        <p:nvSpPr>
          <p:cNvPr id="67" name="Google Shape;67;p1"/>
          <p:cNvSpPr txBox="1"/>
          <p:nvPr/>
        </p:nvSpPr>
        <p:spPr>
          <a:xfrm>
            <a:off x="181625" y="6025671"/>
            <a:ext cx="3929100" cy="740172"/>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1200"/>
              </a:spcAft>
              <a:buClr>
                <a:srgbClr val="000000"/>
              </a:buClr>
              <a:buSzPts val="1400"/>
              <a:buFont typeface="Arial"/>
              <a:buNone/>
            </a:pPr>
            <a:r>
              <a:rPr lang="en-US" sz="1400" b="0" i="0" u="none" strike="noStrike" cap="none" dirty="0">
                <a:solidFill>
                  <a:schemeClr val="tx1"/>
                </a:solidFill>
                <a:latin typeface="Gill Sans"/>
                <a:ea typeface="Gill Sans"/>
                <a:cs typeface="Gill Sans"/>
                <a:sym typeface="Gill Sans"/>
              </a:rPr>
              <a:t>Updated 2023</a:t>
            </a:r>
            <a:endParaRPr sz="1400" b="0" i="0" u="none" strike="noStrike" cap="none" dirty="0">
              <a:solidFill>
                <a:schemeClr val="tx1"/>
              </a:solidFill>
              <a:latin typeface="Gill Sans"/>
              <a:ea typeface="Gill Sans"/>
              <a:cs typeface="Gill Sans"/>
              <a:sym typeface="Gill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226"/>
        <p:cNvGrpSpPr/>
        <p:nvPr/>
      </p:nvGrpSpPr>
      <p:grpSpPr>
        <a:xfrm>
          <a:off x="0" y="0"/>
          <a:ext cx="0" cy="0"/>
          <a:chOff x="0" y="0"/>
          <a:chExt cx="0" cy="0"/>
        </a:xfrm>
      </p:grpSpPr>
      <p:sp>
        <p:nvSpPr>
          <p:cNvPr id="227" name="Google Shape;227;p21"/>
          <p:cNvSpPr txBox="1">
            <a:spLocks noGrp="1"/>
          </p:cNvSpPr>
          <p:nvPr>
            <p:ph type="body" idx="2"/>
          </p:nvPr>
        </p:nvSpPr>
        <p:spPr>
          <a:xfrm>
            <a:off x="1267745" y="2201039"/>
            <a:ext cx="7137900" cy="4114800"/>
          </a:xfrm>
          <a:prstGeom prst="rect">
            <a:avLst/>
          </a:prstGeom>
          <a:noFill/>
          <a:ln>
            <a:noFill/>
          </a:ln>
        </p:spPr>
        <p:txBody>
          <a:bodyPr spcFirstLastPara="1" wrap="square" lIns="91425" tIns="45700" rIns="91425" bIns="45700" anchor="t" anchorCtr="0">
            <a:noAutofit/>
          </a:bodyPr>
          <a:lstStyle/>
          <a:p>
            <a:pPr marR="0" lvl="0" indent="-457200" algn="l" rtl="0">
              <a:lnSpc>
                <a:spcPct val="100000"/>
              </a:lnSpc>
              <a:spcBef>
                <a:spcPts val="0"/>
              </a:spcBef>
              <a:spcAft>
                <a:spcPts val="0"/>
              </a:spcAft>
              <a:buClrTx/>
              <a:buSzPts val="3200"/>
              <a:buFont typeface="Arial" panose="020B0604020202020204" pitchFamily="34" charset="0"/>
              <a:buChar char="•"/>
            </a:pPr>
            <a:r>
              <a:rPr lang="en-US" sz="3200" i="0" u="none" strike="noStrike" cap="none" dirty="0">
                <a:solidFill>
                  <a:schemeClr val="tx1"/>
                </a:solidFill>
                <a:latin typeface="Arial"/>
                <a:ea typeface="Arial"/>
                <a:cs typeface="Arial"/>
                <a:sym typeface="Arial"/>
              </a:rPr>
              <a:t>Tropia</a:t>
            </a:r>
            <a:endParaRPr sz="3200" dirty="0">
              <a:solidFill>
                <a:schemeClr val="tx1"/>
              </a:solidFill>
              <a:latin typeface="Arial"/>
              <a:ea typeface="Arial"/>
              <a:cs typeface="Arial"/>
              <a:sym typeface="Arial"/>
            </a:endParaRPr>
          </a:p>
          <a:p>
            <a:pPr marL="889000" marR="0" lvl="1" indent="-457200" algn="l" rtl="0">
              <a:lnSpc>
                <a:spcPct val="100000"/>
              </a:lnSpc>
              <a:spcBef>
                <a:spcPts val="480"/>
              </a:spcBef>
              <a:spcAft>
                <a:spcPts val="0"/>
              </a:spcAft>
              <a:buClrTx/>
              <a:buSzPts val="2800"/>
              <a:buFont typeface="Arial" panose="020B0604020202020204" pitchFamily="34" charset="0"/>
              <a:buChar char="•"/>
            </a:pPr>
            <a:r>
              <a:rPr lang="en-US" sz="2800" i="0" u="none" strike="noStrike" cap="none" dirty="0">
                <a:solidFill>
                  <a:schemeClr val="tx1"/>
                </a:solidFill>
                <a:latin typeface="Arial"/>
                <a:ea typeface="Arial"/>
                <a:cs typeface="Arial"/>
                <a:sym typeface="Arial"/>
              </a:rPr>
              <a:t>Eyes which are always improperly aligned</a:t>
            </a:r>
            <a:endParaRPr sz="2800" dirty="0">
              <a:solidFill>
                <a:schemeClr val="tx1"/>
              </a:solidFill>
              <a:latin typeface="Arial"/>
              <a:ea typeface="Arial"/>
              <a:cs typeface="Arial"/>
              <a:sym typeface="Arial"/>
            </a:endParaRPr>
          </a:p>
          <a:p>
            <a:pPr marR="0" lvl="0" indent="-457200" algn="l" rtl="0">
              <a:lnSpc>
                <a:spcPct val="100000"/>
              </a:lnSpc>
              <a:spcBef>
                <a:spcPts val="1760"/>
              </a:spcBef>
              <a:spcAft>
                <a:spcPts val="0"/>
              </a:spcAft>
              <a:buClrTx/>
              <a:buSzPts val="3200"/>
              <a:buFont typeface="Arial" panose="020B0604020202020204" pitchFamily="34" charset="0"/>
              <a:buChar char="•"/>
            </a:pPr>
            <a:r>
              <a:rPr lang="en-US" sz="3200" i="0" u="none" strike="noStrike" cap="none" dirty="0">
                <a:solidFill>
                  <a:schemeClr val="tx1"/>
                </a:solidFill>
                <a:latin typeface="Arial"/>
                <a:ea typeface="Arial"/>
                <a:cs typeface="Arial"/>
                <a:sym typeface="Arial"/>
              </a:rPr>
              <a:t>Phoria</a:t>
            </a:r>
            <a:endParaRPr sz="3200" dirty="0">
              <a:solidFill>
                <a:schemeClr val="tx1"/>
              </a:solidFill>
              <a:latin typeface="Arial"/>
              <a:ea typeface="Arial"/>
              <a:cs typeface="Arial"/>
              <a:sym typeface="Arial"/>
            </a:endParaRPr>
          </a:p>
          <a:p>
            <a:pPr marL="889000" marR="0" lvl="1" indent="-457200" algn="l" rtl="0">
              <a:lnSpc>
                <a:spcPct val="100000"/>
              </a:lnSpc>
              <a:spcBef>
                <a:spcPts val="480"/>
              </a:spcBef>
              <a:spcAft>
                <a:spcPts val="0"/>
              </a:spcAft>
              <a:buClrTx/>
              <a:buSzPts val="2800"/>
              <a:buFont typeface="Arial" panose="020B0604020202020204" pitchFamily="34" charset="0"/>
              <a:buChar char="•"/>
            </a:pPr>
            <a:r>
              <a:rPr lang="en-US" sz="2800" i="0" u="none" strike="noStrike" cap="none" dirty="0">
                <a:solidFill>
                  <a:schemeClr val="tx1"/>
                </a:solidFill>
                <a:latin typeface="Arial"/>
                <a:ea typeface="Arial"/>
                <a:cs typeface="Arial"/>
                <a:sym typeface="Arial"/>
              </a:rPr>
              <a:t>Eyes which have a tendency to misalign when fusion is interrupted</a:t>
            </a:r>
            <a:endParaRPr sz="2800" dirty="0">
              <a:solidFill>
                <a:schemeClr val="tx1"/>
              </a:solidFill>
              <a:latin typeface="Arial"/>
              <a:ea typeface="Arial"/>
              <a:cs typeface="Arial"/>
              <a:sym typeface="Arial"/>
            </a:endParaRPr>
          </a:p>
        </p:txBody>
      </p:sp>
      <p:sp>
        <p:nvSpPr>
          <p:cNvPr id="228" name="Google Shape;228;p21"/>
          <p:cNvSpPr txBox="1">
            <a:spLocks noGrp="1"/>
          </p:cNvSpPr>
          <p:nvPr>
            <p:ph type="title"/>
          </p:nvPr>
        </p:nvSpPr>
        <p:spPr>
          <a:xfrm>
            <a:off x="0" y="366088"/>
            <a:ext cx="9144000" cy="1457962"/>
          </a:xfrm>
          <a:prstGeom prst="rect">
            <a:avLst/>
          </a:prstGeom>
          <a:solidFill>
            <a:srgbClr val="FFFFFF"/>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2"/>
              </a:buClr>
              <a:buSzPts val="5400"/>
              <a:buFont typeface="Gill Sans"/>
              <a:buNone/>
            </a:pPr>
            <a:r>
              <a:rPr lang="en-US" sz="5400" dirty="0">
                <a:solidFill>
                  <a:srgbClr val="000000"/>
                </a:solidFill>
              </a:rPr>
              <a:t>Common Muscular Abnormalities </a:t>
            </a:r>
            <a:endParaRPr dirty="0">
              <a:solidFill>
                <a:srgbClr val="000000"/>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Shape 233"/>
        <p:cNvGrpSpPr/>
        <p:nvPr/>
      </p:nvGrpSpPr>
      <p:grpSpPr>
        <a:xfrm>
          <a:off x="0" y="0"/>
          <a:ext cx="0" cy="0"/>
          <a:chOff x="0" y="0"/>
          <a:chExt cx="0" cy="0"/>
        </a:xfrm>
      </p:grpSpPr>
      <p:sp>
        <p:nvSpPr>
          <p:cNvPr id="234" name="Google Shape;234;p22"/>
          <p:cNvSpPr txBox="1"/>
          <p:nvPr/>
        </p:nvSpPr>
        <p:spPr>
          <a:xfrm>
            <a:off x="3262312" y="2862262"/>
            <a:ext cx="9144000" cy="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35" name="Google Shape;235;p22"/>
          <p:cNvPicPr preferRelativeResize="0"/>
          <p:nvPr/>
        </p:nvPicPr>
        <p:blipFill rotWithShape="1">
          <a:blip r:embed="rId3">
            <a:alphaModFix/>
          </a:blip>
          <a:srcRect/>
          <a:stretch/>
        </p:blipFill>
        <p:spPr>
          <a:xfrm>
            <a:off x="1190912" y="173388"/>
            <a:ext cx="6762175" cy="65112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Shape 240"/>
        <p:cNvGrpSpPr/>
        <p:nvPr/>
      </p:nvGrpSpPr>
      <p:grpSpPr>
        <a:xfrm>
          <a:off x="0" y="0"/>
          <a:ext cx="0" cy="0"/>
          <a:chOff x="0" y="0"/>
          <a:chExt cx="0" cy="0"/>
        </a:xfrm>
      </p:grpSpPr>
      <p:sp>
        <p:nvSpPr>
          <p:cNvPr id="241" name="Google Shape;241;p23"/>
          <p:cNvSpPr txBox="1"/>
          <p:nvPr/>
        </p:nvSpPr>
        <p:spPr>
          <a:xfrm>
            <a:off x="3262312" y="2895600"/>
            <a:ext cx="9144000" cy="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42" name="Google Shape;242;p23"/>
          <p:cNvSpPr txBox="1">
            <a:spLocks noGrp="1"/>
          </p:cNvSpPr>
          <p:nvPr>
            <p:ph type="title" idx="4294967295"/>
          </p:nvPr>
        </p:nvSpPr>
        <p:spPr>
          <a:xfrm>
            <a:off x="0" y="366713"/>
            <a:ext cx="9144000" cy="914400"/>
          </a:xfrm>
          <a:prstGeom prst="rect">
            <a:avLst/>
          </a:prstGeom>
          <a:solidFill>
            <a:srgbClr val="FFFFFF"/>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2"/>
              </a:buClr>
              <a:buSzPts val="5400"/>
              <a:buFont typeface="Gill Sans"/>
              <a:buNone/>
            </a:pPr>
            <a:r>
              <a:rPr lang="en-US" sz="5400" dirty="0">
                <a:solidFill>
                  <a:srgbClr val="000000"/>
                </a:solidFill>
              </a:rPr>
              <a:t>Bilateral Esotropia</a:t>
            </a:r>
            <a:endParaRPr dirty="0">
              <a:solidFill>
                <a:srgbClr val="000000"/>
              </a:solidFill>
            </a:endParaRPr>
          </a:p>
        </p:txBody>
      </p:sp>
      <p:pic>
        <p:nvPicPr>
          <p:cNvPr id="243" name="Google Shape;243;p23"/>
          <p:cNvPicPr preferRelativeResize="0"/>
          <p:nvPr/>
        </p:nvPicPr>
        <p:blipFill rotWithShape="1">
          <a:blip r:embed="rId3">
            <a:alphaModFix/>
          </a:blip>
          <a:srcRect/>
          <a:stretch/>
        </p:blipFill>
        <p:spPr>
          <a:xfrm>
            <a:off x="594300" y="1552700"/>
            <a:ext cx="8196575" cy="46474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Shape 248"/>
        <p:cNvGrpSpPr/>
        <p:nvPr/>
      </p:nvGrpSpPr>
      <p:grpSpPr>
        <a:xfrm>
          <a:off x="0" y="0"/>
          <a:ext cx="0" cy="0"/>
          <a:chOff x="0" y="0"/>
          <a:chExt cx="0" cy="0"/>
        </a:xfrm>
      </p:grpSpPr>
      <p:sp>
        <p:nvSpPr>
          <p:cNvPr id="249" name="Google Shape;249;p26"/>
          <p:cNvSpPr txBox="1">
            <a:spLocks noGrp="1"/>
          </p:cNvSpPr>
          <p:nvPr>
            <p:ph type="title" idx="4294967295"/>
          </p:nvPr>
        </p:nvSpPr>
        <p:spPr>
          <a:xfrm>
            <a:off x="0" y="366713"/>
            <a:ext cx="9144000" cy="938212"/>
          </a:xfrm>
          <a:prstGeom prst="rect">
            <a:avLst/>
          </a:prstGeom>
          <a:solidFill>
            <a:srgbClr val="FFFFFF"/>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2"/>
              </a:buClr>
              <a:buSzPts val="4800"/>
              <a:buFont typeface="Gill Sans"/>
              <a:buNone/>
            </a:pPr>
            <a:r>
              <a:rPr lang="en-US" sz="4800">
                <a:solidFill>
                  <a:srgbClr val="000000"/>
                </a:solidFill>
              </a:rPr>
              <a:t>Pseudostrabismus</a:t>
            </a:r>
            <a:endParaRPr>
              <a:solidFill>
                <a:srgbClr val="000000"/>
              </a:solidFill>
            </a:endParaRPr>
          </a:p>
        </p:txBody>
      </p:sp>
      <p:pic>
        <p:nvPicPr>
          <p:cNvPr id="250" name="Google Shape;250;p26"/>
          <p:cNvPicPr preferRelativeResize="0"/>
          <p:nvPr/>
        </p:nvPicPr>
        <p:blipFill rotWithShape="1">
          <a:blip r:embed="rId3">
            <a:alphaModFix/>
          </a:blip>
          <a:srcRect/>
          <a:stretch/>
        </p:blipFill>
        <p:spPr>
          <a:xfrm>
            <a:off x="3027375" y="4094449"/>
            <a:ext cx="3501500" cy="2626125"/>
          </a:xfrm>
          <a:prstGeom prst="rect">
            <a:avLst/>
          </a:prstGeom>
          <a:noFill/>
          <a:ln>
            <a:noFill/>
          </a:ln>
        </p:spPr>
      </p:pic>
      <p:pic>
        <p:nvPicPr>
          <p:cNvPr id="251" name="Google Shape;251;p26"/>
          <p:cNvPicPr preferRelativeResize="0"/>
          <p:nvPr/>
        </p:nvPicPr>
        <p:blipFill rotWithShape="1">
          <a:blip r:embed="rId4">
            <a:alphaModFix/>
          </a:blip>
          <a:srcRect/>
          <a:stretch/>
        </p:blipFill>
        <p:spPr>
          <a:xfrm>
            <a:off x="594300" y="1446113"/>
            <a:ext cx="3341900" cy="2506425"/>
          </a:xfrm>
          <a:prstGeom prst="rect">
            <a:avLst/>
          </a:prstGeom>
          <a:noFill/>
          <a:ln>
            <a:noFill/>
          </a:ln>
        </p:spPr>
      </p:pic>
      <p:pic>
        <p:nvPicPr>
          <p:cNvPr id="252" name="Google Shape;252;p26"/>
          <p:cNvPicPr preferRelativeResize="0"/>
          <p:nvPr/>
        </p:nvPicPr>
        <p:blipFill rotWithShape="1">
          <a:blip r:embed="rId5">
            <a:alphaModFix/>
          </a:blip>
          <a:srcRect/>
          <a:stretch/>
        </p:blipFill>
        <p:spPr>
          <a:xfrm>
            <a:off x="5235775" y="1456600"/>
            <a:ext cx="3313931" cy="248544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Shape 257"/>
        <p:cNvGrpSpPr/>
        <p:nvPr/>
      </p:nvGrpSpPr>
      <p:grpSpPr>
        <a:xfrm>
          <a:off x="0" y="0"/>
          <a:ext cx="0" cy="0"/>
          <a:chOff x="0" y="0"/>
          <a:chExt cx="0" cy="0"/>
        </a:xfrm>
      </p:grpSpPr>
      <p:sp>
        <p:nvSpPr>
          <p:cNvPr id="258" name="Google Shape;258;p27"/>
          <p:cNvSpPr txBox="1">
            <a:spLocks noGrp="1"/>
          </p:cNvSpPr>
          <p:nvPr>
            <p:ph type="body" idx="4294967295"/>
          </p:nvPr>
        </p:nvSpPr>
        <p:spPr>
          <a:xfrm>
            <a:off x="0" y="2092325"/>
            <a:ext cx="3965575" cy="3590925"/>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Tx/>
              <a:buSzPts val="3200"/>
              <a:buFont typeface="Arial"/>
              <a:buChar char="•"/>
            </a:pPr>
            <a:r>
              <a:rPr lang="en-US" sz="3200" i="0" u="none" strike="noStrike" cap="none" dirty="0">
                <a:solidFill>
                  <a:schemeClr val="tx1"/>
                </a:solidFill>
                <a:latin typeface="Arial"/>
                <a:ea typeface="Arial"/>
                <a:cs typeface="Arial"/>
                <a:sym typeface="Arial"/>
              </a:rPr>
              <a:t>Myopia (Nearsightedness)</a:t>
            </a:r>
            <a:endParaRPr dirty="0">
              <a:solidFill>
                <a:schemeClr val="tx1"/>
              </a:solidFill>
              <a:latin typeface="Arial"/>
              <a:ea typeface="Arial"/>
              <a:cs typeface="Arial"/>
              <a:sym typeface="Arial"/>
            </a:endParaRPr>
          </a:p>
          <a:p>
            <a:pPr marL="342900" marR="0" lvl="0" indent="-342900" algn="l" rtl="0">
              <a:lnSpc>
                <a:spcPct val="100000"/>
              </a:lnSpc>
              <a:spcBef>
                <a:spcPts val="2440"/>
              </a:spcBef>
              <a:spcAft>
                <a:spcPts val="0"/>
              </a:spcAft>
              <a:buClrTx/>
              <a:buSzPts val="3200"/>
              <a:buFont typeface="Arial"/>
              <a:buChar char="•"/>
            </a:pPr>
            <a:r>
              <a:rPr lang="en-US" sz="3200" i="0" u="none" strike="noStrike" cap="none" dirty="0">
                <a:solidFill>
                  <a:schemeClr val="tx1"/>
                </a:solidFill>
                <a:latin typeface="Arial"/>
                <a:ea typeface="Arial"/>
                <a:cs typeface="Arial"/>
                <a:sym typeface="Arial"/>
              </a:rPr>
              <a:t>Hyperopia (Farsightedness)</a:t>
            </a:r>
            <a:endParaRPr dirty="0">
              <a:solidFill>
                <a:schemeClr val="tx1"/>
              </a:solidFill>
              <a:latin typeface="Arial"/>
              <a:ea typeface="Arial"/>
              <a:cs typeface="Arial"/>
              <a:sym typeface="Arial"/>
            </a:endParaRPr>
          </a:p>
          <a:p>
            <a:pPr marL="342900" marR="0" lvl="0" indent="-342900" algn="l" rtl="0">
              <a:lnSpc>
                <a:spcPct val="100000"/>
              </a:lnSpc>
              <a:spcBef>
                <a:spcPts val="2440"/>
              </a:spcBef>
              <a:spcAft>
                <a:spcPts val="0"/>
              </a:spcAft>
              <a:buClrTx/>
              <a:buSzPts val="3200"/>
              <a:buFont typeface="Arial"/>
              <a:buChar char="•"/>
            </a:pPr>
            <a:r>
              <a:rPr lang="en-US" sz="3200" i="0" u="none" strike="noStrike" cap="none" dirty="0">
                <a:solidFill>
                  <a:schemeClr val="tx1"/>
                </a:solidFill>
                <a:latin typeface="Arial"/>
                <a:ea typeface="Arial"/>
                <a:cs typeface="Arial"/>
                <a:sym typeface="Arial"/>
              </a:rPr>
              <a:t>Astigmatism</a:t>
            </a:r>
            <a:endParaRPr dirty="0">
              <a:solidFill>
                <a:schemeClr val="tx1"/>
              </a:solidFill>
              <a:latin typeface="Arial"/>
              <a:ea typeface="Arial"/>
              <a:cs typeface="Arial"/>
              <a:sym typeface="Arial"/>
            </a:endParaRPr>
          </a:p>
        </p:txBody>
      </p:sp>
      <p:sp>
        <p:nvSpPr>
          <p:cNvPr id="259" name="Google Shape;259;p27"/>
          <p:cNvSpPr txBox="1">
            <a:spLocks noGrp="1"/>
          </p:cNvSpPr>
          <p:nvPr>
            <p:ph type="title" idx="4294967295"/>
          </p:nvPr>
        </p:nvSpPr>
        <p:spPr>
          <a:xfrm>
            <a:off x="0" y="366713"/>
            <a:ext cx="9144000" cy="914400"/>
          </a:xfrm>
          <a:prstGeom prst="rect">
            <a:avLst/>
          </a:prstGeom>
          <a:solidFill>
            <a:srgbClr val="FFFFFF"/>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2"/>
              </a:buClr>
              <a:buSzPts val="5400"/>
              <a:buFont typeface="Gill Sans"/>
              <a:buNone/>
            </a:pPr>
            <a:r>
              <a:rPr lang="en-US" sz="5400" b="1">
                <a:solidFill>
                  <a:schemeClr val="dk1"/>
                </a:solidFill>
              </a:rPr>
              <a:t>Refractive Errors</a:t>
            </a:r>
            <a:endParaRPr>
              <a:solidFill>
                <a:srgbClr val="000000"/>
              </a:solidFill>
            </a:endParaRPr>
          </a:p>
        </p:txBody>
      </p:sp>
      <p:pic>
        <p:nvPicPr>
          <p:cNvPr id="260" name="Google Shape;260;p27"/>
          <p:cNvPicPr preferRelativeResize="0"/>
          <p:nvPr/>
        </p:nvPicPr>
        <p:blipFill rotWithShape="1">
          <a:blip r:embed="rId3">
            <a:alphaModFix/>
          </a:blip>
          <a:srcRect/>
          <a:stretch/>
        </p:blipFill>
        <p:spPr>
          <a:xfrm>
            <a:off x="4602325" y="1840851"/>
            <a:ext cx="4147400" cy="41474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Shape 265"/>
        <p:cNvGrpSpPr/>
        <p:nvPr/>
      </p:nvGrpSpPr>
      <p:grpSpPr>
        <a:xfrm>
          <a:off x="0" y="0"/>
          <a:ext cx="0" cy="0"/>
          <a:chOff x="0" y="0"/>
          <a:chExt cx="0" cy="0"/>
        </a:xfrm>
      </p:grpSpPr>
      <p:pic>
        <p:nvPicPr>
          <p:cNvPr id="266" name="Google Shape;266;p28"/>
          <p:cNvPicPr preferRelativeResize="0"/>
          <p:nvPr/>
        </p:nvPicPr>
        <p:blipFill rotWithShape="1">
          <a:blip r:embed="rId3">
            <a:alphaModFix/>
          </a:blip>
          <a:srcRect/>
          <a:stretch/>
        </p:blipFill>
        <p:spPr>
          <a:xfrm>
            <a:off x="152400" y="1776937"/>
            <a:ext cx="8839204" cy="4401414"/>
          </a:xfrm>
          <a:prstGeom prst="rect">
            <a:avLst/>
          </a:prstGeom>
          <a:noFill/>
          <a:ln>
            <a:noFill/>
          </a:ln>
        </p:spPr>
      </p:pic>
      <p:sp>
        <p:nvSpPr>
          <p:cNvPr id="267" name="Google Shape;267;p28"/>
          <p:cNvSpPr txBox="1">
            <a:spLocks noGrp="1"/>
          </p:cNvSpPr>
          <p:nvPr>
            <p:ph type="title" idx="4294967295"/>
          </p:nvPr>
        </p:nvSpPr>
        <p:spPr>
          <a:xfrm>
            <a:off x="0" y="366713"/>
            <a:ext cx="9144000" cy="914400"/>
          </a:xfrm>
          <a:prstGeom prst="rect">
            <a:avLst/>
          </a:prstGeom>
          <a:solidFill>
            <a:srgbClr val="FFFFFF"/>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2"/>
              </a:buClr>
              <a:buSzPts val="5400"/>
              <a:buFont typeface="Gill Sans"/>
              <a:buNone/>
            </a:pPr>
            <a:r>
              <a:rPr lang="en-US" sz="5400">
                <a:solidFill>
                  <a:schemeClr val="dk1"/>
                </a:solidFill>
              </a:rPr>
              <a:t>Myopia- Nearsighted</a:t>
            </a:r>
            <a:endParaRPr>
              <a:solidFill>
                <a:srgbClr val="000000"/>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Shape 271"/>
        <p:cNvGrpSpPr/>
        <p:nvPr/>
      </p:nvGrpSpPr>
      <p:grpSpPr>
        <a:xfrm>
          <a:off x="0" y="0"/>
          <a:ext cx="0" cy="0"/>
          <a:chOff x="0" y="0"/>
          <a:chExt cx="0" cy="0"/>
        </a:xfrm>
      </p:grpSpPr>
      <p:sp>
        <p:nvSpPr>
          <p:cNvPr id="272" name="Google Shape;272;p31"/>
          <p:cNvSpPr txBox="1">
            <a:spLocks noGrp="1"/>
          </p:cNvSpPr>
          <p:nvPr>
            <p:ph type="title"/>
          </p:nvPr>
        </p:nvSpPr>
        <p:spPr>
          <a:xfrm>
            <a:off x="0" y="457200"/>
            <a:ext cx="9144000" cy="914400"/>
          </a:xfrm>
          <a:prstGeom prst="rect">
            <a:avLst/>
          </a:prstGeom>
          <a:solidFill>
            <a:srgbClr val="FFFFFF"/>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FF00"/>
              </a:buClr>
              <a:buSzPts val="5400"/>
              <a:buFont typeface="Gill Sans"/>
              <a:buNone/>
            </a:pPr>
            <a:r>
              <a:rPr lang="en-US" sz="5400">
                <a:solidFill>
                  <a:srgbClr val="000000"/>
                </a:solidFill>
              </a:rPr>
              <a:t>Myopia</a:t>
            </a:r>
            <a:endParaRPr>
              <a:solidFill>
                <a:srgbClr val="000000"/>
              </a:solidFill>
            </a:endParaRPr>
          </a:p>
        </p:txBody>
      </p:sp>
      <p:pic>
        <p:nvPicPr>
          <p:cNvPr id="273" name="Google Shape;273;p31" descr="norm"/>
          <p:cNvPicPr preferRelativeResize="0"/>
          <p:nvPr/>
        </p:nvPicPr>
        <p:blipFill rotWithShape="1">
          <a:blip r:embed="rId3">
            <a:alphaModFix/>
          </a:blip>
          <a:srcRect/>
          <a:stretch/>
        </p:blipFill>
        <p:spPr>
          <a:xfrm>
            <a:off x="781050" y="2466975"/>
            <a:ext cx="3542375" cy="2951975"/>
          </a:xfrm>
          <a:prstGeom prst="rect">
            <a:avLst/>
          </a:prstGeom>
          <a:noFill/>
          <a:ln>
            <a:noFill/>
          </a:ln>
        </p:spPr>
      </p:pic>
      <p:pic>
        <p:nvPicPr>
          <p:cNvPr id="274" name="Google Shape;274;p31" descr="myop"/>
          <p:cNvPicPr preferRelativeResize="0"/>
          <p:nvPr/>
        </p:nvPicPr>
        <p:blipFill rotWithShape="1">
          <a:blip r:embed="rId4">
            <a:alphaModFix/>
          </a:blip>
          <a:srcRect/>
          <a:stretch/>
        </p:blipFill>
        <p:spPr>
          <a:xfrm>
            <a:off x="4743450" y="2466888"/>
            <a:ext cx="3542375" cy="295216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Shape 278"/>
        <p:cNvGrpSpPr/>
        <p:nvPr/>
      </p:nvGrpSpPr>
      <p:grpSpPr>
        <a:xfrm>
          <a:off x="0" y="0"/>
          <a:ext cx="0" cy="0"/>
          <a:chOff x="0" y="0"/>
          <a:chExt cx="0" cy="0"/>
        </a:xfrm>
      </p:grpSpPr>
      <p:sp>
        <p:nvSpPr>
          <p:cNvPr id="279" name="Google Shape;279;p29"/>
          <p:cNvSpPr txBox="1"/>
          <p:nvPr/>
        </p:nvSpPr>
        <p:spPr>
          <a:xfrm>
            <a:off x="1587" y="1806575"/>
            <a:ext cx="9144000" cy="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80" name="Google Shape;280;p29"/>
          <p:cNvPicPr preferRelativeResize="0"/>
          <p:nvPr/>
        </p:nvPicPr>
        <p:blipFill rotWithShape="1">
          <a:blip r:embed="rId3">
            <a:alphaModFix/>
          </a:blip>
          <a:srcRect/>
          <a:stretch/>
        </p:blipFill>
        <p:spPr>
          <a:xfrm>
            <a:off x="1205075" y="1078638"/>
            <a:ext cx="7051075" cy="4700725"/>
          </a:xfrm>
          <a:prstGeom prst="rect">
            <a:avLst/>
          </a:prstGeom>
          <a:noFill/>
          <a:ln>
            <a:noFill/>
          </a:ln>
        </p:spPr>
      </p:pic>
      <p:pic>
        <p:nvPicPr>
          <p:cNvPr id="281" name="Google Shape;281;p29"/>
          <p:cNvPicPr preferRelativeResize="0"/>
          <p:nvPr/>
        </p:nvPicPr>
        <p:blipFill rotWithShape="1">
          <a:blip r:embed="rId4">
            <a:alphaModFix/>
          </a:blip>
          <a:srcRect/>
          <a:stretch/>
        </p:blipFill>
        <p:spPr>
          <a:xfrm>
            <a:off x="344725" y="1078650"/>
            <a:ext cx="8627824" cy="485314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Shape 286"/>
        <p:cNvGrpSpPr/>
        <p:nvPr/>
      </p:nvGrpSpPr>
      <p:grpSpPr>
        <a:xfrm>
          <a:off x="0" y="0"/>
          <a:ext cx="0" cy="0"/>
          <a:chOff x="0" y="0"/>
          <a:chExt cx="0" cy="0"/>
        </a:xfrm>
      </p:grpSpPr>
      <p:pic>
        <p:nvPicPr>
          <p:cNvPr id="287" name="Google Shape;287;p32"/>
          <p:cNvPicPr preferRelativeResize="0"/>
          <p:nvPr/>
        </p:nvPicPr>
        <p:blipFill rotWithShape="1">
          <a:blip r:embed="rId3">
            <a:alphaModFix/>
          </a:blip>
          <a:srcRect/>
          <a:stretch/>
        </p:blipFill>
        <p:spPr>
          <a:xfrm>
            <a:off x="180100" y="2398425"/>
            <a:ext cx="8783800" cy="3689200"/>
          </a:xfrm>
          <a:prstGeom prst="rect">
            <a:avLst/>
          </a:prstGeom>
          <a:noFill/>
          <a:ln>
            <a:noFill/>
          </a:ln>
        </p:spPr>
      </p:pic>
      <p:sp>
        <p:nvSpPr>
          <p:cNvPr id="288" name="Google Shape;288;p32"/>
          <p:cNvSpPr txBox="1">
            <a:spLocks noGrp="1"/>
          </p:cNvSpPr>
          <p:nvPr>
            <p:ph type="title" idx="4294967295"/>
          </p:nvPr>
        </p:nvSpPr>
        <p:spPr>
          <a:xfrm>
            <a:off x="0" y="366713"/>
            <a:ext cx="9144000" cy="914400"/>
          </a:xfrm>
          <a:prstGeom prst="rect">
            <a:avLst/>
          </a:prstGeom>
          <a:solidFill>
            <a:srgbClr val="FFFFFF"/>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2"/>
              </a:buClr>
              <a:buSzPts val="5400"/>
              <a:buFont typeface="Gill Sans"/>
              <a:buNone/>
            </a:pPr>
            <a:r>
              <a:rPr lang="en-US" sz="5400" dirty="0">
                <a:solidFill>
                  <a:schemeClr val="dk1"/>
                </a:solidFill>
              </a:rPr>
              <a:t>Hyperopia- Farsighted</a:t>
            </a:r>
            <a:endParaRPr dirty="0">
              <a:solidFill>
                <a:srgbClr val="000000"/>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Shape 293"/>
        <p:cNvGrpSpPr/>
        <p:nvPr/>
      </p:nvGrpSpPr>
      <p:grpSpPr>
        <a:xfrm>
          <a:off x="0" y="0"/>
          <a:ext cx="0" cy="0"/>
          <a:chOff x="0" y="0"/>
          <a:chExt cx="0" cy="0"/>
        </a:xfrm>
      </p:grpSpPr>
      <p:pic>
        <p:nvPicPr>
          <p:cNvPr id="294" name="Google Shape;294;gcec9e397b4_0_720"/>
          <p:cNvPicPr preferRelativeResize="0"/>
          <p:nvPr/>
        </p:nvPicPr>
        <p:blipFill rotWithShape="1">
          <a:blip r:embed="rId3">
            <a:alphaModFix/>
          </a:blip>
          <a:srcRect/>
          <a:stretch/>
        </p:blipFill>
        <p:spPr>
          <a:xfrm>
            <a:off x="152400" y="2109800"/>
            <a:ext cx="8839199" cy="4119550"/>
          </a:xfrm>
          <a:prstGeom prst="rect">
            <a:avLst/>
          </a:prstGeom>
          <a:noFill/>
          <a:ln>
            <a:noFill/>
          </a:ln>
        </p:spPr>
      </p:pic>
      <p:sp>
        <p:nvSpPr>
          <p:cNvPr id="295" name="Google Shape;295;gcec9e397b4_0_720"/>
          <p:cNvSpPr txBox="1">
            <a:spLocks noGrp="1"/>
          </p:cNvSpPr>
          <p:nvPr>
            <p:ph type="title" idx="4294967295"/>
          </p:nvPr>
        </p:nvSpPr>
        <p:spPr>
          <a:xfrm>
            <a:off x="0" y="457200"/>
            <a:ext cx="9144000" cy="914400"/>
          </a:xfrm>
          <a:prstGeom prst="rect">
            <a:avLst/>
          </a:prstGeom>
          <a:solidFill>
            <a:srgbClr val="FFFFFF"/>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FF00"/>
              </a:buClr>
              <a:buSzPts val="5400"/>
              <a:buFont typeface="Gill Sans"/>
              <a:buNone/>
            </a:pPr>
            <a:r>
              <a:rPr lang="en-US" sz="5400">
                <a:solidFill>
                  <a:srgbClr val="000000"/>
                </a:solidFill>
              </a:rPr>
              <a:t>Hyperopia</a:t>
            </a:r>
            <a:endParaRPr>
              <a:solidFill>
                <a:srgbClr val="000000"/>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Shape 79"/>
        <p:cNvGrpSpPr/>
        <p:nvPr/>
      </p:nvGrpSpPr>
      <p:grpSpPr>
        <a:xfrm>
          <a:off x="0" y="0"/>
          <a:ext cx="0" cy="0"/>
          <a:chOff x="0" y="0"/>
          <a:chExt cx="0" cy="0"/>
        </a:xfrm>
      </p:grpSpPr>
      <p:sp>
        <p:nvSpPr>
          <p:cNvPr id="80" name="Google Shape;80;gd8aa028b36_0_8"/>
          <p:cNvSpPr txBox="1">
            <a:spLocks noGrp="1"/>
          </p:cNvSpPr>
          <p:nvPr>
            <p:ph type="title"/>
          </p:nvPr>
        </p:nvSpPr>
        <p:spPr>
          <a:xfrm>
            <a:off x="0" y="443500"/>
            <a:ext cx="9144000" cy="914400"/>
          </a:xfrm>
          <a:prstGeom prst="rect">
            <a:avLst/>
          </a:prstGeom>
          <a:solidFill>
            <a:srgbClr val="FFFFFF"/>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solidFill>
                  <a:srgbClr val="000000"/>
                </a:solidFill>
              </a:rPr>
              <a:t>Learning Outcomes</a:t>
            </a:r>
            <a:endParaRPr dirty="0">
              <a:solidFill>
                <a:srgbClr val="000000"/>
              </a:solidFill>
            </a:endParaRPr>
          </a:p>
        </p:txBody>
      </p:sp>
      <p:sp>
        <p:nvSpPr>
          <p:cNvPr id="81" name="Google Shape;81;gd8aa028b36_0_8"/>
          <p:cNvSpPr txBox="1">
            <a:spLocks noGrp="1"/>
          </p:cNvSpPr>
          <p:nvPr>
            <p:ph type="body" idx="1"/>
          </p:nvPr>
        </p:nvSpPr>
        <p:spPr>
          <a:xfrm>
            <a:off x="829425" y="1824625"/>
            <a:ext cx="7567500" cy="4114800"/>
          </a:xfrm>
          <a:prstGeom prst="rect">
            <a:avLst/>
          </a:prstGeom>
          <a:noFill/>
          <a:ln>
            <a:noFill/>
          </a:ln>
        </p:spPr>
        <p:txBody>
          <a:bodyPr spcFirstLastPara="1" wrap="square" lIns="91425" tIns="45700" rIns="91425" bIns="45700" anchor="t" anchorCtr="0">
            <a:noAutofit/>
          </a:bodyPr>
          <a:lstStyle/>
          <a:p>
            <a:pPr marL="457200" lvl="0" indent="-457200" algn="l" rtl="0">
              <a:lnSpc>
                <a:spcPct val="100000"/>
              </a:lnSpc>
              <a:spcBef>
                <a:spcPts val="0"/>
              </a:spcBef>
              <a:spcAft>
                <a:spcPts val="0"/>
              </a:spcAft>
              <a:buClrTx/>
              <a:buSzPts val="3700"/>
              <a:buFont typeface="Arial"/>
              <a:buChar char="•"/>
            </a:pPr>
            <a:r>
              <a:rPr lang="en-US" sz="2600" dirty="0">
                <a:solidFill>
                  <a:schemeClr val="tx1"/>
                </a:solidFill>
                <a:latin typeface="Arial"/>
                <a:ea typeface="Arial"/>
                <a:cs typeface="Arial"/>
                <a:sym typeface="Arial"/>
              </a:rPr>
              <a:t>Participants will self-report an increase in knowledge of early detection and treatment for eye abnormalities related to school- aged children by passing the post-assessment with a score of 80% or higher.</a:t>
            </a:r>
            <a:endParaRPr sz="2600" dirty="0">
              <a:solidFill>
                <a:schemeClr val="tx1"/>
              </a:solidFill>
              <a:latin typeface="Arial"/>
              <a:ea typeface="Arial"/>
              <a:cs typeface="Arial"/>
              <a:sym typeface="Arial"/>
            </a:endParaRPr>
          </a:p>
          <a:p>
            <a:pPr marL="0" lvl="0" indent="0" algn="l" rtl="0">
              <a:lnSpc>
                <a:spcPct val="100000"/>
              </a:lnSpc>
              <a:spcBef>
                <a:spcPts val="0"/>
              </a:spcBef>
              <a:spcAft>
                <a:spcPts val="0"/>
              </a:spcAft>
              <a:buSzPts val="1800"/>
              <a:buNone/>
            </a:pPr>
            <a:endParaRPr sz="1000" dirty="0">
              <a:solidFill>
                <a:schemeClr val="tx1"/>
              </a:solidFill>
              <a:latin typeface="Arial"/>
              <a:ea typeface="Arial"/>
              <a:cs typeface="Arial"/>
              <a:sym typeface="Arial"/>
            </a:endParaRPr>
          </a:p>
          <a:p>
            <a:pPr marL="457200" lvl="0" indent="-457200" algn="l" rtl="0">
              <a:lnSpc>
                <a:spcPct val="100000"/>
              </a:lnSpc>
              <a:spcBef>
                <a:spcPts val="0"/>
              </a:spcBef>
              <a:spcAft>
                <a:spcPts val="0"/>
              </a:spcAft>
              <a:buClrTx/>
              <a:buSzPts val="4000"/>
              <a:buFont typeface="Arial"/>
              <a:buChar char="•"/>
            </a:pPr>
            <a:r>
              <a:rPr lang="en-US" sz="2600" dirty="0">
                <a:solidFill>
                  <a:schemeClr val="tx1"/>
                </a:solidFill>
                <a:latin typeface="Arial"/>
                <a:ea typeface="Arial"/>
                <a:cs typeface="Arial"/>
                <a:sym typeface="Arial"/>
              </a:rPr>
              <a:t>Participants will demonstrate correct vision screening protocol, complete data collection, documentation, and referral.</a:t>
            </a:r>
            <a:endParaRPr sz="3800" dirty="0">
              <a:solidFill>
                <a:schemeClr val="tx1"/>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Shape 299"/>
        <p:cNvGrpSpPr/>
        <p:nvPr/>
      </p:nvGrpSpPr>
      <p:grpSpPr>
        <a:xfrm>
          <a:off x="0" y="0"/>
          <a:ext cx="0" cy="0"/>
          <a:chOff x="0" y="0"/>
          <a:chExt cx="0" cy="0"/>
        </a:xfrm>
      </p:grpSpPr>
      <p:sp>
        <p:nvSpPr>
          <p:cNvPr id="300" name="Google Shape;300;p33"/>
          <p:cNvSpPr txBox="1"/>
          <p:nvPr/>
        </p:nvSpPr>
        <p:spPr>
          <a:xfrm>
            <a:off x="0" y="1806575"/>
            <a:ext cx="9144000" cy="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301" name="Google Shape;301;p33"/>
          <p:cNvPicPr preferRelativeResize="0"/>
          <p:nvPr/>
        </p:nvPicPr>
        <p:blipFill rotWithShape="1">
          <a:blip r:embed="rId3">
            <a:alphaModFix/>
          </a:blip>
          <a:srcRect/>
          <a:stretch/>
        </p:blipFill>
        <p:spPr>
          <a:xfrm>
            <a:off x="152400" y="1095375"/>
            <a:ext cx="8839200" cy="49720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Shape 305"/>
        <p:cNvGrpSpPr/>
        <p:nvPr/>
      </p:nvGrpSpPr>
      <p:grpSpPr>
        <a:xfrm>
          <a:off x="0" y="0"/>
          <a:ext cx="0" cy="0"/>
          <a:chOff x="0" y="0"/>
          <a:chExt cx="0" cy="0"/>
        </a:xfrm>
      </p:grpSpPr>
      <p:sp>
        <p:nvSpPr>
          <p:cNvPr id="306" name="Google Shape;306;p34"/>
          <p:cNvSpPr txBox="1"/>
          <p:nvPr/>
        </p:nvSpPr>
        <p:spPr>
          <a:xfrm>
            <a:off x="0" y="2606675"/>
            <a:ext cx="9144000" cy="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307" name="Google Shape;307;p34"/>
          <p:cNvPicPr preferRelativeResize="0"/>
          <p:nvPr/>
        </p:nvPicPr>
        <p:blipFill rotWithShape="1">
          <a:blip r:embed="rId3">
            <a:alphaModFix/>
          </a:blip>
          <a:srcRect/>
          <a:stretch/>
        </p:blipFill>
        <p:spPr>
          <a:xfrm>
            <a:off x="1455425" y="152400"/>
            <a:ext cx="5947826" cy="655320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Shape 312"/>
        <p:cNvGrpSpPr/>
        <p:nvPr/>
      </p:nvGrpSpPr>
      <p:grpSpPr>
        <a:xfrm>
          <a:off x="0" y="0"/>
          <a:ext cx="0" cy="0"/>
          <a:chOff x="0" y="0"/>
          <a:chExt cx="0" cy="0"/>
        </a:xfrm>
      </p:grpSpPr>
      <p:pic>
        <p:nvPicPr>
          <p:cNvPr id="313" name="Google Shape;313;gcec9e397b4_0_728"/>
          <p:cNvPicPr preferRelativeResize="0"/>
          <p:nvPr/>
        </p:nvPicPr>
        <p:blipFill rotWithShape="1">
          <a:blip r:embed="rId3">
            <a:alphaModFix/>
          </a:blip>
          <a:srcRect/>
          <a:stretch/>
        </p:blipFill>
        <p:spPr>
          <a:xfrm>
            <a:off x="209550" y="1798325"/>
            <a:ext cx="8724900" cy="4762500"/>
          </a:xfrm>
          <a:prstGeom prst="rect">
            <a:avLst/>
          </a:prstGeom>
          <a:noFill/>
          <a:ln>
            <a:noFill/>
          </a:ln>
        </p:spPr>
      </p:pic>
      <p:sp>
        <p:nvSpPr>
          <p:cNvPr id="314" name="Google Shape;314;gcec9e397b4_0_728"/>
          <p:cNvSpPr txBox="1">
            <a:spLocks noGrp="1"/>
          </p:cNvSpPr>
          <p:nvPr>
            <p:ph type="title" idx="4294967295"/>
          </p:nvPr>
        </p:nvSpPr>
        <p:spPr>
          <a:xfrm>
            <a:off x="0" y="457200"/>
            <a:ext cx="9144000" cy="914400"/>
          </a:xfrm>
          <a:prstGeom prst="rect">
            <a:avLst/>
          </a:prstGeom>
          <a:solidFill>
            <a:srgbClr val="FFFFFF"/>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FF00"/>
              </a:buClr>
              <a:buSzPts val="5400"/>
              <a:buFont typeface="Gill Sans"/>
              <a:buNone/>
            </a:pPr>
            <a:r>
              <a:rPr lang="en-US" sz="5400">
                <a:solidFill>
                  <a:srgbClr val="000000"/>
                </a:solidFill>
              </a:rPr>
              <a:t>Astigmatism</a:t>
            </a:r>
            <a:endParaRPr>
              <a:solidFill>
                <a:srgbClr val="000000"/>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Shape 319"/>
        <p:cNvGrpSpPr/>
        <p:nvPr/>
      </p:nvGrpSpPr>
      <p:grpSpPr>
        <a:xfrm>
          <a:off x="0" y="0"/>
          <a:ext cx="0" cy="0"/>
          <a:chOff x="0" y="0"/>
          <a:chExt cx="0" cy="0"/>
        </a:xfrm>
      </p:grpSpPr>
      <p:pic>
        <p:nvPicPr>
          <p:cNvPr id="320" name="Google Shape;320;gcec9e397b4_0_735"/>
          <p:cNvPicPr preferRelativeResize="0"/>
          <p:nvPr/>
        </p:nvPicPr>
        <p:blipFill rotWithShape="1">
          <a:blip r:embed="rId3">
            <a:alphaModFix/>
          </a:blip>
          <a:srcRect/>
          <a:stretch/>
        </p:blipFill>
        <p:spPr>
          <a:xfrm>
            <a:off x="1181100" y="152400"/>
            <a:ext cx="6553206" cy="655320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Shape 325"/>
        <p:cNvGrpSpPr/>
        <p:nvPr/>
      </p:nvGrpSpPr>
      <p:grpSpPr>
        <a:xfrm>
          <a:off x="0" y="0"/>
          <a:ext cx="0" cy="0"/>
          <a:chOff x="0" y="0"/>
          <a:chExt cx="0" cy="0"/>
        </a:xfrm>
      </p:grpSpPr>
      <p:sp>
        <p:nvSpPr>
          <p:cNvPr id="326" name="Google Shape;326;p37"/>
          <p:cNvSpPr txBox="1">
            <a:spLocks noGrp="1"/>
          </p:cNvSpPr>
          <p:nvPr>
            <p:ph type="body" idx="4294967295"/>
          </p:nvPr>
        </p:nvSpPr>
        <p:spPr>
          <a:xfrm>
            <a:off x="123092" y="1885950"/>
            <a:ext cx="9020908" cy="44196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Tx/>
              <a:buSzPts val="3200"/>
              <a:buFont typeface="Arial"/>
              <a:buChar char="•"/>
            </a:pPr>
            <a:r>
              <a:rPr lang="en-US" sz="3200" i="0" u="none" strike="noStrike" cap="none" dirty="0">
                <a:solidFill>
                  <a:schemeClr val="tx1"/>
                </a:solidFill>
                <a:latin typeface="Arial"/>
                <a:ea typeface="Arial"/>
                <a:cs typeface="Arial"/>
                <a:sym typeface="Arial"/>
              </a:rPr>
              <a:t>Vision that cannot be corrected to better than 20/40</a:t>
            </a:r>
            <a:endParaRPr dirty="0">
              <a:solidFill>
                <a:schemeClr val="tx1"/>
              </a:solidFill>
              <a:latin typeface="Arial"/>
              <a:ea typeface="Arial"/>
              <a:cs typeface="Arial"/>
              <a:sym typeface="Arial"/>
            </a:endParaRPr>
          </a:p>
          <a:p>
            <a:pPr marL="342900" marR="0" lvl="0" indent="-342900" algn="l" rtl="0">
              <a:lnSpc>
                <a:spcPct val="100000"/>
              </a:lnSpc>
              <a:spcBef>
                <a:spcPts val="2440"/>
              </a:spcBef>
              <a:spcAft>
                <a:spcPts val="0"/>
              </a:spcAft>
              <a:buClrTx/>
              <a:buSzPts val="3200"/>
              <a:buFont typeface="Arial"/>
              <a:buChar char="•"/>
            </a:pPr>
            <a:r>
              <a:rPr lang="en-US" sz="3200" i="0" u="none" strike="noStrike" cap="none" dirty="0">
                <a:solidFill>
                  <a:schemeClr val="tx1"/>
                </a:solidFill>
                <a:latin typeface="Arial"/>
                <a:ea typeface="Arial"/>
                <a:cs typeface="Arial"/>
                <a:sym typeface="Arial"/>
              </a:rPr>
              <a:t>Unilateral or bilateral</a:t>
            </a:r>
            <a:endParaRPr dirty="0">
              <a:solidFill>
                <a:schemeClr val="tx1"/>
              </a:solidFill>
              <a:latin typeface="Arial"/>
              <a:ea typeface="Arial"/>
              <a:cs typeface="Arial"/>
              <a:sym typeface="Arial"/>
            </a:endParaRPr>
          </a:p>
          <a:p>
            <a:pPr marL="342900" marR="0" lvl="0" indent="-342900" algn="l" rtl="0">
              <a:lnSpc>
                <a:spcPct val="100000"/>
              </a:lnSpc>
              <a:spcBef>
                <a:spcPts val="2440"/>
              </a:spcBef>
              <a:spcAft>
                <a:spcPts val="0"/>
              </a:spcAft>
              <a:buClrTx/>
              <a:buSzPts val="3200"/>
              <a:buFont typeface="Arial"/>
              <a:buChar char="•"/>
            </a:pPr>
            <a:r>
              <a:rPr lang="en-US" sz="3200" i="0" u="none" strike="noStrike" cap="none" dirty="0">
                <a:solidFill>
                  <a:schemeClr val="tx1"/>
                </a:solidFill>
                <a:latin typeface="Arial"/>
                <a:ea typeface="Arial"/>
                <a:cs typeface="Arial"/>
                <a:sym typeface="Arial"/>
              </a:rPr>
              <a:t>Brain suppresses poor image</a:t>
            </a:r>
            <a:endParaRPr dirty="0">
              <a:solidFill>
                <a:schemeClr val="tx1"/>
              </a:solidFill>
              <a:latin typeface="Arial"/>
              <a:ea typeface="Arial"/>
              <a:cs typeface="Arial"/>
              <a:sym typeface="Arial"/>
            </a:endParaRPr>
          </a:p>
          <a:p>
            <a:pPr marL="342900" marR="0" lvl="0" indent="-342900" algn="l" rtl="0">
              <a:lnSpc>
                <a:spcPct val="100000"/>
              </a:lnSpc>
              <a:spcBef>
                <a:spcPts val="2440"/>
              </a:spcBef>
              <a:spcAft>
                <a:spcPts val="0"/>
              </a:spcAft>
              <a:buClrTx/>
              <a:buSzPts val="3200"/>
              <a:buFont typeface="Arial"/>
              <a:buChar char="•"/>
            </a:pPr>
            <a:r>
              <a:rPr lang="en-US" sz="3200" i="0" u="none" strike="noStrike" cap="none" dirty="0">
                <a:solidFill>
                  <a:schemeClr val="tx1"/>
                </a:solidFill>
                <a:latin typeface="Arial"/>
                <a:ea typeface="Arial"/>
                <a:cs typeface="Arial"/>
                <a:sym typeface="Arial"/>
              </a:rPr>
              <a:t>Normal appearance</a:t>
            </a:r>
            <a:endParaRPr dirty="0">
              <a:solidFill>
                <a:schemeClr val="tx1"/>
              </a:solidFill>
              <a:latin typeface="Arial"/>
              <a:ea typeface="Arial"/>
              <a:cs typeface="Arial"/>
              <a:sym typeface="Arial"/>
            </a:endParaRPr>
          </a:p>
          <a:p>
            <a:pPr marL="342900" marR="0" lvl="0" indent="-342900" algn="l" rtl="0">
              <a:lnSpc>
                <a:spcPct val="100000"/>
              </a:lnSpc>
              <a:spcBef>
                <a:spcPts val="2440"/>
              </a:spcBef>
              <a:spcAft>
                <a:spcPts val="0"/>
              </a:spcAft>
              <a:buClrTx/>
              <a:buSzPts val="3200"/>
              <a:buFont typeface="Arial"/>
              <a:buChar char="•"/>
            </a:pPr>
            <a:r>
              <a:rPr lang="en-US" sz="3200" i="0" u="none" strike="noStrike" cap="none" dirty="0">
                <a:solidFill>
                  <a:schemeClr val="tx1"/>
                </a:solidFill>
                <a:latin typeface="Arial"/>
                <a:ea typeface="Arial"/>
                <a:cs typeface="Arial"/>
                <a:sym typeface="Arial"/>
              </a:rPr>
              <a:t>Reversible if detected and treated early</a:t>
            </a:r>
            <a:endParaRPr dirty="0">
              <a:solidFill>
                <a:schemeClr val="tx1"/>
              </a:solidFill>
              <a:latin typeface="Arial"/>
              <a:ea typeface="Arial"/>
              <a:cs typeface="Arial"/>
              <a:sym typeface="Arial"/>
            </a:endParaRPr>
          </a:p>
        </p:txBody>
      </p:sp>
      <p:sp>
        <p:nvSpPr>
          <p:cNvPr id="327" name="Google Shape;327;p37"/>
          <p:cNvSpPr txBox="1">
            <a:spLocks noGrp="1"/>
          </p:cNvSpPr>
          <p:nvPr>
            <p:ph type="title" idx="4294967295"/>
          </p:nvPr>
        </p:nvSpPr>
        <p:spPr>
          <a:xfrm>
            <a:off x="0" y="457200"/>
            <a:ext cx="9144000" cy="914400"/>
          </a:xfrm>
          <a:prstGeom prst="rect">
            <a:avLst/>
          </a:prstGeom>
          <a:solidFill>
            <a:srgbClr val="FFFFFF"/>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FF00"/>
              </a:buClr>
              <a:buSzPts val="5400"/>
              <a:buFont typeface="Gill Sans"/>
              <a:buNone/>
            </a:pPr>
            <a:r>
              <a:rPr lang="en-US" sz="5400">
                <a:solidFill>
                  <a:srgbClr val="000000"/>
                </a:solidFill>
              </a:rPr>
              <a:t>Amblyopia</a:t>
            </a:r>
            <a:endParaRPr>
              <a:solidFill>
                <a:srgbClr val="000000"/>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Shape 332"/>
        <p:cNvGrpSpPr/>
        <p:nvPr/>
      </p:nvGrpSpPr>
      <p:grpSpPr>
        <a:xfrm>
          <a:off x="0" y="0"/>
          <a:ext cx="0" cy="0"/>
          <a:chOff x="0" y="0"/>
          <a:chExt cx="0" cy="0"/>
        </a:xfrm>
      </p:grpSpPr>
      <p:sp>
        <p:nvSpPr>
          <p:cNvPr id="333" name="Google Shape;333;p38"/>
          <p:cNvSpPr txBox="1">
            <a:spLocks noGrp="1"/>
          </p:cNvSpPr>
          <p:nvPr>
            <p:ph type="body" idx="4294967295"/>
          </p:nvPr>
        </p:nvSpPr>
        <p:spPr>
          <a:xfrm>
            <a:off x="703384" y="1981200"/>
            <a:ext cx="3733800" cy="4191000"/>
          </a:xfrm>
          <a:prstGeom prst="rect">
            <a:avLst/>
          </a:prstGeom>
          <a:noFill/>
          <a:ln>
            <a:noFill/>
          </a:ln>
        </p:spPr>
        <p:txBody>
          <a:bodyPr spcFirstLastPara="1" wrap="square" lIns="91425" tIns="45700" rIns="91425" bIns="45700" anchor="t" anchorCtr="0">
            <a:noAutofit/>
          </a:bodyPr>
          <a:lstStyle/>
          <a:p>
            <a:pPr marR="0" lvl="0" algn="l" rtl="0">
              <a:lnSpc>
                <a:spcPct val="90000"/>
              </a:lnSpc>
              <a:spcBef>
                <a:spcPts val="0"/>
              </a:spcBef>
              <a:spcAft>
                <a:spcPts val="0"/>
              </a:spcAft>
              <a:buClrTx/>
              <a:buSzPts val="2800"/>
              <a:buFont typeface="Arial" panose="020B0604020202020204" pitchFamily="34" charset="0"/>
              <a:buChar char="•"/>
            </a:pPr>
            <a:r>
              <a:rPr lang="en-US" sz="2800" i="0" u="none" strike="noStrike" cap="none" dirty="0">
                <a:solidFill>
                  <a:schemeClr val="tx1"/>
                </a:solidFill>
                <a:latin typeface="Arial"/>
                <a:ea typeface="Arial"/>
                <a:cs typeface="Arial"/>
                <a:sym typeface="Arial"/>
              </a:rPr>
              <a:t>Predisposing Factors</a:t>
            </a:r>
            <a:endParaRPr dirty="0">
              <a:solidFill>
                <a:schemeClr val="tx1"/>
              </a:solidFill>
              <a:latin typeface="Arial"/>
              <a:ea typeface="Arial"/>
              <a:cs typeface="Arial"/>
              <a:sym typeface="Arial"/>
            </a:endParaRPr>
          </a:p>
          <a:p>
            <a:pPr marR="0" lvl="0" algn="l" rtl="0">
              <a:lnSpc>
                <a:spcPct val="90000"/>
              </a:lnSpc>
              <a:spcBef>
                <a:spcPts val="560"/>
              </a:spcBef>
              <a:spcAft>
                <a:spcPts val="0"/>
              </a:spcAft>
              <a:buClrTx/>
              <a:buSzPts val="2800"/>
              <a:buFont typeface="Arial" panose="020B0604020202020204" pitchFamily="34" charset="0"/>
              <a:buChar char="•"/>
            </a:pPr>
            <a:r>
              <a:rPr lang="en-US" sz="2800" i="0" u="none" strike="noStrike" cap="none" dirty="0">
                <a:solidFill>
                  <a:schemeClr val="tx1"/>
                </a:solidFill>
                <a:latin typeface="Arial"/>
                <a:ea typeface="Arial"/>
                <a:cs typeface="Arial"/>
                <a:sym typeface="Arial"/>
              </a:rPr>
              <a:t>Poor clarity</a:t>
            </a:r>
            <a:endParaRPr dirty="0">
              <a:solidFill>
                <a:schemeClr val="tx1"/>
              </a:solidFill>
              <a:latin typeface="Arial"/>
              <a:ea typeface="Arial"/>
              <a:cs typeface="Arial"/>
              <a:sym typeface="Arial"/>
            </a:endParaRPr>
          </a:p>
          <a:p>
            <a:pPr marL="800100" marR="0" lvl="1" indent="-342900" algn="l" rtl="0">
              <a:lnSpc>
                <a:spcPct val="90000"/>
              </a:lnSpc>
              <a:spcBef>
                <a:spcPts val="480"/>
              </a:spcBef>
              <a:spcAft>
                <a:spcPts val="0"/>
              </a:spcAft>
              <a:buClrTx/>
              <a:buSzPts val="2400"/>
              <a:buFont typeface="Arial" panose="020B0604020202020204" pitchFamily="34" charset="0"/>
              <a:buChar char="•"/>
            </a:pPr>
            <a:r>
              <a:rPr lang="en-US" sz="2400" i="0" u="none" strike="noStrike" cap="none" dirty="0">
                <a:solidFill>
                  <a:schemeClr val="tx1"/>
                </a:solidFill>
                <a:latin typeface="Arial"/>
                <a:ea typeface="Arial"/>
                <a:cs typeface="Arial"/>
                <a:sym typeface="Arial"/>
              </a:rPr>
              <a:t>Cataract</a:t>
            </a:r>
            <a:endParaRPr dirty="0">
              <a:solidFill>
                <a:schemeClr val="tx1"/>
              </a:solidFill>
              <a:latin typeface="Arial"/>
              <a:ea typeface="Arial"/>
              <a:cs typeface="Arial"/>
              <a:sym typeface="Arial"/>
            </a:endParaRPr>
          </a:p>
          <a:p>
            <a:pPr marR="0" lvl="0" algn="l" rtl="0">
              <a:lnSpc>
                <a:spcPct val="90000"/>
              </a:lnSpc>
              <a:spcBef>
                <a:spcPts val="560"/>
              </a:spcBef>
              <a:spcAft>
                <a:spcPts val="0"/>
              </a:spcAft>
              <a:buClrTx/>
              <a:buSzPts val="2800"/>
              <a:buFont typeface="Arial" panose="020B0604020202020204" pitchFamily="34" charset="0"/>
              <a:buChar char="•"/>
            </a:pPr>
            <a:r>
              <a:rPr lang="en-US" sz="2800" i="0" u="none" strike="noStrike" cap="none" dirty="0">
                <a:solidFill>
                  <a:schemeClr val="tx1"/>
                </a:solidFill>
                <a:latin typeface="Arial"/>
                <a:ea typeface="Arial"/>
                <a:cs typeface="Arial"/>
                <a:sym typeface="Arial"/>
              </a:rPr>
              <a:t>Poor focus</a:t>
            </a:r>
            <a:endParaRPr dirty="0">
              <a:solidFill>
                <a:schemeClr val="tx1"/>
              </a:solidFill>
              <a:latin typeface="Arial"/>
              <a:ea typeface="Arial"/>
              <a:cs typeface="Arial"/>
              <a:sym typeface="Arial"/>
            </a:endParaRPr>
          </a:p>
          <a:p>
            <a:pPr marL="800100" marR="0" lvl="1" indent="-342900" algn="l" rtl="0">
              <a:lnSpc>
                <a:spcPct val="90000"/>
              </a:lnSpc>
              <a:spcBef>
                <a:spcPts val="480"/>
              </a:spcBef>
              <a:spcAft>
                <a:spcPts val="0"/>
              </a:spcAft>
              <a:buClrTx/>
              <a:buSzPts val="2400"/>
              <a:buFont typeface="Arial" panose="020B0604020202020204" pitchFamily="34" charset="0"/>
              <a:buChar char="•"/>
            </a:pPr>
            <a:r>
              <a:rPr lang="en-US" sz="2400" i="0" u="none" strike="noStrike" cap="none" dirty="0">
                <a:solidFill>
                  <a:schemeClr val="tx1"/>
                </a:solidFill>
                <a:latin typeface="Arial"/>
                <a:ea typeface="Arial"/>
                <a:cs typeface="Arial"/>
                <a:sym typeface="Arial"/>
              </a:rPr>
              <a:t>Nearsightedness</a:t>
            </a:r>
            <a:endParaRPr dirty="0">
              <a:solidFill>
                <a:schemeClr val="tx1"/>
              </a:solidFill>
              <a:latin typeface="Arial"/>
              <a:ea typeface="Arial"/>
              <a:cs typeface="Arial"/>
              <a:sym typeface="Arial"/>
            </a:endParaRPr>
          </a:p>
          <a:p>
            <a:pPr marL="800100" marR="0" lvl="1" indent="-342900" algn="l" rtl="0">
              <a:lnSpc>
                <a:spcPct val="90000"/>
              </a:lnSpc>
              <a:spcBef>
                <a:spcPts val="480"/>
              </a:spcBef>
              <a:spcAft>
                <a:spcPts val="0"/>
              </a:spcAft>
              <a:buClrTx/>
              <a:buSzPts val="2400"/>
              <a:buFont typeface="Arial" panose="020B0604020202020204" pitchFamily="34" charset="0"/>
              <a:buChar char="•"/>
            </a:pPr>
            <a:r>
              <a:rPr lang="en-US" sz="2400" i="0" u="none" strike="noStrike" cap="none" dirty="0">
                <a:solidFill>
                  <a:schemeClr val="tx1"/>
                </a:solidFill>
                <a:latin typeface="Arial"/>
                <a:ea typeface="Arial"/>
                <a:cs typeface="Arial"/>
                <a:sym typeface="Arial"/>
              </a:rPr>
              <a:t>Farsightedness</a:t>
            </a:r>
            <a:endParaRPr sz="2400" i="0" u="none" strike="noStrike" cap="none" dirty="0">
              <a:solidFill>
                <a:schemeClr val="tx1"/>
              </a:solidFill>
              <a:latin typeface="Arial"/>
              <a:ea typeface="Arial"/>
              <a:cs typeface="Arial"/>
              <a:sym typeface="Arial"/>
            </a:endParaRPr>
          </a:p>
          <a:p>
            <a:pPr marL="800100" marR="0" lvl="1" indent="-342900" algn="l" rtl="0">
              <a:lnSpc>
                <a:spcPct val="90000"/>
              </a:lnSpc>
              <a:spcBef>
                <a:spcPts val="480"/>
              </a:spcBef>
              <a:spcAft>
                <a:spcPts val="0"/>
              </a:spcAft>
              <a:buClrTx/>
              <a:buSzPts val="2400"/>
              <a:buFont typeface="Arial" panose="020B0604020202020204" pitchFamily="34" charset="0"/>
              <a:buChar char="•"/>
            </a:pPr>
            <a:r>
              <a:rPr lang="en-US" sz="2400" dirty="0">
                <a:solidFill>
                  <a:schemeClr val="tx1"/>
                </a:solidFill>
                <a:latin typeface="Arial"/>
                <a:ea typeface="Arial"/>
                <a:cs typeface="Arial"/>
                <a:sym typeface="Arial"/>
              </a:rPr>
              <a:t>Astigmatism</a:t>
            </a:r>
            <a:endParaRPr sz="2400" dirty="0">
              <a:solidFill>
                <a:schemeClr val="tx1"/>
              </a:solidFill>
              <a:latin typeface="Arial"/>
              <a:ea typeface="Arial"/>
              <a:cs typeface="Arial"/>
              <a:sym typeface="Arial"/>
            </a:endParaRPr>
          </a:p>
          <a:p>
            <a:pPr marR="0" lvl="0" algn="l" rtl="0">
              <a:lnSpc>
                <a:spcPct val="90000"/>
              </a:lnSpc>
              <a:spcBef>
                <a:spcPts val="560"/>
              </a:spcBef>
              <a:spcAft>
                <a:spcPts val="0"/>
              </a:spcAft>
              <a:buClrTx/>
              <a:buSzPts val="2800"/>
              <a:buFont typeface="Arial" panose="020B0604020202020204" pitchFamily="34" charset="0"/>
              <a:buChar char="•"/>
            </a:pPr>
            <a:r>
              <a:rPr lang="en-US" sz="2800" i="0" u="none" strike="noStrike" cap="none" dirty="0">
                <a:solidFill>
                  <a:schemeClr val="tx1"/>
                </a:solidFill>
                <a:latin typeface="Arial"/>
                <a:ea typeface="Arial"/>
                <a:cs typeface="Arial"/>
                <a:sym typeface="Arial"/>
              </a:rPr>
              <a:t>Poor aim</a:t>
            </a:r>
            <a:endParaRPr dirty="0">
              <a:solidFill>
                <a:schemeClr val="tx1"/>
              </a:solidFill>
              <a:latin typeface="Arial"/>
              <a:ea typeface="Arial"/>
              <a:cs typeface="Arial"/>
              <a:sym typeface="Arial"/>
            </a:endParaRPr>
          </a:p>
          <a:p>
            <a:pPr marL="800100" marR="0" lvl="1" indent="-342900" algn="l" rtl="0">
              <a:lnSpc>
                <a:spcPct val="90000"/>
              </a:lnSpc>
              <a:spcBef>
                <a:spcPts val="480"/>
              </a:spcBef>
              <a:spcAft>
                <a:spcPts val="0"/>
              </a:spcAft>
              <a:buClrTx/>
              <a:buSzPts val="2400"/>
              <a:buFont typeface="Arial" panose="020B0604020202020204" pitchFamily="34" charset="0"/>
              <a:buChar char="•"/>
            </a:pPr>
            <a:r>
              <a:rPr lang="en-US" sz="2400" i="0" u="none" strike="noStrike" cap="none" dirty="0">
                <a:solidFill>
                  <a:schemeClr val="tx1"/>
                </a:solidFill>
                <a:latin typeface="Arial"/>
                <a:ea typeface="Arial"/>
                <a:cs typeface="Arial"/>
                <a:sym typeface="Arial"/>
              </a:rPr>
              <a:t>Strabismus</a:t>
            </a:r>
            <a:endParaRPr dirty="0">
              <a:solidFill>
                <a:schemeClr val="tx1"/>
              </a:solidFill>
              <a:latin typeface="Arial"/>
              <a:ea typeface="Arial"/>
              <a:cs typeface="Arial"/>
              <a:sym typeface="Arial"/>
            </a:endParaRPr>
          </a:p>
        </p:txBody>
      </p:sp>
      <p:sp>
        <p:nvSpPr>
          <p:cNvPr id="334" name="Google Shape;334;p38"/>
          <p:cNvSpPr txBox="1">
            <a:spLocks noGrp="1"/>
          </p:cNvSpPr>
          <p:nvPr>
            <p:ph type="body" idx="4294967295"/>
          </p:nvPr>
        </p:nvSpPr>
        <p:spPr>
          <a:xfrm>
            <a:off x="5023339" y="1957754"/>
            <a:ext cx="3733800" cy="4191000"/>
          </a:xfrm>
          <a:prstGeom prst="rect">
            <a:avLst/>
          </a:prstGeom>
          <a:noFill/>
          <a:ln>
            <a:noFill/>
          </a:ln>
        </p:spPr>
        <p:txBody>
          <a:bodyPr spcFirstLastPara="1" wrap="square" lIns="91425" tIns="45700" rIns="91425" bIns="45700" anchor="t" anchorCtr="0">
            <a:noAutofit/>
          </a:bodyPr>
          <a:lstStyle/>
          <a:p>
            <a:pPr marR="0" lvl="0" algn="l" rtl="0">
              <a:lnSpc>
                <a:spcPct val="90000"/>
              </a:lnSpc>
              <a:spcBef>
                <a:spcPts val="0"/>
              </a:spcBef>
              <a:spcAft>
                <a:spcPts val="0"/>
              </a:spcAft>
              <a:buClrTx/>
              <a:buSzPts val="2800"/>
              <a:buFont typeface="Arial" panose="020B0604020202020204" pitchFamily="34" charset="0"/>
              <a:buChar char="•"/>
            </a:pPr>
            <a:r>
              <a:rPr lang="en-US" sz="2800" i="0" u="none" strike="noStrike" cap="none" dirty="0">
                <a:solidFill>
                  <a:schemeClr val="tx1"/>
                </a:solidFill>
                <a:latin typeface="Arial"/>
                <a:ea typeface="Arial"/>
                <a:cs typeface="Arial"/>
                <a:sym typeface="Arial"/>
              </a:rPr>
              <a:t>Treatment</a:t>
            </a:r>
            <a:endParaRPr sz="2800" i="0" u="none" strike="noStrike" cap="none" dirty="0">
              <a:solidFill>
                <a:schemeClr val="tx1"/>
              </a:solidFill>
              <a:latin typeface="Arial"/>
              <a:ea typeface="Arial"/>
              <a:cs typeface="Arial"/>
              <a:sym typeface="Arial"/>
            </a:endParaRPr>
          </a:p>
          <a:p>
            <a:pPr marL="508000" lvl="0" indent="-457200" algn="l" rtl="0">
              <a:lnSpc>
                <a:spcPct val="90000"/>
              </a:lnSpc>
              <a:spcBef>
                <a:spcPts val="480"/>
              </a:spcBef>
              <a:spcAft>
                <a:spcPts val="0"/>
              </a:spcAft>
              <a:buClrTx/>
              <a:buSzPts val="2800"/>
              <a:buFont typeface="Arial" panose="020B0604020202020204" pitchFamily="34" charset="0"/>
              <a:buChar char="•"/>
            </a:pPr>
            <a:r>
              <a:rPr lang="en-US" sz="2800" dirty="0">
                <a:solidFill>
                  <a:schemeClr val="tx1"/>
                </a:solidFill>
                <a:latin typeface="Arial"/>
                <a:ea typeface="Arial"/>
                <a:cs typeface="Arial"/>
                <a:sym typeface="Arial"/>
              </a:rPr>
              <a:t>Clearing the media</a:t>
            </a:r>
            <a:endParaRPr sz="3600" dirty="0">
              <a:solidFill>
                <a:schemeClr val="tx1"/>
              </a:solidFill>
              <a:latin typeface="Arial"/>
              <a:ea typeface="Arial"/>
              <a:cs typeface="Arial"/>
              <a:sym typeface="Arial"/>
            </a:endParaRPr>
          </a:p>
          <a:p>
            <a:pPr marL="800100" marR="0" lvl="1" indent="-342900" algn="l" rtl="0">
              <a:lnSpc>
                <a:spcPct val="90000"/>
              </a:lnSpc>
              <a:spcBef>
                <a:spcPts val="480"/>
              </a:spcBef>
              <a:spcAft>
                <a:spcPts val="0"/>
              </a:spcAft>
              <a:buClrTx/>
              <a:buSzPts val="2400"/>
              <a:buFont typeface="Arial" panose="020B0604020202020204" pitchFamily="34" charset="0"/>
              <a:buChar char="•"/>
            </a:pPr>
            <a:r>
              <a:rPr lang="en-US" sz="2400" i="0" u="none" strike="noStrike" cap="none" dirty="0">
                <a:solidFill>
                  <a:schemeClr val="tx1"/>
                </a:solidFill>
                <a:latin typeface="Arial"/>
                <a:ea typeface="Arial"/>
                <a:cs typeface="Arial"/>
                <a:sym typeface="Arial"/>
              </a:rPr>
              <a:t>Cataract removal</a:t>
            </a:r>
            <a:endParaRPr dirty="0">
              <a:solidFill>
                <a:schemeClr val="tx1"/>
              </a:solidFill>
              <a:latin typeface="Arial"/>
              <a:ea typeface="Arial"/>
              <a:cs typeface="Arial"/>
              <a:sym typeface="Arial"/>
            </a:endParaRPr>
          </a:p>
          <a:p>
            <a:pPr marR="0" lvl="0" algn="l" rtl="0">
              <a:lnSpc>
                <a:spcPct val="90000"/>
              </a:lnSpc>
              <a:spcBef>
                <a:spcPts val="560"/>
              </a:spcBef>
              <a:spcAft>
                <a:spcPts val="0"/>
              </a:spcAft>
              <a:buClrTx/>
              <a:buSzPts val="2800"/>
              <a:buFont typeface="Arial" panose="020B0604020202020204" pitchFamily="34" charset="0"/>
              <a:buChar char="•"/>
            </a:pPr>
            <a:r>
              <a:rPr lang="en-US" sz="2800" i="0" u="none" strike="noStrike" cap="none" dirty="0">
                <a:solidFill>
                  <a:schemeClr val="tx1"/>
                </a:solidFill>
                <a:latin typeface="Arial"/>
                <a:ea typeface="Arial"/>
                <a:cs typeface="Arial"/>
                <a:sym typeface="Arial"/>
              </a:rPr>
              <a:t>Focusing the image</a:t>
            </a:r>
            <a:endParaRPr dirty="0">
              <a:solidFill>
                <a:schemeClr val="tx1"/>
              </a:solidFill>
              <a:latin typeface="Arial"/>
              <a:ea typeface="Arial"/>
              <a:cs typeface="Arial"/>
              <a:sym typeface="Arial"/>
            </a:endParaRPr>
          </a:p>
          <a:p>
            <a:pPr marL="800100" marR="0" lvl="1" indent="-342900" algn="l" rtl="0">
              <a:lnSpc>
                <a:spcPct val="90000"/>
              </a:lnSpc>
              <a:spcBef>
                <a:spcPts val="480"/>
              </a:spcBef>
              <a:spcAft>
                <a:spcPts val="0"/>
              </a:spcAft>
              <a:buClrTx/>
              <a:buSzPts val="2400"/>
              <a:buFont typeface="Arial" panose="020B0604020202020204" pitchFamily="34" charset="0"/>
              <a:buChar char="•"/>
            </a:pPr>
            <a:r>
              <a:rPr lang="en-US" sz="2400" i="0" u="none" strike="noStrike" cap="none" dirty="0">
                <a:solidFill>
                  <a:schemeClr val="tx1"/>
                </a:solidFill>
                <a:latin typeface="Arial"/>
                <a:ea typeface="Arial"/>
                <a:cs typeface="Arial"/>
                <a:sym typeface="Arial"/>
              </a:rPr>
              <a:t>Corrective lenses</a:t>
            </a:r>
            <a:endParaRPr dirty="0">
              <a:solidFill>
                <a:schemeClr val="tx1"/>
              </a:solidFill>
              <a:latin typeface="Arial"/>
              <a:ea typeface="Arial"/>
              <a:cs typeface="Arial"/>
              <a:sym typeface="Arial"/>
            </a:endParaRPr>
          </a:p>
          <a:p>
            <a:pPr marL="952500" marR="0" lvl="1" indent="-342900" algn="l" rtl="0">
              <a:lnSpc>
                <a:spcPct val="90000"/>
              </a:lnSpc>
              <a:spcBef>
                <a:spcPts val="480"/>
              </a:spcBef>
              <a:spcAft>
                <a:spcPts val="0"/>
              </a:spcAft>
              <a:buClrTx/>
              <a:buSzPts val="2400"/>
              <a:buFont typeface="Arial" panose="020B0604020202020204" pitchFamily="34" charset="0"/>
              <a:buChar char="•"/>
            </a:pPr>
            <a:endParaRPr sz="2400" i="0" u="none" strike="noStrike" cap="none" dirty="0">
              <a:solidFill>
                <a:schemeClr val="tx1"/>
              </a:solidFill>
              <a:latin typeface="Arial"/>
              <a:ea typeface="Arial"/>
              <a:cs typeface="Arial"/>
              <a:sym typeface="Arial"/>
            </a:endParaRPr>
          </a:p>
          <a:p>
            <a:pPr marR="0" lvl="0" algn="l" rtl="0">
              <a:lnSpc>
                <a:spcPct val="90000"/>
              </a:lnSpc>
              <a:spcBef>
                <a:spcPts val="560"/>
              </a:spcBef>
              <a:spcAft>
                <a:spcPts val="0"/>
              </a:spcAft>
              <a:buClrTx/>
              <a:buSzPts val="3200"/>
              <a:buFont typeface="Arial" panose="020B0604020202020204" pitchFamily="34" charset="0"/>
              <a:buChar char="•"/>
            </a:pPr>
            <a:endParaRPr sz="2800" dirty="0">
              <a:solidFill>
                <a:schemeClr val="tx1"/>
              </a:solidFill>
              <a:latin typeface="Arial"/>
              <a:ea typeface="Arial"/>
              <a:cs typeface="Arial"/>
              <a:sym typeface="Arial"/>
            </a:endParaRPr>
          </a:p>
          <a:p>
            <a:pPr marR="0" lvl="0" algn="l" rtl="0">
              <a:lnSpc>
                <a:spcPct val="90000"/>
              </a:lnSpc>
              <a:spcBef>
                <a:spcPts val="560"/>
              </a:spcBef>
              <a:spcAft>
                <a:spcPts val="0"/>
              </a:spcAft>
              <a:buClrTx/>
              <a:buSzPts val="2800"/>
              <a:buFont typeface="Arial" panose="020B0604020202020204" pitchFamily="34" charset="0"/>
              <a:buChar char="•"/>
            </a:pPr>
            <a:r>
              <a:rPr lang="en-US" sz="2800" i="0" u="none" strike="noStrike" cap="none" dirty="0">
                <a:solidFill>
                  <a:schemeClr val="tx1"/>
                </a:solidFill>
                <a:latin typeface="Arial"/>
                <a:ea typeface="Arial"/>
                <a:cs typeface="Arial"/>
                <a:sym typeface="Arial"/>
              </a:rPr>
              <a:t>Correcting aim</a:t>
            </a:r>
            <a:endParaRPr dirty="0">
              <a:solidFill>
                <a:schemeClr val="tx1"/>
              </a:solidFill>
              <a:latin typeface="Arial"/>
              <a:ea typeface="Arial"/>
              <a:cs typeface="Arial"/>
              <a:sym typeface="Arial"/>
            </a:endParaRPr>
          </a:p>
          <a:p>
            <a:pPr marL="800100" marR="0" lvl="1" indent="-342900" algn="l" rtl="0">
              <a:lnSpc>
                <a:spcPct val="90000"/>
              </a:lnSpc>
              <a:spcBef>
                <a:spcPts val="480"/>
              </a:spcBef>
              <a:spcAft>
                <a:spcPts val="0"/>
              </a:spcAft>
              <a:buClrTx/>
              <a:buSzPts val="2400"/>
              <a:buFont typeface="Arial" panose="020B0604020202020204" pitchFamily="34" charset="0"/>
              <a:buChar char="•"/>
            </a:pPr>
            <a:r>
              <a:rPr lang="en-US" sz="2400" i="0" u="none" strike="noStrike" cap="none" dirty="0">
                <a:solidFill>
                  <a:schemeClr val="tx1"/>
                </a:solidFill>
                <a:latin typeface="Arial"/>
                <a:ea typeface="Arial"/>
                <a:cs typeface="Arial"/>
                <a:sym typeface="Arial"/>
              </a:rPr>
              <a:t>Occlusion therapy</a:t>
            </a:r>
            <a:endParaRPr dirty="0">
              <a:solidFill>
                <a:schemeClr val="tx1"/>
              </a:solidFill>
              <a:latin typeface="Arial"/>
              <a:ea typeface="Arial"/>
              <a:cs typeface="Arial"/>
              <a:sym typeface="Arial"/>
            </a:endParaRPr>
          </a:p>
          <a:p>
            <a:pPr marL="800100" marR="0" lvl="1" indent="-342900" algn="l" rtl="0">
              <a:lnSpc>
                <a:spcPct val="90000"/>
              </a:lnSpc>
              <a:spcBef>
                <a:spcPts val="480"/>
              </a:spcBef>
              <a:spcAft>
                <a:spcPts val="0"/>
              </a:spcAft>
              <a:buClrTx/>
              <a:buSzPts val="2400"/>
              <a:buFont typeface="Arial" panose="020B0604020202020204" pitchFamily="34" charset="0"/>
              <a:buChar char="•"/>
            </a:pPr>
            <a:r>
              <a:rPr lang="en-US" sz="2400" i="0" u="none" strike="noStrike" cap="none" dirty="0">
                <a:solidFill>
                  <a:schemeClr val="tx1"/>
                </a:solidFill>
                <a:latin typeface="Arial"/>
                <a:ea typeface="Arial"/>
                <a:cs typeface="Arial"/>
                <a:sym typeface="Arial"/>
              </a:rPr>
              <a:t>Drops</a:t>
            </a:r>
            <a:endParaRPr dirty="0">
              <a:solidFill>
                <a:schemeClr val="tx1"/>
              </a:solidFill>
              <a:latin typeface="Arial"/>
              <a:ea typeface="Arial"/>
              <a:cs typeface="Arial"/>
              <a:sym typeface="Arial"/>
            </a:endParaRPr>
          </a:p>
          <a:p>
            <a:pPr marL="495300" marR="0" lvl="0" indent="-342900" algn="l" rtl="0">
              <a:lnSpc>
                <a:spcPct val="100000"/>
              </a:lnSpc>
              <a:spcBef>
                <a:spcPts val="480"/>
              </a:spcBef>
              <a:spcAft>
                <a:spcPts val="0"/>
              </a:spcAft>
              <a:buClrTx/>
              <a:buSzPts val="2400"/>
              <a:buFont typeface="Arial" panose="020B0604020202020204" pitchFamily="34" charset="0"/>
              <a:buChar char="•"/>
            </a:pPr>
            <a:endParaRPr sz="2400" i="0" u="none" strike="noStrike" cap="none" dirty="0">
              <a:solidFill>
                <a:schemeClr val="tx1"/>
              </a:solidFill>
              <a:latin typeface="Arial"/>
              <a:ea typeface="Arial"/>
              <a:cs typeface="Arial"/>
              <a:sym typeface="Arial"/>
            </a:endParaRPr>
          </a:p>
        </p:txBody>
      </p:sp>
      <p:sp>
        <p:nvSpPr>
          <p:cNvPr id="335" name="Google Shape;335;p38"/>
          <p:cNvSpPr txBox="1">
            <a:spLocks noGrp="1"/>
          </p:cNvSpPr>
          <p:nvPr>
            <p:ph type="title" idx="4294967295"/>
          </p:nvPr>
        </p:nvSpPr>
        <p:spPr>
          <a:xfrm>
            <a:off x="0" y="457200"/>
            <a:ext cx="9144000" cy="914400"/>
          </a:xfrm>
          <a:prstGeom prst="rect">
            <a:avLst/>
          </a:prstGeom>
          <a:solidFill>
            <a:srgbClr val="FFFFFF"/>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FF00"/>
              </a:buClr>
              <a:buSzPts val="5400"/>
              <a:buFont typeface="Gill Sans"/>
              <a:buNone/>
            </a:pPr>
            <a:r>
              <a:rPr lang="en-US" sz="5400">
                <a:solidFill>
                  <a:srgbClr val="000000"/>
                </a:solidFill>
              </a:rPr>
              <a:t>Amblyopia</a:t>
            </a:r>
            <a:endParaRPr>
              <a:solidFill>
                <a:srgbClr val="000000"/>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Shape 340"/>
        <p:cNvGrpSpPr/>
        <p:nvPr/>
      </p:nvGrpSpPr>
      <p:grpSpPr>
        <a:xfrm>
          <a:off x="0" y="0"/>
          <a:ext cx="0" cy="0"/>
          <a:chOff x="0" y="0"/>
          <a:chExt cx="0" cy="0"/>
        </a:xfrm>
      </p:grpSpPr>
      <p:sp>
        <p:nvSpPr>
          <p:cNvPr id="341" name="Google Shape;341;p39"/>
          <p:cNvSpPr txBox="1"/>
          <p:nvPr/>
        </p:nvSpPr>
        <p:spPr>
          <a:xfrm>
            <a:off x="3905250" y="2562225"/>
            <a:ext cx="9144000" cy="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342" name="Google Shape;342;p39"/>
          <p:cNvPicPr preferRelativeResize="0"/>
          <p:nvPr/>
        </p:nvPicPr>
        <p:blipFill rotWithShape="1">
          <a:blip r:embed="rId3">
            <a:alphaModFix/>
          </a:blip>
          <a:srcRect/>
          <a:stretch/>
        </p:blipFill>
        <p:spPr>
          <a:xfrm>
            <a:off x="855350" y="1524000"/>
            <a:ext cx="7791421" cy="5181600"/>
          </a:xfrm>
          <a:prstGeom prst="rect">
            <a:avLst/>
          </a:prstGeom>
          <a:noFill/>
          <a:ln>
            <a:noFill/>
          </a:ln>
        </p:spPr>
      </p:pic>
      <p:sp>
        <p:nvSpPr>
          <p:cNvPr id="343" name="Google Shape;343;p39"/>
          <p:cNvSpPr txBox="1">
            <a:spLocks noGrp="1"/>
          </p:cNvSpPr>
          <p:nvPr>
            <p:ph type="title" idx="4294967295"/>
          </p:nvPr>
        </p:nvSpPr>
        <p:spPr>
          <a:xfrm>
            <a:off x="-1" y="457200"/>
            <a:ext cx="9144000" cy="914400"/>
          </a:xfrm>
          <a:prstGeom prst="rect">
            <a:avLst/>
          </a:prstGeom>
          <a:solidFill>
            <a:srgbClr val="FFFFFF"/>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FF00"/>
              </a:buClr>
              <a:buSzPts val="5400"/>
              <a:buFont typeface="Gill Sans"/>
              <a:buNone/>
            </a:pPr>
            <a:r>
              <a:rPr lang="en-US" sz="5400" dirty="0">
                <a:solidFill>
                  <a:srgbClr val="000000"/>
                </a:solidFill>
              </a:rPr>
              <a:t>Amblyopia Therapy</a:t>
            </a:r>
            <a:endParaRPr dirty="0">
              <a:solidFill>
                <a:srgbClr val="000000"/>
              </a:solidFill>
            </a:endParaRPr>
          </a:p>
        </p:txBody>
      </p:sp>
      <p:pic>
        <p:nvPicPr>
          <p:cNvPr id="344" name="Google Shape;344;p39"/>
          <p:cNvPicPr preferRelativeResize="0"/>
          <p:nvPr/>
        </p:nvPicPr>
        <p:blipFill rotWithShape="1">
          <a:blip r:embed="rId4">
            <a:alphaModFix/>
          </a:blip>
          <a:srcRect l="39320"/>
          <a:stretch/>
        </p:blipFill>
        <p:spPr>
          <a:xfrm>
            <a:off x="1183275" y="1659225"/>
            <a:ext cx="3086075" cy="33904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Shape 349"/>
        <p:cNvGrpSpPr/>
        <p:nvPr/>
      </p:nvGrpSpPr>
      <p:grpSpPr>
        <a:xfrm>
          <a:off x="0" y="0"/>
          <a:ext cx="0" cy="0"/>
          <a:chOff x="0" y="0"/>
          <a:chExt cx="0" cy="0"/>
        </a:xfrm>
      </p:grpSpPr>
      <p:sp>
        <p:nvSpPr>
          <p:cNvPr id="350" name="Google Shape;350;p40"/>
          <p:cNvSpPr txBox="1">
            <a:spLocks noGrp="1"/>
          </p:cNvSpPr>
          <p:nvPr>
            <p:ph type="body" idx="4294967295"/>
          </p:nvPr>
        </p:nvSpPr>
        <p:spPr>
          <a:xfrm>
            <a:off x="-1" y="1560513"/>
            <a:ext cx="9143999" cy="42672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Tx/>
              <a:buSzPts val="3200"/>
              <a:buFont typeface="Arial"/>
              <a:buChar char="•"/>
            </a:pPr>
            <a:r>
              <a:rPr lang="en-US" sz="3200" i="0" u="none" dirty="0">
                <a:solidFill>
                  <a:schemeClr val="tx1"/>
                </a:solidFill>
                <a:latin typeface="Arial"/>
                <a:ea typeface="Arial"/>
                <a:cs typeface="Arial"/>
                <a:sym typeface="Arial"/>
              </a:rPr>
              <a:t>Hearing Loss and Retinitis Pigmentosa</a:t>
            </a:r>
            <a:endParaRPr dirty="0">
              <a:solidFill>
                <a:schemeClr val="tx1"/>
              </a:solidFill>
              <a:latin typeface="Arial"/>
              <a:ea typeface="Arial"/>
              <a:cs typeface="Arial"/>
              <a:sym typeface="Arial"/>
            </a:endParaRPr>
          </a:p>
          <a:p>
            <a:pPr marL="342900" marR="0" lvl="0" indent="-342900" algn="l" rtl="0">
              <a:lnSpc>
                <a:spcPct val="100000"/>
              </a:lnSpc>
              <a:spcBef>
                <a:spcPts val="1840"/>
              </a:spcBef>
              <a:spcAft>
                <a:spcPts val="0"/>
              </a:spcAft>
              <a:buClrTx/>
              <a:buSzPts val="3200"/>
              <a:buFont typeface="Arial"/>
              <a:buChar char="•"/>
            </a:pPr>
            <a:r>
              <a:rPr lang="en-US" sz="3200" i="0" u="none" dirty="0">
                <a:solidFill>
                  <a:schemeClr val="tx1"/>
                </a:solidFill>
                <a:latin typeface="Arial"/>
                <a:ea typeface="Arial"/>
                <a:cs typeface="Arial"/>
                <a:sym typeface="Arial"/>
              </a:rPr>
              <a:t>Screen children with hearing loss</a:t>
            </a:r>
            <a:endParaRPr dirty="0">
              <a:solidFill>
                <a:schemeClr val="tx1"/>
              </a:solidFill>
              <a:latin typeface="Arial"/>
              <a:ea typeface="Arial"/>
              <a:cs typeface="Arial"/>
              <a:sym typeface="Arial"/>
            </a:endParaRPr>
          </a:p>
        </p:txBody>
      </p:sp>
      <p:sp>
        <p:nvSpPr>
          <p:cNvPr id="352" name="Google Shape;352;p40"/>
          <p:cNvSpPr txBox="1">
            <a:spLocks noGrp="1"/>
          </p:cNvSpPr>
          <p:nvPr>
            <p:ph type="title" idx="4294967295"/>
          </p:nvPr>
        </p:nvSpPr>
        <p:spPr>
          <a:xfrm>
            <a:off x="0" y="457200"/>
            <a:ext cx="9144000" cy="914400"/>
          </a:xfrm>
          <a:prstGeom prst="rect">
            <a:avLst/>
          </a:prstGeom>
          <a:solidFill>
            <a:srgbClr val="FFFFFF"/>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2"/>
              </a:buClr>
              <a:buSzPts val="5400"/>
              <a:buFont typeface="Gill Sans"/>
              <a:buNone/>
            </a:pPr>
            <a:r>
              <a:rPr lang="en-US" sz="5400" dirty="0">
                <a:solidFill>
                  <a:srgbClr val="000000"/>
                </a:solidFill>
              </a:rPr>
              <a:t>Usher’s Syndrome</a:t>
            </a:r>
            <a:endParaRPr dirty="0">
              <a:solidFill>
                <a:srgbClr val="000000"/>
              </a:solidFill>
            </a:endParaRPr>
          </a:p>
        </p:txBody>
      </p:sp>
      <p:pic>
        <p:nvPicPr>
          <p:cNvPr id="351" name="Google Shape;351;p40"/>
          <p:cNvPicPr preferRelativeResize="0"/>
          <p:nvPr/>
        </p:nvPicPr>
        <p:blipFill rotWithShape="1">
          <a:blip r:embed="rId3">
            <a:alphaModFix/>
          </a:blip>
          <a:srcRect/>
          <a:stretch/>
        </p:blipFill>
        <p:spPr>
          <a:xfrm>
            <a:off x="1309813" y="3429001"/>
            <a:ext cx="6448175" cy="32240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Shape 356"/>
        <p:cNvGrpSpPr/>
        <p:nvPr/>
      </p:nvGrpSpPr>
      <p:grpSpPr>
        <a:xfrm>
          <a:off x="0" y="0"/>
          <a:ext cx="0" cy="0"/>
          <a:chOff x="0" y="0"/>
          <a:chExt cx="0" cy="0"/>
        </a:xfrm>
      </p:grpSpPr>
      <p:sp>
        <p:nvSpPr>
          <p:cNvPr id="357" name="Google Shape;357;p42"/>
          <p:cNvSpPr txBox="1">
            <a:spLocks noGrp="1"/>
          </p:cNvSpPr>
          <p:nvPr>
            <p:ph type="ctrTitle" idx="4294967295"/>
          </p:nvPr>
        </p:nvSpPr>
        <p:spPr>
          <a:xfrm>
            <a:off x="352425" y="1371600"/>
            <a:ext cx="8439150" cy="41148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2"/>
              </a:buClr>
              <a:buSzPts val="6000"/>
              <a:buFont typeface="Gill Sans"/>
              <a:buNone/>
            </a:pPr>
            <a:r>
              <a:rPr lang="en-US" sz="6000" b="1" i="0" u="none" strike="noStrike" cap="none" dirty="0">
                <a:solidFill>
                  <a:schemeClr val="tx1"/>
                </a:solidFill>
                <a:latin typeface="Gill Sans"/>
                <a:ea typeface="Gill Sans"/>
                <a:cs typeface="Gill Sans"/>
                <a:sym typeface="Gill Sans"/>
              </a:rPr>
              <a:t>Vision</a:t>
            </a:r>
            <a:br>
              <a:rPr lang="en-US" sz="6000" b="1" i="0" u="none" strike="noStrike" cap="none" dirty="0">
                <a:solidFill>
                  <a:schemeClr val="tx1"/>
                </a:solidFill>
                <a:latin typeface="Gill Sans"/>
                <a:ea typeface="Gill Sans"/>
                <a:cs typeface="Gill Sans"/>
                <a:sym typeface="Gill Sans"/>
              </a:rPr>
            </a:br>
            <a:r>
              <a:rPr lang="en-US" sz="6000" b="1" i="0" u="none" strike="noStrike" cap="none" dirty="0">
                <a:solidFill>
                  <a:schemeClr val="tx1"/>
                </a:solidFill>
                <a:latin typeface="Gill Sans"/>
                <a:ea typeface="Gill Sans"/>
                <a:cs typeface="Gill Sans"/>
                <a:sym typeface="Gill Sans"/>
              </a:rPr>
              <a:t>Screening Procedures for Arkansas School Nurses</a:t>
            </a:r>
            <a:endParaRPr sz="6000" b="1" i="0" u="none" strike="noStrike" cap="none" dirty="0">
              <a:solidFill>
                <a:schemeClr val="tx1"/>
              </a:solidFill>
              <a:latin typeface="Gill Sans"/>
              <a:ea typeface="Gill Sans"/>
              <a:cs typeface="Gill Sans"/>
              <a:sym typeface="Gill Sans"/>
            </a:endParaRPr>
          </a:p>
          <a:p>
            <a:pPr marL="0" marR="0" lvl="0" indent="0" algn="ctr" rtl="0">
              <a:lnSpc>
                <a:spcPct val="100000"/>
              </a:lnSpc>
              <a:spcBef>
                <a:spcPts val="0"/>
              </a:spcBef>
              <a:spcAft>
                <a:spcPts val="0"/>
              </a:spcAft>
              <a:buClr>
                <a:schemeClr val="lt2"/>
              </a:buClr>
              <a:buSzPts val="6000"/>
              <a:buFont typeface="Gill Sans"/>
              <a:buNone/>
            </a:pPr>
            <a:endParaRPr sz="6000" b="1" i="0" u="none" strike="noStrike" cap="none" dirty="0">
              <a:solidFill>
                <a:schemeClr val="tx1"/>
              </a:solidFill>
              <a:latin typeface="Gill Sans"/>
              <a:ea typeface="Gill Sans"/>
              <a:cs typeface="Gill Sans"/>
              <a:sym typeface="Gill Sans"/>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Shape 361"/>
        <p:cNvGrpSpPr/>
        <p:nvPr/>
      </p:nvGrpSpPr>
      <p:grpSpPr>
        <a:xfrm>
          <a:off x="0" y="0"/>
          <a:ext cx="0" cy="0"/>
          <a:chOff x="0" y="0"/>
          <a:chExt cx="0" cy="0"/>
        </a:xfrm>
      </p:grpSpPr>
      <p:sp>
        <p:nvSpPr>
          <p:cNvPr id="362" name="Google Shape;362;p43"/>
          <p:cNvSpPr txBox="1">
            <a:spLocks noGrp="1"/>
          </p:cNvSpPr>
          <p:nvPr>
            <p:ph type="title"/>
          </p:nvPr>
        </p:nvSpPr>
        <p:spPr>
          <a:xfrm>
            <a:off x="0" y="381000"/>
            <a:ext cx="9144000" cy="914400"/>
          </a:xfrm>
          <a:prstGeom prst="rect">
            <a:avLst/>
          </a:prstGeom>
          <a:solidFill>
            <a:srgbClr val="FFFFFF"/>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FF00"/>
              </a:buClr>
              <a:buSzPts val="5400"/>
              <a:buFont typeface="Gill Sans"/>
              <a:buNone/>
            </a:pPr>
            <a:r>
              <a:rPr lang="en-US" sz="5400">
                <a:solidFill>
                  <a:srgbClr val="000000"/>
                </a:solidFill>
              </a:rPr>
              <a:t>Population</a:t>
            </a:r>
            <a:endParaRPr>
              <a:solidFill>
                <a:srgbClr val="000000"/>
              </a:solidFill>
            </a:endParaRPr>
          </a:p>
        </p:txBody>
      </p:sp>
      <p:sp>
        <p:nvSpPr>
          <p:cNvPr id="363" name="Google Shape;363;p43"/>
          <p:cNvSpPr txBox="1">
            <a:spLocks noGrp="1"/>
          </p:cNvSpPr>
          <p:nvPr>
            <p:ph type="body" idx="1"/>
          </p:nvPr>
        </p:nvSpPr>
        <p:spPr>
          <a:xfrm>
            <a:off x="471250" y="1905000"/>
            <a:ext cx="8672750" cy="4191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720"/>
              </a:spcBef>
              <a:spcAft>
                <a:spcPts val="0"/>
              </a:spcAft>
              <a:buClrTx/>
              <a:buSzPts val="3600"/>
              <a:buNone/>
            </a:pPr>
            <a:r>
              <a:rPr lang="en-US" sz="3600" i="0" u="none" dirty="0">
                <a:solidFill>
                  <a:schemeClr val="tx1"/>
                </a:solidFill>
                <a:latin typeface="Arial"/>
                <a:ea typeface="Arial"/>
                <a:cs typeface="Arial"/>
                <a:sym typeface="Arial"/>
              </a:rPr>
              <a:t>Grades:</a:t>
            </a:r>
            <a:endParaRPr sz="3600" i="0" u="none" dirty="0">
              <a:solidFill>
                <a:schemeClr val="tx1"/>
              </a:solidFill>
              <a:latin typeface="Arial"/>
              <a:ea typeface="Arial"/>
              <a:cs typeface="Arial"/>
              <a:sym typeface="Arial"/>
            </a:endParaRPr>
          </a:p>
          <a:p>
            <a:pPr marL="571500" lvl="0" indent="-571500" algn="l" rtl="0">
              <a:lnSpc>
                <a:spcPct val="90000"/>
              </a:lnSpc>
              <a:spcBef>
                <a:spcPts val="720"/>
              </a:spcBef>
              <a:spcAft>
                <a:spcPts val="0"/>
              </a:spcAft>
              <a:buClrTx/>
              <a:buSzPts val="3600"/>
              <a:buFont typeface="Arial" panose="020B0604020202020204" pitchFamily="34" charset="0"/>
              <a:buChar char="•"/>
            </a:pPr>
            <a:r>
              <a:rPr lang="en-US" sz="3600" i="0" u="none" dirty="0">
                <a:solidFill>
                  <a:schemeClr val="tx1"/>
                </a:solidFill>
                <a:latin typeface="Arial"/>
                <a:ea typeface="Arial"/>
                <a:cs typeface="Arial"/>
                <a:sym typeface="Arial"/>
              </a:rPr>
              <a:t>Pre K, K, 1, 2, 4, 6, 8 </a:t>
            </a:r>
            <a:endParaRPr sz="3600" i="0" u="none" dirty="0">
              <a:solidFill>
                <a:schemeClr val="tx1"/>
              </a:solidFill>
              <a:latin typeface="Arial"/>
              <a:ea typeface="Arial"/>
              <a:cs typeface="Arial"/>
              <a:sym typeface="Arial"/>
            </a:endParaRPr>
          </a:p>
          <a:p>
            <a:pPr marL="571500" lvl="0" indent="-571500" algn="l" rtl="0">
              <a:lnSpc>
                <a:spcPct val="90000"/>
              </a:lnSpc>
              <a:spcBef>
                <a:spcPts val="0"/>
              </a:spcBef>
              <a:spcAft>
                <a:spcPts val="0"/>
              </a:spcAft>
              <a:buClrTx/>
              <a:buSzPts val="3600"/>
              <a:buFont typeface="Arial" panose="020B0604020202020204" pitchFamily="34" charset="0"/>
              <a:buChar char="•"/>
            </a:pPr>
            <a:r>
              <a:rPr lang="en-US" sz="3600" dirty="0">
                <a:solidFill>
                  <a:schemeClr val="tx1"/>
                </a:solidFill>
                <a:latin typeface="Arial"/>
                <a:ea typeface="Arial"/>
                <a:cs typeface="Arial"/>
                <a:sym typeface="Arial"/>
              </a:rPr>
              <a:t>T</a:t>
            </a:r>
            <a:r>
              <a:rPr lang="en-US" sz="3600" i="0" u="none" dirty="0">
                <a:solidFill>
                  <a:schemeClr val="tx1"/>
                </a:solidFill>
                <a:latin typeface="Arial"/>
                <a:ea typeface="Arial"/>
                <a:cs typeface="Arial"/>
                <a:sym typeface="Arial"/>
              </a:rPr>
              <a:t>ransfer students</a:t>
            </a:r>
            <a:endParaRPr sz="3600" i="0" u="none" dirty="0">
              <a:solidFill>
                <a:schemeClr val="tx1"/>
              </a:solidFill>
              <a:latin typeface="Arial"/>
              <a:ea typeface="Arial"/>
              <a:cs typeface="Arial"/>
              <a:sym typeface="Arial"/>
            </a:endParaRPr>
          </a:p>
          <a:p>
            <a:pPr marL="571500" lvl="0" indent="-571500" algn="l" rtl="0">
              <a:lnSpc>
                <a:spcPct val="90000"/>
              </a:lnSpc>
              <a:spcBef>
                <a:spcPts val="0"/>
              </a:spcBef>
              <a:spcAft>
                <a:spcPts val="0"/>
              </a:spcAft>
              <a:buClrTx/>
              <a:buSzPts val="3600"/>
              <a:buFont typeface="Arial" panose="020B0604020202020204" pitchFamily="34" charset="0"/>
              <a:buChar char="•"/>
            </a:pPr>
            <a:r>
              <a:rPr lang="en-US" sz="3600" dirty="0">
                <a:solidFill>
                  <a:schemeClr val="tx1"/>
                </a:solidFill>
                <a:latin typeface="Arial"/>
                <a:ea typeface="Arial"/>
                <a:cs typeface="Arial"/>
                <a:sym typeface="Arial"/>
              </a:rPr>
              <a:t>Special Education</a:t>
            </a:r>
            <a:endParaRPr sz="3600" dirty="0">
              <a:solidFill>
                <a:schemeClr val="tx1"/>
              </a:solidFill>
              <a:latin typeface="Arial"/>
              <a:ea typeface="Arial"/>
              <a:cs typeface="Arial"/>
              <a:sym typeface="Arial"/>
            </a:endParaRPr>
          </a:p>
          <a:p>
            <a:pPr marL="571500" lvl="0" indent="-571500" algn="l" rtl="0">
              <a:lnSpc>
                <a:spcPct val="90000"/>
              </a:lnSpc>
              <a:spcBef>
                <a:spcPts val="0"/>
              </a:spcBef>
              <a:spcAft>
                <a:spcPts val="0"/>
              </a:spcAft>
              <a:buClrTx/>
              <a:buSzPts val="3600"/>
              <a:buFont typeface="Arial" panose="020B0604020202020204" pitchFamily="34" charset="0"/>
              <a:buChar char="•"/>
            </a:pPr>
            <a:r>
              <a:rPr lang="en-US" sz="3600" dirty="0">
                <a:solidFill>
                  <a:schemeClr val="tx1"/>
                </a:solidFill>
                <a:latin typeface="Arial"/>
                <a:ea typeface="Arial"/>
                <a:cs typeface="Arial"/>
                <a:sym typeface="Arial"/>
              </a:rPr>
              <a:t>Referrals</a:t>
            </a:r>
            <a:endParaRPr sz="3600" dirty="0">
              <a:solidFill>
                <a:schemeClr val="tx1"/>
              </a:solidFill>
              <a:latin typeface="Arial"/>
              <a:ea typeface="Arial"/>
              <a:cs typeface="Arial"/>
              <a:sym typeface="Arial"/>
            </a:endParaRPr>
          </a:p>
          <a:p>
            <a:pPr marL="571500" lvl="0" indent="-571500" algn="l" rtl="0">
              <a:lnSpc>
                <a:spcPct val="90000"/>
              </a:lnSpc>
              <a:spcBef>
                <a:spcPts val="720"/>
              </a:spcBef>
              <a:spcAft>
                <a:spcPts val="0"/>
              </a:spcAft>
              <a:buClrTx/>
              <a:buSzPts val="3600"/>
              <a:buFont typeface="Arial" panose="020B0604020202020204" pitchFamily="34" charset="0"/>
              <a:buChar char="•"/>
            </a:pPr>
            <a:endParaRPr sz="3600" dirty="0">
              <a:solidFill>
                <a:schemeClr val="tx1"/>
              </a:solidFill>
              <a:latin typeface="Arial"/>
              <a:ea typeface="Arial"/>
              <a:cs typeface="Arial"/>
              <a:sym typeface="Arial"/>
            </a:endParaRPr>
          </a:p>
          <a:p>
            <a:pPr marL="342900" lvl="0" indent="-342900" algn="l" rtl="0">
              <a:lnSpc>
                <a:spcPct val="90000"/>
              </a:lnSpc>
              <a:spcBef>
                <a:spcPts val="360"/>
              </a:spcBef>
              <a:spcAft>
                <a:spcPts val="0"/>
              </a:spcAft>
              <a:buClrTx/>
              <a:buSzPts val="1800"/>
              <a:buFont typeface="Arial" panose="020B0604020202020204" pitchFamily="34" charset="0"/>
              <a:buChar char="•"/>
            </a:pPr>
            <a:endParaRPr sz="1800" i="0" u="none" dirty="0">
              <a:solidFill>
                <a:schemeClr val="tx1"/>
              </a:solidFill>
              <a:latin typeface="Arial"/>
              <a:ea typeface="Arial"/>
              <a:cs typeface="Arial"/>
              <a:sym typeface="Arial"/>
            </a:endParaRPr>
          </a:p>
          <a:p>
            <a:pPr lvl="0" indent="-457200" algn="l" rtl="0">
              <a:lnSpc>
                <a:spcPct val="90000"/>
              </a:lnSpc>
              <a:spcBef>
                <a:spcPts val="480"/>
              </a:spcBef>
              <a:spcAft>
                <a:spcPts val="0"/>
              </a:spcAft>
              <a:buClrTx/>
              <a:buSzPts val="2400"/>
              <a:buFont typeface="Arial" panose="020B0604020202020204" pitchFamily="34" charset="0"/>
              <a:buChar char="•"/>
            </a:pPr>
            <a:endParaRPr dirty="0">
              <a:solidFill>
                <a:schemeClr val="tx1"/>
              </a:solidFill>
              <a:latin typeface="Arial"/>
              <a:ea typeface="Arial"/>
              <a:cs typeface="Arial"/>
              <a:sym typeface="Arial"/>
            </a:endParaRPr>
          </a:p>
        </p:txBody>
      </p:sp>
      <p:pic>
        <p:nvPicPr>
          <p:cNvPr id="364" name="Google Shape;364;p43"/>
          <p:cNvPicPr preferRelativeResize="0"/>
          <p:nvPr/>
        </p:nvPicPr>
        <p:blipFill rotWithShape="1">
          <a:blip r:embed="rId3">
            <a:alphaModFix/>
          </a:blip>
          <a:srcRect/>
          <a:stretch/>
        </p:blipFill>
        <p:spPr>
          <a:xfrm>
            <a:off x="5156950" y="4188975"/>
            <a:ext cx="3515800" cy="234387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Shape 85"/>
        <p:cNvGrpSpPr/>
        <p:nvPr/>
      </p:nvGrpSpPr>
      <p:grpSpPr>
        <a:xfrm>
          <a:off x="0" y="0"/>
          <a:ext cx="0" cy="0"/>
          <a:chOff x="0" y="0"/>
          <a:chExt cx="0" cy="0"/>
        </a:xfrm>
      </p:grpSpPr>
      <p:sp>
        <p:nvSpPr>
          <p:cNvPr id="86" name="Google Shape;86;p4"/>
          <p:cNvSpPr txBox="1">
            <a:spLocks noGrp="1"/>
          </p:cNvSpPr>
          <p:nvPr>
            <p:ph type="title"/>
          </p:nvPr>
        </p:nvSpPr>
        <p:spPr>
          <a:xfrm>
            <a:off x="0" y="354775"/>
            <a:ext cx="9144000" cy="990600"/>
          </a:xfrm>
          <a:prstGeom prst="rect">
            <a:avLst/>
          </a:prstGeom>
          <a:solidFill>
            <a:srgbClr val="FFFFFF"/>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FF00"/>
              </a:buClr>
              <a:buSzPts val="5400"/>
              <a:buFont typeface="Gill Sans"/>
              <a:buNone/>
            </a:pPr>
            <a:r>
              <a:rPr lang="en-US" sz="5400" i="0" u="none">
                <a:solidFill>
                  <a:srgbClr val="000000"/>
                </a:solidFill>
              </a:rPr>
              <a:t>Act 1438 of 2005</a:t>
            </a:r>
            <a:endParaRPr>
              <a:solidFill>
                <a:srgbClr val="000000"/>
              </a:solidFill>
            </a:endParaRPr>
          </a:p>
        </p:txBody>
      </p:sp>
      <p:sp>
        <p:nvSpPr>
          <p:cNvPr id="87" name="Google Shape;87;p4"/>
          <p:cNvSpPr txBox="1">
            <a:spLocks noGrp="1"/>
          </p:cNvSpPr>
          <p:nvPr>
            <p:ph type="body" idx="1"/>
          </p:nvPr>
        </p:nvSpPr>
        <p:spPr>
          <a:xfrm>
            <a:off x="838200" y="1828800"/>
            <a:ext cx="7620000" cy="4267200"/>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Tx/>
              <a:buSzPts val="3200"/>
              <a:buFont typeface="Arial"/>
              <a:buChar char="•"/>
            </a:pPr>
            <a:r>
              <a:rPr lang="en-US" sz="3200" i="0" u="none" dirty="0">
                <a:solidFill>
                  <a:schemeClr val="tx1"/>
                </a:solidFill>
                <a:latin typeface="Arial"/>
                <a:ea typeface="Arial"/>
                <a:cs typeface="Arial"/>
                <a:sym typeface="Arial"/>
              </a:rPr>
              <a:t>An Act To Mandate Eye And Vision Screening Procedures And Tests For Children</a:t>
            </a:r>
            <a:endParaRPr dirty="0">
              <a:solidFill>
                <a:schemeClr val="tx1"/>
              </a:solidFill>
              <a:latin typeface="Arial"/>
              <a:ea typeface="Arial"/>
              <a:cs typeface="Arial"/>
              <a:sym typeface="Arial"/>
            </a:endParaRPr>
          </a:p>
          <a:p>
            <a:pPr marL="342900" lvl="0" indent="-342900" algn="l" rtl="0">
              <a:lnSpc>
                <a:spcPct val="90000"/>
              </a:lnSpc>
              <a:spcBef>
                <a:spcPts val="1640"/>
              </a:spcBef>
              <a:spcAft>
                <a:spcPts val="0"/>
              </a:spcAft>
              <a:buClrTx/>
              <a:buSzPts val="3200"/>
              <a:buFont typeface="Arial"/>
              <a:buChar char="•"/>
            </a:pPr>
            <a:r>
              <a:rPr lang="en-US" sz="3200" i="0" u="none" dirty="0">
                <a:solidFill>
                  <a:schemeClr val="tx1"/>
                </a:solidFill>
                <a:latin typeface="Arial"/>
                <a:ea typeface="Arial"/>
                <a:cs typeface="Arial"/>
                <a:sym typeface="Arial"/>
              </a:rPr>
              <a:t>ADE Rules Governing Eye &amp; Vision Screening Report in AR Public Schools </a:t>
            </a:r>
            <a:r>
              <a:rPr lang="en-US" u="sng" dirty="0">
                <a:solidFill>
                  <a:schemeClr val="tx1"/>
                </a:solidFill>
                <a:latin typeface="Arial"/>
                <a:ea typeface="Arial"/>
                <a:cs typeface="Arial"/>
                <a:sym typeface="Arial"/>
                <a:hlinkClick r:id="rId3">
                  <a:extLst>
                    <a:ext uri="{A12FA001-AC4F-418D-AE19-62706E023703}">
                      <ahyp:hlinkClr xmlns:ahyp="http://schemas.microsoft.com/office/drawing/2018/hyperlinkcolor" val="tx"/>
                    </a:ext>
                  </a:extLst>
                </a:hlinkClick>
              </a:rPr>
              <a:t>https://dese.ade.arkansas.gov</a:t>
            </a:r>
            <a:endParaRPr dirty="0">
              <a:solidFill>
                <a:schemeClr val="tx1"/>
              </a:solidFill>
              <a:latin typeface="Arial"/>
              <a:ea typeface="Arial"/>
              <a:cs typeface="Arial"/>
              <a:sym typeface="Arial"/>
            </a:endParaRPr>
          </a:p>
          <a:p>
            <a:pPr marL="342900" lvl="0" indent="-342900" algn="l" rtl="0">
              <a:lnSpc>
                <a:spcPct val="90000"/>
              </a:lnSpc>
              <a:spcBef>
                <a:spcPts val="1640"/>
              </a:spcBef>
              <a:spcAft>
                <a:spcPts val="0"/>
              </a:spcAft>
              <a:buClrTx/>
              <a:buSzPts val="3200"/>
              <a:buFont typeface="Arial"/>
              <a:buChar char="•"/>
            </a:pPr>
            <a:r>
              <a:rPr lang="en-US" sz="3200" i="0" u="none" dirty="0">
                <a:solidFill>
                  <a:schemeClr val="tx1"/>
                </a:solidFill>
                <a:latin typeface="Arial"/>
                <a:ea typeface="Arial"/>
                <a:cs typeface="Arial"/>
                <a:sym typeface="Arial"/>
              </a:rPr>
              <a:t>Arkansas Laws and School Health </a:t>
            </a:r>
            <a:r>
              <a:rPr lang="en-US" sz="3200" i="0" u="sng" dirty="0">
                <a:solidFill>
                  <a:srgbClr val="FF0000"/>
                </a:solidFill>
                <a:latin typeface="Arial"/>
                <a:ea typeface="Arial"/>
                <a:cs typeface="Arial"/>
                <a:sym typeface="Arial"/>
                <a:hlinkClick r:id="rId4">
                  <a:extLst>
                    <a:ext uri="{A12FA001-AC4F-418D-AE19-62706E023703}">
                      <ahyp:hlinkClr xmlns:ahyp="http://schemas.microsoft.com/office/drawing/2018/hyperlinkcolor" val="tx"/>
                    </a:ext>
                  </a:extLst>
                </a:hlinkClick>
              </a:rPr>
              <a:t>www.chs-suppo</a:t>
            </a:r>
            <a:r>
              <a:rPr lang="en-US" u="sng" dirty="0">
                <a:solidFill>
                  <a:schemeClr val="tx1"/>
                </a:solidFill>
                <a:latin typeface="Arial"/>
                <a:ea typeface="Arial"/>
                <a:cs typeface="Arial"/>
                <a:sym typeface="Arial"/>
                <a:hlinkClick r:id="rId4">
                  <a:extLst>
                    <a:ext uri="{A12FA001-AC4F-418D-AE19-62706E023703}">
                      <ahyp:hlinkClr xmlns:ahyp="http://schemas.microsoft.com/office/drawing/2018/hyperlinkcolor" val="tx"/>
                    </a:ext>
                  </a:extLst>
                </a:hlinkClick>
              </a:rPr>
              <a:t>rt.weebly.com</a:t>
            </a:r>
            <a:endParaRPr dirty="0">
              <a:solidFill>
                <a:schemeClr val="tx1"/>
              </a:solidFill>
              <a:latin typeface="Arial"/>
              <a:ea typeface="Arial"/>
              <a:cs typeface="Arial"/>
              <a:sym typeface="Arial"/>
            </a:endParaRPr>
          </a:p>
          <a:p>
            <a:pPr marL="342900" lvl="0" indent="-139700" algn="l" rtl="0">
              <a:lnSpc>
                <a:spcPct val="100000"/>
              </a:lnSpc>
              <a:spcBef>
                <a:spcPts val="1640"/>
              </a:spcBef>
              <a:spcAft>
                <a:spcPts val="0"/>
              </a:spcAft>
              <a:buClr>
                <a:schemeClr val="lt1"/>
              </a:buClr>
              <a:buSzPts val="3200"/>
              <a:buFont typeface="Gill Sans"/>
              <a:buNone/>
            </a:pPr>
            <a:endParaRPr sz="3200" i="0" u="none" dirty="0">
              <a:solidFill>
                <a:schemeClr val="tx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Shape 369"/>
        <p:cNvGrpSpPr/>
        <p:nvPr/>
      </p:nvGrpSpPr>
      <p:grpSpPr>
        <a:xfrm>
          <a:off x="0" y="0"/>
          <a:ext cx="0" cy="0"/>
          <a:chOff x="0" y="0"/>
          <a:chExt cx="0" cy="0"/>
        </a:xfrm>
      </p:grpSpPr>
      <p:sp>
        <p:nvSpPr>
          <p:cNvPr id="370" name="Google Shape;370;p44"/>
          <p:cNvSpPr txBox="1">
            <a:spLocks noGrp="1"/>
          </p:cNvSpPr>
          <p:nvPr>
            <p:ph type="title" idx="4294967295"/>
          </p:nvPr>
        </p:nvSpPr>
        <p:spPr>
          <a:xfrm>
            <a:off x="0" y="381000"/>
            <a:ext cx="9144000" cy="914400"/>
          </a:xfrm>
          <a:prstGeom prst="rect">
            <a:avLst/>
          </a:prstGeom>
          <a:solidFill>
            <a:srgbClr val="FFFFFF"/>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FF00"/>
              </a:buClr>
              <a:buSzPts val="5400"/>
              <a:buFont typeface="Gill Sans"/>
              <a:buNone/>
            </a:pPr>
            <a:r>
              <a:rPr lang="en-US" sz="5400">
                <a:solidFill>
                  <a:srgbClr val="000000"/>
                </a:solidFill>
              </a:rPr>
              <a:t>Procedure</a:t>
            </a:r>
            <a:endParaRPr>
              <a:solidFill>
                <a:srgbClr val="000000"/>
              </a:solidFill>
            </a:endParaRPr>
          </a:p>
        </p:txBody>
      </p:sp>
      <p:pic>
        <p:nvPicPr>
          <p:cNvPr id="371" name="Google Shape;371;p44"/>
          <p:cNvPicPr preferRelativeResize="0"/>
          <p:nvPr/>
        </p:nvPicPr>
        <p:blipFill rotWithShape="1">
          <a:blip r:embed="rId3">
            <a:alphaModFix/>
          </a:blip>
          <a:srcRect/>
          <a:stretch/>
        </p:blipFill>
        <p:spPr>
          <a:xfrm>
            <a:off x="1019900" y="1915625"/>
            <a:ext cx="6897950" cy="4600924"/>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Shape 376"/>
        <p:cNvGrpSpPr/>
        <p:nvPr/>
      </p:nvGrpSpPr>
      <p:grpSpPr>
        <a:xfrm>
          <a:off x="0" y="0"/>
          <a:ext cx="0" cy="0"/>
          <a:chOff x="0" y="0"/>
          <a:chExt cx="0" cy="0"/>
        </a:xfrm>
      </p:grpSpPr>
      <p:sp>
        <p:nvSpPr>
          <p:cNvPr id="377" name="Google Shape;377;p45"/>
          <p:cNvSpPr txBox="1">
            <a:spLocks noGrp="1"/>
          </p:cNvSpPr>
          <p:nvPr>
            <p:ph type="body" idx="4294967295"/>
          </p:nvPr>
        </p:nvSpPr>
        <p:spPr>
          <a:xfrm>
            <a:off x="5267325" y="2241550"/>
            <a:ext cx="3876675" cy="3440113"/>
          </a:xfrm>
          <a:prstGeom prst="rect">
            <a:avLst/>
          </a:prstGeom>
          <a:noFill/>
          <a:ln>
            <a:noFill/>
          </a:ln>
        </p:spPr>
        <p:txBody>
          <a:bodyPr spcFirstLastPara="1" wrap="square" lIns="91425" tIns="45700" rIns="91425" bIns="45700" anchor="t" anchorCtr="0">
            <a:noAutofit/>
          </a:bodyPr>
          <a:lstStyle/>
          <a:p>
            <a:pPr marR="0" lvl="0" algn="l" rtl="0">
              <a:lnSpc>
                <a:spcPct val="100000"/>
              </a:lnSpc>
              <a:spcBef>
                <a:spcPts val="0"/>
              </a:spcBef>
              <a:spcAft>
                <a:spcPts val="0"/>
              </a:spcAft>
              <a:buClrTx/>
              <a:buSzPts val="3200"/>
              <a:buFont typeface="Arial" panose="020B0604020202020204" pitchFamily="34" charset="0"/>
              <a:buChar char="•"/>
            </a:pPr>
            <a:r>
              <a:rPr lang="en-US" sz="3200" i="0" u="none" dirty="0">
                <a:solidFill>
                  <a:schemeClr val="tx1"/>
                </a:solidFill>
                <a:latin typeface="Arial"/>
                <a:ea typeface="Arial"/>
                <a:cs typeface="Arial"/>
                <a:sym typeface="Arial"/>
              </a:rPr>
              <a:t>Appearance</a:t>
            </a:r>
            <a:endParaRPr dirty="0">
              <a:solidFill>
                <a:schemeClr val="tx1"/>
              </a:solidFill>
              <a:latin typeface="Arial"/>
              <a:ea typeface="Arial"/>
              <a:cs typeface="Arial"/>
              <a:sym typeface="Arial"/>
            </a:endParaRPr>
          </a:p>
          <a:p>
            <a:pPr marR="0" lvl="0" algn="l" rtl="0">
              <a:lnSpc>
                <a:spcPct val="100000"/>
              </a:lnSpc>
              <a:spcBef>
                <a:spcPts val="640"/>
              </a:spcBef>
              <a:spcAft>
                <a:spcPts val="0"/>
              </a:spcAft>
              <a:buClrTx/>
              <a:buSzPts val="3200"/>
              <a:buFont typeface="Arial" panose="020B0604020202020204" pitchFamily="34" charset="0"/>
              <a:buChar char="•"/>
            </a:pPr>
            <a:endParaRPr sz="3200" i="0" u="none" dirty="0">
              <a:solidFill>
                <a:schemeClr val="tx1"/>
              </a:solidFill>
              <a:latin typeface="Arial"/>
              <a:ea typeface="Arial"/>
              <a:cs typeface="Arial"/>
              <a:sym typeface="Arial"/>
            </a:endParaRPr>
          </a:p>
          <a:p>
            <a:pPr marR="0" lvl="0" algn="l" rtl="0">
              <a:lnSpc>
                <a:spcPct val="100000"/>
              </a:lnSpc>
              <a:spcBef>
                <a:spcPts val="640"/>
              </a:spcBef>
              <a:spcAft>
                <a:spcPts val="0"/>
              </a:spcAft>
              <a:buClrTx/>
              <a:buSzPts val="3200"/>
              <a:buFont typeface="Arial" panose="020B0604020202020204" pitchFamily="34" charset="0"/>
              <a:buChar char="•"/>
            </a:pPr>
            <a:r>
              <a:rPr lang="en-US" sz="3200" i="0" u="none" dirty="0">
                <a:solidFill>
                  <a:schemeClr val="tx1"/>
                </a:solidFill>
                <a:latin typeface="Arial"/>
                <a:ea typeface="Arial"/>
                <a:cs typeface="Arial"/>
                <a:sym typeface="Arial"/>
              </a:rPr>
              <a:t>Behavior</a:t>
            </a:r>
            <a:endParaRPr dirty="0">
              <a:solidFill>
                <a:schemeClr val="tx1"/>
              </a:solidFill>
              <a:latin typeface="Arial"/>
              <a:ea typeface="Arial"/>
              <a:cs typeface="Arial"/>
              <a:sym typeface="Arial"/>
            </a:endParaRPr>
          </a:p>
          <a:p>
            <a:pPr marR="0" lvl="0" algn="l" rtl="0">
              <a:lnSpc>
                <a:spcPct val="100000"/>
              </a:lnSpc>
              <a:spcBef>
                <a:spcPts val="640"/>
              </a:spcBef>
              <a:spcAft>
                <a:spcPts val="0"/>
              </a:spcAft>
              <a:buClrTx/>
              <a:buSzPts val="3200"/>
              <a:buFont typeface="Arial" panose="020B0604020202020204" pitchFamily="34" charset="0"/>
              <a:buChar char="•"/>
            </a:pPr>
            <a:endParaRPr sz="3200" i="0" u="none" dirty="0">
              <a:solidFill>
                <a:schemeClr val="tx1"/>
              </a:solidFill>
              <a:latin typeface="Arial"/>
              <a:ea typeface="Arial"/>
              <a:cs typeface="Arial"/>
              <a:sym typeface="Arial"/>
            </a:endParaRPr>
          </a:p>
          <a:p>
            <a:pPr marR="0" lvl="0" algn="l" rtl="0">
              <a:lnSpc>
                <a:spcPct val="100000"/>
              </a:lnSpc>
              <a:spcBef>
                <a:spcPts val="640"/>
              </a:spcBef>
              <a:spcAft>
                <a:spcPts val="0"/>
              </a:spcAft>
              <a:buClrTx/>
              <a:buSzPts val="3200"/>
              <a:buFont typeface="Arial" panose="020B0604020202020204" pitchFamily="34" charset="0"/>
              <a:buChar char="•"/>
            </a:pPr>
            <a:r>
              <a:rPr lang="en-US" sz="3200" i="0" u="none" dirty="0">
                <a:solidFill>
                  <a:schemeClr val="tx1"/>
                </a:solidFill>
                <a:latin typeface="Arial"/>
                <a:ea typeface="Arial"/>
                <a:cs typeface="Arial"/>
                <a:sym typeface="Arial"/>
              </a:rPr>
              <a:t>Complaints</a:t>
            </a:r>
            <a:endParaRPr dirty="0">
              <a:solidFill>
                <a:schemeClr val="tx1"/>
              </a:solidFill>
              <a:latin typeface="Arial"/>
              <a:ea typeface="Arial"/>
              <a:cs typeface="Arial"/>
              <a:sym typeface="Arial"/>
            </a:endParaRPr>
          </a:p>
          <a:p>
            <a:pPr marL="660400" marR="0" lvl="0" indent="-457200" algn="l" rtl="0">
              <a:lnSpc>
                <a:spcPct val="100000"/>
              </a:lnSpc>
              <a:spcBef>
                <a:spcPts val="640"/>
              </a:spcBef>
              <a:spcAft>
                <a:spcPts val="0"/>
              </a:spcAft>
              <a:buClrTx/>
              <a:buSzPts val="3200"/>
              <a:buFont typeface="Arial" panose="020B0604020202020204" pitchFamily="34" charset="0"/>
              <a:buChar char="•"/>
            </a:pPr>
            <a:endParaRPr sz="3200" i="0" u="none" dirty="0">
              <a:solidFill>
                <a:schemeClr val="tx1"/>
              </a:solidFill>
              <a:latin typeface="Arial"/>
              <a:ea typeface="Arial"/>
              <a:cs typeface="Arial"/>
              <a:sym typeface="Arial"/>
            </a:endParaRPr>
          </a:p>
        </p:txBody>
      </p:sp>
      <p:sp>
        <p:nvSpPr>
          <p:cNvPr id="378" name="Google Shape;378;p45"/>
          <p:cNvSpPr txBox="1">
            <a:spLocks noGrp="1"/>
          </p:cNvSpPr>
          <p:nvPr>
            <p:ph type="title" idx="4294967295"/>
          </p:nvPr>
        </p:nvSpPr>
        <p:spPr>
          <a:xfrm>
            <a:off x="0" y="266700"/>
            <a:ext cx="9144000" cy="914400"/>
          </a:xfrm>
          <a:prstGeom prst="rect">
            <a:avLst/>
          </a:prstGeom>
          <a:solidFill>
            <a:srgbClr val="FFFFFF"/>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FF00"/>
              </a:buClr>
              <a:buSzPts val="5400"/>
              <a:buFont typeface="Gill Sans"/>
              <a:buNone/>
            </a:pPr>
            <a:r>
              <a:rPr lang="en-US" sz="5400">
                <a:solidFill>
                  <a:srgbClr val="000000"/>
                </a:solidFill>
              </a:rPr>
              <a:t>Observation</a:t>
            </a:r>
            <a:endParaRPr>
              <a:solidFill>
                <a:srgbClr val="000000"/>
              </a:solidFill>
            </a:endParaRPr>
          </a:p>
        </p:txBody>
      </p:sp>
      <p:pic>
        <p:nvPicPr>
          <p:cNvPr id="379" name="Google Shape;379;p45"/>
          <p:cNvPicPr preferRelativeResize="0"/>
          <p:nvPr/>
        </p:nvPicPr>
        <p:blipFill rotWithShape="1">
          <a:blip r:embed="rId3">
            <a:alphaModFix/>
          </a:blip>
          <a:srcRect l="2517" r="23441" b="52981"/>
          <a:stretch/>
        </p:blipFill>
        <p:spPr>
          <a:xfrm>
            <a:off x="829288" y="1433725"/>
            <a:ext cx="3593214" cy="2509475"/>
          </a:xfrm>
          <a:prstGeom prst="rect">
            <a:avLst/>
          </a:prstGeom>
          <a:noFill/>
          <a:ln>
            <a:noFill/>
          </a:ln>
        </p:spPr>
      </p:pic>
      <p:pic>
        <p:nvPicPr>
          <p:cNvPr id="380" name="Google Shape;380;p45"/>
          <p:cNvPicPr preferRelativeResize="0"/>
          <p:nvPr/>
        </p:nvPicPr>
        <p:blipFill rotWithShape="1">
          <a:blip r:embed="rId4">
            <a:alphaModFix/>
          </a:blip>
          <a:srcRect/>
          <a:stretch/>
        </p:blipFill>
        <p:spPr>
          <a:xfrm>
            <a:off x="829288" y="4195825"/>
            <a:ext cx="3593214" cy="2395476"/>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Shape 385"/>
        <p:cNvGrpSpPr/>
        <p:nvPr/>
      </p:nvGrpSpPr>
      <p:grpSpPr>
        <a:xfrm>
          <a:off x="0" y="0"/>
          <a:ext cx="0" cy="0"/>
          <a:chOff x="0" y="0"/>
          <a:chExt cx="0" cy="0"/>
        </a:xfrm>
      </p:grpSpPr>
      <p:sp>
        <p:nvSpPr>
          <p:cNvPr id="386" name="Google Shape;386;p46"/>
          <p:cNvSpPr txBox="1">
            <a:spLocks noGrp="1"/>
          </p:cNvSpPr>
          <p:nvPr>
            <p:ph type="title"/>
          </p:nvPr>
        </p:nvSpPr>
        <p:spPr>
          <a:xfrm>
            <a:off x="0" y="381000"/>
            <a:ext cx="9144000" cy="914400"/>
          </a:xfrm>
          <a:prstGeom prst="rect">
            <a:avLst/>
          </a:prstGeom>
          <a:solidFill>
            <a:srgbClr val="FFFFFF"/>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FF00"/>
              </a:buClr>
              <a:buSzPts val="5400"/>
              <a:buFont typeface="Gill Sans"/>
              <a:buNone/>
            </a:pPr>
            <a:r>
              <a:rPr lang="en-US" sz="5400" i="0" u="none">
                <a:solidFill>
                  <a:srgbClr val="000000"/>
                </a:solidFill>
              </a:rPr>
              <a:t>Appearance</a:t>
            </a:r>
            <a:endParaRPr>
              <a:solidFill>
                <a:srgbClr val="000000"/>
              </a:solidFill>
            </a:endParaRPr>
          </a:p>
        </p:txBody>
      </p:sp>
      <p:sp>
        <p:nvSpPr>
          <p:cNvPr id="387" name="Google Shape;387;p46"/>
          <p:cNvSpPr txBox="1">
            <a:spLocks noGrp="1"/>
          </p:cNvSpPr>
          <p:nvPr>
            <p:ph type="body" idx="1"/>
          </p:nvPr>
        </p:nvSpPr>
        <p:spPr>
          <a:xfrm>
            <a:off x="128974" y="1828800"/>
            <a:ext cx="3485427" cy="4566900"/>
          </a:xfrm>
          <a:prstGeom prst="rect">
            <a:avLst/>
          </a:prstGeom>
          <a:noFill/>
          <a:ln>
            <a:noFill/>
          </a:ln>
        </p:spPr>
        <p:txBody>
          <a:bodyPr spcFirstLastPara="1" wrap="square" lIns="91425" tIns="45700" rIns="91425" bIns="45700" anchor="t" anchorCtr="0">
            <a:noAutofit/>
          </a:bodyPr>
          <a:lstStyle/>
          <a:p>
            <a:pPr lvl="1" indent="-457200" algn="l" rtl="0">
              <a:lnSpc>
                <a:spcPct val="100000"/>
              </a:lnSpc>
              <a:spcBef>
                <a:spcPts val="0"/>
              </a:spcBef>
              <a:spcAft>
                <a:spcPts val="0"/>
              </a:spcAft>
              <a:buClrTx/>
              <a:buSzPts val="3200"/>
              <a:buFont typeface="Arial" panose="020B0604020202020204" pitchFamily="34" charset="0"/>
              <a:buChar char="•"/>
            </a:pPr>
            <a:r>
              <a:rPr lang="en-US" sz="3200" i="0" u="none" dirty="0">
                <a:solidFill>
                  <a:schemeClr val="tx1"/>
                </a:solidFill>
                <a:latin typeface="Arial"/>
                <a:ea typeface="Arial"/>
                <a:cs typeface="Arial"/>
                <a:sym typeface="Arial"/>
              </a:rPr>
              <a:t>Whites</a:t>
            </a:r>
            <a:endParaRPr dirty="0">
              <a:solidFill>
                <a:schemeClr val="tx1"/>
              </a:solidFill>
              <a:latin typeface="Arial"/>
              <a:ea typeface="Arial"/>
              <a:cs typeface="Arial"/>
              <a:sym typeface="Arial"/>
            </a:endParaRPr>
          </a:p>
          <a:p>
            <a:pPr lvl="1" indent="-457200" algn="l" rtl="0">
              <a:lnSpc>
                <a:spcPct val="100000"/>
              </a:lnSpc>
              <a:spcBef>
                <a:spcPts val="640"/>
              </a:spcBef>
              <a:spcAft>
                <a:spcPts val="0"/>
              </a:spcAft>
              <a:buClrTx/>
              <a:buSzPts val="3200"/>
              <a:buFont typeface="Arial" panose="020B0604020202020204" pitchFamily="34" charset="0"/>
              <a:buChar char="•"/>
            </a:pPr>
            <a:r>
              <a:rPr lang="en-US" sz="3200" i="0" u="none" dirty="0">
                <a:solidFill>
                  <a:schemeClr val="tx1"/>
                </a:solidFill>
                <a:latin typeface="Arial"/>
                <a:ea typeface="Arial"/>
                <a:cs typeface="Arial"/>
                <a:sym typeface="Arial"/>
              </a:rPr>
              <a:t>Iris</a:t>
            </a:r>
            <a:endParaRPr dirty="0">
              <a:solidFill>
                <a:schemeClr val="tx1"/>
              </a:solidFill>
              <a:latin typeface="Arial"/>
              <a:ea typeface="Arial"/>
              <a:cs typeface="Arial"/>
              <a:sym typeface="Arial"/>
            </a:endParaRPr>
          </a:p>
          <a:p>
            <a:pPr lvl="1" indent="-457200" algn="l" rtl="0">
              <a:lnSpc>
                <a:spcPct val="100000"/>
              </a:lnSpc>
              <a:spcBef>
                <a:spcPts val="640"/>
              </a:spcBef>
              <a:spcAft>
                <a:spcPts val="0"/>
              </a:spcAft>
              <a:buClrTx/>
              <a:buSzPts val="3200"/>
              <a:buFont typeface="Arial" panose="020B0604020202020204" pitchFamily="34" charset="0"/>
              <a:buChar char="•"/>
            </a:pPr>
            <a:r>
              <a:rPr lang="en-US" sz="3200" i="0" u="none" dirty="0">
                <a:solidFill>
                  <a:schemeClr val="tx1"/>
                </a:solidFill>
                <a:latin typeface="Arial"/>
                <a:ea typeface="Arial"/>
                <a:cs typeface="Arial"/>
                <a:sym typeface="Arial"/>
              </a:rPr>
              <a:t>Pupil</a:t>
            </a:r>
            <a:endParaRPr dirty="0">
              <a:solidFill>
                <a:schemeClr val="tx1"/>
              </a:solidFill>
              <a:latin typeface="Arial"/>
              <a:ea typeface="Arial"/>
              <a:cs typeface="Arial"/>
              <a:sym typeface="Arial"/>
            </a:endParaRPr>
          </a:p>
          <a:p>
            <a:pPr lvl="1" indent="-457200" algn="l" rtl="0">
              <a:lnSpc>
                <a:spcPct val="100000"/>
              </a:lnSpc>
              <a:spcBef>
                <a:spcPts val="640"/>
              </a:spcBef>
              <a:spcAft>
                <a:spcPts val="0"/>
              </a:spcAft>
              <a:buClrTx/>
              <a:buSzPts val="3200"/>
              <a:buFont typeface="Arial" panose="020B0604020202020204" pitchFamily="34" charset="0"/>
              <a:buChar char="•"/>
            </a:pPr>
            <a:r>
              <a:rPr lang="en-US" sz="3200" i="0" u="none" dirty="0">
                <a:solidFill>
                  <a:schemeClr val="tx1"/>
                </a:solidFill>
                <a:latin typeface="Arial"/>
                <a:ea typeface="Arial"/>
                <a:cs typeface="Arial"/>
                <a:sym typeface="Arial"/>
              </a:rPr>
              <a:t>Lids</a:t>
            </a:r>
            <a:endParaRPr dirty="0">
              <a:solidFill>
                <a:schemeClr val="tx1"/>
              </a:solidFill>
              <a:latin typeface="Arial"/>
              <a:ea typeface="Arial"/>
              <a:cs typeface="Arial"/>
              <a:sym typeface="Arial"/>
            </a:endParaRPr>
          </a:p>
          <a:p>
            <a:pPr lvl="1" indent="-457200" algn="l" rtl="0">
              <a:lnSpc>
                <a:spcPct val="100000"/>
              </a:lnSpc>
              <a:spcBef>
                <a:spcPts val="640"/>
              </a:spcBef>
              <a:spcAft>
                <a:spcPts val="0"/>
              </a:spcAft>
              <a:buClrTx/>
              <a:buSzPts val="3200"/>
              <a:buFont typeface="Arial" panose="020B0604020202020204" pitchFamily="34" charset="0"/>
              <a:buChar char="•"/>
            </a:pPr>
            <a:r>
              <a:rPr lang="en-US" sz="3200" i="0" u="none" dirty="0">
                <a:solidFill>
                  <a:schemeClr val="tx1"/>
                </a:solidFill>
                <a:latin typeface="Arial"/>
                <a:ea typeface="Arial"/>
                <a:cs typeface="Arial"/>
                <a:sym typeface="Arial"/>
              </a:rPr>
              <a:t>Lashes</a:t>
            </a:r>
            <a:endParaRPr dirty="0">
              <a:solidFill>
                <a:schemeClr val="tx1"/>
              </a:solidFill>
              <a:latin typeface="Arial"/>
              <a:ea typeface="Arial"/>
              <a:cs typeface="Arial"/>
              <a:sym typeface="Arial"/>
            </a:endParaRPr>
          </a:p>
          <a:p>
            <a:pPr lvl="1" indent="-457200" algn="l" rtl="0">
              <a:lnSpc>
                <a:spcPct val="100000"/>
              </a:lnSpc>
              <a:spcBef>
                <a:spcPts val="640"/>
              </a:spcBef>
              <a:spcAft>
                <a:spcPts val="0"/>
              </a:spcAft>
              <a:buClrTx/>
              <a:buSzPts val="3200"/>
              <a:buFont typeface="Arial" panose="020B0604020202020204" pitchFamily="34" charset="0"/>
              <a:buChar char="•"/>
            </a:pPr>
            <a:r>
              <a:rPr lang="en-US" sz="3200" i="0" u="none" dirty="0">
                <a:solidFill>
                  <a:schemeClr val="tx1"/>
                </a:solidFill>
                <a:latin typeface="Arial"/>
                <a:ea typeface="Arial"/>
                <a:cs typeface="Arial"/>
                <a:sym typeface="Arial"/>
              </a:rPr>
              <a:t>Immediate</a:t>
            </a:r>
            <a:endParaRPr sz="3200" i="0" u="none" dirty="0">
              <a:solidFill>
                <a:schemeClr val="tx1"/>
              </a:solidFill>
              <a:latin typeface="Arial"/>
              <a:ea typeface="Arial"/>
              <a:cs typeface="Arial"/>
              <a:sym typeface="Arial"/>
            </a:endParaRPr>
          </a:p>
        </p:txBody>
      </p:sp>
      <p:pic>
        <p:nvPicPr>
          <p:cNvPr id="388" name="Google Shape;388;p46"/>
          <p:cNvPicPr preferRelativeResize="0"/>
          <p:nvPr/>
        </p:nvPicPr>
        <p:blipFill rotWithShape="1">
          <a:blip r:embed="rId3">
            <a:alphaModFix/>
          </a:blip>
          <a:srcRect/>
          <a:stretch/>
        </p:blipFill>
        <p:spPr>
          <a:xfrm>
            <a:off x="3614402" y="1828800"/>
            <a:ext cx="5400624" cy="1631826"/>
          </a:xfrm>
          <a:prstGeom prst="rect">
            <a:avLst/>
          </a:prstGeom>
          <a:noFill/>
          <a:ln>
            <a:noFill/>
          </a:ln>
        </p:spPr>
      </p:pic>
      <p:pic>
        <p:nvPicPr>
          <p:cNvPr id="389" name="Google Shape;389;p46"/>
          <p:cNvPicPr preferRelativeResize="0"/>
          <p:nvPr/>
        </p:nvPicPr>
        <p:blipFill rotWithShape="1">
          <a:blip r:embed="rId4">
            <a:alphaModFix/>
          </a:blip>
          <a:srcRect l="9721" t="19418" r="13064" b="36355"/>
          <a:stretch/>
        </p:blipFill>
        <p:spPr>
          <a:xfrm>
            <a:off x="3614401" y="4332476"/>
            <a:ext cx="5400625" cy="2063224"/>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Shape 394"/>
        <p:cNvGrpSpPr/>
        <p:nvPr/>
      </p:nvGrpSpPr>
      <p:grpSpPr>
        <a:xfrm>
          <a:off x="0" y="0"/>
          <a:ext cx="0" cy="0"/>
          <a:chOff x="0" y="0"/>
          <a:chExt cx="0" cy="0"/>
        </a:xfrm>
      </p:grpSpPr>
      <p:sp>
        <p:nvSpPr>
          <p:cNvPr id="395" name="Google Shape;395;p47"/>
          <p:cNvSpPr txBox="1">
            <a:spLocks noGrp="1"/>
          </p:cNvSpPr>
          <p:nvPr>
            <p:ph type="title"/>
          </p:nvPr>
        </p:nvSpPr>
        <p:spPr>
          <a:xfrm>
            <a:off x="0" y="457200"/>
            <a:ext cx="9144000" cy="914400"/>
          </a:xfrm>
          <a:prstGeom prst="rect">
            <a:avLst/>
          </a:prstGeom>
          <a:solidFill>
            <a:srgbClr val="FFFFFF"/>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FF00"/>
              </a:buClr>
              <a:buSzPts val="5400"/>
              <a:buFont typeface="Gill Sans"/>
              <a:buNone/>
            </a:pPr>
            <a:r>
              <a:rPr lang="en-US" sz="5400" i="0" u="none">
                <a:solidFill>
                  <a:srgbClr val="000000"/>
                </a:solidFill>
              </a:rPr>
              <a:t>Behavior</a:t>
            </a:r>
            <a:endParaRPr>
              <a:solidFill>
                <a:srgbClr val="000000"/>
              </a:solidFill>
            </a:endParaRPr>
          </a:p>
        </p:txBody>
      </p:sp>
      <p:sp>
        <p:nvSpPr>
          <p:cNvPr id="396" name="Google Shape;396;p47"/>
          <p:cNvSpPr txBox="1">
            <a:spLocks noGrp="1"/>
          </p:cNvSpPr>
          <p:nvPr>
            <p:ph type="body" idx="1"/>
          </p:nvPr>
        </p:nvSpPr>
        <p:spPr>
          <a:xfrm>
            <a:off x="533400" y="2133600"/>
            <a:ext cx="5715000" cy="374010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Tx/>
              <a:buSzPts val="3200"/>
              <a:buFont typeface="Arial"/>
              <a:buChar char="•"/>
            </a:pPr>
            <a:r>
              <a:rPr lang="en-US" sz="3200" i="0" u="none" dirty="0">
                <a:solidFill>
                  <a:schemeClr val="tx1"/>
                </a:solidFill>
                <a:latin typeface="Arial"/>
                <a:ea typeface="Arial"/>
                <a:cs typeface="Arial"/>
                <a:sym typeface="Arial"/>
              </a:rPr>
              <a:t>Head tilt or turn</a:t>
            </a:r>
            <a:endParaRPr dirty="0">
              <a:solidFill>
                <a:schemeClr val="tx1"/>
              </a:solidFill>
              <a:latin typeface="Arial"/>
              <a:ea typeface="Arial"/>
              <a:cs typeface="Arial"/>
              <a:sym typeface="Arial"/>
            </a:endParaRPr>
          </a:p>
          <a:p>
            <a:pPr marL="342900" lvl="0" indent="-342900" algn="l" rtl="0">
              <a:lnSpc>
                <a:spcPct val="100000"/>
              </a:lnSpc>
              <a:spcBef>
                <a:spcPts val="640"/>
              </a:spcBef>
              <a:spcAft>
                <a:spcPts val="0"/>
              </a:spcAft>
              <a:buClrTx/>
              <a:buSzPts val="3200"/>
              <a:buFont typeface="Arial"/>
              <a:buChar char="•"/>
            </a:pPr>
            <a:r>
              <a:rPr lang="en-US" sz="3200" i="0" u="none" dirty="0">
                <a:solidFill>
                  <a:schemeClr val="tx1"/>
                </a:solidFill>
                <a:latin typeface="Arial"/>
                <a:ea typeface="Arial"/>
                <a:cs typeface="Arial"/>
                <a:sym typeface="Arial"/>
              </a:rPr>
              <a:t>Blinking or rubbing</a:t>
            </a:r>
            <a:endParaRPr dirty="0">
              <a:solidFill>
                <a:schemeClr val="tx1"/>
              </a:solidFill>
              <a:latin typeface="Arial"/>
              <a:ea typeface="Arial"/>
              <a:cs typeface="Arial"/>
              <a:sym typeface="Arial"/>
            </a:endParaRPr>
          </a:p>
          <a:p>
            <a:pPr marL="342900" lvl="0" indent="-342900" algn="l" rtl="0">
              <a:lnSpc>
                <a:spcPct val="100000"/>
              </a:lnSpc>
              <a:spcBef>
                <a:spcPts val="640"/>
              </a:spcBef>
              <a:spcAft>
                <a:spcPts val="0"/>
              </a:spcAft>
              <a:buClrTx/>
              <a:buSzPts val="3200"/>
              <a:buFont typeface="Arial"/>
              <a:buChar char="•"/>
            </a:pPr>
            <a:r>
              <a:rPr lang="en-US" sz="3200" i="0" u="none" dirty="0">
                <a:solidFill>
                  <a:schemeClr val="tx1"/>
                </a:solidFill>
                <a:latin typeface="Arial"/>
                <a:ea typeface="Arial"/>
                <a:cs typeface="Arial"/>
                <a:sym typeface="Arial"/>
              </a:rPr>
              <a:t>Avoiding close work</a:t>
            </a:r>
            <a:endParaRPr dirty="0">
              <a:solidFill>
                <a:schemeClr val="tx1"/>
              </a:solidFill>
              <a:latin typeface="Arial"/>
              <a:ea typeface="Arial"/>
              <a:cs typeface="Arial"/>
              <a:sym typeface="Arial"/>
            </a:endParaRPr>
          </a:p>
          <a:p>
            <a:pPr marL="342900" lvl="0" indent="-342900" algn="l" rtl="0">
              <a:lnSpc>
                <a:spcPct val="100000"/>
              </a:lnSpc>
              <a:spcBef>
                <a:spcPts val="640"/>
              </a:spcBef>
              <a:spcAft>
                <a:spcPts val="0"/>
              </a:spcAft>
              <a:buClrTx/>
              <a:buSzPts val="3200"/>
              <a:buFont typeface="Arial"/>
              <a:buChar char="•"/>
            </a:pPr>
            <a:r>
              <a:rPr lang="en-US" sz="3200" i="0" u="none" dirty="0">
                <a:solidFill>
                  <a:schemeClr val="tx1"/>
                </a:solidFill>
                <a:latin typeface="Arial"/>
                <a:ea typeface="Arial"/>
                <a:cs typeface="Arial"/>
                <a:sym typeface="Arial"/>
              </a:rPr>
              <a:t>Squinting/frowning</a:t>
            </a:r>
            <a:endParaRPr dirty="0">
              <a:solidFill>
                <a:schemeClr val="tx1"/>
              </a:solidFill>
              <a:latin typeface="Arial"/>
              <a:ea typeface="Arial"/>
              <a:cs typeface="Arial"/>
              <a:sym typeface="Arial"/>
            </a:endParaRPr>
          </a:p>
          <a:p>
            <a:pPr marL="342900" lvl="0" indent="-342900" algn="l" rtl="0">
              <a:lnSpc>
                <a:spcPct val="100000"/>
              </a:lnSpc>
              <a:spcBef>
                <a:spcPts val="640"/>
              </a:spcBef>
              <a:spcAft>
                <a:spcPts val="0"/>
              </a:spcAft>
              <a:buClrTx/>
              <a:buSzPts val="3200"/>
              <a:buFont typeface="Arial"/>
              <a:buChar char="•"/>
            </a:pPr>
            <a:r>
              <a:rPr lang="en-US" sz="3200" i="0" u="none" dirty="0">
                <a:solidFill>
                  <a:schemeClr val="tx1"/>
                </a:solidFill>
                <a:latin typeface="Arial"/>
                <a:ea typeface="Arial"/>
                <a:cs typeface="Arial"/>
                <a:sym typeface="Arial"/>
              </a:rPr>
              <a:t>Closing or covering eye</a:t>
            </a:r>
            <a:endParaRPr dirty="0">
              <a:solidFill>
                <a:schemeClr val="tx1"/>
              </a:solidFill>
              <a:latin typeface="Arial"/>
              <a:ea typeface="Arial"/>
              <a:cs typeface="Arial"/>
              <a:sym typeface="Arial"/>
            </a:endParaRPr>
          </a:p>
          <a:p>
            <a:pPr marL="342900" lvl="0" indent="-342900" algn="l" rtl="0">
              <a:lnSpc>
                <a:spcPct val="100000"/>
              </a:lnSpc>
              <a:spcBef>
                <a:spcPts val="640"/>
              </a:spcBef>
              <a:spcAft>
                <a:spcPts val="0"/>
              </a:spcAft>
              <a:buClrTx/>
              <a:buSzPts val="3200"/>
              <a:buFont typeface="Arial"/>
              <a:buChar char="•"/>
            </a:pPr>
            <a:r>
              <a:rPr lang="en-US" sz="3200" i="0" u="none" dirty="0">
                <a:solidFill>
                  <a:schemeClr val="tx1"/>
                </a:solidFill>
                <a:latin typeface="Arial"/>
                <a:ea typeface="Arial"/>
                <a:cs typeface="Arial"/>
                <a:sym typeface="Arial"/>
              </a:rPr>
              <a:t>Reading problems</a:t>
            </a:r>
            <a:endParaRPr dirty="0">
              <a:solidFill>
                <a:schemeClr val="tx1"/>
              </a:solidFill>
              <a:latin typeface="Arial"/>
              <a:ea typeface="Arial"/>
              <a:cs typeface="Arial"/>
              <a:sym typeface="Arial"/>
            </a:endParaRPr>
          </a:p>
          <a:p>
            <a:pPr marL="342900" lvl="0" indent="-342900" algn="l" rtl="0">
              <a:lnSpc>
                <a:spcPct val="100000"/>
              </a:lnSpc>
              <a:spcBef>
                <a:spcPts val="640"/>
              </a:spcBef>
              <a:spcAft>
                <a:spcPts val="0"/>
              </a:spcAft>
              <a:buClrTx/>
              <a:buSzPts val="3200"/>
              <a:buFont typeface="Arial"/>
              <a:buChar char="•"/>
            </a:pPr>
            <a:r>
              <a:rPr lang="en-US" sz="3200" i="0" u="none" dirty="0">
                <a:solidFill>
                  <a:schemeClr val="tx1"/>
                </a:solidFill>
                <a:latin typeface="Arial"/>
                <a:ea typeface="Arial"/>
                <a:cs typeface="Arial"/>
                <a:sym typeface="Arial"/>
              </a:rPr>
              <a:t>Frustration/poor attention</a:t>
            </a:r>
            <a:endParaRPr dirty="0">
              <a:solidFill>
                <a:schemeClr val="tx1"/>
              </a:solidFill>
              <a:latin typeface="Arial"/>
              <a:ea typeface="Arial"/>
              <a:cs typeface="Arial"/>
              <a:sym typeface="Arial"/>
            </a:endParaRPr>
          </a:p>
        </p:txBody>
      </p:sp>
      <p:pic>
        <p:nvPicPr>
          <p:cNvPr id="397" name="Google Shape;397;p47"/>
          <p:cNvPicPr preferRelativeResize="0"/>
          <p:nvPr/>
        </p:nvPicPr>
        <p:blipFill rotWithShape="1">
          <a:blip r:embed="rId3">
            <a:alphaModFix/>
          </a:blip>
          <a:srcRect/>
          <a:stretch/>
        </p:blipFill>
        <p:spPr>
          <a:xfrm>
            <a:off x="5207950" y="2234325"/>
            <a:ext cx="3523776" cy="1761875"/>
          </a:xfrm>
          <a:prstGeom prst="rect">
            <a:avLst/>
          </a:prstGeom>
          <a:noFill/>
          <a:ln>
            <a:noFill/>
          </a:ln>
        </p:spPr>
      </p:pic>
      <p:pic>
        <p:nvPicPr>
          <p:cNvPr id="398" name="Google Shape;398;p47"/>
          <p:cNvPicPr preferRelativeResize="0"/>
          <p:nvPr/>
        </p:nvPicPr>
        <p:blipFill rotWithShape="1">
          <a:blip r:embed="rId4">
            <a:alphaModFix/>
          </a:blip>
          <a:srcRect/>
          <a:stretch/>
        </p:blipFill>
        <p:spPr>
          <a:xfrm>
            <a:off x="6057025" y="4372050"/>
            <a:ext cx="2590799" cy="1771054"/>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Shape 403"/>
        <p:cNvGrpSpPr/>
        <p:nvPr/>
      </p:nvGrpSpPr>
      <p:grpSpPr>
        <a:xfrm>
          <a:off x="0" y="0"/>
          <a:ext cx="0" cy="0"/>
          <a:chOff x="0" y="0"/>
          <a:chExt cx="0" cy="0"/>
        </a:xfrm>
      </p:grpSpPr>
      <p:sp>
        <p:nvSpPr>
          <p:cNvPr id="404" name="Google Shape;404;p48"/>
          <p:cNvSpPr txBox="1">
            <a:spLocks noGrp="1"/>
          </p:cNvSpPr>
          <p:nvPr>
            <p:ph type="title"/>
          </p:nvPr>
        </p:nvSpPr>
        <p:spPr>
          <a:xfrm>
            <a:off x="0" y="381000"/>
            <a:ext cx="9144000" cy="914400"/>
          </a:xfrm>
          <a:prstGeom prst="rect">
            <a:avLst/>
          </a:prstGeom>
          <a:solidFill>
            <a:srgbClr val="FFFFFF"/>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FF00"/>
              </a:buClr>
              <a:buSzPts val="5400"/>
              <a:buFont typeface="Gill Sans"/>
              <a:buNone/>
            </a:pPr>
            <a:r>
              <a:rPr lang="en-US" sz="5400" i="0" u="none">
                <a:solidFill>
                  <a:srgbClr val="000000"/>
                </a:solidFill>
              </a:rPr>
              <a:t>Complaints</a:t>
            </a:r>
            <a:endParaRPr>
              <a:solidFill>
                <a:srgbClr val="000000"/>
              </a:solidFill>
            </a:endParaRPr>
          </a:p>
        </p:txBody>
      </p:sp>
      <p:sp>
        <p:nvSpPr>
          <p:cNvPr id="405" name="Google Shape;405;p48"/>
          <p:cNvSpPr txBox="1">
            <a:spLocks noGrp="1"/>
          </p:cNvSpPr>
          <p:nvPr>
            <p:ph type="body" idx="1"/>
          </p:nvPr>
        </p:nvSpPr>
        <p:spPr>
          <a:xfrm>
            <a:off x="914400" y="2133600"/>
            <a:ext cx="4876800" cy="411480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Tx/>
              <a:buSzPts val="3200"/>
              <a:buFont typeface="Arial"/>
              <a:buChar char="•"/>
            </a:pPr>
            <a:r>
              <a:rPr lang="en-US" sz="3200" i="0" u="none" dirty="0">
                <a:solidFill>
                  <a:schemeClr val="tx1"/>
                </a:solidFill>
                <a:latin typeface="Arial"/>
                <a:ea typeface="Arial"/>
                <a:cs typeface="Arial"/>
                <a:sym typeface="Arial"/>
              </a:rPr>
              <a:t>Headaches</a:t>
            </a:r>
            <a:endParaRPr dirty="0">
              <a:solidFill>
                <a:schemeClr val="tx1"/>
              </a:solidFill>
              <a:latin typeface="Arial"/>
              <a:ea typeface="Arial"/>
              <a:cs typeface="Arial"/>
              <a:sym typeface="Arial"/>
            </a:endParaRPr>
          </a:p>
          <a:p>
            <a:pPr marL="342900" lvl="0" indent="-342900" algn="l" rtl="0">
              <a:lnSpc>
                <a:spcPct val="100000"/>
              </a:lnSpc>
              <a:spcBef>
                <a:spcPts val="1240"/>
              </a:spcBef>
              <a:spcAft>
                <a:spcPts val="0"/>
              </a:spcAft>
              <a:buClrTx/>
              <a:buSzPts val="3200"/>
              <a:buFont typeface="Arial"/>
              <a:buChar char="•"/>
            </a:pPr>
            <a:r>
              <a:rPr lang="en-US" sz="3200" i="0" u="none" dirty="0">
                <a:solidFill>
                  <a:schemeClr val="tx1"/>
                </a:solidFill>
                <a:latin typeface="Arial"/>
                <a:ea typeface="Arial"/>
                <a:cs typeface="Arial"/>
                <a:sym typeface="Arial"/>
              </a:rPr>
              <a:t>Nausea</a:t>
            </a:r>
            <a:endParaRPr dirty="0">
              <a:solidFill>
                <a:schemeClr val="tx1"/>
              </a:solidFill>
              <a:latin typeface="Arial"/>
              <a:ea typeface="Arial"/>
              <a:cs typeface="Arial"/>
              <a:sym typeface="Arial"/>
            </a:endParaRPr>
          </a:p>
          <a:p>
            <a:pPr marL="342900" lvl="0" indent="-342900" algn="l" rtl="0">
              <a:lnSpc>
                <a:spcPct val="100000"/>
              </a:lnSpc>
              <a:spcBef>
                <a:spcPts val="1240"/>
              </a:spcBef>
              <a:spcAft>
                <a:spcPts val="0"/>
              </a:spcAft>
              <a:buClrTx/>
              <a:buSzPts val="3200"/>
              <a:buFont typeface="Arial"/>
              <a:buChar char="•"/>
            </a:pPr>
            <a:r>
              <a:rPr lang="en-US" sz="3200" i="0" u="none" dirty="0">
                <a:solidFill>
                  <a:schemeClr val="tx1"/>
                </a:solidFill>
                <a:latin typeface="Arial"/>
                <a:ea typeface="Arial"/>
                <a:cs typeface="Arial"/>
                <a:sym typeface="Arial"/>
              </a:rPr>
              <a:t>Dizziness</a:t>
            </a:r>
            <a:endParaRPr dirty="0">
              <a:solidFill>
                <a:schemeClr val="tx1"/>
              </a:solidFill>
              <a:latin typeface="Arial"/>
              <a:ea typeface="Arial"/>
              <a:cs typeface="Arial"/>
              <a:sym typeface="Arial"/>
            </a:endParaRPr>
          </a:p>
          <a:p>
            <a:pPr marL="342900" lvl="0" indent="-342900" algn="l" rtl="0">
              <a:lnSpc>
                <a:spcPct val="100000"/>
              </a:lnSpc>
              <a:spcBef>
                <a:spcPts val="1240"/>
              </a:spcBef>
              <a:spcAft>
                <a:spcPts val="0"/>
              </a:spcAft>
              <a:buClrTx/>
              <a:buSzPts val="3200"/>
              <a:buFont typeface="Arial"/>
              <a:buChar char="•"/>
            </a:pPr>
            <a:r>
              <a:rPr lang="en-US" sz="3200" i="0" u="none" dirty="0">
                <a:solidFill>
                  <a:schemeClr val="tx1"/>
                </a:solidFill>
                <a:latin typeface="Arial"/>
                <a:ea typeface="Arial"/>
                <a:cs typeface="Arial"/>
                <a:sym typeface="Arial"/>
              </a:rPr>
              <a:t>Burning or itching</a:t>
            </a:r>
            <a:endParaRPr dirty="0">
              <a:solidFill>
                <a:schemeClr val="tx1"/>
              </a:solidFill>
              <a:latin typeface="Arial"/>
              <a:ea typeface="Arial"/>
              <a:cs typeface="Arial"/>
              <a:sym typeface="Arial"/>
            </a:endParaRPr>
          </a:p>
          <a:p>
            <a:pPr marL="342900" lvl="0" indent="-342900" algn="l" rtl="0">
              <a:lnSpc>
                <a:spcPct val="100000"/>
              </a:lnSpc>
              <a:spcBef>
                <a:spcPts val="1240"/>
              </a:spcBef>
              <a:spcAft>
                <a:spcPts val="0"/>
              </a:spcAft>
              <a:buClrTx/>
              <a:buSzPts val="3200"/>
              <a:buFont typeface="Arial"/>
              <a:buChar char="•"/>
            </a:pPr>
            <a:r>
              <a:rPr lang="en-US" sz="3200" i="0" u="none" dirty="0">
                <a:solidFill>
                  <a:schemeClr val="tx1"/>
                </a:solidFill>
                <a:latin typeface="Arial"/>
                <a:ea typeface="Arial"/>
                <a:cs typeface="Arial"/>
                <a:sym typeface="Arial"/>
              </a:rPr>
              <a:t>Blurring</a:t>
            </a:r>
            <a:endParaRPr dirty="0">
              <a:solidFill>
                <a:schemeClr val="tx1"/>
              </a:solidFill>
              <a:latin typeface="Arial"/>
              <a:ea typeface="Arial"/>
              <a:cs typeface="Arial"/>
              <a:sym typeface="Arial"/>
            </a:endParaRPr>
          </a:p>
        </p:txBody>
      </p:sp>
      <p:pic>
        <p:nvPicPr>
          <p:cNvPr id="406" name="Google Shape;406;p48"/>
          <p:cNvPicPr preferRelativeResize="0"/>
          <p:nvPr/>
        </p:nvPicPr>
        <p:blipFill rotWithShape="1">
          <a:blip r:embed="rId3">
            <a:alphaModFix/>
          </a:blip>
          <a:srcRect t="8466"/>
          <a:stretch/>
        </p:blipFill>
        <p:spPr>
          <a:xfrm>
            <a:off x="4867925" y="4243400"/>
            <a:ext cx="3793125" cy="2365925"/>
          </a:xfrm>
          <a:prstGeom prst="rect">
            <a:avLst/>
          </a:prstGeom>
          <a:noFill/>
          <a:ln>
            <a:noFill/>
          </a:ln>
        </p:spPr>
      </p:pic>
      <p:pic>
        <p:nvPicPr>
          <p:cNvPr id="407" name="Google Shape;407;p48"/>
          <p:cNvPicPr preferRelativeResize="0"/>
          <p:nvPr/>
        </p:nvPicPr>
        <p:blipFill rotWithShape="1">
          <a:blip r:embed="rId4">
            <a:alphaModFix/>
          </a:blip>
          <a:srcRect/>
          <a:stretch/>
        </p:blipFill>
        <p:spPr>
          <a:xfrm>
            <a:off x="4867925" y="1617876"/>
            <a:ext cx="3793126" cy="246642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Shape 412"/>
        <p:cNvGrpSpPr/>
        <p:nvPr/>
      </p:nvGrpSpPr>
      <p:grpSpPr>
        <a:xfrm>
          <a:off x="0" y="0"/>
          <a:ext cx="0" cy="0"/>
          <a:chOff x="0" y="0"/>
          <a:chExt cx="0" cy="0"/>
        </a:xfrm>
      </p:grpSpPr>
      <p:sp>
        <p:nvSpPr>
          <p:cNvPr id="413" name="Google Shape;413;p49"/>
          <p:cNvSpPr txBox="1">
            <a:spLocks noGrp="1"/>
          </p:cNvSpPr>
          <p:nvPr>
            <p:ph type="title"/>
          </p:nvPr>
        </p:nvSpPr>
        <p:spPr>
          <a:xfrm>
            <a:off x="0" y="381000"/>
            <a:ext cx="9144000" cy="914400"/>
          </a:xfrm>
          <a:prstGeom prst="rect">
            <a:avLst/>
          </a:prstGeom>
          <a:solidFill>
            <a:srgbClr val="FFFFFF"/>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FF00"/>
              </a:buClr>
              <a:buSzPts val="5400"/>
              <a:buFont typeface="Gill Sans"/>
              <a:buNone/>
            </a:pPr>
            <a:r>
              <a:rPr lang="en-US" sz="5400" i="0" u="none">
                <a:solidFill>
                  <a:srgbClr val="000000"/>
                </a:solidFill>
              </a:rPr>
              <a:t>Visual Acuity</a:t>
            </a:r>
            <a:endParaRPr>
              <a:solidFill>
                <a:srgbClr val="000000"/>
              </a:solidFill>
            </a:endParaRPr>
          </a:p>
        </p:txBody>
      </p:sp>
      <p:sp>
        <p:nvSpPr>
          <p:cNvPr id="414" name="Google Shape;414;p49"/>
          <p:cNvSpPr txBox="1">
            <a:spLocks noGrp="1"/>
          </p:cNvSpPr>
          <p:nvPr>
            <p:ph type="body" idx="1"/>
          </p:nvPr>
        </p:nvSpPr>
        <p:spPr>
          <a:xfrm>
            <a:off x="762000" y="1981200"/>
            <a:ext cx="7696200" cy="4191000"/>
          </a:xfrm>
          <a:prstGeom prst="rect">
            <a:avLst/>
          </a:prstGeom>
          <a:noFill/>
          <a:ln>
            <a:noFill/>
          </a:ln>
        </p:spPr>
        <p:txBody>
          <a:bodyPr spcFirstLastPara="1" wrap="square" lIns="91425" tIns="45700" rIns="91425" bIns="45700" anchor="t" anchorCtr="0">
            <a:noAutofit/>
          </a:bodyPr>
          <a:lstStyle/>
          <a:p>
            <a:pPr marR="0" lvl="0" indent="-457200" algn="l" rtl="0">
              <a:lnSpc>
                <a:spcPct val="100000"/>
              </a:lnSpc>
              <a:spcBef>
                <a:spcPts val="0"/>
              </a:spcBef>
              <a:spcAft>
                <a:spcPts val="0"/>
              </a:spcAft>
              <a:buClrTx/>
              <a:buSzPts val="3200"/>
              <a:buFont typeface="Arial" panose="020B0604020202020204" pitchFamily="34" charset="0"/>
              <a:buChar char="•"/>
            </a:pPr>
            <a:r>
              <a:rPr lang="en-US" sz="3200" i="0" u="none" strike="noStrike" cap="none" dirty="0">
                <a:solidFill>
                  <a:schemeClr val="tx1"/>
                </a:solidFill>
                <a:latin typeface="Arial"/>
                <a:ea typeface="Arial"/>
                <a:cs typeface="Arial"/>
                <a:sym typeface="Arial"/>
              </a:rPr>
              <a:t>Screen one eye at a time</a:t>
            </a:r>
            <a:endParaRPr dirty="0">
              <a:solidFill>
                <a:schemeClr val="tx1"/>
              </a:solidFill>
              <a:latin typeface="Arial"/>
              <a:ea typeface="Arial"/>
              <a:cs typeface="Arial"/>
              <a:sym typeface="Arial"/>
            </a:endParaRPr>
          </a:p>
          <a:p>
            <a:pPr marR="0" lvl="1" indent="-457200" algn="l" rtl="0">
              <a:lnSpc>
                <a:spcPct val="100000"/>
              </a:lnSpc>
              <a:spcBef>
                <a:spcPts val="560"/>
              </a:spcBef>
              <a:spcAft>
                <a:spcPts val="0"/>
              </a:spcAft>
              <a:buClrTx/>
              <a:buSzPts val="2800"/>
              <a:buFont typeface="Arial" panose="020B0604020202020204" pitchFamily="34" charset="0"/>
              <a:buChar char="•"/>
            </a:pPr>
            <a:r>
              <a:rPr lang="en-US" sz="2800" i="0" u="none" strike="noStrike" cap="none" dirty="0">
                <a:solidFill>
                  <a:schemeClr val="tx1"/>
                </a:solidFill>
                <a:latin typeface="Arial"/>
                <a:ea typeface="Arial"/>
                <a:cs typeface="Arial"/>
                <a:sym typeface="Arial"/>
              </a:rPr>
              <a:t>If a child wears glasses, perform the screening with the child wearing the glasses</a:t>
            </a:r>
            <a:endParaRPr dirty="0">
              <a:solidFill>
                <a:schemeClr val="tx1"/>
              </a:solidFill>
              <a:latin typeface="Arial"/>
              <a:ea typeface="Arial"/>
              <a:cs typeface="Arial"/>
              <a:sym typeface="Arial"/>
            </a:endParaRPr>
          </a:p>
          <a:p>
            <a:pPr marL="914400" marR="0" lvl="0" indent="-171450" algn="l" rtl="0">
              <a:lnSpc>
                <a:spcPct val="100000"/>
              </a:lnSpc>
              <a:spcBef>
                <a:spcPts val="560"/>
              </a:spcBef>
              <a:spcAft>
                <a:spcPts val="0"/>
              </a:spcAft>
              <a:buClrTx/>
              <a:buSzPts val="1800"/>
              <a:buFont typeface="Arial" panose="020B0604020202020204" pitchFamily="34" charset="0"/>
              <a:buChar char="•"/>
            </a:pPr>
            <a:endParaRPr sz="1200" dirty="0">
              <a:solidFill>
                <a:schemeClr val="tx1"/>
              </a:solidFill>
              <a:latin typeface="Arial"/>
              <a:ea typeface="Arial"/>
              <a:cs typeface="Arial"/>
              <a:sym typeface="Arial"/>
            </a:endParaRPr>
          </a:p>
          <a:p>
            <a:pPr marR="0" lvl="0" algn="l" rtl="0">
              <a:lnSpc>
                <a:spcPct val="100000"/>
              </a:lnSpc>
              <a:spcBef>
                <a:spcPts val="1840"/>
              </a:spcBef>
              <a:spcAft>
                <a:spcPts val="0"/>
              </a:spcAft>
              <a:buClrTx/>
              <a:buSzPts val="1800"/>
              <a:buFont typeface="Arial" panose="020B0604020202020204" pitchFamily="34" charset="0"/>
              <a:buChar char="•"/>
            </a:pPr>
            <a:r>
              <a:rPr lang="en-US" dirty="0">
                <a:solidFill>
                  <a:schemeClr val="tx1"/>
                </a:solidFill>
                <a:latin typeface="Arial"/>
                <a:ea typeface="Arial"/>
                <a:cs typeface="Arial"/>
                <a:sym typeface="Arial"/>
              </a:rPr>
              <a:t>S</a:t>
            </a:r>
            <a:r>
              <a:rPr lang="en-US" sz="3200" i="0" u="none" strike="noStrike" cap="none" dirty="0">
                <a:solidFill>
                  <a:schemeClr val="tx1"/>
                </a:solidFill>
                <a:latin typeface="Arial"/>
                <a:ea typeface="Arial"/>
                <a:cs typeface="Arial"/>
                <a:sym typeface="Arial"/>
              </a:rPr>
              <a:t>tudent must be able to read</a:t>
            </a:r>
            <a:r>
              <a:rPr lang="en-US" dirty="0">
                <a:solidFill>
                  <a:schemeClr val="tx1"/>
                </a:solidFill>
                <a:latin typeface="Arial"/>
                <a:ea typeface="Arial"/>
                <a:cs typeface="Arial"/>
                <a:sym typeface="Arial"/>
              </a:rPr>
              <a:t> 75% of </a:t>
            </a:r>
            <a:r>
              <a:rPr lang="en-US" sz="3200" i="0" u="none" strike="noStrike" cap="none" dirty="0">
                <a:solidFill>
                  <a:schemeClr val="tx1"/>
                </a:solidFill>
                <a:latin typeface="Arial"/>
                <a:ea typeface="Arial"/>
                <a:cs typeface="Arial"/>
                <a:sym typeface="Arial"/>
              </a:rPr>
              <a:t>the 20/30 line. </a:t>
            </a:r>
            <a:r>
              <a:rPr lang="en-US" dirty="0">
                <a:solidFill>
                  <a:schemeClr val="tx1"/>
                </a:solidFill>
                <a:latin typeface="Arial"/>
                <a:ea typeface="Arial"/>
                <a:cs typeface="Arial"/>
                <a:sym typeface="Arial"/>
              </a:rPr>
              <a:t>Any eye with vision of  less than or equal to 20/40 shall result in a screen failure</a:t>
            </a:r>
            <a:endParaRPr dirty="0">
              <a:solidFill>
                <a:schemeClr val="tx1"/>
              </a:solidFill>
              <a:latin typeface="Arial"/>
              <a:ea typeface="Arial"/>
              <a:cs typeface="Arial"/>
              <a:sym typeface="Arial"/>
            </a:endParaRPr>
          </a:p>
          <a:p>
            <a:pPr marL="660400" marR="0" lvl="0" indent="-457200" algn="l" rtl="0">
              <a:lnSpc>
                <a:spcPct val="100000"/>
              </a:lnSpc>
              <a:spcBef>
                <a:spcPts val="640"/>
              </a:spcBef>
              <a:spcAft>
                <a:spcPts val="0"/>
              </a:spcAft>
              <a:buClrTx/>
              <a:buSzPts val="3200"/>
              <a:buFont typeface="Arial" panose="020B0604020202020204" pitchFamily="34" charset="0"/>
              <a:buChar char="•"/>
            </a:pPr>
            <a:endParaRPr sz="3200" i="0" u="none" dirty="0">
              <a:solidFill>
                <a:schemeClr val="tx1"/>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Shape 419"/>
        <p:cNvGrpSpPr/>
        <p:nvPr/>
      </p:nvGrpSpPr>
      <p:grpSpPr>
        <a:xfrm>
          <a:off x="0" y="0"/>
          <a:ext cx="0" cy="0"/>
          <a:chOff x="0" y="0"/>
          <a:chExt cx="0" cy="0"/>
        </a:xfrm>
      </p:grpSpPr>
      <p:sp>
        <p:nvSpPr>
          <p:cNvPr id="420" name="Google Shape;420;p50"/>
          <p:cNvSpPr txBox="1">
            <a:spLocks noGrp="1"/>
          </p:cNvSpPr>
          <p:nvPr>
            <p:ph type="title"/>
          </p:nvPr>
        </p:nvSpPr>
        <p:spPr>
          <a:xfrm>
            <a:off x="0" y="381000"/>
            <a:ext cx="9144000" cy="914400"/>
          </a:xfrm>
          <a:prstGeom prst="rect">
            <a:avLst/>
          </a:prstGeom>
          <a:solidFill>
            <a:srgbClr val="FFFFFF"/>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FF00"/>
              </a:buClr>
              <a:buSzPts val="5400"/>
              <a:buFont typeface="Gill Sans"/>
              <a:buNone/>
            </a:pPr>
            <a:r>
              <a:rPr lang="en-US" sz="5400" i="0" u="none">
                <a:solidFill>
                  <a:srgbClr val="000000"/>
                </a:solidFill>
              </a:rPr>
              <a:t>Wall Charts</a:t>
            </a:r>
            <a:endParaRPr>
              <a:solidFill>
                <a:srgbClr val="000000"/>
              </a:solidFill>
            </a:endParaRPr>
          </a:p>
        </p:txBody>
      </p:sp>
      <p:pic>
        <p:nvPicPr>
          <p:cNvPr id="421" name="Google Shape;421;p50"/>
          <p:cNvPicPr preferRelativeResize="0"/>
          <p:nvPr/>
        </p:nvPicPr>
        <p:blipFill rotWithShape="1">
          <a:blip r:embed="rId3">
            <a:alphaModFix/>
          </a:blip>
          <a:srcRect/>
          <a:stretch/>
        </p:blipFill>
        <p:spPr>
          <a:xfrm>
            <a:off x="1066800" y="1787525"/>
            <a:ext cx="3162301" cy="4756151"/>
          </a:xfrm>
          <a:prstGeom prst="rect">
            <a:avLst/>
          </a:prstGeom>
          <a:noFill/>
          <a:ln>
            <a:noFill/>
          </a:ln>
        </p:spPr>
      </p:pic>
      <p:pic>
        <p:nvPicPr>
          <p:cNvPr id="422" name="Google Shape;422;p50"/>
          <p:cNvPicPr preferRelativeResize="0"/>
          <p:nvPr/>
        </p:nvPicPr>
        <p:blipFill rotWithShape="1">
          <a:blip r:embed="rId4">
            <a:alphaModFix/>
          </a:blip>
          <a:srcRect/>
          <a:stretch/>
        </p:blipFill>
        <p:spPr>
          <a:xfrm>
            <a:off x="4660340" y="1787525"/>
            <a:ext cx="3264460" cy="475615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Shape 426"/>
        <p:cNvGrpSpPr/>
        <p:nvPr/>
      </p:nvGrpSpPr>
      <p:grpSpPr>
        <a:xfrm>
          <a:off x="0" y="0"/>
          <a:ext cx="0" cy="0"/>
          <a:chOff x="0" y="0"/>
          <a:chExt cx="0" cy="0"/>
        </a:xfrm>
      </p:grpSpPr>
      <p:sp>
        <p:nvSpPr>
          <p:cNvPr id="427" name="Google Shape;427;p51"/>
          <p:cNvSpPr txBox="1">
            <a:spLocks noGrp="1"/>
          </p:cNvSpPr>
          <p:nvPr>
            <p:ph type="title"/>
          </p:nvPr>
        </p:nvSpPr>
        <p:spPr>
          <a:xfrm>
            <a:off x="0" y="457200"/>
            <a:ext cx="9144000" cy="914400"/>
          </a:xfrm>
          <a:prstGeom prst="rect">
            <a:avLst/>
          </a:prstGeom>
          <a:solidFill>
            <a:srgbClr val="FFFFFF"/>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FF00"/>
              </a:buClr>
              <a:buSzPts val="4800"/>
              <a:buFont typeface="Gill Sans"/>
              <a:buNone/>
            </a:pPr>
            <a:r>
              <a:rPr lang="en-US" sz="4800" i="0" u="none">
                <a:solidFill>
                  <a:srgbClr val="000000"/>
                </a:solidFill>
              </a:rPr>
              <a:t>Wall Charts</a:t>
            </a:r>
            <a:endParaRPr>
              <a:solidFill>
                <a:srgbClr val="000000"/>
              </a:solidFill>
            </a:endParaRPr>
          </a:p>
        </p:txBody>
      </p:sp>
      <p:sp>
        <p:nvSpPr>
          <p:cNvPr id="428" name="Google Shape;428;p51"/>
          <p:cNvSpPr txBox="1">
            <a:spLocks noGrp="1"/>
          </p:cNvSpPr>
          <p:nvPr>
            <p:ph type="body" idx="1"/>
          </p:nvPr>
        </p:nvSpPr>
        <p:spPr>
          <a:xfrm>
            <a:off x="990600" y="1981200"/>
            <a:ext cx="6858000" cy="4114800"/>
          </a:xfrm>
          <a:prstGeom prst="rect">
            <a:avLst/>
          </a:prstGeom>
          <a:noFill/>
          <a:ln>
            <a:noFill/>
          </a:ln>
        </p:spPr>
        <p:txBody>
          <a:bodyPr spcFirstLastPara="1" wrap="square" lIns="91425" tIns="45700" rIns="91425" bIns="45700" anchor="t" anchorCtr="0">
            <a:noAutofit/>
          </a:bodyPr>
          <a:lstStyle/>
          <a:p>
            <a:pPr marR="0" lvl="0" indent="-457200" algn="l" rtl="0">
              <a:lnSpc>
                <a:spcPct val="100000"/>
              </a:lnSpc>
              <a:spcBef>
                <a:spcPts val="0"/>
              </a:spcBef>
              <a:spcAft>
                <a:spcPts val="0"/>
              </a:spcAft>
              <a:buClrTx/>
              <a:buSzPts val="1800"/>
              <a:buFont typeface="Arial" panose="020B0604020202020204" pitchFamily="34" charset="0"/>
              <a:buChar char="•"/>
            </a:pPr>
            <a:r>
              <a:rPr lang="en-US" dirty="0">
                <a:solidFill>
                  <a:schemeClr val="tx1"/>
                </a:solidFill>
                <a:latin typeface="Arial"/>
                <a:ea typeface="Arial"/>
                <a:cs typeface="Arial"/>
                <a:sym typeface="Arial"/>
              </a:rPr>
              <a:t> Two types of Snellen Eye Charts</a:t>
            </a:r>
            <a:endParaRPr dirty="0">
              <a:solidFill>
                <a:schemeClr val="tx1"/>
              </a:solidFill>
              <a:latin typeface="Arial"/>
              <a:ea typeface="Arial"/>
              <a:cs typeface="Arial"/>
              <a:sym typeface="Arial"/>
            </a:endParaRPr>
          </a:p>
          <a:p>
            <a:pPr marR="0" lvl="0" indent="-457200" algn="l" rtl="0">
              <a:lnSpc>
                <a:spcPct val="100000"/>
              </a:lnSpc>
              <a:spcBef>
                <a:spcPts val="0"/>
              </a:spcBef>
              <a:spcAft>
                <a:spcPts val="0"/>
              </a:spcAft>
              <a:buClrTx/>
              <a:buSzPts val="1800"/>
              <a:buFont typeface="Arial" panose="020B0604020202020204" pitchFamily="34" charset="0"/>
              <a:buChar char="•"/>
            </a:pPr>
            <a:r>
              <a:rPr lang="en-US" sz="3200" i="0" u="none" dirty="0">
                <a:solidFill>
                  <a:schemeClr val="tx1"/>
                </a:solidFill>
                <a:latin typeface="Arial"/>
                <a:ea typeface="Arial"/>
                <a:cs typeface="Arial"/>
                <a:sym typeface="Arial"/>
              </a:rPr>
              <a:t>20 feet</a:t>
            </a:r>
            <a:endParaRPr sz="3200" i="0" u="none" dirty="0">
              <a:solidFill>
                <a:schemeClr val="tx1"/>
              </a:solidFill>
              <a:latin typeface="Arial"/>
              <a:ea typeface="Arial"/>
              <a:cs typeface="Arial"/>
              <a:sym typeface="Arial"/>
            </a:endParaRPr>
          </a:p>
          <a:p>
            <a:pPr marR="0" lvl="0" indent="-457200" algn="l" rtl="0">
              <a:lnSpc>
                <a:spcPct val="100000"/>
              </a:lnSpc>
              <a:spcBef>
                <a:spcPts val="0"/>
              </a:spcBef>
              <a:spcAft>
                <a:spcPts val="0"/>
              </a:spcAft>
              <a:buClrTx/>
              <a:buSzPts val="1800"/>
              <a:buFont typeface="Arial" panose="020B0604020202020204" pitchFamily="34" charset="0"/>
              <a:buChar char="•"/>
            </a:pPr>
            <a:r>
              <a:rPr lang="en-US" dirty="0">
                <a:solidFill>
                  <a:schemeClr val="tx1"/>
                </a:solidFill>
                <a:latin typeface="Arial"/>
                <a:ea typeface="Arial"/>
                <a:cs typeface="Arial"/>
                <a:sym typeface="Arial"/>
              </a:rPr>
              <a:t>10</a:t>
            </a:r>
            <a:r>
              <a:rPr lang="en-US" sz="3200" i="0" u="none" dirty="0">
                <a:solidFill>
                  <a:schemeClr val="tx1"/>
                </a:solidFill>
                <a:latin typeface="Arial"/>
                <a:ea typeface="Arial"/>
                <a:cs typeface="Arial"/>
                <a:sym typeface="Arial"/>
              </a:rPr>
              <a:t> feet </a:t>
            </a:r>
            <a:endParaRPr sz="3200" i="0" u="none" dirty="0">
              <a:solidFill>
                <a:schemeClr val="tx1"/>
              </a:solidFill>
              <a:latin typeface="Arial"/>
              <a:ea typeface="Arial"/>
              <a:cs typeface="Arial"/>
              <a:sym typeface="Arial"/>
            </a:endParaRPr>
          </a:p>
          <a:p>
            <a:pPr marL="628650" marR="0" lvl="0" indent="-457200" algn="l" rtl="0">
              <a:lnSpc>
                <a:spcPct val="100000"/>
              </a:lnSpc>
              <a:spcBef>
                <a:spcPts val="1840"/>
              </a:spcBef>
              <a:spcAft>
                <a:spcPts val="0"/>
              </a:spcAft>
              <a:buClrTx/>
              <a:buSzPts val="1800"/>
              <a:buFont typeface="Arial" panose="020B0604020202020204" pitchFamily="34" charset="0"/>
              <a:buChar char="•"/>
            </a:pPr>
            <a:r>
              <a:rPr lang="en-US" sz="3200" i="0" u="none" dirty="0">
                <a:solidFill>
                  <a:schemeClr val="tx1"/>
                </a:solidFill>
                <a:latin typeface="Arial"/>
                <a:ea typeface="Arial"/>
                <a:cs typeface="Arial"/>
                <a:sym typeface="Arial"/>
              </a:rPr>
              <a:t>Age Appropriate Chart</a:t>
            </a:r>
            <a:endParaRPr dirty="0">
              <a:solidFill>
                <a:schemeClr val="tx1"/>
              </a:solidFill>
              <a:latin typeface="Arial"/>
              <a:ea typeface="Arial"/>
              <a:cs typeface="Arial"/>
              <a:sym typeface="Arial"/>
            </a:endParaRPr>
          </a:p>
          <a:p>
            <a:pPr marL="914400" marR="0" lvl="0" indent="-457200" algn="l" rtl="0">
              <a:lnSpc>
                <a:spcPct val="100000"/>
              </a:lnSpc>
              <a:spcBef>
                <a:spcPts val="560"/>
              </a:spcBef>
              <a:spcAft>
                <a:spcPts val="0"/>
              </a:spcAft>
              <a:buClrTx/>
              <a:buSzPts val="1800"/>
              <a:buFont typeface="Arial" panose="020B0604020202020204" pitchFamily="34" charset="0"/>
              <a:buChar char="•"/>
            </a:pPr>
            <a:r>
              <a:rPr lang="en-US" sz="2800" i="0" u="none" strike="noStrike" cap="none" dirty="0">
                <a:solidFill>
                  <a:schemeClr val="tx1"/>
                </a:solidFill>
                <a:latin typeface="Arial"/>
                <a:ea typeface="Arial"/>
                <a:cs typeface="Arial"/>
                <a:sym typeface="Arial"/>
              </a:rPr>
              <a:t>Allen Chart/Tumbling E’s</a:t>
            </a:r>
            <a:endParaRPr dirty="0">
              <a:solidFill>
                <a:schemeClr val="tx1"/>
              </a:solidFill>
              <a:latin typeface="Arial"/>
              <a:ea typeface="Arial"/>
              <a:cs typeface="Arial"/>
              <a:sym typeface="Arial"/>
            </a:endParaRPr>
          </a:p>
          <a:p>
            <a:pPr marL="914400" marR="0" lvl="0" indent="-457200" algn="l" rtl="0">
              <a:lnSpc>
                <a:spcPct val="100000"/>
              </a:lnSpc>
              <a:spcBef>
                <a:spcPts val="560"/>
              </a:spcBef>
              <a:spcAft>
                <a:spcPts val="0"/>
              </a:spcAft>
              <a:buClrTx/>
              <a:buSzPts val="1800"/>
              <a:buFont typeface="Arial" panose="020B0604020202020204" pitchFamily="34" charset="0"/>
              <a:buChar char="•"/>
            </a:pPr>
            <a:r>
              <a:rPr lang="en-US" sz="2800" i="0" u="none" strike="noStrike" cap="none" dirty="0">
                <a:solidFill>
                  <a:schemeClr val="tx1"/>
                </a:solidFill>
                <a:latin typeface="Arial"/>
                <a:ea typeface="Arial"/>
                <a:cs typeface="Arial"/>
                <a:sym typeface="Arial"/>
              </a:rPr>
              <a:t>Pre-literate children/non-English speaking</a:t>
            </a:r>
            <a:endParaRPr dirty="0">
              <a:solidFill>
                <a:schemeClr val="tx1"/>
              </a:solidFill>
              <a:latin typeface="Arial"/>
              <a:ea typeface="Arial"/>
              <a:cs typeface="Arial"/>
              <a:sym typeface="Arial"/>
            </a:endParaRPr>
          </a:p>
          <a:p>
            <a:pPr marL="635000" marR="0" lvl="0" indent="-457200" algn="l" rtl="0">
              <a:lnSpc>
                <a:spcPct val="100000"/>
              </a:lnSpc>
              <a:spcBef>
                <a:spcPts val="560"/>
              </a:spcBef>
              <a:spcAft>
                <a:spcPts val="0"/>
              </a:spcAft>
              <a:buClrTx/>
              <a:buSzPts val="2800"/>
              <a:buFont typeface="Arial" panose="020B0604020202020204" pitchFamily="34" charset="0"/>
              <a:buChar char="•"/>
            </a:pPr>
            <a:endParaRPr sz="2800" i="0" u="none" strike="noStrike" cap="none" dirty="0">
              <a:solidFill>
                <a:schemeClr val="tx1"/>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Shape 433"/>
        <p:cNvGrpSpPr/>
        <p:nvPr/>
      </p:nvGrpSpPr>
      <p:grpSpPr>
        <a:xfrm>
          <a:off x="0" y="0"/>
          <a:ext cx="0" cy="0"/>
          <a:chOff x="0" y="0"/>
          <a:chExt cx="0" cy="0"/>
        </a:xfrm>
      </p:grpSpPr>
      <p:sp>
        <p:nvSpPr>
          <p:cNvPr id="434" name="Google Shape;434;p52"/>
          <p:cNvSpPr txBox="1">
            <a:spLocks noGrp="1"/>
          </p:cNvSpPr>
          <p:nvPr>
            <p:ph type="title"/>
          </p:nvPr>
        </p:nvSpPr>
        <p:spPr>
          <a:xfrm>
            <a:off x="0" y="228600"/>
            <a:ext cx="9144000" cy="1295400"/>
          </a:xfrm>
          <a:prstGeom prst="rect">
            <a:avLst/>
          </a:prstGeom>
          <a:solidFill>
            <a:srgbClr val="FFFFFF"/>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FF00"/>
              </a:buClr>
              <a:buSzPts val="4800"/>
              <a:buFont typeface="Gill Sans"/>
              <a:buNone/>
            </a:pPr>
            <a:r>
              <a:rPr lang="en-US" sz="4800" b="1" i="0" u="none">
                <a:solidFill>
                  <a:srgbClr val="000000"/>
                </a:solidFill>
                <a:latin typeface="Gill Sans"/>
                <a:ea typeface="Gill Sans"/>
                <a:cs typeface="Gill Sans"/>
                <a:sym typeface="Gill Sans"/>
              </a:rPr>
              <a:t>Plus 2 (+2.00) </a:t>
            </a:r>
            <a:br>
              <a:rPr lang="en-US" sz="4800" b="1" i="0" u="none">
                <a:solidFill>
                  <a:srgbClr val="000000"/>
                </a:solidFill>
                <a:latin typeface="Gill Sans"/>
                <a:ea typeface="Gill Sans"/>
                <a:cs typeface="Gill Sans"/>
                <a:sym typeface="Gill Sans"/>
              </a:rPr>
            </a:br>
            <a:r>
              <a:rPr lang="en-US" sz="4800" b="1" i="0" u="none">
                <a:solidFill>
                  <a:srgbClr val="000000"/>
                </a:solidFill>
                <a:latin typeface="Gill Sans"/>
                <a:ea typeface="Gill Sans"/>
                <a:cs typeface="Gill Sans"/>
                <a:sym typeface="Gill Sans"/>
              </a:rPr>
              <a:t>Visual Acuity</a:t>
            </a:r>
            <a:endParaRPr>
              <a:solidFill>
                <a:srgbClr val="000000"/>
              </a:solidFill>
            </a:endParaRPr>
          </a:p>
        </p:txBody>
      </p:sp>
      <p:sp>
        <p:nvSpPr>
          <p:cNvPr id="435" name="Google Shape;435;p52"/>
          <p:cNvSpPr txBox="1">
            <a:spLocks noGrp="1"/>
          </p:cNvSpPr>
          <p:nvPr>
            <p:ph type="body" idx="1"/>
          </p:nvPr>
        </p:nvSpPr>
        <p:spPr>
          <a:xfrm>
            <a:off x="722475" y="1752600"/>
            <a:ext cx="7620000" cy="4876800"/>
          </a:xfrm>
          <a:prstGeom prst="rect">
            <a:avLst/>
          </a:prstGeom>
          <a:noFill/>
          <a:ln>
            <a:noFill/>
          </a:ln>
        </p:spPr>
        <p:txBody>
          <a:bodyPr spcFirstLastPara="1" wrap="square" lIns="91425" tIns="45700" rIns="91425" bIns="45700" anchor="t" anchorCtr="0">
            <a:noAutofit/>
          </a:bodyPr>
          <a:lstStyle/>
          <a:p>
            <a:pPr marR="0" lvl="0" indent="-457200" algn="l" rtl="0">
              <a:lnSpc>
                <a:spcPct val="100000"/>
              </a:lnSpc>
              <a:spcBef>
                <a:spcPts val="0"/>
              </a:spcBef>
              <a:spcAft>
                <a:spcPts val="0"/>
              </a:spcAft>
              <a:buClrTx/>
              <a:buSzPts val="3200"/>
              <a:buFont typeface="Arial" panose="020B0604020202020204" pitchFamily="34" charset="0"/>
              <a:buChar char="•"/>
            </a:pPr>
            <a:r>
              <a:rPr lang="en-US" sz="3200" i="0" u="none" dirty="0">
                <a:solidFill>
                  <a:schemeClr val="tx1"/>
                </a:solidFill>
                <a:latin typeface="Arial"/>
                <a:ea typeface="Arial"/>
                <a:cs typeface="Arial"/>
                <a:sym typeface="Arial"/>
              </a:rPr>
              <a:t>Test for</a:t>
            </a:r>
            <a:r>
              <a:rPr lang="en-US" dirty="0">
                <a:solidFill>
                  <a:schemeClr val="tx1"/>
                </a:solidFill>
                <a:latin typeface="Arial"/>
                <a:ea typeface="Arial"/>
                <a:cs typeface="Arial"/>
                <a:sym typeface="Arial"/>
              </a:rPr>
              <a:t> extreme </a:t>
            </a:r>
            <a:r>
              <a:rPr lang="en-US" sz="3200" i="0" u="none" dirty="0">
                <a:solidFill>
                  <a:schemeClr val="tx1"/>
                </a:solidFill>
                <a:latin typeface="Arial"/>
                <a:ea typeface="Arial"/>
                <a:cs typeface="Arial"/>
                <a:sym typeface="Arial"/>
              </a:rPr>
              <a:t>farsightedness</a:t>
            </a:r>
            <a:endParaRPr dirty="0">
              <a:solidFill>
                <a:schemeClr val="tx1"/>
              </a:solidFill>
              <a:latin typeface="Arial"/>
              <a:ea typeface="Arial"/>
              <a:cs typeface="Arial"/>
              <a:sym typeface="Arial"/>
            </a:endParaRPr>
          </a:p>
          <a:p>
            <a:pPr marR="0" lvl="0" indent="-457200" algn="l" rtl="0">
              <a:lnSpc>
                <a:spcPct val="100000"/>
              </a:lnSpc>
              <a:spcBef>
                <a:spcPts val="1840"/>
              </a:spcBef>
              <a:spcAft>
                <a:spcPts val="0"/>
              </a:spcAft>
              <a:buClrTx/>
              <a:buSzPts val="3200"/>
              <a:buFont typeface="Arial" panose="020B0604020202020204" pitchFamily="34" charset="0"/>
              <a:buChar char="•"/>
            </a:pPr>
            <a:r>
              <a:rPr lang="en-US" sz="3200" i="0" u="none" dirty="0">
                <a:solidFill>
                  <a:schemeClr val="tx1"/>
                </a:solidFill>
                <a:latin typeface="Arial"/>
                <a:ea typeface="Arial"/>
                <a:cs typeface="Arial"/>
                <a:sym typeface="Arial"/>
              </a:rPr>
              <a:t>Perform exactly as the distance visual acuity except:</a:t>
            </a:r>
            <a:endParaRPr dirty="0">
              <a:solidFill>
                <a:schemeClr val="tx1"/>
              </a:solidFill>
              <a:latin typeface="Arial"/>
              <a:ea typeface="Arial"/>
              <a:cs typeface="Arial"/>
              <a:sym typeface="Arial"/>
            </a:endParaRPr>
          </a:p>
          <a:p>
            <a:pPr marL="825500" marR="0" lvl="1" indent="-457200" algn="l" rtl="0">
              <a:lnSpc>
                <a:spcPct val="100000"/>
              </a:lnSpc>
              <a:spcBef>
                <a:spcPts val="1840"/>
              </a:spcBef>
              <a:spcAft>
                <a:spcPts val="0"/>
              </a:spcAft>
              <a:buClrTx/>
              <a:buSzPts val="3200"/>
              <a:buFont typeface="Arial" panose="020B0604020202020204" pitchFamily="34" charset="0"/>
              <a:buChar char="•"/>
            </a:pPr>
            <a:r>
              <a:rPr lang="en-US" sz="3200" dirty="0">
                <a:solidFill>
                  <a:schemeClr val="tx1"/>
                </a:solidFill>
                <a:latin typeface="Arial"/>
                <a:ea typeface="Arial"/>
                <a:cs typeface="Arial"/>
                <a:sym typeface="Arial"/>
              </a:rPr>
              <a:t>Test with a</a:t>
            </a:r>
            <a:r>
              <a:rPr lang="en-US" sz="3200" i="0" u="none" dirty="0">
                <a:solidFill>
                  <a:schemeClr val="tx1"/>
                </a:solidFill>
                <a:latin typeface="Arial"/>
                <a:ea typeface="Arial"/>
                <a:cs typeface="Arial"/>
                <a:sym typeface="Arial"/>
              </a:rPr>
              <a:t> +2.00 lens </a:t>
            </a:r>
            <a:endParaRPr sz="3200" dirty="0">
              <a:solidFill>
                <a:schemeClr val="tx1"/>
              </a:solidFill>
              <a:latin typeface="Arial"/>
              <a:ea typeface="Arial"/>
              <a:cs typeface="Arial"/>
              <a:sym typeface="Arial"/>
            </a:endParaRPr>
          </a:p>
          <a:p>
            <a:pPr marL="825500" marR="0" lvl="1" indent="-457200" algn="l" rtl="0">
              <a:lnSpc>
                <a:spcPct val="100000"/>
              </a:lnSpc>
              <a:spcBef>
                <a:spcPts val="1840"/>
              </a:spcBef>
              <a:spcAft>
                <a:spcPts val="0"/>
              </a:spcAft>
              <a:buClrTx/>
              <a:buSzPts val="3200"/>
              <a:buFont typeface="Arial" panose="020B0604020202020204" pitchFamily="34" charset="0"/>
              <a:buChar char="•"/>
            </a:pPr>
            <a:r>
              <a:rPr lang="en-US" sz="3200" i="0" u="none" dirty="0">
                <a:solidFill>
                  <a:schemeClr val="tx1"/>
                </a:solidFill>
                <a:latin typeface="Arial"/>
                <a:ea typeface="Arial"/>
                <a:cs typeface="Arial"/>
                <a:sym typeface="Arial"/>
              </a:rPr>
              <a:t>Any eye that improves 2 lines of vision with the +2.00 lens in front of eye </a:t>
            </a:r>
            <a:r>
              <a:rPr lang="en-US" sz="3200" dirty="0">
                <a:solidFill>
                  <a:schemeClr val="tx1"/>
                </a:solidFill>
                <a:latin typeface="Arial"/>
                <a:ea typeface="Arial"/>
                <a:cs typeface="Arial"/>
                <a:sym typeface="Arial"/>
              </a:rPr>
              <a:t>shall result in </a:t>
            </a:r>
            <a:r>
              <a:rPr lang="en-US" sz="3200" i="0" u="none" dirty="0">
                <a:solidFill>
                  <a:schemeClr val="tx1"/>
                </a:solidFill>
                <a:latin typeface="Arial"/>
                <a:ea typeface="Arial"/>
                <a:cs typeface="Arial"/>
                <a:sym typeface="Arial"/>
              </a:rPr>
              <a:t>a screen failure</a:t>
            </a:r>
            <a:endParaRPr dirty="0">
              <a:solidFill>
                <a:schemeClr val="tx1"/>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Shape 439"/>
        <p:cNvGrpSpPr/>
        <p:nvPr/>
      </p:nvGrpSpPr>
      <p:grpSpPr>
        <a:xfrm>
          <a:off x="0" y="0"/>
          <a:ext cx="0" cy="0"/>
          <a:chOff x="0" y="0"/>
          <a:chExt cx="0" cy="0"/>
        </a:xfrm>
      </p:grpSpPr>
      <p:sp>
        <p:nvSpPr>
          <p:cNvPr id="440" name="Google Shape;440;p53"/>
          <p:cNvSpPr txBox="1">
            <a:spLocks noGrp="1"/>
          </p:cNvSpPr>
          <p:nvPr>
            <p:ph type="body" idx="4294967295"/>
          </p:nvPr>
        </p:nvSpPr>
        <p:spPr>
          <a:xfrm>
            <a:off x="5791200" y="2362200"/>
            <a:ext cx="3352800" cy="34290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Tx/>
              <a:buSzPts val="3600"/>
              <a:buFont typeface="Arial"/>
              <a:buChar char="•"/>
            </a:pPr>
            <a:r>
              <a:rPr lang="en-US" sz="3600" i="0" u="none" dirty="0" err="1">
                <a:solidFill>
                  <a:schemeClr val="tx1"/>
                </a:solidFill>
                <a:latin typeface="Arial"/>
                <a:ea typeface="Arial"/>
                <a:cs typeface="Arial"/>
                <a:sym typeface="Arial"/>
              </a:rPr>
              <a:t>Titmus</a:t>
            </a:r>
            <a:endParaRPr dirty="0">
              <a:solidFill>
                <a:schemeClr val="tx1"/>
              </a:solidFill>
              <a:latin typeface="Arial"/>
              <a:ea typeface="Arial"/>
              <a:cs typeface="Arial"/>
              <a:sym typeface="Arial"/>
            </a:endParaRPr>
          </a:p>
          <a:p>
            <a:pPr marL="342900" marR="0" lvl="0" indent="-342900" algn="l" rtl="0">
              <a:lnSpc>
                <a:spcPct val="100000"/>
              </a:lnSpc>
              <a:spcBef>
                <a:spcPts val="1920"/>
              </a:spcBef>
              <a:spcAft>
                <a:spcPts val="0"/>
              </a:spcAft>
              <a:buClrTx/>
              <a:buSzPts val="3600"/>
              <a:buFont typeface="Arial"/>
              <a:buChar char="•"/>
            </a:pPr>
            <a:r>
              <a:rPr lang="en-US" sz="3600" i="0" u="none" dirty="0">
                <a:solidFill>
                  <a:schemeClr val="tx1"/>
                </a:solidFill>
                <a:latin typeface="Arial"/>
                <a:ea typeface="Arial"/>
                <a:cs typeface="Arial"/>
                <a:sym typeface="Arial"/>
              </a:rPr>
              <a:t>Optec</a:t>
            </a:r>
            <a:endParaRPr dirty="0">
              <a:solidFill>
                <a:schemeClr val="tx1"/>
              </a:solidFill>
              <a:latin typeface="Arial"/>
              <a:ea typeface="Arial"/>
              <a:cs typeface="Arial"/>
              <a:sym typeface="Arial"/>
            </a:endParaRPr>
          </a:p>
          <a:p>
            <a:pPr marL="342900" marR="0" lvl="0" indent="-342900" algn="l" rtl="0">
              <a:lnSpc>
                <a:spcPct val="100000"/>
              </a:lnSpc>
              <a:spcBef>
                <a:spcPts val="1920"/>
              </a:spcBef>
              <a:spcAft>
                <a:spcPts val="0"/>
              </a:spcAft>
              <a:buClrTx/>
              <a:buSzPts val="3600"/>
              <a:buFont typeface="Arial"/>
              <a:buChar char="•"/>
            </a:pPr>
            <a:r>
              <a:rPr lang="en-US" sz="3600" i="0" u="none" dirty="0">
                <a:solidFill>
                  <a:schemeClr val="tx1"/>
                </a:solidFill>
                <a:latin typeface="Arial"/>
                <a:ea typeface="Arial"/>
                <a:cs typeface="Arial"/>
                <a:sym typeface="Arial"/>
              </a:rPr>
              <a:t>Keystone</a:t>
            </a:r>
          </a:p>
          <a:p>
            <a:pPr marL="342900" marR="0" lvl="0" indent="-342900" algn="l" rtl="0">
              <a:lnSpc>
                <a:spcPct val="100000"/>
              </a:lnSpc>
              <a:spcBef>
                <a:spcPts val="1920"/>
              </a:spcBef>
              <a:spcAft>
                <a:spcPts val="0"/>
              </a:spcAft>
              <a:buClrTx/>
              <a:buSzPts val="3600"/>
              <a:buFont typeface="Arial"/>
              <a:buChar char="•"/>
            </a:pPr>
            <a:r>
              <a:rPr lang="en-US" sz="3600" dirty="0">
                <a:solidFill>
                  <a:schemeClr val="tx1"/>
                </a:solidFill>
                <a:latin typeface="Arial"/>
                <a:ea typeface="Arial"/>
                <a:cs typeface="Arial"/>
                <a:sym typeface="Arial"/>
              </a:rPr>
              <a:t>Autorefractor</a:t>
            </a:r>
            <a:endParaRPr dirty="0">
              <a:solidFill>
                <a:schemeClr val="tx1"/>
              </a:solidFill>
              <a:latin typeface="Arial"/>
              <a:ea typeface="Arial"/>
              <a:cs typeface="Arial"/>
              <a:sym typeface="Arial"/>
            </a:endParaRPr>
          </a:p>
        </p:txBody>
      </p:sp>
      <p:sp>
        <p:nvSpPr>
          <p:cNvPr id="441" name="Google Shape;441;p53"/>
          <p:cNvSpPr txBox="1">
            <a:spLocks noGrp="1"/>
          </p:cNvSpPr>
          <p:nvPr>
            <p:ph type="title" idx="4294967295"/>
          </p:nvPr>
        </p:nvSpPr>
        <p:spPr>
          <a:xfrm>
            <a:off x="0" y="457200"/>
            <a:ext cx="9144000" cy="914400"/>
          </a:xfrm>
          <a:prstGeom prst="rect">
            <a:avLst/>
          </a:prstGeom>
          <a:solidFill>
            <a:srgbClr val="FFFFFF"/>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FF00"/>
              </a:buClr>
              <a:buSzPts val="4800"/>
              <a:buFont typeface="Gill Sans"/>
              <a:buNone/>
            </a:pPr>
            <a:r>
              <a:rPr lang="en-US" sz="4800" dirty="0">
                <a:solidFill>
                  <a:srgbClr val="000000"/>
                </a:solidFill>
              </a:rPr>
              <a:t>Vision Machines</a:t>
            </a:r>
            <a:endParaRPr dirty="0">
              <a:solidFill>
                <a:srgbClr val="000000"/>
              </a:solidFill>
            </a:endParaRPr>
          </a:p>
        </p:txBody>
      </p:sp>
      <p:pic>
        <p:nvPicPr>
          <p:cNvPr id="442" name="Google Shape;442;p53"/>
          <p:cNvPicPr preferRelativeResize="0"/>
          <p:nvPr/>
        </p:nvPicPr>
        <p:blipFill rotWithShape="1">
          <a:blip r:embed="rId3">
            <a:alphaModFix/>
          </a:blip>
          <a:srcRect/>
          <a:stretch/>
        </p:blipFill>
        <p:spPr>
          <a:xfrm>
            <a:off x="511075" y="1981200"/>
            <a:ext cx="4191000" cy="4191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Shape 92"/>
        <p:cNvGrpSpPr/>
        <p:nvPr/>
      </p:nvGrpSpPr>
      <p:grpSpPr>
        <a:xfrm>
          <a:off x="0" y="0"/>
          <a:ext cx="0" cy="0"/>
          <a:chOff x="0" y="0"/>
          <a:chExt cx="0" cy="0"/>
        </a:xfrm>
      </p:grpSpPr>
      <p:sp>
        <p:nvSpPr>
          <p:cNvPr id="93" name="Google Shape;93;p5"/>
          <p:cNvSpPr txBox="1">
            <a:spLocks noGrp="1"/>
          </p:cNvSpPr>
          <p:nvPr>
            <p:ph type="title"/>
          </p:nvPr>
        </p:nvSpPr>
        <p:spPr>
          <a:xfrm>
            <a:off x="0" y="381000"/>
            <a:ext cx="9144000" cy="1066800"/>
          </a:xfrm>
          <a:prstGeom prst="rect">
            <a:avLst/>
          </a:prstGeom>
          <a:solidFill>
            <a:srgbClr val="FFFFFF"/>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FF00"/>
              </a:buClr>
              <a:buSzPts val="5400"/>
              <a:buFont typeface="Gill Sans"/>
              <a:buNone/>
            </a:pPr>
            <a:r>
              <a:rPr lang="en-US" sz="5400" i="0" u="none">
                <a:solidFill>
                  <a:srgbClr val="000000"/>
                </a:solidFill>
              </a:rPr>
              <a:t>Importance</a:t>
            </a:r>
            <a:endParaRPr>
              <a:solidFill>
                <a:srgbClr val="000000"/>
              </a:solidFill>
            </a:endParaRPr>
          </a:p>
        </p:txBody>
      </p:sp>
      <p:sp>
        <p:nvSpPr>
          <p:cNvPr id="94" name="Google Shape;94;p5"/>
          <p:cNvSpPr txBox="1">
            <a:spLocks noGrp="1"/>
          </p:cNvSpPr>
          <p:nvPr>
            <p:ph type="body" idx="1"/>
          </p:nvPr>
        </p:nvSpPr>
        <p:spPr>
          <a:xfrm>
            <a:off x="533400" y="2057400"/>
            <a:ext cx="8458200" cy="41148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80000"/>
              </a:lnSpc>
              <a:spcBef>
                <a:spcPts val="0"/>
              </a:spcBef>
              <a:spcAft>
                <a:spcPts val="0"/>
              </a:spcAft>
              <a:buClrTx/>
              <a:buSzPts val="3200"/>
              <a:buFont typeface="Arial"/>
              <a:buChar char="•"/>
            </a:pPr>
            <a:r>
              <a:rPr lang="en-US" sz="3200" i="0" u="none" strike="noStrike" cap="none" dirty="0">
                <a:solidFill>
                  <a:schemeClr val="tx1"/>
                </a:solidFill>
                <a:latin typeface="Arial"/>
                <a:ea typeface="Arial"/>
                <a:cs typeface="Arial"/>
                <a:sym typeface="Arial"/>
              </a:rPr>
              <a:t>One in 20 preschoolers has a vision problem.</a:t>
            </a:r>
            <a:endParaRPr dirty="0">
              <a:solidFill>
                <a:schemeClr val="tx1"/>
              </a:solidFill>
              <a:latin typeface="Arial"/>
              <a:ea typeface="Arial"/>
              <a:cs typeface="Arial"/>
              <a:sym typeface="Arial"/>
            </a:endParaRPr>
          </a:p>
          <a:p>
            <a:pPr marL="342900" marR="0" lvl="0" indent="-342900" algn="l" rtl="0">
              <a:lnSpc>
                <a:spcPct val="80000"/>
              </a:lnSpc>
              <a:spcBef>
                <a:spcPts val="1840"/>
              </a:spcBef>
              <a:spcAft>
                <a:spcPts val="0"/>
              </a:spcAft>
              <a:buClrTx/>
              <a:buSzPts val="3200"/>
              <a:buFont typeface="Arial"/>
              <a:buChar char="•"/>
            </a:pPr>
            <a:r>
              <a:rPr lang="en-US" sz="3200" i="0" u="none" strike="noStrike" cap="none" dirty="0">
                <a:solidFill>
                  <a:schemeClr val="tx1"/>
                </a:solidFill>
                <a:latin typeface="Arial"/>
                <a:ea typeface="Arial"/>
                <a:cs typeface="Arial"/>
                <a:sym typeface="Arial"/>
              </a:rPr>
              <a:t>One in 5-10 school-aged children has a vision problem.</a:t>
            </a:r>
            <a:endParaRPr dirty="0">
              <a:solidFill>
                <a:schemeClr val="tx1"/>
              </a:solidFill>
              <a:latin typeface="Arial"/>
              <a:ea typeface="Arial"/>
              <a:cs typeface="Arial"/>
              <a:sym typeface="Arial"/>
            </a:endParaRPr>
          </a:p>
          <a:p>
            <a:pPr marL="342900" marR="0" lvl="0" indent="-342900" algn="l" rtl="0">
              <a:lnSpc>
                <a:spcPct val="80000"/>
              </a:lnSpc>
              <a:spcBef>
                <a:spcPts val="1840"/>
              </a:spcBef>
              <a:spcAft>
                <a:spcPts val="0"/>
              </a:spcAft>
              <a:buClrTx/>
              <a:buSzPts val="3200"/>
              <a:buFont typeface="Arial"/>
              <a:buChar char="•"/>
            </a:pPr>
            <a:r>
              <a:rPr lang="en-US" sz="3200" i="0" u="none" strike="noStrike" cap="none" dirty="0">
                <a:solidFill>
                  <a:schemeClr val="tx1"/>
                </a:solidFill>
                <a:latin typeface="Arial"/>
                <a:ea typeface="Arial"/>
                <a:cs typeface="Arial"/>
                <a:sym typeface="Arial"/>
              </a:rPr>
              <a:t>Impaired vision can seriously impede learning.</a:t>
            </a:r>
            <a:endParaRPr dirty="0">
              <a:solidFill>
                <a:schemeClr val="tx1"/>
              </a:solidFill>
              <a:latin typeface="Arial"/>
              <a:ea typeface="Arial"/>
              <a:cs typeface="Arial"/>
              <a:sym typeface="Arial"/>
            </a:endParaRPr>
          </a:p>
          <a:p>
            <a:pPr marL="342900" marR="0" lvl="0" indent="-342900" algn="l" rtl="0">
              <a:lnSpc>
                <a:spcPct val="80000"/>
              </a:lnSpc>
              <a:spcBef>
                <a:spcPts val="1840"/>
              </a:spcBef>
              <a:spcAft>
                <a:spcPts val="0"/>
              </a:spcAft>
              <a:buClrTx/>
              <a:buSzPts val="3200"/>
              <a:buFont typeface="Arial"/>
              <a:buChar char="•"/>
            </a:pPr>
            <a:r>
              <a:rPr lang="en-US" sz="3200" i="0" u="none" strike="noStrike" cap="none" dirty="0">
                <a:solidFill>
                  <a:schemeClr val="tx1"/>
                </a:solidFill>
                <a:latin typeface="Arial"/>
                <a:ea typeface="Arial"/>
                <a:cs typeface="Arial"/>
                <a:sym typeface="Arial"/>
              </a:rPr>
              <a:t>Early identification and treatment can prevent or at least alleviate many vision problems.</a:t>
            </a:r>
            <a:endParaRPr dirty="0">
              <a:solidFill>
                <a:schemeClr val="tx1"/>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Shape 447"/>
        <p:cNvGrpSpPr/>
        <p:nvPr/>
      </p:nvGrpSpPr>
      <p:grpSpPr>
        <a:xfrm>
          <a:off x="0" y="0"/>
          <a:ext cx="0" cy="0"/>
          <a:chOff x="0" y="0"/>
          <a:chExt cx="0" cy="0"/>
        </a:xfrm>
      </p:grpSpPr>
      <p:sp>
        <p:nvSpPr>
          <p:cNvPr id="448" name="Google Shape;448;p54"/>
          <p:cNvSpPr txBox="1">
            <a:spLocks noGrp="1"/>
          </p:cNvSpPr>
          <p:nvPr>
            <p:ph type="body" idx="4294967295"/>
          </p:nvPr>
        </p:nvSpPr>
        <p:spPr>
          <a:xfrm>
            <a:off x="527538" y="1981200"/>
            <a:ext cx="8616462" cy="4495800"/>
          </a:xfrm>
          <a:prstGeom prst="rect">
            <a:avLst/>
          </a:prstGeom>
          <a:noFill/>
          <a:ln>
            <a:noFill/>
          </a:ln>
        </p:spPr>
        <p:txBody>
          <a:bodyPr spcFirstLastPara="1" wrap="square" lIns="91425" tIns="45700" rIns="91425" bIns="45700" anchor="t" anchorCtr="0">
            <a:noAutofit/>
          </a:bodyPr>
          <a:lstStyle/>
          <a:p>
            <a:pPr marR="0" lvl="0" algn="l" rtl="0">
              <a:lnSpc>
                <a:spcPct val="100000"/>
              </a:lnSpc>
              <a:spcBef>
                <a:spcPts val="0"/>
              </a:spcBef>
              <a:spcAft>
                <a:spcPts val="0"/>
              </a:spcAft>
              <a:buClrTx/>
              <a:buSzPts val="2800"/>
              <a:buFont typeface="Arial" panose="020B0604020202020204" pitchFamily="34" charset="0"/>
              <a:buChar char="•"/>
            </a:pPr>
            <a:r>
              <a:rPr lang="en-US" sz="2800" i="0" u="none" dirty="0">
                <a:solidFill>
                  <a:schemeClr val="tx1"/>
                </a:solidFill>
                <a:latin typeface="Arial"/>
                <a:ea typeface="Arial"/>
                <a:cs typeface="Arial"/>
                <a:sym typeface="Arial"/>
              </a:rPr>
              <a:t>Right eye on; left eye off</a:t>
            </a:r>
            <a:endParaRPr dirty="0">
              <a:solidFill>
                <a:schemeClr val="tx1"/>
              </a:solidFill>
              <a:latin typeface="Arial"/>
              <a:ea typeface="Arial"/>
              <a:cs typeface="Arial"/>
              <a:sym typeface="Arial"/>
            </a:endParaRPr>
          </a:p>
          <a:p>
            <a:pPr marR="0" lvl="0" algn="l" rtl="0">
              <a:lnSpc>
                <a:spcPct val="100000"/>
              </a:lnSpc>
              <a:spcBef>
                <a:spcPts val="1760"/>
              </a:spcBef>
              <a:spcAft>
                <a:spcPts val="0"/>
              </a:spcAft>
              <a:buClrTx/>
              <a:buSzPts val="2800"/>
              <a:buFont typeface="Arial" panose="020B0604020202020204" pitchFamily="34" charset="0"/>
              <a:buChar char="•"/>
            </a:pPr>
            <a:r>
              <a:rPr lang="en-US" sz="2800" i="0" u="none" dirty="0">
                <a:solidFill>
                  <a:schemeClr val="tx1"/>
                </a:solidFill>
                <a:latin typeface="Arial"/>
                <a:ea typeface="Arial"/>
                <a:cs typeface="Arial"/>
                <a:sym typeface="Arial"/>
              </a:rPr>
              <a:t>Give instructions:</a:t>
            </a:r>
            <a:endParaRPr dirty="0">
              <a:solidFill>
                <a:schemeClr val="tx1"/>
              </a:solidFill>
              <a:latin typeface="Arial"/>
              <a:ea typeface="Arial"/>
              <a:cs typeface="Arial"/>
              <a:sym typeface="Arial"/>
            </a:endParaRPr>
          </a:p>
          <a:p>
            <a:pPr marL="800100" marR="0" lvl="1" indent="-342900" algn="l" rtl="0">
              <a:lnSpc>
                <a:spcPct val="100000"/>
              </a:lnSpc>
              <a:spcBef>
                <a:spcPts val="480"/>
              </a:spcBef>
              <a:spcAft>
                <a:spcPts val="0"/>
              </a:spcAft>
              <a:buClrTx/>
              <a:buSzPts val="2400"/>
              <a:buFont typeface="Arial" panose="020B0604020202020204" pitchFamily="34" charset="0"/>
              <a:buChar char="•"/>
            </a:pPr>
            <a:r>
              <a:rPr lang="en-US" sz="2400" i="0" u="none" strike="noStrike" cap="none" dirty="0">
                <a:solidFill>
                  <a:schemeClr val="tx1"/>
                </a:solidFill>
                <a:latin typeface="Arial"/>
                <a:ea typeface="Arial"/>
                <a:cs typeface="Arial"/>
                <a:sym typeface="Arial"/>
              </a:rPr>
              <a:t>“Here is a box. I will throw a red ball.  Tell me where the ball lands.”</a:t>
            </a:r>
            <a:endParaRPr dirty="0">
              <a:solidFill>
                <a:schemeClr val="tx1"/>
              </a:solidFill>
              <a:latin typeface="Arial"/>
              <a:ea typeface="Arial"/>
              <a:cs typeface="Arial"/>
              <a:sym typeface="Arial"/>
            </a:endParaRPr>
          </a:p>
          <a:p>
            <a:pPr marR="0" lvl="0" algn="l" rtl="0">
              <a:lnSpc>
                <a:spcPct val="100000"/>
              </a:lnSpc>
              <a:spcBef>
                <a:spcPts val="560"/>
              </a:spcBef>
              <a:spcAft>
                <a:spcPts val="0"/>
              </a:spcAft>
              <a:buClrTx/>
              <a:buSzPts val="2800"/>
              <a:buFont typeface="Arial" panose="020B0604020202020204" pitchFamily="34" charset="0"/>
              <a:buChar char="•"/>
            </a:pPr>
            <a:r>
              <a:rPr lang="en-US" sz="2800" i="0" u="none" dirty="0">
                <a:solidFill>
                  <a:schemeClr val="tx1"/>
                </a:solidFill>
                <a:latin typeface="Arial"/>
                <a:ea typeface="Arial"/>
                <a:cs typeface="Arial"/>
                <a:sym typeface="Arial"/>
              </a:rPr>
              <a:t>Turn left eye on</a:t>
            </a:r>
            <a:endParaRPr dirty="0">
              <a:solidFill>
                <a:schemeClr val="tx1"/>
              </a:solidFill>
              <a:latin typeface="Arial"/>
              <a:ea typeface="Arial"/>
              <a:cs typeface="Arial"/>
              <a:sym typeface="Arial"/>
            </a:endParaRPr>
          </a:p>
          <a:p>
            <a:pPr marR="0" lvl="0" algn="l" rtl="0">
              <a:lnSpc>
                <a:spcPct val="100000"/>
              </a:lnSpc>
              <a:spcBef>
                <a:spcPts val="1760"/>
              </a:spcBef>
              <a:spcAft>
                <a:spcPts val="0"/>
              </a:spcAft>
              <a:buClrTx/>
              <a:buSzPts val="2800"/>
              <a:buFont typeface="Arial" panose="020B0604020202020204" pitchFamily="34" charset="0"/>
              <a:buChar char="•"/>
            </a:pPr>
            <a:r>
              <a:rPr lang="en-US" sz="2800" i="0" u="none" dirty="0">
                <a:solidFill>
                  <a:schemeClr val="tx1"/>
                </a:solidFill>
                <a:latin typeface="Arial"/>
                <a:ea typeface="Arial"/>
                <a:cs typeface="Arial"/>
                <a:sym typeface="Arial"/>
              </a:rPr>
              <a:t>Need immediate answer</a:t>
            </a:r>
            <a:endParaRPr dirty="0">
              <a:solidFill>
                <a:schemeClr val="tx1"/>
              </a:solidFill>
              <a:latin typeface="Arial"/>
              <a:ea typeface="Arial"/>
              <a:cs typeface="Arial"/>
              <a:sym typeface="Arial"/>
            </a:endParaRPr>
          </a:p>
          <a:p>
            <a:pPr marL="800100" marR="0" lvl="1" indent="-342900" algn="l" rtl="0">
              <a:lnSpc>
                <a:spcPct val="100000"/>
              </a:lnSpc>
              <a:spcBef>
                <a:spcPts val="480"/>
              </a:spcBef>
              <a:spcAft>
                <a:spcPts val="0"/>
              </a:spcAft>
              <a:buClrTx/>
              <a:buSzPts val="2400"/>
              <a:buFont typeface="Arial" panose="020B0604020202020204" pitchFamily="34" charset="0"/>
              <a:buChar char="•"/>
            </a:pPr>
            <a:r>
              <a:rPr lang="en-US" sz="2400" i="0" u="none" strike="noStrike" cap="none" dirty="0">
                <a:solidFill>
                  <a:schemeClr val="tx1"/>
                </a:solidFill>
                <a:latin typeface="Arial"/>
                <a:ea typeface="Arial"/>
                <a:cs typeface="Arial"/>
                <a:sym typeface="Arial"/>
              </a:rPr>
              <a:t>If not, repeat test</a:t>
            </a:r>
            <a:endParaRPr dirty="0">
              <a:solidFill>
                <a:schemeClr val="tx1"/>
              </a:solidFill>
              <a:latin typeface="Arial"/>
              <a:ea typeface="Arial"/>
              <a:cs typeface="Arial"/>
              <a:sym typeface="Arial"/>
            </a:endParaRPr>
          </a:p>
          <a:p>
            <a:pPr marL="800100" marR="0" lvl="1" indent="-342900" algn="l" rtl="0">
              <a:lnSpc>
                <a:spcPct val="100000"/>
              </a:lnSpc>
              <a:spcBef>
                <a:spcPts val="480"/>
              </a:spcBef>
              <a:spcAft>
                <a:spcPts val="0"/>
              </a:spcAft>
              <a:buClrTx/>
              <a:buSzPts val="2400"/>
              <a:buFont typeface="Arial" panose="020B0604020202020204" pitchFamily="34" charset="0"/>
              <a:buChar char="•"/>
            </a:pPr>
            <a:r>
              <a:rPr lang="en-US" sz="2400" i="0" u="none" strike="noStrike" cap="none" dirty="0">
                <a:solidFill>
                  <a:schemeClr val="tx1"/>
                </a:solidFill>
                <a:latin typeface="Arial"/>
                <a:ea typeface="Arial"/>
                <a:cs typeface="Arial"/>
                <a:sym typeface="Arial"/>
              </a:rPr>
              <a:t>To pass the child should report the ball landing ‘in the box’ or ‘on the line’</a:t>
            </a:r>
            <a:endParaRPr dirty="0">
              <a:solidFill>
                <a:schemeClr val="tx1"/>
              </a:solidFill>
              <a:latin typeface="Arial"/>
              <a:ea typeface="Arial"/>
              <a:cs typeface="Arial"/>
              <a:sym typeface="Arial"/>
            </a:endParaRPr>
          </a:p>
        </p:txBody>
      </p:sp>
      <p:sp>
        <p:nvSpPr>
          <p:cNvPr id="449" name="Google Shape;449;p54"/>
          <p:cNvSpPr txBox="1">
            <a:spLocks noGrp="1"/>
          </p:cNvSpPr>
          <p:nvPr>
            <p:ph type="title" idx="4294967295"/>
          </p:nvPr>
        </p:nvSpPr>
        <p:spPr>
          <a:xfrm>
            <a:off x="1" y="457200"/>
            <a:ext cx="9144000" cy="1296988"/>
          </a:xfrm>
          <a:prstGeom prst="rect">
            <a:avLst/>
          </a:prstGeom>
          <a:solidFill>
            <a:srgbClr val="FFFFFF"/>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2"/>
              </a:buClr>
              <a:buSzPts val="4400"/>
              <a:buFont typeface="Gill Sans"/>
              <a:buNone/>
            </a:pPr>
            <a:endParaRPr sz="3600">
              <a:solidFill>
                <a:srgbClr val="000000"/>
              </a:solidFill>
            </a:endParaRPr>
          </a:p>
          <a:p>
            <a:pPr marL="0" lvl="0" indent="0" algn="ctr" rtl="0">
              <a:lnSpc>
                <a:spcPct val="90000"/>
              </a:lnSpc>
              <a:spcBef>
                <a:spcPts val="0"/>
              </a:spcBef>
              <a:spcAft>
                <a:spcPts val="0"/>
              </a:spcAft>
              <a:buClr>
                <a:schemeClr val="lt2"/>
              </a:buClr>
              <a:buSzPts val="4400"/>
              <a:buFont typeface="Gill Sans"/>
              <a:buNone/>
            </a:pPr>
            <a:r>
              <a:rPr lang="en-US" sz="3600">
                <a:solidFill>
                  <a:srgbClr val="000000"/>
                </a:solidFill>
              </a:rPr>
              <a:t>Lateral &amp; Vertical  Muscle Balance-(Titmus &amp; Optec)</a:t>
            </a:r>
            <a:endParaRPr sz="3600">
              <a:solidFill>
                <a:srgbClr val="000000"/>
              </a:solidFill>
            </a:endParaRPr>
          </a:p>
          <a:p>
            <a:pPr marL="0" lvl="0" indent="0" algn="ctr" rtl="0">
              <a:lnSpc>
                <a:spcPct val="100000"/>
              </a:lnSpc>
              <a:spcBef>
                <a:spcPts val="0"/>
              </a:spcBef>
              <a:spcAft>
                <a:spcPts val="0"/>
              </a:spcAft>
              <a:buClr>
                <a:srgbClr val="FFFF00"/>
              </a:buClr>
              <a:buSzPts val="4800"/>
              <a:buFont typeface="Gill Sans"/>
              <a:buNone/>
            </a:pPr>
            <a:endParaRPr sz="3600">
              <a:solidFill>
                <a:srgbClr val="000000"/>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Shape 453"/>
        <p:cNvGrpSpPr/>
        <p:nvPr/>
      </p:nvGrpSpPr>
      <p:grpSpPr>
        <a:xfrm>
          <a:off x="0" y="0"/>
          <a:ext cx="0" cy="0"/>
          <a:chOff x="0" y="0"/>
          <a:chExt cx="0" cy="0"/>
        </a:xfrm>
      </p:grpSpPr>
      <p:pic>
        <p:nvPicPr>
          <p:cNvPr id="454" name="Google Shape;454;p55"/>
          <p:cNvPicPr preferRelativeResize="0"/>
          <p:nvPr/>
        </p:nvPicPr>
        <p:blipFill rotWithShape="1">
          <a:blip r:embed="rId3">
            <a:alphaModFix/>
          </a:blip>
          <a:srcRect l="12294" t="22826" r="9738" b="5907"/>
          <a:stretch/>
        </p:blipFill>
        <p:spPr>
          <a:xfrm>
            <a:off x="1218338" y="1043735"/>
            <a:ext cx="6402524" cy="4389141"/>
          </a:xfrm>
          <a:prstGeom prst="rect">
            <a:avLst/>
          </a:prstGeom>
          <a:noFill/>
          <a:ln>
            <a:noFill/>
          </a:ln>
        </p:spPr>
      </p:pic>
      <p:sp>
        <p:nvSpPr>
          <p:cNvPr id="455" name="Google Shape;455;p55"/>
          <p:cNvSpPr txBox="1"/>
          <p:nvPr/>
        </p:nvSpPr>
        <p:spPr>
          <a:xfrm>
            <a:off x="1514475" y="5432875"/>
            <a:ext cx="6036600" cy="1338798"/>
          </a:xfrm>
          <a:prstGeom prst="rect">
            <a:avLst/>
          </a:prstGeom>
          <a:noFill/>
          <a:ln>
            <a:noFill/>
          </a:ln>
        </p:spPr>
        <p:txBody>
          <a:bodyPr spcFirstLastPara="1" wrap="square" lIns="91425" tIns="91425" rIns="91425" bIns="91425" anchor="t" anchorCtr="0">
            <a:spAutoFit/>
          </a:bodyPr>
          <a:lstStyle/>
          <a:p>
            <a:pPr>
              <a:buSzPts val="2500"/>
            </a:pPr>
            <a:r>
              <a:rPr lang="en-US" sz="2500" b="0" i="0" u="none" strike="noStrike" cap="none" dirty="0">
                <a:solidFill>
                  <a:schemeClr val="tx1"/>
                </a:solidFill>
                <a:latin typeface="Arial"/>
                <a:ea typeface="Arial"/>
                <a:cs typeface="Arial"/>
                <a:sym typeface="Arial"/>
              </a:rPr>
              <a:t>FAR: Ball must land in A box only </a:t>
            </a:r>
            <a:r>
              <a:rPr lang="en-US" sz="1800" dirty="0">
                <a:solidFill>
                  <a:schemeClr val="tx1"/>
                </a:solidFill>
              </a:rPr>
              <a:t>(</a:t>
            </a:r>
            <a:r>
              <a:rPr lang="en-US" sz="1800" dirty="0" err="1">
                <a:solidFill>
                  <a:schemeClr val="tx1"/>
                </a:solidFill>
              </a:rPr>
              <a:t>Titmus</a:t>
            </a:r>
            <a:r>
              <a:rPr lang="en-US" sz="1800" dirty="0">
                <a:solidFill>
                  <a:schemeClr val="tx1"/>
                </a:solidFill>
              </a:rPr>
              <a:t> 2)</a:t>
            </a:r>
          </a:p>
          <a:p>
            <a:pPr marL="0" marR="0" lvl="0" indent="0" algn="l" rtl="0">
              <a:lnSpc>
                <a:spcPct val="100000"/>
              </a:lnSpc>
              <a:spcBef>
                <a:spcPts val="0"/>
              </a:spcBef>
              <a:spcAft>
                <a:spcPts val="0"/>
              </a:spcAft>
              <a:buClr>
                <a:srgbClr val="000000"/>
              </a:buClr>
              <a:buSzPts val="2500"/>
              <a:buFont typeface="Arial"/>
              <a:buNone/>
            </a:pPr>
            <a:endParaRPr sz="2500" b="0" i="0" u="none" strike="noStrike" cap="none" dirty="0">
              <a:solidFill>
                <a:schemeClr val="tx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500"/>
              <a:buFont typeface="Arial"/>
              <a:buNone/>
            </a:pPr>
            <a:r>
              <a:rPr lang="en-US" sz="2500" b="0" i="0" u="none" strike="noStrike" cap="none" dirty="0">
                <a:solidFill>
                  <a:schemeClr val="tx1"/>
                </a:solidFill>
                <a:latin typeface="Arial"/>
                <a:ea typeface="Arial"/>
                <a:cs typeface="Arial"/>
                <a:sym typeface="Arial"/>
              </a:rPr>
              <a:t>NEAR: Ball can land in either box A or B</a:t>
            </a:r>
            <a:endParaRPr sz="2500" b="0" i="0" u="none" strike="noStrike" cap="none" dirty="0">
              <a:solidFill>
                <a:schemeClr val="tx1"/>
              </a:solidFill>
              <a:latin typeface="Arial"/>
              <a:ea typeface="Arial"/>
              <a:cs typeface="Arial"/>
              <a:sym typeface="Arial"/>
            </a:endParaRPr>
          </a:p>
        </p:txBody>
      </p:sp>
      <p:sp>
        <p:nvSpPr>
          <p:cNvPr id="456" name="Google Shape;456;p55"/>
          <p:cNvSpPr txBox="1">
            <a:spLocks noGrp="1"/>
          </p:cNvSpPr>
          <p:nvPr>
            <p:ph type="title"/>
          </p:nvPr>
        </p:nvSpPr>
        <p:spPr>
          <a:xfrm>
            <a:off x="0" y="250950"/>
            <a:ext cx="9144000" cy="914400"/>
          </a:xfrm>
          <a:prstGeom prst="rect">
            <a:avLst/>
          </a:prstGeom>
          <a:solidFill>
            <a:srgbClr val="FFFFFF"/>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FF00"/>
              </a:buClr>
              <a:buSzPts val="4800"/>
              <a:buFont typeface="Gill Sans"/>
              <a:buNone/>
            </a:pPr>
            <a:r>
              <a:rPr lang="en-US" sz="4800" dirty="0">
                <a:solidFill>
                  <a:srgbClr val="000000"/>
                </a:solidFill>
              </a:rPr>
              <a:t>Ball in Box- (Near and Far)</a:t>
            </a:r>
            <a:endParaRPr dirty="0">
              <a:solidFill>
                <a:srgbClr val="000000"/>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Shape 461"/>
        <p:cNvGrpSpPr/>
        <p:nvPr/>
      </p:nvGrpSpPr>
      <p:grpSpPr>
        <a:xfrm>
          <a:off x="0" y="0"/>
          <a:ext cx="0" cy="0"/>
          <a:chOff x="0" y="0"/>
          <a:chExt cx="0" cy="0"/>
        </a:xfrm>
      </p:grpSpPr>
      <p:sp>
        <p:nvSpPr>
          <p:cNvPr id="462" name="Google Shape;462;p65"/>
          <p:cNvSpPr txBox="1">
            <a:spLocks noGrp="1"/>
          </p:cNvSpPr>
          <p:nvPr>
            <p:ph type="title"/>
          </p:nvPr>
        </p:nvSpPr>
        <p:spPr>
          <a:xfrm>
            <a:off x="0" y="228600"/>
            <a:ext cx="9144000" cy="1524000"/>
          </a:xfrm>
          <a:prstGeom prst="rect">
            <a:avLst/>
          </a:prstGeom>
          <a:solidFill>
            <a:srgbClr val="FFFFFF"/>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FF00"/>
              </a:buClr>
              <a:buSzPts val="4800"/>
              <a:buFont typeface="Gill Sans"/>
              <a:buNone/>
            </a:pPr>
            <a:r>
              <a:rPr lang="en-US" sz="4800" i="0" u="none" dirty="0">
                <a:solidFill>
                  <a:srgbClr val="000000"/>
                </a:solidFill>
              </a:rPr>
              <a:t>Lateral Muscle Balance- (Near) Keystone</a:t>
            </a:r>
            <a:endParaRPr dirty="0">
              <a:solidFill>
                <a:srgbClr val="000000"/>
              </a:solidFill>
            </a:endParaRPr>
          </a:p>
        </p:txBody>
      </p:sp>
      <p:sp>
        <p:nvSpPr>
          <p:cNvPr id="463" name="Google Shape;463;p65"/>
          <p:cNvSpPr txBox="1">
            <a:spLocks noGrp="1"/>
          </p:cNvSpPr>
          <p:nvPr>
            <p:ph type="body" idx="1"/>
          </p:nvPr>
        </p:nvSpPr>
        <p:spPr>
          <a:xfrm>
            <a:off x="990600" y="2133600"/>
            <a:ext cx="7333200" cy="41148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Tx/>
              <a:buSzPts val="3200"/>
              <a:buFont typeface="Arial"/>
              <a:buChar char="•"/>
            </a:pPr>
            <a:r>
              <a:rPr lang="en-US" sz="3200" i="0" u="none" dirty="0">
                <a:solidFill>
                  <a:schemeClr val="tx1"/>
                </a:solidFill>
                <a:latin typeface="Arial"/>
                <a:ea typeface="Arial"/>
                <a:cs typeface="Arial"/>
                <a:sym typeface="Arial"/>
              </a:rPr>
              <a:t>Use slide labeled ‘Lateral phoria – use at near point’ (place at the near point)</a:t>
            </a:r>
            <a:endParaRPr dirty="0">
              <a:solidFill>
                <a:schemeClr val="tx1"/>
              </a:solidFill>
              <a:latin typeface="Arial"/>
              <a:ea typeface="Arial"/>
              <a:cs typeface="Arial"/>
              <a:sym typeface="Arial"/>
            </a:endParaRPr>
          </a:p>
          <a:p>
            <a:pPr marL="342900" marR="0" lvl="0" indent="-342900" algn="l" rtl="0">
              <a:lnSpc>
                <a:spcPct val="100000"/>
              </a:lnSpc>
              <a:spcBef>
                <a:spcPts val="640"/>
              </a:spcBef>
              <a:spcAft>
                <a:spcPts val="0"/>
              </a:spcAft>
              <a:buClrTx/>
              <a:buSzPts val="3200"/>
              <a:buFont typeface="Arial"/>
              <a:buChar char="•"/>
            </a:pPr>
            <a:r>
              <a:rPr lang="en-US" sz="3200" i="0" u="none" dirty="0">
                <a:solidFill>
                  <a:schemeClr val="tx1"/>
                </a:solidFill>
                <a:latin typeface="Arial"/>
                <a:ea typeface="Arial"/>
                <a:cs typeface="Arial"/>
                <a:sym typeface="Arial"/>
              </a:rPr>
              <a:t>Again a row of numbers (2 -10) and an arrow are present</a:t>
            </a:r>
            <a:endParaRPr dirty="0">
              <a:solidFill>
                <a:schemeClr val="tx1"/>
              </a:solidFill>
              <a:latin typeface="Arial"/>
              <a:ea typeface="Arial"/>
              <a:cs typeface="Arial"/>
              <a:sym typeface="Arial"/>
            </a:endParaRPr>
          </a:p>
          <a:p>
            <a:pPr marL="342900" marR="0" lvl="0" indent="-342900" algn="l" rtl="0">
              <a:lnSpc>
                <a:spcPct val="100000"/>
              </a:lnSpc>
              <a:spcBef>
                <a:spcPts val="640"/>
              </a:spcBef>
              <a:spcAft>
                <a:spcPts val="0"/>
              </a:spcAft>
              <a:buClrTx/>
              <a:buSzPts val="3200"/>
              <a:buFont typeface="Arial"/>
              <a:buChar char="•"/>
            </a:pPr>
            <a:r>
              <a:rPr lang="en-US" sz="3200" i="0" u="none" dirty="0">
                <a:solidFill>
                  <a:schemeClr val="tx1"/>
                </a:solidFill>
                <a:latin typeface="Arial"/>
                <a:ea typeface="Arial"/>
                <a:cs typeface="Arial"/>
                <a:sym typeface="Arial"/>
              </a:rPr>
              <a:t>A response of the arrow pointing between 4.5 and 6.5 is a screen pass – outside this is a screen failure</a:t>
            </a:r>
            <a:endParaRPr dirty="0">
              <a:solidFill>
                <a:schemeClr val="tx1"/>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Shape 468"/>
        <p:cNvGrpSpPr/>
        <p:nvPr/>
      </p:nvGrpSpPr>
      <p:grpSpPr>
        <a:xfrm>
          <a:off x="0" y="0"/>
          <a:ext cx="0" cy="0"/>
          <a:chOff x="0" y="0"/>
          <a:chExt cx="0" cy="0"/>
        </a:xfrm>
      </p:grpSpPr>
      <p:sp>
        <p:nvSpPr>
          <p:cNvPr id="469" name="Google Shape;469;p66"/>
          <p:cNvSpPr txBox="1">
            <a:spLocks noGrp="1"/>
          </p:cNvSpPr>
          <p:nvPr>
            <p:ph type="title"/>
          </p:nvPr>
        </p:nvSpPr>
        <p:spPr>
          <a:xfrm>
            <a:off x="457200" y="381000"/>
            <a:ext cx="8382000" cy="1371600"/>
          </a:xfrm>
          <a:prstGeom prst="rect">
            <a:avLst/>
          </a:prstGeom>
          <a:solidFill>
            <a:srgbClr val="FFFFFF"/>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FF00"/>
              </a:buClr>
              <a:buSzPts val="4400"/>
              <a:buFont typeface="Gill Sans"/>
              <a:buNone/>
            </a:pPr>
            <a:r>
              <a:rPr lang="en-US" sz="4400" i="0" u="none">
                <a:solidFill>
                  <a:schemeClr val="tx1"/>
                </a:solidFill>
              </a:rPr>
              <a:t>Lateral Muscle Balance- (Near) Keystone</a:t>
            </a:r>
            <a:endParaRPr>
              <a:solidFill>
                <a:schemeClr val="tx1"/>
              </a:solidFill>
            </a:endParaRPr>
          </a:p>
        </p:txBody>
      </p:sp>
      <p:sp>
        <p:nvSpPr>
          <p:cNvPr id="470" name="Google Shape;470;p66"/>
          <p:cNvSpPr txBox="1">
            <a:spLocks noGrp="1"/>
          </p:cNvSpPr>
          <p:nvPr>
            <p:ph type="body" idx="1"/>
          </p:nvPr>
        </p:nvSpPr>
        <p:spPr>
          <a:xfrm>
            <a:off x="952500" y="1947850"/>
            <a:ext cx="6858000" cy="4114800"/>
          </a:xfrm>
          <a:prstGeom prst="rect">
            <a:avLst/>
          </a:prstGeom>
          <a:noFill/>
          <a:ln>
            <a:solidFill>
              <a:schemeClr val="tx1">
                <a:lumMod val="95000"/>
                <a:lumOff val="5000"/>
              </a:schemeClr>
            </a:solidFill>
          </a:ln>
        </p:spPr>
        <p:txBody>
          <a:bodyPr spcFirstLastPara="1" wrap="square" lIns="91425" tIns="45700" rIns="91425" bIns="45700" anchor="t" anchorCtr="0">
            <a:noAutofit/>
          </a:bodyPr>
          <a:lstStyle/>
          <a:p>
            <a:pPr marL="742950" marR="0" lvl="1" indent="-107950" algn="l" rtl="0">
              <a:lnSpc>
                <a:spcPct val="100000"/>
              </a:lnSpc>
              <a:spcBef>
                <a:spcPts val="0"/>
              </a:spcBef>
              <a:spcAft>
                <a:spcPts val="0"/>
              </a:spcAft>
              <a:buClr>
                <a:schemeClr val="lt1"/>
              </a:buClr>
              <a:buSzPts val="2800"/>
              <a:buFont typeface="Gill Sans"/>
              <a:buNone/>
            </a:pPr>
            <a:endParaRPr sz="2800" b="0" i="0" u="none" strike="noStrike" cap="none" dirty="0">
              <a:solidFill>
                <a:schemeClr val="tx1"/>
              </a:solidFill>
              <a:latin typeface="Gill Sans"/>
              <a:ea typeface="Gill Sans"/>
              <a:cs typeface="Gill Sans"/>
              <a:sym typeface="Gill Sans"/>
            </a:endParaRPr>
          </a:p>
          <a:p>
            <a:pPr marL="457200" marR="0" lvl="1" indent="0" algn="l" rtl="0">
              <a:lnSpc>
                <a:spcPct val="100000"/>
              </a:lnSpc>
              <a:spcBef>
                <a:spcPts val="560"/>
              </a:spcBef>
              <a:spcAft>
                <a:spcPts val="0"/>
              </a:spcAft>
              <a:buClr>
                <a:schemeClr val="lt1"/>
              </a:buClr>
              <a:buSzPts val="2800"/>
              <a:buNone/>
            </a:pPr>
            <a:r>
              <a:rPr lang="en-US" sz="2800" b="0" i="0" u="none" strike="noStrike" cap="none" dirty="0">
                <a:solidFill>
                  <a:schemeClr val="tx1"/>
                </a:solidFill>
                <a:latin typeface="Gill Sans"/>
                <a:ea typeface="Gill Sans"/>
                <a:cs typeface="Gill Sans"/>
                <a:sym typeface="Gill Sans"/>
              </a:rPr>
              <a:t>-           1 2 3 4 5 6 7 8 9 10           -</a:t>
            </a:r>
            <a:endParaRPr dirty="0">
              <a:solidFill>
                <a:schemeClr val="tx1"/>
              </a:solidFill>
            </a:endParaRPr>
          </a:p>
        </p:txBody>
      </p:sp>
      <p:cxnSp>
        <p:nvCxnSpPr>
          <p:cNvPr id="471" name="Google Shape;471;p66"/>
          <p:cNvCxnSpPr/>
          <p:nvPr/>
        </p:nvCxnSpPr>
        <p:spPr>
          <a:xfrm>
            <a:off x="1524000" y="3200400"/>
            <a:ext cx="5715000" cy="0"/>
          </a:xfrm>
          <a:prstGeom prst="straightConnector1">
            <a:avLst/>
          </a:prstGeom>
          <a:noFill/>
          <a:ln w="9525" cap="flat" cmpd="sng">
            <a:solidFill>
              <a:schemeClr val="tx1"/>
            </a:solidFill>
            <a:prstDash val="solid"/>
            <a:miter lim="800000"/>
            <a:headEnd type="none" w="sm" len="sm"/>
            <a:tailEnd type="none" w="sm" len="sm"/>
          </a:ln>
        </p:spPr>
      </p:cxnSp>
      <p:cxnSp>
        <p:nvCxnSpPr>
          <p:cNvPr id="472" name="Google Shape;472;p66"/>
          <p:cNvCxnSpPr/>
          <p:nvPr/>
        </p:nvCxnSpPr>
        <p:spPr>
          <a:xfrm>
            <a:off x="1524000" y="2438400"/>
            <a:ext cx="5715000" cy="0"/>
          </a:xfrm>
          <a:prstGeom prst="straightConnector1">
            <a:avLst/>
          </a:prstGeom>
          <a:noFill/>
          <a:ln w="9525" cap="flat" cmpd="sng">
            <a:solidFill>
              <a:schemeClr val="tx1">
                <a:lumMod val="95000"/>
                <a:lumOff val="5000"/>
              </a:schemeClr>
            </a:solidFill>
            <a:prstDash val="solid"/>
            <a:miter lim="800000"/>
            <a:headEnd type="none" w="sm" len="sm"/>
            <a:tailEnd type="none" w="sm" len="sm"/>
          </a:ln>
        </p:spPr>
      </p:cxnSp>
      <p:grpSp>
        <p:nvGrpSpPr>
          <p:cNvPr id="473" name="Google Shape;473;p66"/>
          <p:cNvGrpSpPr/>
          <p:nvPr/>
        </p:nvGrpSpPr>
        <p:grpSpPr>
          <a:xfrm>
            <a:off x="2565180" y="3200400"/>
            <a:ext cx="3019393" cy="1581161"/>
            <a:chOff x="1530" y="2016"/>
            <a:chExt cx="1902" cy="996"/>
          </a:xfrm>
        </p:grpSpPr>
        <p:sp>
          <p:nvSpPr>
            <p:cNvPr id="474" name="Google Shape;474;p66"/>
            <p:cNvSpPr/>
            <p:nvPr/>
          </p:nvSpPr>
          <p:spPr>
            <a:xfrm>
              <a:off x="2352" y="2016"/>
              <a:ext cx="300" cy="300"/>
            </a:xfrm>
            <a:prstGeom prst="upArrow">
              <a:avLst>
                <a:gd name="adj1" fmla="val 50000"/>
                <a:gd name="adj2" fmla="val 50000"/>
              </a:avLst>
            </a:prstGeom>
            <a:solidFill>
              <a:schemeClr val="accent1"/>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tx1"/>
                </a:solidFill>
                <a:latin typeface="Arial"/>
                <a:ea typeface="Arial"/>
                <a:cs typeface="Arial"/>
                <a:sym typeface="Arial"/>
              </a:endParaRPr>
            </a:p>
          </p:txBody>
        </p:sp>
        <p:cxnSp>
          <p:nvCxnSpPr>
            <p:cNvPr id="475" name="Google Shape;475;p66"/>
            <p:cNvCxnSpPr/>
            <p:nvPr/>
          </p:nvCxnSpPr>
          <p:spPr>
            <a:xfrm>
              <a:off x="2190" y="2112"/>
              <a:ext cx="0" cy="900"/>
            </a:xfrm>
            <a:prstGeom prst="straightConnector1">
              <a:avLst/>
            </a:prstGeom>
            <a:noFill/>
            <a:ln w="9525" cap="flat" cmpd="sng">
              <a:solidFill>
                <a:schemeClr val="lt1"/>
              </a:solidFill>
              <a:prstDash val="solid"/>
              <a:miter lim="800000"/>
              <a:headEnd type="none" w="sm" len="sm"/>
              <a:tailEnd type="none" w="sm" len="sm"/>
            </a:ln>
          </p:spPr>
        </p:cxnSp>
        <p:cxnSp>
          <p:nvCxnSpPr>
            <p:cNvPr id="476" name="Google Shape;476;p66"/>
            <p:cNvCxnSpPr>
              <a:cxnSpLocks/>
            </p:cNvCxnSpPr>
            <p:nvPr/>
          </p:nvCxnSpPr>
          <p:spPr>
            <a:xfrm flipH="1">
              <a:off x="2652" y="2139"/>
              <a:ext cx="21" cy="873"/>
            </a:xfrm>
            <a:prstGeom prst="straightConnector1">
              <a:avLst/>
            </a:prstGeom>
            <a:noFill/>
            <a:ln w="9525" cap="flat" cmpd="sng">
              <a:solidFill>
                <a:schemeClr val="lt1"/>
              </a:solidFill>
              <a:prstDash val="solid"/>
              <a:miter lim="800000"/>
              <a:headEnd type="none" w="sm" len="sm"/>
              <a:tailEnd type="none" w="sm" len="sm"/>
            </a:ln>
          </p:spPr>
        </p:cxnSp>
        <p:sp>
          <p:nvSpPr>
            <p:cNvPr id="477" name="Google Shape;477;p66"/>
            <p:cNvSpPr txBox="1"/>
            <p:nvPr/>
          </p:nvSpPr>
          <p:spPr>
            <a:xfrm>
              <a:off x="1530" y="2208"/>
              <a:ext cx="600" cy="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400"/>
                <a:buFont typeface="Times New Roman"/>
                <a:buNone/>
              </a:pPr>
              <a:r>
                <a:rPr lang="en-US" sz="2400" b="0" i="0" u="none" strike="noStrike" cap="none" dirty="0">
                  <a:solidFill>
                    <a:schemeClr val="tx1"/>
                  </a:solidFill>
                  <a:latin typeface="Times New Roman"/>
                  <a:ea typeface="Times New Roman"/>
                  <a:cs typeface="Times New Roman"/>
                  <a:sym typeface="Times New Roman"/>
                </a:rPr>
                <a:t>fail</a:t>
              </a:r>
              <a:endParaRPr sz="1400" b="0" i="0" u="none" strike="noStrike" cap="none" dirty="0">
                <a:solidFill>
                  <a:schemeClr val="tx1"/>
                </a:solidFill>
                <a:latin typeface="Arial"/>
                <a:ea typeface="Arial"/>
                <a:cs typeface="Arial"/>
                <a:sym typeface="Arial"/>
              </a:endParaRPr>
            </a:p>
          </p:txBody>
        </p:sp>
        <p:sp>
          <p:nvSpPr>
            <p:cNvPr id="478" name="Google Shape;478;p66"/>
            <p:cNvSpPr txBox="1"/>
            <p:nvPr/>
          </p:nvSpPr>
          <p:spPr>
            <a:xfrm>
              <a:off x="2160" y="2496"/>
              <a:ext cx="600" cy="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400"/>
                <a:buFont typeface="Times New Roman"/>
                <a:buNone/>
              </a:pPr>
              <a:r>
                <a:rPr lang="en-US" sz="2400" b="0" i="0" u="none" strike="noStrike" cap="none" dirty="0">
                  <a:solidFill>
                    <a:schemeClr val="tx1"/>
                  </a:solidFill>
                  <a:latin typeface="Times New Roman"/>
                  <a:ea typeface="Times New Roman"/>
                  <a:cs typeface="Times New Roman"/>
                  <a:sym typeface="Times New Roman"/>
                </a:rPr>
                <a:t>pass</a:t>
              </a:r>
              <a:endParaRPr sz="1400" b="0" i="0" u="none" strike="noStrike" cap="none" dirty="0">
                <a:solidFill>
                  <a:schemeClr val="tx1"/>
                </a:solidFill>
                <a:latin typeface="Arial"/>
                <a:ea typeface="Arial"/>
                <a:cs typeface="Arial"/>
                <a:sym typeface="Arial"/>
              </a:endParaRPr>
            </a:p>
          </p:txBody>
        </p:sp>
        <p:sp>
          <p:nvSpPr>
            <p:cNvPr id="479" name="Google Shape;479;p66"/>
            <p:cNvSpPr txBox="1"/>
            <p:nvPr/>
          </p:nvSpPr>
          <p:spPr>
            <a:xfrm>
              <a:off x="2832" y="2208"/>
              <a:ext cx="600" cy="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400"/>
                <a:buFont typeface="Times New Roman"/>
                <a:buNone/>
              </a:pPr>
              <a:r>
                <a:rPr lang="en-US" sz="2400" b="0" i="0" u="none" strike="noStrike" cap="none" dirty="0">
                  <a:solidFill>
                    <a:schemeClr val="tx1"/>
                  </a:solidFill>
                  <a:latin typeface="Times New Roman"/>
                  <a:ea typeface="Times New Roman"/>
                  <a:cs typeface="Times New Roman"/>
                  <a:sym typeface="Times New Roman"/>
                </a:rPr>
                <a:t>fail</a:t>
              </a:r>
              <a:endParaRPr sz="1400" b="0" i="0" u="none" strike="noStrike" cap="none" dirty="0">
                <a:solidFill>
                  <a:schemeClr val="tx1"/>
                </a:solidFill>
                <a:latin typeface="Arial"/>
                <a:ea typeface="Arial"/>
                <a:cs typeface="Arial"/>
                <a:sym typeface="Arial"/>
              </a:endParaRPr>
            </a:p>
          </p:txBody>
        </p:sp>
      </p:gr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Shape 484"/>
        <p:cNvGrpSpPr/>
        <p:nvPr/>
      </p:nvGrpSpPr>
      <p:grpSpPr>
        <a:xfrm>
          <a:off x="0" y="0"/>
          <a:ext cx="0" cy="0"/>
          <a:chOff x="0" y="0"/>
          <a:chExt cx="0" cy="0"/>
        </a:xfrm>
      </p:grpSpPr>
      <p:sp>
        <p:nvSpPr>
          <p:cNvPr id="485" name="Google Shape;485;p61"/>
          <p:cNvSpPr txBox="1">
            <a:spLocks noGrp="1"/>
          </p:cNvSpPr>
          <p:nvPr>
            <p:ph type="body" idx="4294967295"/>
          </p:nvPr>
        </p:nvSpPr>
        <p:spPr>
          <a:xfrm>
            <a:off x="1252538" y="2217738"/>
            <a:ext cx="7891462" cy="4340225"/>
          </a:xfrm>
          <a:prstGeom prst="rect">
            <a:avLst/>
          </a:prstGeom>
          <a:noFill/>
          <a:ln>
            <a:noFill/>
          </a:ln>
        </p:spPr>
        <p:txBody>
          <a:bodyPr spcFirstLastPara="1" wrap="square" lIns="91425" tIns="45700" rIns="91425" bIns="45700" anchor="t" anchorCtr="0">
            <a:noAutofit/>
          </a:bodyPr>
          <a:lstStyle/>
          <a:p>
            <a:pPr marR="0" lvl="0" algn="l" rtl="0">
              <a:lnSpc>
                <a:spcPct val="90000"/>
              </a:lnSpc>
              <a:spcBef>
                <a:spcPts val="0"/>
              </a:spcBef>
              <a:spcAft>
                <a:spcPts val="0"/>
              </a:spcAft>
              <a:buClrTx/>
              <a:buSzPts val="2400"/>
              <a:buFont typeface="Arial" panose="020B0604020202020204" pitchFamily="34" charset="0"/>
              <a:buChar char="•"/>
            </a:pPr>
            <a:r>
              <a:rPr lang="en-US" sz="2400" i="0" u="none" dirty="0">
                <a:solidFill>
                  <a:schemeClr val="tx1"/>
                </a:solidFill>
                <a:latin typeface="Arial"/>
                <a:ea typeface="Arial"/>
                <a:cs typeface="Arial"/>
                <a:sym typeface="Arial"/>
              </a:rPr>
              <a:t>Right eye on; left eye on</a:t>
            </a:r>
            <a:endParaRPr dirty="0">
              <a:solidFill>
                <a:schemeClr val="tx1"/>
              </a:solidFill>
              <a:latin typeface="Arial"/>
              <a:ea typeface="Arial"/>
              <a:cs typeface="Arial"/>
              <a:sym typeface="Arial"/>
            </a:endParaRPr>
          </a:p>
          <a:p>
            <a:pPr marR="0" lvl="0" algn="l" rtl="0">
              <a:lnSpc>
                <a:spcPct val="90000"/>
              </a:lnSpc>
              <a:spcBef>
                <a:spcPts val="1680"/>
              </a:spcBef>
              <a:spcAft>
                <a:spcPts val="0"/>
              </a:spcAft>
              <a:buClrTx/>
              <a:buSzPts val="2400"/>
              <a:buFont typeface="Arial" panose="020B0604020202020204" pitchFamily="34" charset="0"/>
              <a:buChar char="•"/>
            </a:pPr>
            <a:r>
              <a:rPr lang="en-US" sz="2400" i="0" u="none" dirty="0">
                <a:solidFill>
                  <a:schemeClr val="tx1"/>
                </a:solidFill>
                <a:latin typeface="Arial"/>
                <a:ea typeface="Arial"/>
                <a:cs typeface="Arial"/>
                <a:sym typeface="Arial"/>
              </a:rPr>
              <a:t>Place slide ‘Lateral Phoria – use at far point’</a:t>
            </a:r>
            <a:endParaRPr dirty="0">
              <a:solidFill>
                <a:schemeClr val="tx1"/>
              </a:solidFill>
              <a:latin typeface="Arial"/>
              <a:ea typeface="Arial"/>
              <a:cs typeface="Arial"/>
              <a:sym typeface="Arial"/>
            </a:endParaRPr>
          </a:p>
          <a:p>
            <a:pPr marR="0" lvl="0" algn="l" rtl="0">
              <a:lnSpc>
                <a:spcPct val="90000"/>
              </a:lnSpc>
              <a:spcBef>
                <a:spcPts val="1680"/>
              </a:spcBef>
              <a:spcAft>
                <a:spcPts val="0"/>
              </a:spcAft>
              <a:buClrTx/>
              <a:buSzPts val="2400"/>
              <a:buFont typeface="Arial" panose="020B0604020202020204" pitchFamily="34" charset="0"/>
              <a:buChar char="•"/>
            </a:pPr>
            <a:r>
              <a:rPr lang="en-US" sz="2400" i="0" u="none" dirty="0">
                <a:solidFill>
                  <a:schemeClr val="tx1"/>
                </a:solidFill>
                <a:latin typeface="Arial"/>
                <a:ea typeface="Arial"/>
                <a:cs typeface="Arial"/>
                <a:sym typeface="Arial"/>
              </a:rPr>
              <a:t>Give instructions</a:t>
            </a:r>
            <a:endParaRPr dirty="0">
              <a:solidFill>
                <a:schemeClr val="tx1"/>
              </a:solidFill>
              <a:latin typeface="Arial"/>
              <a:ea typeface="Arial"/>
              <a:cs typeface="Arial"/>
              <a:sym typeface="Arial"/>
            </a:endParaRPr>
          </a:p>
          <a:p>
            <a:pPr marL="800100" marR="0" lvl="1" indent="-342900" algn="l" rtl="0">
              <a:lnSpc>
                <a:spcPct val="90000"/>
              </a:lnSpc>
              <a:spcBef>
                <a:spcPts val="400"/>
              </a:spcBef>
              <a:spcAft>
                <a:spcPts val="0"/>
              </a:spcAft>
              <a:buClrTx/>
              <a:buSzPts val="2000"/>
              <a:buFont typeface="Arial" panose="020B0604020202020204" pitchFamily="34" charset="0"/>
              <a:buChar char="•"/>
            </a:pPr>
            <a:r>
              <a:rPr lang="en-US" sz="2000" i="0" u="none" strike="noStrike" cap="none" dirty="0">
                <a:solidFill>
                  <a:schemeClr val="tx1"/>
                </a:solidFill>
                <a:latin typeface="Arial"/>
                <a:ea typeface="Arial"/>
                <a:cs typeface="Arial"/>
                <a:sym typeface="Arial"/>
              </a:rPr>
              <a:t>“Here is a row of numbers, 1 to 15, and an arrow/pointer.  What number does the arrow point most closely to?”</a:t>
            </a:r>
            <a:endParaRPr dirty="0">
              <a:solidFill>
                <a:schemeClr val="tx1"/>
              </a:solidFill>
              <a:latin typeface="Arial"/>
              <a:ea typeface="Arial"/>
              <a:cs typeface="Arial"/>
              <a:sym typeface="Arial"/>
            </a:endParaRPr>
          </a:p>
          <a:p>
            <a:pPr marR="0" lvl="0" algn="l" rtl="0">
              <a:lnSpc>
                <a:spcPct val="90000"/>
              </a:lnSpc>
              <a:spcBef>
                <a:spcPts val="1680"/>
              </a:spcBef>
              <a:spcAft>
                <a:spcPts val="0"/>
              </a:spcAft>
              <a:buClrTx/>
              <a:buSzPts val="2400"/>
              <a:buFont typeface="Arial" panose="020B0604020202020204" pitchFamily="34" charset="0"/>
              <a:buChar char="•"/>
            </a:pPr>
            <a:r>
              <a:rPr lang="en-US" sz="2400" i="0" u="none" dirty="0">
                <a:solidFill>
                  <a:schemeClr val="tx1"/>
                </a:solidFill>
                <a:latin typeface="Arial"/>
                <a:ea typeface="Arial"/>
                <a:cs typeface="Arial"/>
                <a:sym typeface="Arial"/>
              </a:rPr>
              <a:t>Need immediate answer</a:t>
            </a:r>
            <a:endParaRPr dirty="0">
              <a:solidFill>
                <a:schemeClr val="tx1"/>
              </a:solidFill>
              <a:latin typeface="Arial"/>
              <a:ea typeface="Arial"/>
              <a:cs typeface="Arial"/>
              <a:sym typeface="Arial"/>
            </a:endParaRPr>
          </a:p>
          <a:p>
            <a:pPr marL="800100" marR="0" lvl="1" indent="-342900" algn="l" rtl="0">
              <a:lnSpc>
                <a:spcPct val="90000"/>
              </a:lnSpc>
              <a:spcBef>
                <a:spcPts val="400"/>
              </a:spcBef>
              <a:spcAft>
                <a:spcPts val="0"/>
              </a:spcAft>
              <a:buClrTx/>
              <a:buSzPts val="2000"/>
              <a:buFont typeface="Arial" panose="020B0604020202020204" pitchFamily="34" charset="0"/>
              <a:buChar char="•"/>
            </a:pPr>
            <a:r>
              <a:rPr lang="en-US" sz="2000" i="0" u="none" strike="noStrike" cap="none" dirty="0">
                <a:solidFill>
                  <a:schemeClr val="tx1"/>
                </a:solidFill>
                <a:latin typeface="Arial"/>
                <a:ea typeface="Arial"/>
                <a:cs typeface="Arial"/>
                <a:sym typeface="Arial"/>
              </a:rPr>
              <a:t>If not, repeat test</a:t>
            </a:r>
            <a:endParaRPr dirty="0">
              <a:solidFill>
                <a:schemeClr val="tx1"/>
              </a:solidFill>
              <a:latin typeface="Arial"/>
              <a:ea typeface="Arial"/>
              <a:cs typeface="Arial"/>
              <a:sym typeface="Arial"/>
            </a:endParaRPr>
          </a:p>
          <a:p>
            <a:pPr marL="800100" marR="0" lvl="1" indent="-342900" algn="l" rtl="0">
              <a:lnSpc>
                <a:spcPct val="90000"/>
              </a:lnSpc>
              <a:spcBef>
                <a:spcPts val="400"/>
              </a:spcBef>
              <a:spcAft>
                <a:spcPts val="0"/>
              </a:spcAft>
              <a:buClrTx/>
              <a:buSzPts val="2000"/>
              <a:buFont typeface="Arial" panose="020B0604020202020204" pitchFamily="34" charset="0"/>
              <a:buChar char="•"/>
            </a:pPr>
            <a:r>
              <a:rPr lang="en-US" sz="2000" i="0" u="none" strike="noStrike" cap="none" dirty="0">
                <a:solidFill>
                  <a:schemeClr val="tx1"/>
                </a:solidFill>
                <a:latin typeface="Arial"/>
                <a:ea typeface="Arial"/>
                <a:cs typeface="Arial"/>
                <a:sym typeface="Arial"/>
              </a:rPr>
              <a:t>To pass the child should report the arrow pointing to a number(s) between 8 and 11.  Any other answer is a screen failure</a:t>
            </a:r>
            <a:endParaRPr dirty="0">
              <a:solidFill>
                <a:schemeClr val="tx1"/>
              </a:solidFill>
              <a:latin typeface="Arial"/>
              <a:ea typeface="Arial"/>
              <a:cs typeface="Arial"/>
              <a:sym typeface="Arial"/>
            </a:endParaRPr>
          </a:p>
        </p:txBody>
      </p:sp>
      <p:sp>
        <p:nvSpPr>
          <p:cNvPr id="486" name="Google Shape;486;p61"/>
          <p:cNvSpPr txBox="1">
            <a:spLocks noGrp="1"/>
          </p:cNvSpPr>
          <p:nvPr>
            <p:ph type="title" idx="4294967295"/>
          </p:nvPr>
        </p:nvSpPr>
        <p:spPr>
          <a:xfrm>
            <a:off x="0" y="250825"/>
            <a:ext cx="9144000" cy="1606550"/>
          </a:xfrm>
          <a:prstGeom prst="rect">
            <a:avLst/>
          </a:prstGeom>
          <a:solidFill>
            <a:srgbClr val="FFFFFF"/>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2"/>
              </a:buClr>
              <a:buSzPts val="4800"/>
              <a:buFont typeface="Gill Sans"/>
              <a:buNone/>
            </a:pPr>
            <a:endParaRPr sz="4800" dirty="0">
              <a:solidFill>
                <a:schemeClr val="dk1"/>
              </a:solidFill>
            </a:endParaRPr>
          </a:p>
          <a:p>
            <a:pPr marL="0" lvl="0" indent="0" algn="ctr" rtl="0">
              <a:lnSpc>
                <a:spcPct val="90000"/>
              </a:lnSpc>
              <a:spcBef>
                <a:spcPts val="0"/>
              </a:spcBef>
              <a:spcAft>
                <a:spcPts val="0"/>
              </a:spcAft>
              <a:buClr>
                <a:schemeClr val="lt2"/>
              </a:buClr>
              <a:buSzPts val="4800"/>
              <a:buFont typeface="Gill Sans"/>
              <a:buNone/>
            </a:pPr>
            <a:r>
              <a:rPr lang="en-US" sz="4800" dirty="0">
                <a:solidFill>
                  <a:schemeClr val="dk1"/>
                </a:solidFill>
              </a:rPr>
              <a:t>Lateral Muscle Balance-</a:t>
            </a:r>
            <a:endParaRPr sz="4800" dirty="0">
              <a:solidFill>
                <a:schemeClr val="dk1"/>
              </a:solidFill>
            </a:endParaRPr>
          </a:p>
          <a:p>
            <a:pPr marL="0" lvl="0" indent="0" algn="ctr" rtl="0">
              <a:lnSpc>
                <a:spcPct val="90000"/>
              </a:lnSpc>
              <a:spcBef>
                <a:spcPts val="0"/>
              </a:spcBef>
              <a:spcAft>
                <a:spcPts val="0"/>
              </a:spcAft>
              <a:buClr>
                <a:schemeClr val="lt2"/>
              </a:buClr>
              <a:buSzPts val="4800"/>
              <a:buFont typeface="Gill Sans"/>
              <a:buNone/>
            </a:pPr>
            <a:r>
              <a:rPr lang="en-US" sz="4800" dirty="0">
                <a:solidFill>
                  <a:schemeClr val="dk1"/>
                </a:solidFill>
              </a:rPr>
              <a:t>(Far) Keystone</a:t>
            </a:r>
            <a:endParaRPr dirty="0">
              <a:solidFill>
                <a:schemeClr val="dk1"/>
              </a:solidFill>
            </a:endParaRPr>
          </a:p>
          <a:p>
            <a:pPr marL="0" lvl="0" indent="0" algn="ctr" rtl="0">
              <a:lnSpc>
                <a:spcPct val="100000"/>
              </a:lnSpc>
              <a:spcBef>
                <a:spcPts val="0"/>
              </a:spcBef>
              <a:spcAft>
                <a:spcPts val="0"/>
              </a:spcAft>
              <a:buClr>
                <a:srgbClr val="FFFF00"/>
              </a:buClr>
              <a:buSzPts val="4800"/>
              <a:buFont typeface="Gill Sans"/>
              <a:buNone/>
            </a:pPr>
            <a:endParaRPr sz="4800" dirty="0">
              <a:solidFill>
                <a:srgbClr val="000000"/>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Shape 491"/>
        <p:cNvGrpSpPr/>
        <p:nvPr/>
      </p:nvGrpSpPr>
      <p:grpSpPr>
        <a:xfrm>
          <a:off x="0" y="0"/>
          <a:ext cx="0" cy="0"/>
          <a:chOff x="0" y="0"/>
          <a:chExt cx="0" cy="0"/>
        </a:xfrm>
      </p:grpSpPr>
      <p:sp>
        <p:nvSpPr>
          <p:cNvPr id="492" name="Google Shape;492;p62"/>
          <p:cNvSpPr txBox="1">
            <a:spLocks noGrp="1"/>
          </p:cNvSpPr>
          <p:nvPr>
            <p:ph type="body" idx="4294967295"/>
          </p:nvPr>
        </p:nvSpPr>
        <p:spPr>
          <a:xfrm>
            <a:off x="-1" y="2168525"/>
            <a:ext cx="9143999" cy="3740150"/>
          </a:xfrm>
          <a:prstGeom prst="rect">
            <a:avLst/>
          </a:prstGeom>
          <a:noFill/>
          <a:ln>
            <a:noFill/>
          </a:ln>
        </p:spPr>
        <p:txBody>
          <a:bodyPr spcFirstLastPara="1" wrap="square" lIns="91425" tIns="45700" rIns="91425" bIns="45700" anchor="t" anchorCtr="0">
            <a:noAutofit/>
          </a:bodyPr>
          <a:lstStyle/>
          <a:p>
            <a:pPr marL="742950" marR="0" lvl="1" indent="-285750" algn="l" rtl="0">
              <a:lnSpc>
                <a:spcPct val="100000"/>
              </a:lnSpc>
              <a:spcBef>
                <a:spcPts val="0"/>
              </a:spcBef>
              <a:spcAft>
                <a:spcPts val="0"/>
              </a:spcAft>
              <a:buClr>
                <a:schemeClr val="lt1"/>
              </a:buClr>
              <a:buSzPts val="2800"/>
              <a:buFont typeface="Gill Sans"/>
              <a:buNone/>
            </a:pPr>
            <a:endParaRPr sz="2800" b="0" i="0" u="none" strike="noStrike" cap="none" dirty="0">
              <a:solidFill>
                <a:schemeClr val="tx1"/>
              </a:solidFill>
              <a:latin typeface="Gill Sans"/>
              <a:ea typeface="Gill Sans"/>
              <a:cs typeface="Gill Sans"/>
              <a:sym typeface="Gill Sans"/>
            </a:endParaRPr>
          </a:p>
          <a:p>
            <a:pPr marL="457200" marR="0" lvl="1" indent="0" algn="l" rtl="0">
              <a:lnSpc>
                <a:spcPct val="100000"/>
              </a:lnSpc>
              <a:spcBef>
                <a:spcPts val="560"/>
              </a:spcBef>
              <a:spcAft>
                <a:spcPts val="0"/>
              </a:spcAft>
              <a:buClr>
                <a:schemeClr val="lt1"/>
              </a:buClr>
              <a:buSzPts val="2800"/>
              <a:buNone/>
            </a:pPr>
            <a:r>
              <a:rPr lang="en-US" sz="2800" b="0" i="0" u="none" strike="noStrike" cap="none" dirty="0">
                <a:solidFill>
                  <a:schemeClr val="tx1"/>
                </a:solidFill>
                <a:latin typeface="Gill Sans"/>
                <a:ea typeface="Gill Sans"/>
                <a:cs typeface="Gill Sans"/>
                <a:sym typeface="Gill Sans"/>
              </a:rPr>
              <a:t>         -   1 2 3 4 5 6 7 8 9 10 11 12 13 14 15 -</a:t>
            </a:r>
            <a:endParaRPr dirty="0">
              <a:solidFill>
                <a:schemeClr val="tx1"/>
              </a:solidFill>
            </a:endParaRPr>
          </a:p>
        </p:txBody>
      </p:sp>
      <p:sp>
        <p:nvSpPr>
          <p:cNvPr id="501" name="Google Shape;501;p62"/>
          <p:cNvSpPr txBox="1">
            <a:spLocks noGrp="1"/>
          </p:cNvSpPr>
          <p:nvPr>
            <p:ph type="title" idx="4294967295"/>
          </p:nvPr>
        </p:nvSpPr>
        <p:spPr>
          <a:xfrm>
            <a:off x="0" y="250825"/>
            <a:ext cx="9144000" cy="1606550"/>
          </a:xfrm>
          <a:prstGeom prst="rect">
            <a:avLst/>
          </a:prstGeom>
          <a:solidFill>
            <a:srgbClr val="FFFFFF"/>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2"/>
              </a:buClr>
              <a:buSzPts val="4800"/>
              <a:buFont typeface="Gill Sans"/>
              <a:buNone/>
            </a:pPr>
            <a:endParaRPr sz="4800" dirty="0">
              <a:solidFill>
                <a:schemeClr val="dk1"/>
              </a:solidFill>
            </a:endParaRPr>
          </a:p>
          <a:p>
            <a:pPr marL="0" lvl="0" indent="0" algn="ctr" rtl="0">
              <a:lnSpc>
                <a:spcPct val="90000"/>
              </a:lnSpc>
              <a:spcBef>
                <a:spcPts val="0"/>
              </a:spcBef>
              <a:spcAft>
                <a:spcPts val="0"/>
              </a:spcAft>
              <a:buClr>
                <a:schemeClr val="lt2"/>
              </a:buClr>
              <a:buSzPts val="4800"/>
              <a:buFont typeface="Gill Sans"/>
              <a:buNone/>
            </a:pPr>
            <a:r>
              <a:rPr lang="en-US" sz="4800" dirty="0">
                <a:solidFill>
                  <a:schemeClr val="dk1"/>
                </a:solidFill>
              </a:rPr>
              <a:t>Lateral Muscle Balance-</a:t>
            </a:r>
            <a:endParaRPr sz="4800" dirty="0">
              <a:solidFill>
                <a:schemeClr val="dk1"/>
              </a:solidFill>
            </a:endParaRPr>
          </a:p>
          <a:p>
            <a:pPr marL="0" lvl="0" indent="0" algn="ctr" rtl="0">
              <a:lnSpc>
                <a:spcPct val="90000"/>
              </a:lnSpc>
              <a:spcBef>
                <a:spcPts val="0"/>
              </a:spcBef>
              <a:spcAft>
                <a:spcPts val="0"/>
              </a:spcAft>
              <a:buClr>
                <a:schemeClr val="lt2"/>
              </a:buClr>
              <a:buSzPts val="4800"/>
              <a:buFont typeface="Gill Sans"/>
              <a:buNone/>
            </a:pPr>
            <a:r>
              <a:rPr lang="en-US" sz="4800" dirty="0">
                <a:solidFill>
                  <a:schemeClr val="dk1"/>
                </a:solidFill>
              </a:rPr>
              <a:t>(Far) Keystone</a:t>
            </a:r>
            <a:endParaRPr dirty="0">
              <a:solidFill>
                <a:schemeClr val="dk1"/>
              </a:solidFill>
            </a:endParaRPr>
          </a:p>
          <a:p>
            <a:pPr marL="0" lvl="0" indent="0" algn="ctr" rtl="0">
              <a:lnSpc>
                <a:spcPct val="100000"/>
              </a:lnSpc>
              <a:spcBef>
                <a:spcPts val="0"/>
              </a:spcBef>
              <a:spcAft>
                <a:spcPts val="0"/>
              </a:spcAft>
              <a:buClr>
                <a:srgbClr val="FFFF00"/>
              </a:buClr>
              <a:buSzPts val="4800"/>
              <a:buFont typeface="Gill Sans"/>
              <a:buNone/>
            </a:pPr>
            <a:endParaRPr sz="4800" dirty="0">
              <a:solidFill>
                <a:srgbClr val="000000"/>
              </a:solidFill>
            </a:endParaRPr>
          </a:p>
        </p:txBody>
      </p:sp>
      <p:cxnSp>
        <p:nvCxnSpPr>
          <p:cNvPr id="493" name="Google Shape;493;p62"/>
          <p:cNvCxnSpPr/>
          <p:nvPr/>
        </p:nvCxnSpPr>
        <p:spPr>
          <a:xfrm>
            <a:off x="1524000" y="3200400"/>
            <a:ext cx="5715000" cy="0"/>
          </a:xfrm>
          <a:prstGeom prst="straightConnector1">
            <a:avLst/>
          </a:prstGeom>
          <a:noFill/>
          <a:ln w="9525" cap="flat" cmpd="sng">
            <a:solidFill>
              <a:schemeClr val="tx1"/>
            </a:solidFill>
            <a:prstDash val="solid"/>
            <a:miter lim="800000"/>
            <a:headEnd type="none" w="sm" len="sm"/>
            <a:tailEnd type="none" w="sm" len="sm"/>
          </a:ln>
        </p:spPr>
      </p:cxnSp>
      <p:cxnSp>
        <p:nvCxnSpPr>
          <p:cNvPr id="494" name="Google Shape;494;p62"/>
          <p:cNvCxnSpPr/>
          <p:nvPr/>
        </p:nvCxnSpPr>
        <p:spPr>
          <a:xfrm>
            <a:off x="1524000" y="2266525"/>
            <a:ext cx="5715000" cy="0"/>
          </a:xfrm>
          <a:prstGeom prst="straightConnector1">
            <a:avLst/>
          </a:prstGeom>
          <a:noFill/>
          <a:ln w="9525" cap="flat" cmpd="sng">
            <a:solidFill>
              <a:schemeClr val="tx1"/>
            </a:solidFill>
            <a:prstDash val="solid"/>
            <a:miter lim="800000"/>
            <a:headEnd type="none" w="sm" len="sm"/>
            <a:tailEnd type="none" w="sm" len="sm"/>
          </a:ln>
        </p:spPr>
      </p:cxnSp>
      <p:sp>
        <p:nvSpPr>
          <p:cNvPr id="495" name="Google Shape;495;p62"/>
          <p:cNvSpPr/>
          <p:nvPr/>
        </p:nvSpPr>
        <p:spPr>
          <a:xfrm>
            <a:off x="4038600" y="3276600"/>
            <a:ext cx="304800" cy="685800"/>
          </a:xfrm>
          <a:prstGeom prst="upArrow">
            <a:avLst>
              <a:gd name="adj1" fmla="val 50000"/>
              <a:gd name="adj2" fmla="val 50000"/>
            </a:avLst>
          </a:prstGeom>
          <a:solidFill>
            <a:schemeClr val="accent1"/>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cxnSp>
        <p:nvCxnSpPr>
          <p:cNvPr id="496" name="Google Shape;496;p62"/>
          <p:cNvCxnSpPr>
            <a:cxnSpLocks/>
          </p:cNvCxnSpPr>
          <p:nvPr/>
        </p:nvCxnSpPr>
        <p:spPr>
          <a:xfrm flipH="1">
            <a:off x="3657600" y="3352800"/>
            <a:ext cx="76200" cy="1371600"/>
          </a:xfrm>
          <a:prstGeom prst="straightConnector1">
            <a:avLst/>
          </a:prstGeom>
          <a:noFill/>
          <a:ln w="9525" cap="flat" cmpd="sng">
            <a:solidFill>
              <a:schemeClr val="tx1"/>
            </a:solidFill>
            <a:prstDash val="solid"/>
            <a:miter lim="800000"/>
            <a:headEnd type="none" w="sm" len="sm"/>
            <a:tailEnd type="none" w="sm" len="sm"/>
          </a:ln>
        </p:spPr>
      </p:cxnSp>
      <p:cxnSp>
        <p:nvCxnSpPr>
          <p:cNvPr id="497" name="Google Shape;497;p62"/>
          <p:cNvCxnSpPr>
            <a:cxnSpLocks/>
          </p:cNvCxnSpPr>
          <p:nvPr/>
        </p:nvCxnSpPr>
        <p:spPr>
          <a:xfrm>
            <a:off x="4648200" y="3276600"/>
            <a:ext cx="228600" cy="1371600"/>
          </a:xfrm>
          <a:prstGeom prst="straightConnector1">
            <a:avLst/>
          </a:prstGeom>
          <a:noFill/>
          <a:ln w="9525" cap="flat" cmpd="sng">
            <a:solidFill>
              <a:schemeClr val="tx1"/>
            </a:solidFill>
            <a:prstDash val="solid"/>
            <a:miter lim="800000"/>
            <a:headEnd type="none" w="sm" len="sm"/>
            <a:tailEnd type="none" w="sm" len="sm"/>
          </a:ln>
        </p:spPr>
      </p:cxnSp>
      <p:sp>
        <p:nvSpPr>
          <p:cNvPr id="498" name="Google Shape;498;p62"/>
          <p:cNvSpPr txBox="1"/>
          <p:nvPr/>
        </p:nvSpPr>
        <p:spPr>
          <a:xfrm>
            <a:off x="1905000" y="3810000"/>
            <a:ext cx="990600" cy="457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400"/>
              <a:buFont typeface="Times New Roman"/>
              <a:buNone/>
            </a:pPr>
            <a:r>
              <a:rPr lang="en-US" sz="2400" b="0" i="0" u="none" strike="noStrike" cap="none" dirty="0">
                <a:solidFill>
                  <a:schemeClr val="tx1"/>
                </a:solidFill>
                <a:latin typeface="Times New Roman"/>
                <a:ea typeface="Times New Roman"/>
                <a:cs typeface="Times New Roman"/>
                <a:sym typeface="Times New Roman"/>
              </a:rPr>
              <a:t>fail</a:t>
            </a:r>
            <a:endParaRPr sz="1400" b="0" i="0" u="none" strike="noStrike" cap="none" dirty="0">
              <a:solidFill>
                <a:schemeClr val="tx1"/>
              </a:solidFill>
              <a:latin typeface="Arial"/>
              <a:ea typeface="Arial"/>
              <a:cs typeface="Arial"/>
              <a:sym typeface="Arial"/>
            </a:endParaRPr>
          </a:p>
        </p:txBody>
      </p:sp>
      <p:sp>
        <p:nvSpPr>
          <p:cNvPr id="499" name="Google Shape;499;p62"/>
          <p:cNvSpPr txBox="1"/>
          <p:nvPr/>
        </p:nvSpPr>
        <p:spPr>
          <a:xfrm>
            <a:off x="4038600" y="4267200"/>
            <a:ext cx="838200" cy="457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400"/>
              <a:buFont typeface="Times New Roman"/>
              <a:buNone/>
            </a:pPr>
            <a:r>
              <a:rPr lang="en-US" sz="2400" b="0" i="0" u="none" strike="noStrike" cap="none" dirty="0">
                <a:solidFill>
                  <a:schemeClr val="tx1"/>
                </a:solidFill>
                <a:latin typeface="Times New Roman"/>
                <a:ea typeface="Times New Roman"/>
                <a:cs typeface="Times New Roman"/>
                <a:sym typeface="Times New Roman"/>
              </a:rPr>
              <a:t>pass</a:t>
            </a:r>
            <a:endParaRPr sz="1400" b="0" i="0" u="none" strike="noStrike" cap="none" dirty="0">
              <a:solidFill>
                <a:schemeClr val="tx1"/>
              </a:solidFill>
              <a:latin typeface="Arial"/>
              <a:ea typeface="Arial"/>
              <a:cs typeface="Arial"/>
              <a:sym typeface="Arial"/>
            </a:endParaRPr>
          </a:p>
        </p:txBody>
      </p:sp>
      <p:sp>
        <p:nvSpPr>
          <p:cNvPr id="500" name="Google Shape;500;p62"/>
          <p:cNvSpPr txBox="1"/>
          <p:nvPr/>
        </p:nvSpPr>
        <p:spPr>
          <a:xfrm>
            <a:off x="5943600" y="3733800"/>
            <a:ext cx="838200" cy="457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400"/>
              <a:buFont typeface="Times New Roman"/>
              <a:buNone/>
            </a:pPr>
            <a:r>
              <a:rPr lang="en-US" sz="2400" b="0" i="0" u="none" strike="noStrike" cap="none" dirty="0">
                <a:solidFill>
                  <a:schemeClr val="tx1"/>
                </a:solidFill>
                <a:latin typeface="Times New Roman"/>
                <a:ea typeface="Times New Roman"/>
                <a:cs typeface="Times New Roman"/>
                <a:sym typeface="Times New Roman"/>
              </a:rPr>
              <a:t>fail</a:t>
            </a:r>
            <a:endParaRPr sz="1400" b="0" i="0" u="none" strike="noStrike" cap="none" dirty="0">
              <a:solidFill>
                <a:schemeClr val="tx1"/>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Shape 505"/>
        <p:cNvGrpSpPr/>
        <p:nvPr/>
      </p:nvGrpSpPr>
      <p:grpSpPr>
        <a:xfrm>
          <a:off x="0" y="0"/>
          <a:ext cx="0" cy="0"/>
          <a:chOff x="0" y="0"/>
          <a:chExt cx="0" cy="0"/>
        </a:xfrm>
      </p:grpSpPr>
      <p:sp>
        <p:nvSpPr>
          <p:cNvPr id="506" name="Google Shape;506;p63"/>
          <p:cNvSpPr txBox="1">
            <a:spLocks noGrp="1"/>
          </p:cNvSpPr>
          <p:nvPr>
            <p:ph type="body" idx="4294967295"/>
          </p:nvPr>
        </p:nvSpPr>
        <p:spPr>
          <a:xfrm>
            <a:off x="175846" y="2271713"/>
            <a:ext cx="8968154" cy="4114800"/>
          </a:xfrm>
          <a:prstGeom prst="rect">
            <a:avLst/>
          </a:prstGeom>
          <a:noFill/>
          <a:ln>
            <a:noFill/>
          </a:ln>
        </p:spPr>
        <p:txBody>
          <a:bodyPr spcFirstLastPara="1" wrap="square" lIns="91425" tIns="45700" rIns="91425" bIns="45700" anchor="t" anchorCtr="0">
            <a:noAutofit/>
          </a:bodyPr>
          <a:lstStyle/>
          <a:p>
            <a:pPr marR="0" lvl="0" algn="l" rtl="0">
              <a:lnSpc>
                <a:spcPct val="90000"/>
              </a:lnSpc>
              <a:spcBef>
                <a:spcPts val="0"/>
              </a:spcBef>
              <a:spcAft>
                <a:spcPts val="0"/>
              </a:spcAft>
              <a:buClrTx/>
              <a:buSzPts val="3200"/>
              <a:buFont typeface="Arial" panose="020B0604020202020204" pitchFamily="34" charset="0"/>
              <a:buChar char="•"/>
            </a:pPr>
            <a:r>
              <a:rPr lang="en-US" sz="3200" i="0" u="none" dirty="0">
                <a:solidFill>
                  <a:schemeClr val="tx1"/>
                </a:solidFill>
                <a:latin typeface="Arial"/>
                <a:ea typeface="Arial"/>
                <a:cs typeface="Arial"/>
                <a:sym typeface="Arial"/>
              </a:rPr>
              <a:t>Performed at ‘far’</a:t>
            </a:r>
            <a:endParaRPr dirty="0">
              <a:solidFill>
                <a:schemeClr val="tx1"/>
              </a:solidFill>
              <a:latin typeface="Arial"/>
              <a:ea typeface="Arial"/>
              <a:cs typeface="Arial"/>
              <a:sym typeface="Arial"/>
            </a:endParaRPr>
          </a:p>
          <a:p>
            <a:pPr marR="0" lvl="0" algn="l" rtl="0">
              <a:lnSpc>
                <a:spcPct val="90000"/>
              </a:lnSpc>
              <a:spcBef>
                <a:spcPts val="640"/>
              </a:spcBef>
              <a:spcAft>
                <a:spcPts val="0"/>
              </a:spcAft>
              <a:buClrTx/>
              <a:buSzPts val="3200"/>
              <a:buFont typeface="Arial" panose="020B0604020202020204" pitchFamily="34" charset="0"/>
              <a:buChar char="•"/>
            </a:pPr>
            <a:r>
              <a:rPr lang="en-US" sz="3200" i="0" u="none" dirty="0">
                <a:solidFill>
                  <a:schemeClr val="tx1"/>
                </a:solidFill>
                <a:latin typeface="Arial"/>
                <a:ea typeface="Arial"/>
                <a:cs typeface="Arial"/>
                <a:sym typeface="Arial"/>
              </a:rPr>
              <a:t>Keystone</a:t>
            </a:r>
            <a:endParaRPr dirty="0">
              <a:solidFill>
                <a:schemeClr val="tx1"/>
              </a:solidFill>
              <a:latin typeface="Arial"/>
              <a:ea typeface="Arial"/>
              <a:cs typeface="Arial"/>
              <a:sym typeface="Arial"/>
            </a:endParaRPr>
          </a:p>
          <a:p>
            <a:pPr marL="914400" marR="0" lvl="1" indent="-457200" algn="l" rtl="0">
              <a:lnSpc>
                <a:spcPct val="90000"/>
              </a:lnSpc>
              <a:spcBef>
                <a:spcPts val="560"/>
              </a:spcBef>
              <a:spcAft>
                <a:spcPts val="0"/>
              </a:spcAft>
              <a:buClrTx/>
              <a:buSzPts val="2800"/>
              <a:buFont typeface="Arial" panose="020B0604020202020204" pitchFamily="34" charset="0"/>
              <a:buChar char="•"/>
            </a:pPr>
            <a:r>
              <a:rPr lang="en-US" sz="2800" i="0" u="none" strike="noStrike" cap="none" dirty="0">
                <a:solidFill>
                  <a:schemeClr val="tx1"/>
                </a:solidFill>
                <a:latin typeface="Arial"/>
                <a:ea typeface="Arial"/>
                <a:cs typeface="Arial"/>
                <a:sym typeface="Arial"/>
              </a:rPr>
              <a:t>Right eye sees a column of figures with a central circle and 2 figures above and below</a:t>
            </a:r>
            <a:endParaRPr dirty="0">
              <a:solidFill>
                <a:schemeClr val="tx1"/>
              </a:solidFill>
              <a:latin typeface="Arial"/>
              <a:ea typeface="Arial"/>
              <a:cs typeface="Arial"/>
              <a:sym typeface="Arial"/>
            </a:endParaRPr>
          </a:p>
          <a:p>
            <a:pPr marL="914400" marR="0" lvl="1" indent="-457200" algn="l" rtl="0">
              <a:lnSpc>
                <a:spcPct val="90000"/>
              </a:lnSpc>
              <a:spcBef>
                <a:spcPts val="560"/>
              </a:spcBef>
              <a:spcAft>
                <a:spcPts val="0"/>
              </a:spcAft>
              <a:buClrTx/>
              <a:buSzPts val="2800"/>
              <a:buFont typeface="Arial" panose="020B0604020202020204" pitchFamily="34" charset="0"/>
              <a:buChar char="•"/>
            </a:pPr>
            <a:r>
              <a:rPr lang="en-US" sz="2800" i="0" u="none" strike="noStrike" cap="none" dirty="0">
                <a:solidFill>
                  <a:schemeClr val="tx1"/>
                </a:solidFill>
                <a:latin typeface="Arial"/>
                <a:ea typeface="Arial"/>
                <a:cs typeface="Arial"/>
                <a:sym typeface="Arial"/>
              </a:rPr>
              <a:t>Left eye sees a horizontal line</a:t>
            </a:r>
            <a:endParaRPr dirty="0">
              <a:solidFill>
                <a:schemeClr val="tx1"/>
              </a:solidFill>
              <a:latin typeface="Arial"/>
              <a:ea typeface="Arial"/>
              <a:cs typeface="Arial"/>
              <a:sym typeface="Arial"/>
            </a:endParaRPr>
          </a:p>
          <a:p>
            <a:pPr marL="914400" marR="0" lvl="1" indent="-457200" algn="l" rtl="0">
              <a:lnSpc>
                <a:spcPct val="90000"/>
              </a:lnSpc>
              <a:spcBef>
                <a:spcPts val="560"/>
              </a:spcBef>
              <a:spcAft>
                <a:spcPts val="0"/>
              </a:spcAft>
              <a:buClrTx/>
              <a:buSzPts val="2800"/>
              <a:buFont typeface="Arial" panose="020B0604020202020204" pitchFamily="34" charset="0"/>
              <a:buChar char="•"/>
            </a:pPr>
            <a:r>
              <a:rPr lang="en-US" sz="2800" i="0" u="none" strike="noStrike" cap="none" dirty="0">
                <a:solidFill>
                  <a:schemeClr val="tx1"/>
                </a:solidFill>
                <a:latin typeface="Arial"/>
                <a:ea typeface="Arial"/>
                <a:cs typeface="Arial"/>
                <a:sym typeface="Arial"/>
              </a:rPr>
              <a:t>To pass the child should see the line passing through the circle or just above or below the circle</a:t>
            </a:r>
            <a:endParaRPr dirty="0">
              <a:solidFill>
                <a:schemeClr val="tx1"/>
              </a:solidFill>
              <a:latin typeface="Arial"/>
              <a:ea typeface="Arial"/>
              <a:cs typeface="Arial"/>
              <a:sym typeface="Arial"/>
            </a:endParaRPr>
          </a:p>
        </p:txBody>
      </p:sp>
      <p:sp>
        <p:nvSpPr>
          <p:cNvPr id="507" name="Google Shape;507;p63"/>
          <p:cNvSpPr txBox="1">
            <a:spLocks noGrp="1"/>
          </p:cNvSpPr>
          <p:nvPr>
            <p:ph type="title" idx="4294967295"/>
          </p:nvPr>
        </p:nvSpPr>
        <p:spPr>
          <a:xfrm>
            <a:off x="0" y="455613"/>
            <a:ext cx="9144000" cy="1606550"/>
          </a:xfrm>
          <a:prstGeom prst="rect">
            <a:avLst/>
          </a:prstGeom>
          <a:solidFill>
            <a:srgbClr val="FFFFFF"/>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2"/>
              </a:buClr>
              <a:buSzPts val="4800"/>
              <a:buFont typeface="Gill Sans"/>
              <a:buNone/>
            </a:pPr>
            <a:endParaRPr sz="4800" dirty="0">
              <a:solidFill>
                <a:schemeClr val="dk1"/>
              </a:solidFill>
            </a:endParaRPr>
          </a:p>
          <a:p>
            <a:pPr marL="0" lvl="0" indent="0" algn="ctr" rtl="0">
              <a:lnSpc>
                <a:spcPct val="90000"/>
              </a:lnSpc>
              <a:spcBef>
                <a:spcPts val="0"/>
              </a:spcBef>
              <a:spcAft>
                <a:spcPts val="0"/>
              </a:spcAft>
              <a:buClr>
                <a:schemeClr val="lt2"/>
              </a:buClr>
              <a:buSzPts val="4800"/>
              <a:buFont typeface="Gill Sans"/>
              <a:buNone/>
            </a:pPr>
            <a:r>
              <a:rPr lang="en-US" sz="4800" dirty="0">
                <a:solidFill>
                  <a:schemeClr val="dk1"/>
                </a:solidFill>
              </a:rPr>
              <a:t>Vertical Muscle Balance-</a:t>
            </a:r>
            <a:endParaRPr sz="4800" dirty="0">
              <a:solidFill>
                <a:schemeClr val="dk1"/>
              </a:solidFill>
            </a:endParaRPr>
          </a:p>
          <a:p>
            <a:pPr marL="0" lvl="0" indent="0" algn="ctr" rtl="0">
              <a:lnSpc>
                <a:spcPct val="90000"/>
              </a:lnSpc>
              <a:spcBef>
                <a:spcPts val="0"/>
              </a:spcBef>
              <a:spcAft>
                <a:spcPts val="0"/>
              </a:spcAft>
              <a:buClr>
                <a:schemeClr val="lt2"/>
              </a:buClr>
              <a:buSzPts val="4800"/>
              <a:buFont typeface="Gill Sans"/>
              <a:buNone/>
            </a:pPr>
            <a:r>
              <a:rPr lang="en-US" sz="4800" dirty="0">
                <a:solidFill>
                  <a:schemeClr val="dk1"/>
                </a:solidFill>
              </a:rPr>
              <a:t>(Far) Keystone</a:t>
            </a:r>
            <a:endParaRPr dirty="0">
              <a:solidFill>
                <a:schemeClr val="dk1"/>
              </a:solidFill>
            </a:endParaRPr>
          </a:p>
          <a:p>
            <a:pPr marL="0" lvl="0" indent="0" algn="ctr" rtl="0">
              <a:lnSpc>
                <a:spcPct val="100000"/>
              </a:lnSpc>
              <a:spcBef>
                <a:spcPts val="0"/>
              </a:spcBef>
              <a:spcAft>
                <a:spcPts val="0"/>
              </a:spcAft>
              <a:buClr>
                <a:srgbClr val="FFFF00"/>
              </a:buClr>
              <a:buSzPts val="4800"/>
              <a:buFont typeface="Gill Sans"/>
              <a:buNone/>
            </a:pPr>
            <a:endParaRPr sz="4800" dirty="0">
              <a:solidFill>
                <a:srgbClr val="000000"/>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Shape 511"/>
        <p:cNvGrpSpPr/>
        <p:nvPr/>
      </p:nvGrpSpPr>
      <p:grpSpPr>
        <a:xfrm>
          <a:off x="0" y="0"/>
          <a:ext cx="0" cy="0"/>
          <a:chOff x="0" y="0"/>
          <a:chExt cx="0" cy="0"/>
        </a:xfrm>
      </p:grpSpPr>
      <p:sp>
        <p:nvSpPr>
          <p:cNvPr id="512" name="Google Shape;512;p64"/>
          <p:cNvSpPr/>
          <p:nvPr/>
        </p:nvSpPr>
        <p:spPr>
          <a:xfrm>
            <a:off x="4876800" y="3733800"/>
            <a:ext cx="381000" cy="381000"/>
          </a:xfrm>
          <a:prstGeom prst="ellipse">
            <a:avLst/>
          </a:prstGeom>
          <a:solidFill>
            <a:srgbClr val="CC0000"/>
          </a:solidFill>
          <a:ln w="9525"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cxnSp>
        <p:nvCxnSpPr>
          <p:cNvPr id="513" name="Google Shape;513;p64"/>
          <p:cNvCxnSpPr/>
          <p:nvPr/>
        </p:nvCxnSpPr>
        <p:spPr>
          <a:xfrm>
            <a:off x="5029200" y="3352800"/>
            <a:ext cx="0" cy="228600"/>
          </a:xfrm>
          <a:prstGeom prst="straightConnector1">
            <a:avLst/>
          </a:prstGeom>
          <a:noFill/>
          <a:ln w="57150" cap="flat" cmpd="sng">
            <a:solidFill>
              <a:schemeClr val="tx1"/>
            </a:solidFill>
            <a:prstDash val="solid"/>
            <a:miter lim="800000"/>
            <a:headEnd type="none" w="sm" len="sm"/>
            <a:tailEnd type="none" w="sm" len="sm"/>
          </a:ln>
        </p:spPr>
      </p:cxnSp>
      <p:cxnSp>
        <p:nvCxnSpPr>
          <p:cNvPr id="514" name="Google Shape;514;p64"/>
          <p:cNvCxnSpPr/>
          <p:nvPr/>
        </p:nvCxnSpPr>
        <p:spPr>
          <a:xfrm>
            <a:off x="4953000" y="3429000"/>
            <a:ext cx="0" cy="0"/>
          </a:xfrm>
          <a:prstGeom prst="straightConnector1">
            <a:avLst/>
          </a:prstGeom>
          <a:noFill/>
          <a:ln w="9525" cap="flat" cmpd="sng">
            <a:solidFill>
              <a:schemeClr val="tx1"/>
            </a:solidFill>
            <a:prstDash val="solid"/>
            <a:miter lim="800000"/>
            <a:headEnd type="none" w="sm" len="sm"/>
            <a:tailEnd type="none" w="sm" len="sm"/>
          </a:ln>
        </p:spPr>
      </p:cxnSp>
      <p:cxnSp>
        <p:nvCxnSpPr>
          <p:cNvPr id="515" name="Google Shape;515;p64"/>
          <p:cNvCxnSpPr>
            <a:cxnSpLocks/>
          </p:cNvCxnSpPr>
          <p:nvPr/>
        </p:nvCxnSpPr>
        <p:spPr>
          <a:xfrm>
            <a:off x="4953000" y="3429000"/>
            <a:ext cx="228600" cy="38100"/>
          </a:xfrm>
          <a:prstGeom prst="straightConnector1">
            <a:avLst/>
          </a:prstGeom>
          <a:noFill/>
          <a:ln w="57150" cap="flat" cmpd="sng">
            <a:solidFill>
              <a:schemeClr val="tx1"/>
            </a:solidFill>
            <a:prstDash val="solid"/>
            <a:miter lim="800000"/>
            <a:headEnd type="none" w="sm" len="sm"/>
            <a:tailEnd type="none" w="sm" len="sm"/>
          </a:ln>
        </p:spPr>
      </p:cxnSp>
      <p:sp>
        <p:nvSpPr>
          <p:cNvPr id="516" name="Google Shape;516;p64"/>
          <p:cNvSpPr txBox="1"/>
          <p:nvPr/>
        </p:nvSpPr>
        <p:spPr>
          <a:xfrm>
            <a:off x="4953000" y="3124200"/>
            <a:ext cx="228600" cy="76200"/>
          </a:xfrm>
          <a:prstGeom prst="rect">
            <a:avLst/>
          </a:prstGeom>
          <a:solidFill>
            <a:srgbClr val="CC0000"/>
          </a:solidFill>
          <a:ln w="9525"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cxnSp>
        <p:nvCxnSpPr>
          <p:cNvPr id="517" name="Google Shape;517;p64"/>
          <p:cNvCxnSpPr/>
          <p:nvPr/>
        </p:nvCxnSpPr>
        <p:spPr>
          <a:xfrm>
            <a:off x="4953000" y="4267200"/>
            <a:ext cx="228600" cy="228600"/>
          </a:xfrm>
          <a:prstGeom prst="straightConnector1">
            <a:avLst/>
          </a:prstGeom>
          <a:noFill/>
          <a:ln w="57150" cap="flat" cmpd="sng">
            <a:solidFill>
              <a:schemeClr val="tx1"/>
            </a:solidFill>
            <a:prstDash val="solid"/>
            <a:miter lim="800000"/>
            <a:headEnd type="none" w="sm" len="sm"/>
            <a:tailEnd type="none" w="sm" len="sm"/>
          </a:ln>
        </p:spPr>
      </p:cxnSp>
      <p:cxnSp>
        <p:nvCxnSpPr>
          <p:cNvPr id="518" name="Google Shape;518;p64"/>
          <p:cNvCxnSpPr/>
          <p:nvPr/>
        </p:nvCxnSpPr>
        <p:spPr>
          <a:xfrm flipH="1">
            <a:off x="4953000" y="4267200"/>
            <a:ext cx="228600" cy="228600"/>
          </a:xfrm>
          <a:prstGeom prst="straightConnector1">
            <a:avLst/>
          </a:prstGeom>
          <a:noFill/>
          <a:ln w="57150" cap="flat" cmpd="sng">
            <a:solidFill>
              <a:schemeClr val="tx1"/>
            </a:solidFill>
            <a:prstDash val="solid"/>
            <a:miter lim="800000"/>
            <a:headEnd type="none" w="sm" len="sm"/>
            <a:tailEnd type="none" w="sm" len="sm"/>
          </a:ln>
        </p:spPr>
      </p:cxnSp>
      <p:cxnSp>
        <p:nvCxnSpPr>
          <p:cNvPr id="519" name="Google Shape;519;p64"/>
          <p:cNvCxnSpPr/>
          <p:nvPr/>
        </p:nvCxnSpPr>
        <p:spPr>
          <a:xfrm>
            <a:off x="5067300" y="4229100"/>
            <a:ext cx="0" cy="304800"/>
          </a:xfrm>
          <a:prstGeom prst="straightConnector1">
            <a:avLst/>
          </a:prstGeom>
          <a:noFill/>
          <a:ln w="57150" cap="flat" cmpd="sng">
            <a:solidFill>
              <a:schemeClr val="tx1"/>
            </a:solidFill>
            <a:prstDash val="solid"/>
            <a:miter lim="800000"/>
            <a:headEnd type="none" w="sm" len="sm"/>
            <a:tailEnd type="none" w="sm" len="sm"/>
          </a:ln>
        </p:spPr>
      </p:cxnSp>
      <p:sp>
        <p:nvSpPr>
          <p:cNvPr id="520" name="Google Shape;520;p64"/>
          <p:cNvSpPr/>
          <p:nvPr/>
        </p:nvSpPr>
        <p:spPr>
          <a:xfrm>
            <a:off x="5003800" y="4648200"/>
            <a:ext cx="152400" cy="304800"/>
          </a:xfrm>
          <a:prstGeom prst="ellipse">
            <a:avLst/>
          </a:prstGeom>
          <a:solidFill>
            <a:srgbClr val="CC0000"/>
          </a:solidFill>
          <a:ln w="9525"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cxnSp>
        <p:nvCxnSpPr>
          <p:cNvPr id="521" name="Google Shape;521;p64"/>
          <p:cNvCxnSpPr/>
          <p:nvPr/>
        </p:nvCxnSpPr>
        <p:spPr>
          <a:xfrm rot="10800000" flipH="1">
            <a:off x="4038600" y="3886200"/>
            <a:ext cx="2057400" cy="38100"/>
          </a:xfrm>
          <a:prstGeom prst="straightConnector1">
            <a:avLst/>
          </a:prstGeom>
          <a:noFill/>
          <a:ln w="38100" cap="flat" cmpd="sng">
            <a:solidFill>
              <a:schemeClr val="tx1"/>
            </a:solidFill>
            <a:prstDash val="solid"/>
            <a:miter lim="800000"/>
            <a:headEnd type="none" w="sm" len="sm"/>
            <a:tailEnd type="none" w="sm" len="sm"/>
          </a:ln>
        </p:spPr>
      </p:cxnSp>
      <p:cxnSp>
        <p:nvCxnSpPr>
          <p:cNvPr id="522" name="Google Shape;522;p64"/>
          <p:cNvCxnSpPr/>
          <p:nvPr/>
        </p:nvCxnSpPr>
        <p:spPr>
          <a:xfrm>
            <a:off x="4038600" y="3721100"/>
            <a:ext cx="2057400" cy="0"/>
          </a:xfrm>
          <a:prstGeom prst="straightConnector1">
            <a:avLst/>
          </a:prstGeom>
          <a:noFill/>
          <a:ln w="38100" cap="flat" cmpd="sng">
            <a:solidFill>
              <a:schemeClr val="tx1"/>
            </a:solidFill>
            <a:prstDash val="solid"/>
            <a:miter lim="800000"/>
            <a:headEnd type="none" w="sm" len="sm"/>
            <a:tailEnd type="none" w="sm" len="sm"/>
          </a:ln>
        </p:spPr>
      </p:cxnSp>
      <p:cxnSp>
        <p:nvCxnSpPr>
          <p:cNvPr id="523" name="Google Shape;523;p64"/>
          <p:cNvCxnSpPr/>
          <p:nvPr/>
        </p:nvCxnSpPr>
        <p:spPr>
          <a:xfrm>
            <a:off x="4013200" y="4127500"/>
            <a:ext cx="2133600" cy="0"/>
          </a:xfrm>
          <a:prstGeom prst="straightConnector1">
            <a:avLst/>
          </a:prstGeom>
          <a:noFill/>
          <a:ln w="38100" cap="flat" cmpd="sng">
            <a:solidFill>
              <a:schemeClr val="tx1"/>
            </a:solidFill>
            <a:prstDash val="solid"/>
            <a:miter lim="800000"/>
            <a:headEnd type="none" w="sm" len="sm"/>
            <a:tailEnd type="none" w="sm" len="sm"/>
          </a:ln>
        </p:spPr>
      </p:cxnSp>
      <p:sp>
        <p:nvSpPr>
          <p:cNvPr id="524" name="Google Shape;524;p64"/>
          <p:cNvSpPr txBox="1"/>
          <p:nvPr/>
        </p:nvSpPr>
        <p:spPr>
          <a:xfrm>
            <a:off x="2514600" y="3733800"/>
            <a:ext cx="1066800" cy="457200"/>
          </a:xfrm>
          <a:prstGeom prst="rect">
            <a:avLst/>
          </a:prstGeom>
          <a:noFill/>
          <a:ln>
            <a:solidFill>
              <a:schemeClr val="tx1"/>
            </a:solid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400"/>
              <a:buFont typeface="Times New Roman"/>
              <a:buNone/>
            </a:pPr>
            <a:r>
              <a:rPr lang="en-US" sz="2400" b="0" i="0" u="none" strike="noStrike" cap="none" dirty="0">
                <a:solidFill>
                  <a:schemeClr val="tx1"/>
                </a:solidFill>
                <a:latin typeface="Times New Roman"/>
                <a:ea typeface="Times New Roman"/>
                <a:cs typeface="Times New Roman"/>
                <a:sym typeface="Times New Roman"/>
              </a:rPr>
              <a:t>Pass</a:t>
            </a:r>
            <a:endParaRPr sz="1400" b="0" i="0" u="none" strike="noStrike" cap="none" dirty="0">
              <a:solidFill>
                <a:schemeClr val="tx1"/>
              </a:solidFill>
              <a:latin typeface="Arial"/>
              <a:ea typeface="Arial"/>
              <a:cs typeface="Arial"/>
              <a:sym typeface="Arial"/>
            </a:endParaRPr>
          </a:p>
        </p:txBody>
      </p:sp>
      <p:sp>
        <p:nvSpPr>
          <p:cNvPr id="525" name="Google Shape;525;p64"/>
          <p:cNvSpPr txBox="1">
            <a:spLocks noGrp="1"/>
          </p:cNvSpPr>
          <p:nvPr>
            <p:ph type="title" idx="4294967295"/>
          </p:nvPr>
        </p:nvSpPr>
        <p:spPr>
          <a:xfrm>
            <a:off x="0" y="590550"/>
            <a:ext cx="9144000" cy="1606550"/>
          </a:xfrm>
          <a:prstGeom prst="rect">
            <a:avLst/>
          </a:prstGeom>
          <a:solidFill>
            <a:srgbClr val="FFFFFF"/>
          </a:solidFill>
          <a:ln>
            <a:solidFill>
              <a:schemeClr val="tx1"/>
            </a:solid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2"/>
              </a:buClr>
              <a:buSzPts val="4800"/>
              <a:buFont typeface="Gill Sans"/>
              <a:buNone/>
            </a:pPr>
            <a:endParaRPr sz="4800" dirty="0">
              <a:solidFill>
                <a:schemeClr val="dk1"/>
              </a:solidFill>
            </a:endParaRPr>
          </a:p>
          <a:p>
            <a:pPr marL="0" lvl="0" indent="0" algn="ctr" rtl="0">
              <a:lnSpc>
                <a:spcPct val="90000"/>
              </a:lnSpc>
              <a:spcBef>
                <a:spcPts val="0"/>
              </a:spcBef>
              <a:spcAft>
                <a:spcPts val="0"/>
              </a:spcAft>
              <a:buClr>
                <a:schemeClr val="lt2"/>
              </a:buClr>
              <a:buSzPts val="4800"/>
              <a:buFont typeface="Gill Sans"/>
              <a:buNone/>
            </a:pPr>
            <a:r>
              <a:rPr lang="en-US" sz="4800" dirty="0">
                <a:solidFill>
                  <a:schemeClr val="dk1"/>
                </a:solidFill>
              </a:rPr>
              <a:t>Vertical Muscle Balance-</a:t>
            </a:r>
            <a:endParaRPr sz="4800" dirty="0">
              <a:solidFill>
                <a:schemeClr val="dk1"/>
              </a:solidFill>
            </a:endParaRPr>
          </a:p>
          <a:p>
            <a:pPr marL="0" lvl="0" indent="0" algn="ctr" rtl="0">
              <a:lnSpc>
                <a:spcPct val="90000"/>
              </a:lnSpc>
              <a:spcBef>
                <a:spcPts val="0"/>
              </a:spcBef>
              <a:spcAft>
                <a:spcPts val="0"/>
              </a:spcAft>
              <a:buClr>
                <a:schemeClr val="lt2"/>
              </a:buClr>
              <a:buSzPts val="4800"/>
              <a:buFont typeface="Gill Sans"/>
              <a:buNone/>
            </a:pPr>
            <a:r>
              <a:rPr lang="en-US" sz="4800" dirty="0">
                <a:solidFill>
                  <a:schemeClr val="dk1"/>
                </a:solidFill>
              </a:rPr>
              <a:t>(Far) Keystone</a:t>
            </a:r>
            <a:endParaRPr dirty="0">
              <a:solidFill>
                <a:schemeClr val="dk1"/>
              </a:solidFill>
            </a:endParaRPr>
          </a:p>
          <a:p>
            <a:pPr marL="0" lvl="0" indent="0" algn="ctr" rtl="0">
              <a:lnSpc>
                <a:spcPct val="100000"/>
              </a:lnSpc>
              <a:spcBef>
                <a:spcPts val="0"/>
              </a:spcBef>
              <a:spcAft>
                <a:spcPts val="0"/>
              </a:spcAft>
              <a:buClr>
                <a:srgbClr val="FFFF00"/>
              </a:buClr>
              <a:buSzPts val="4800"/>
              <a:buFont typeface="Gill Sans"/>
              <a:buNone/>
            </a:pPr>
            <a:endParaRPr sz="4800" dirty="0">
              <a:solidFill>
                <a:srgbClr val="000000"/>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Shape 530"/>
        <p:cNvGrpSpPr/>
        <p:nvPr/>
      </p:nvGrpSpPr>
      <p:grpSpPr>
        <a:xfrm>
          <a:off x="0" y="0"/>
          <a:ext cx="0" cy="0"/>
          <a:chOff x="0" y="0"/>
          <a:chExt cx="0" cy="0"/>
        </a:xfrm>
      </p:grpSpPr>
      <p:sp>
        <p:nvSpPr>
          <p:cNvPr id="531" name="Google Shape;531;p67"/>
          <p:cNvSpPr txBox="1">
            <a:spLocks noGrp="1"/>
          </p:cNvSpPr>
          <p:nvPr>
            <p:ph type="title"/>
          </p:nvPr>
        </p:nvSpPr>
        <p:spPr>
          <a:xfrm>
            <a:off x="0" y="381000"/>
            <a:ext cx="9144000" cy="1371600"/>
          </a:xfrm>
          <a:prstGeom prst="rect">
            <a:avLst/>
          </a:prstGeom>
          <a:solidFill>
            <a:srgbClr val="FFFFFF"/>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FF00"/>
              </a:buClr>
              <a:buSzPts val="4400"/>
              <a:buFont typeface="Gill Sans"/>
              <a:buNone/>
            </a:pPr>
            <a:r>
              <a:rPr lang="en-US" sz="4400" i="0" u="none" dirty="0">
                <a:solidFill>
                  <a:srgbClr val="000000"/>
                </a:solidFill>
              </a:rPr>
              <a:t>Binocular or Fusion   </a:t>
            </a:r>
            <a:endParaRPr dirty="0">
              <a:solidFill>
                <a:srgbClr val="000000"/>
              </a:solidFill>
            </a:endParaRPr>
          </a:p>
        </p:txBody>
      </p:sp>
      <p:sp>
        <p:nvSpPr>
          <p:cNvPr id="532" name="Google Shape;532;p67"/>
          <p:cNvSpPr txBox="1">
            <a:spLocks noGrp="1"/>
          </p:cNvSpPr>
          <p:nvPr>
            <p:ph type="body" idx="1"/>
          </p:nvPr>
        </p:nvSpPr>
        <p:spPr>
          <a:xfrm>
            <a:off x="990600" y="2266950"/>
            <a:ext cx="6858000" cy="4114800"/>
          </a:xfrm>
          <a:prstGeom prst="rect">
            <a:avLst/>
          </a:prstGeom>
          <a:noFill/>
          <a:ln>
            <a:noFill/>
          </a:ln>
        </p:spPr>
        <p:txBody>
          <a:bodyPr spcFirstLastPara="1" wrap="square" lIns="91425" tIns="45700" rIns="91425" bIns="45700" anchor="t" anchorCtr="0">
            <a:noAutofit/>
          </a:bodyPr>
          <a:lstStyle/>
          <a:p>
            <a:pPr lvl="0" indent="-457200" algn="l" rtl="0">
              <a:lnSpc>
                <a:spcPct val="100000"/>
              </a:lnSpc>
              <a:spcBef>
                <a:spcPts val="640"/>
              </a:spcBef>
              <a:spcAft>
                <a:spcPts val="0"/>
              </a:spcAft>
              <a:buClrTx/>
              <a:buSzPts val="1800"/>
              <a:buFont typeface="Arial" panose="020B0604020202020204" pitchFamily="34" charset="0"/>
              <a:buChar char="•"/>
            </a:pPr>
            <a:endParaRPr dirty="0">
              <a:solidFill>
                <a:schemeClr val="tx1"/>
              </a:solidFill>
              <a:latin typeface="Arial"/>
              <a:ea typeface="Arial"/>
              <a:cs typeface="Arial"/>
              <a:sym typeface="Arial"/>
            </a:endParaRPr>
          </a:p>
          <a:p>
            <a:pPr lvl="0" indent="-457200" algn="l" rtl="0">
              <a:lnSpc>
                <a:spcPct val="100000"/>
              </a:lnSpc>
              <a:spcBef>
                <a:spcPts val="640"/>
              </a:spcBef>
              <a:spcAft>
                <a:spcPts val="0"/>
              </a:spcAft>
              <a:buClrTx/>
              <a:buSzPts val="3200"/>
              <a:buFont typeface="Arial" panose="020B0604020202020204" pitchFamily="34" charset="0"/>
              <a:buChar char="•"/>
            </a:pPr>
            <a:r>
              <a:rPr lang="en-US" dirty="0">
                <a:solidFill>
                  <a:schemeClr val="tx1"/>
                </a:solidFill>
                <a:latin typeface="Arial"/>
                <a:ea typeface="Arial"/>
                <a:cs typeface="Arial"/>
                <a:sym typeface="Arial"/>
              </a:rPr>
              <a:t>Test each eye and then both together</a:t>
            </a:r>
            <a:endParaRPr dirty="0">
              <a:solidFill>
                <a:schemeClr val="tx1"/>
              </a:solidFill>
              <a:latin typeface="Arial"/>
              <a:ea typeface="Arial"/>
              <a:cs typeface="Arial"/>
              <a:sym typeface="Arial"/>
            </a:endParaRPr>
          </a:p>
          <a:p>
            <a:pPr marL="800100" marR="0" lvl="0" indent="-457200" algn="l" rtl="0">
              <a:lnSpc>
                <a:spcPct val="100000"/>
              </a:lnSpc>
              <a:spcBef>
                <a:spcPts val="640"/>
              </a:spcBef>
              <a:spcAft>
                <a:spcPts val="0"/>
              </a:spcAft>
              <a:buClrTx/>
              <a:buSzPts val="1800"/>
              <a:buFont typeface="Arial" panose="020B0604020202020204" pitchFamily="34" charset="0"/>
              <a:buChar char="•"/>
            </a:pPr>
            <a:endParaRPr dirty="0">
              <a:solidFill>
                <a:schemeClr val="tx1"/>
              </a:solidFill>
              <a:latin typeface="Arial"/>
              <a:ea typeface="Arial"/>
              <a:cs typeface="Arial"/>
              <a:sym typeface="Arial"/>
            </a:endParaRPr>
          </a:p>
          <a:p>
            <a:pPr marR="0" lvl="0" indent="-457200" algn="l" rtl="0">
              <a:lnSpc>
                <a:spcPct val="100000"/>
              </a:lnSpc>
              <a:spcBef>
                <a:spcPts val="640"/>
              </a:spcBef>
              <a:spcAft>
                <a:spcPts val="0"/>
              </a:spcAft>
              <a:buClrTx/>
              <a:buSzPts val="3200"/>
              <a:buFont typeface="Arial" panose="020B0604020202020204" pitchFamily="34" charset="0"/>
              <a:buChar char="•"/>
            </a:pPr>
            <a:r>
              <a:rPr lang="en-US" sz="3200" i="0" u="none" dirty="0">
                <a:solidFill>
                  <a:schemeClr val="tx1"/>
                </a:solidFill>
                <a:latin typeface="Arial"/>
                <a:ea typeface="Arial"/>
                <a:cs typeface="Arial"/>
                <a:sym typeface="Arial"/>
              </a:rPr>
              <a:t>Test in far and near position</a:t>
            </a:r>
            <a:endParaRPr sz="3200" i="0" u="none" dirty="0">
              <a:solidFill>
                <a:schemeClr val="tx1"/>
              </a:solidFill>
              <a:latin typeface="Arial"/>
              <a:ea typeface="Arial"/>
              <a:cs typeface="Arial"/>
              <a:sym typeface="Arial"/>
            </a:endParaRPr>
          </a:p>
          <a:p>
            <a:pPr marR="0" lvl="0" indent="-457200" algn="l" rtl="0">
              <a:lnSpc>
                <a:spcPct val="100000"/>
              </a:lnSpc>
              <a:spcBef>
                <a:spcPts val="640"/>
              </a:spcBef>
              <a:spcAft>
                <a:spcPts val="0"/>
              </a:spcAft>
              <a:buClrTx/>
              <a:buSzPts val="1800"/>
              <a:buFont typeface="Arial" panose="020B0604020202020204" pitchFamily="34" charset="0"/>
              <a:buChar char="•"/>
            </a:pPr>
            <a:endParaRPr dirty="0">
              <a:solidFill>
                <a:schemeClr val="tx1"/>
              </a:solidFill>
              <a:latin typeface="Arial"/>
              <a:ea typeface="Arial"/>
              <a:cs typeface="Arial"/>
              <a:sym typeface="Arial"/>
            </a:endParaRPr>
          </a:p>
          <a:p>
            <a:pPr marL="800100" marR="0" lvl="0" indent="-457200" algn="l" rtl="0">
              <a:lnSpc>
                <a:spcPct val="100000"/>
              </a:lnSpc>
              <a:spcBef>
                <a:spcPts val="640"/>
              </a:spcBef>
              <a:spcAft>
                <a:spcPts val="0"/>
              </a:spcAft>
              <a:buClrTx/>
              <a:buSzPts val="1800"/>
              <a:buFont typeface="Arial" panose="020B0604020202020204" pitchFamily="34" charset="0"/>
              <a:buChar char="•"/>
            </a:pPr>
            <a:endParaRPr dirty="0">
              <a:solidFill>
                <a:schemeClr val="tx1"/>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Shape 537"/>
        <p:cNvGrpSpPr/>
        <p:nvPr/>
      </p:nvGrpSpPr>
      <p:grpSpPr>
        <a:xfrm>
          <a:off x="0" y="0"/>
          <a:ext cx="0" cy="0"/>
          <a:chOff x="0" y="0"/>
          <a:chExt cx="0" cy="0"/>
        </a:xfrm>
      </p:grpSpPr>
      <p:pic>
        <p:nvPicPr>
          <p:cNvPr id="538" name="Google Shape;538;p68" descr="Scan0004"/>
          <p:cNvPicPr preferRelativeResize="0"/>
          <p:nvPr/>
        </p:nvPicPr>
        <p:blipFill rotWithShape="1">
          <a:blip r:embed="rId3">
            <a:alphaModFix/>
          </a:blip>
          <a:srcRect l="6604" t="7842" r="6603" b="5882"/>
          <a:stretch/>
        </p:blipFill>
        <p:spPr>
          <a:xfrm>
            <a:off x="533400" y="1567490"/>
            <a:ext cx="4331368" cy="1384258"/>
          </a:xfrm>
          <a:prstGeom prst="rect">
            <a:avLst/>
          </a:prstGeom>
          <a:noFill/>
          <a:ln>
            <a:noFill/>
          </a:ln>
        </p:spPr>
      </p:pic>
      <p:sp>
        <p:nvSpPr>
          <p:cNvPr id="539" name="Google Shape;539;p68"/>
          <p:cNvSpPr txBox="1">
            <a:spLocks noGrp="1"/>
          </p:cNvSpPr>
          <p:nvPr>
            <p:ph type="title"/>
          </p:nvPr>
        </p:nvSpPr>
        <p:spPr>
          <a:xfrm>
            <a:off x="0" y="457200"/>
            <a:ext cx="9144000" cy="914400"/>
          </a:xfrm>
          <a:prstGeom prst="rect">
            <a:avLst/>
          </a:prstGeom>
          <a:solidFill>
            <a:srgbClr val="FFFFFF"/>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FF00"/>
              </a:buClr>
              <a:buSzPts val="5400"/>
              <a:buFont typeface="Gill Sans"/>
              <a:buNone/>
            </a:pPr>
            <a:r>
              <a:rPr lang="en-US" sz="5400" i="0" u="none">
                <a:solidFill>
                  <a:srgbClr val="000000"/>
                </a:solidFill>
              </a:rPr>
              <a:t>Binocular or Fusion</a:t>
            </a:r>
            <a:endParaRPr>
              <a:solidFill>
                <a:srgbClr val="000000"/>
              </a:solidFill>
            </a:endParaRPr>
          </a:p>
        </p:txBody>
      </p:sp>
      <p:pic>
        <p:nvPicPr>
          <p:cNvPr id="2" name="Google Shape;563;p71" descr="Scan0007">
            <a:extLst>
              <a:ext uri="{FF2B5EF4-FFF2-40B4-BE49-F238E27FC236}">
                <a16:creationId xmlns:a16="http://schemas.microsoft.com/office/drawing/2014/main" id="{F48AAA17-A766-E4FF-C20D-4CC09F69964D}"/>
              </a:ext>
            </a:extLst>
          </p:cNvPr>
          <p:cNvPicPr preferRelativeResize="0"/>
          <p:nvPr/>
        </p:nvPicPr>
        <p:blipFill rotWithShape="1">
          <a:blip r:embed="rId4">
            <a:alphaModFix/>
          </a:blip>
          <a:srcRect l="4763" t="3917" r="3812" b="7844"/>
          <a:stretch/>
        </p:blipFill>
        <p:spPr>
          <a:xfrm>
            <a:off x="533399" y="3429000"/>
            <a:ext cx="4331369" cy="1953126"/>
          </a:xfrm>
          <a:prstGeom prst="rect">
            <a:avLst/>
          </a:prstGeom>
          <a:noFill/>
          <a:ln>
            <a:noFill/>
          </a:ln>
        </p:spPr>
      </p:pic>
      <p:pic>
        <p:nvPicPr>
          <p:cNvPr id="12" name="Google Shape;555;p70">
            <a:extLst>
              <a:ext uri="{FF2B5EF4-FFF2-40B4-BE49-F238E27FC236}">
                <a16:creationId xmlns:a16="http://schemas.microsoft.com/office/drawing/2014/main" id="{38D5B5AC-262B-D485-6AA2-45233C82C841}"/>
              </a:ext>
            </a:extLst>
          </p:cNvPr>
          <p:cNvPicPr preferRelativeResize="0"/>
          <p:nvPr/>
        </p:nvPicPr>
        <p:blipFill rotWithShape="1">
          <a:blip r:embed="rId5">
            <a:alphaModFix/>
          </a:blip>
          <a:srcRect/>
          <a:stretch/>
        </p:blipFill>
        <p:spPr>
          <a:xfrm>
            <a:off x="5372514" y="1629634"/>
            <a:ext cx="762000" cy="762000"/>
          </a:xfrm>
          <a:prstGeom prst="rect">
            <a:avLst/>
          </a:prstGeom>
          <a:noFill/>
          <a:ln>
            <a:noFill/>
          </a:ln>
        </p:spPr>
      </p:pic>
      <p:pic>
        <p:nvPicPr>
          <p:cNvPr id="13" name="Google Shape;556;p70">
            <a:extLst>
              <a:ext uri="{FF2B5EF4-FFF2-40B4-BE49-F238E27FC236}">
                <a16:creationId xmlns:a16="http://schemas.microsoft.com/office/drawing/2014/main" id="{F2904A71-C4E5-3F1C-53E7-65BFC37ED9C5}"/>
              </a:ext>
            </a:extLst>
          </p:cNvPr>
          <p:cNvPicPr preferRelativeResize="0"/>
          <p:nvPr/>
        </p:nvPicPr>
        <p:blipFill rotWithShape="1">
          <a:blip r:embed="rId6">
            <a:alphaModFix/>
          </a:blip>
          <a:srcRect/>
          <a:stretch/>
        </p:blipFill>
        <p:spPr>
          <a:xfrm>
            <a:off x="6340378" y="1633617"/>
            <a:ext cx="990600" cy="809625"/>
          </a:xfrm>
          <a:prstGeom prst="rect">
            <a:avLst/>
          </a:prstGeom>
          <a:noFill/>
          <a:ln>
            <a:noFill/>
          </a:ln>
        </p:spPr>
      </p:pic>
      <p:pic>
        <p:nvPicPr>
          <p:cNvPr id="14" name="Google Shape;557;p70">
            <a:extLst>
              <a:ext uri="{FF2B5EF4-FFF2-40B4-BE49-F238E27FC236}">
                <a16:creationId xmlns:a16="http://schemas.microsoft.com/office/drawing/2014/main" id="{14E9DBD6-19E7-E9D6-8353-E7A3F1E4AAF9}"/>
              </a:ext>
            </a:extLst>
          </p:cNvPr>
          <p:cNvPicPr preferRelativeResize="0"/>
          <p:nvPr/>
        </p:nvPicPr>
        <p:blipFill rotWithShape="1">
          <a:blip r:embed="rId7">
            <a:alphaModFix/>
          </a:blip>
          <a:srcRect/>
          <a:stretch/>
        </p:blipFill>
        <p:spPr>
          <a:xfrm>
            <a:off x="7569104" y="1637933"/>
            <a:ext cx="728662" cy="728662"/>
          </a:xfrm>
          <a:prstGeom prst="rect">
            <a:avLst/>
          </a:prstGeom>
          <a:noFill/>
          <a:ln>
            <a:noFill/>
          </a:ln>
        </p:spPr>
      </p:pic>
      <p:pic>
        <p:nvPicPr>
          <p:cNvPr id="15" name="Google Shape;570;p72" descr="Scan0006">
            <a:extLst>
              <a:ext uri="{FF2B5EF4-FFF2-40B4-BE49-F238E27FC236}">
                <a16:creationId xmlns:a16="http://schemas.microsoft.com/office/drawing/2014/main" id="{11A4F69E-A477-C84A-78D1-20C9DAA2D482}"/>
              </a:ext>
            </a:extLst>
          </p:cNvPr>
          <p:cNvPicPr preferRelativeResize="0"/>
          <p:nvPr/>
        </p:nvPicPr>
        <p:blipFill rotWithShape="1">
          <a:blip r:embed="rId8">
            <a:alphaModFix/>
          </a:blip>
          <a:srcRect l="4205" t="5248" r="6317"/>
          <a:stretch/>
        </p:blipFill>
        <p:spPr>
          <a:xfrm>
            <a:off x="5372101" y="3340568"/>
            <a:ext cx="3238500" cy="2169695"/>
          </a:xfrm>
          <a:prstGeom prst="rect">
            <a:avLst/>
          </a:prstGeom>
          <a:noFill/>
          <a:ln>
            <a:noFill/>
          </a:ln>
        </p:spPr>
      </p:pic>
      <p:sp>
        <p:nvSpPr>
          <p:cNvPr id="18" name="TextBox 17">
            <a:extLst>
              <a:ext uri="{FF2B5EF4-FFF2-40B4-BE49-F238E27FC236}">
                <a16:creationId xmlns:a16="http://schemas.microsoft.com/office/drawing/2014/main" id="{D7D32558-E79E-0475-8A74-09ED3DFDF2D9}"/>
              </a:ext>
            </a:extLst>
          </p:cNvPr>
          <p:cNvSpPr txBox="1"/>
          <p:nvPr/>
        </p:nvSpPr>
        <p:spPr>
          <a:xfrm>
            <a:off x="5108408" y="5760836"/>
            <a:ext cx="3918284" cy="738664"/>
          </a:xfrm>
          <a:prstGeom prst="rect">
            <a:avLst/>
          </a:prstGeom>
          <a:noFill/>
        </p:spPr>
        <p:txBody>
          <a:bodyPr wrap="square">
            <a:spAutoFit/>
          </a:bodyPr>
          <a:lstStyle/>
          <a:p>
            <a:pPr marL="0" marR="0" lvl="0" indent="0" algn="ctr" rtl="0">
              <a:lnSpc>
                <a:spcPct val="100000"/>
              </a:lnSpc>
              <a:spcBef>
                <a:spcPts val="0"/>
              </a:spcBef>
              <a:spcAft>
                <a:spcPts val="0"/>
              </a:spcAft>
              <a:buClr>
                <a:schemeClr val="lt1"/>
              </a:buClr>
              <a:buSzPts val="2000"/>
              <a:buFont typeface="Times New Roman"/>
              <a:buNone/>
            </a:pPr>
            <a:r>
              <a:rPr lang="en-US" sz="1400" b="0" i="0" u="none" strike="noStrike" cap="none" dirty="0">
                <a:solidFill>
                  <a:schemeClr val="lt1"/>
                </a:solidFill>
                <a:latin typeface="Times New Roman"/>
                <a:ea typeface="Times New Roman"/>
                <a:cs typeface="Times New Roman"/>
                <a:sym typeface="Times New Roman"/>
              </a:rPr>
              <a:t>A correct response with this screen is for the child to see </a:t>
            </a:r>
          </a:p>
          <a:p>
            <a:pPr marL="0" marR="0" lvl="0" indent="0" algn="ctr" rtl="0">
              <a:lnSpc>
                <a:spcPct val="100000"/>
              </a:lnSpc>
              <a:spcBef>
                <a:spcPts val="0"/>
              </a:spcBef>
              <a:spcAft>
                <a:spcPts val="0"/>
              </a:spcAft>
              <a:buClr>
                <a:schemeClr val="lt1"/>
              </a:buClr>
              <a:buSzPts val="2000"/>
              <a:buFont typeface="Times New Roman"/>
              <a:buNone/>
            </a:pPr>
            <a:r>
              <a:rPr lang="en-US" sz="1400" b="0" i="0" u="none" strike="noStrike" cap="none" dirty="0">
                <a:solidFill>
                  <a:schemeClr val="lt1"/>
                </a:solidFill>
                <a:latin typeface="Times New Roman"/>
                <a:ea typeface="Times New Roman"/>
                <a:cs typeface="Times New Roman"/>
                <a:sym typeface="Times New Roman"/>
              </a:rPr>
              <a:t> 3 cubes when both eyes are ‘on’.</a:t>
            </a:r>
            <a:endParaRPr lang="en-US" sz="1050" b="0" i="0" u="none" strike="noStrike" cap="none" dirty="0">
              <a:solidFill>
                <a:srgbClr val="000000"/>
              </a:solidFill>
              <a:latin typeface="Arial"/>
              <a:ea typeface="Arial"/>
              <a:cs typeface="Arial"/>
              <a:sym typeface="Arial"/>
            </a:endParaRPr>
          </a:p>
        </p:txBody>
      </p:sp>
      <p:sp>
        <p:nvSpPr>
          <p:cNvPr id="20" name="TextBox 19">
            <a:extLst>
              <a:ext uri="{FF2B5EF4-FFF2-40B4-BE49-F238E27FC236}">
                <a16:creationId xmlns:a16="http://schemas.microsoft.com/office/drawing/2014/main" id="{674CA09D-43D0-6B7C-8B04-5FD95284BB17}"/>
              </a:ext>
            </a:extLst>
          </p:cNvPr>
          <p:cNvSpPr txBox="1"/>
          <p:nvPr/>
        </p:nvSpPr>
        <p:spPr>
          <a:xfrm>
            <a:off x="292768" y="5760836"/>
            <a:ext cx="4572000" cy="523220"/>
          </a:xfrm>
          <a:prstGeom prst="rect">
            <a:avLst/>
          </a:prstGeom>
          <a:noFill/>
        </p:spPr>
        <p:txBody>
          <a:bodyPr wrap="square">
            <a:spAutoFit/>
          </a:bodyPr>
          <a:lstStyle/>
          <a:p>
            <a:pPr marL="0" marR="0" lvl="0" indent="0" algn="ctr" rtl="0">
              <a:lnSpc>
                <a:spcPct val="100000"/>
              </a:lnSpc>
              <a:spcBef>
                <a:spcPts val="0"/>
              </a:spcBef>
              <a:spcAft>
                <a:spcPts val="0"/>
              </a:spcAft>
              <a:buClr>
                <a:schemeClr val="lt1"/>
              </a:buClr>
              <a:buSzPts val="2000"/>
              <a:buFont typeface="Times New Roman"/>
              <a:buNone/>
            </a:pPr>
            <a:r>
              <a:rPr lang="en-US" sz="1400" b="0" i="0" u="none" strike="noStrike" cap="none" dirty="0">
                <a:solidFill>
                  <a:schemeClr val="lt1"/>
                </a:solidFill>
                <a:latin typeface="Times New Roman"/>
                <a:ea typeface="Times New Roman"/>
                <a:cs typeface="Times New Roman"/>
                <a:sym typeface="Times New Roman"/>
              </a:rPr>
              <a:t>A correct response with this screen is for the child to see </a:t>
            </a:r>
          </a:p>
          <a:p>
            <a:pPr marL="0" marR="0" lvl="0" indent="0" algn="ctr" rtl="0">
              <a:lnSpc>
                <a:spcPct val="100000"/>
              </a:lnSpc>
              <a:spcBef>
                <a:spcPts val="0"/>
              </a:spcBef>
              <a:spcAft>
                <a:spcPts val="0"/>
              </a:spcAft>
              <a:buClr>
                <a:schemeClr val="lt1"/>
              </a:buClr>
              <a:buSzPts val="2000"/>
              <a:buFont typeface="Times New Roman"/>
              <a:buNone/>
            </a:pPr>
            <a:r>
              <a:rPr lang="en-US" sz="1400" b="0" i="0" u="none" strike="noStrike" cap="none" dirty="0">
                <a:solidFill>
                  <a:schemeClr val="lt1"/>
                </a:solidFill>
                <a:latin typeface="Times New Roman"/>
                <a:ea typeface="Times New Roman"/>
                <a:cs typeface="Times New Roman"/>
                <a:sym typeface="Times New Roman"/>
              </a:rPr>
              <a:t> four symbols when both eyes are ‘on’.</a:t>
            </a:r>
            <a:endParaRPr lang="en-US" sz="1050" b="0" i="0" u="none" strike="noStrike" cap="none" dirty="0">
              <a:solidFill>
                <a:srgbClr val="000000"/>
              </a:solidFill>
              <a:latin typeface="Arial"/>
              <a:ea typeface="Arial"/>
              <a:cs typeface="Arial"/>
              <a:sym typeface="Arial"/>
            </a:endParaRPr>
          </a:p>
        </p:txBody>
      </p:sp>
      <p:sp>
        <p:nvSpPr>
          <p:cNvPr id="22" name="TextBox 21">
            <a:extLst>
              <a:ext uri="{FF2B5EF4-FFF2-40B4-BE49-F238E27FC236}">
                <a16:creationId xmlns:a16="http://schemas.microsoft.com/office/drawing/2014/main" id="{20C8EA4B-BA9D-DAD5-2024-96FCA1655ACF}"/>
              </a:ext>
            </a:extLst>
          </p:cNvPr>
          <p:cNvSpPr txBox="1"/>
          <p:nvPr/>
        </p:nvSpPr>
        <p:spPr>
          <a:xfrm>
            <a:off x="4977063" y="2496769"/>
            <a:ext cx="3918284" cy="738664"/>
          </a:xfrm>
          <a:prstGeom prst="rect">
            <a:avLst/>
          </a:prstGeom>
          <a:noFill/>
        </p:spPr>
        <p:txBody>
          <a:bodyPr wrap="square">
            <a:spAutoFit/>
          </a:bodyPr>
          <a:lstStyle/>
          <a:p>
            <a:pPr marL="0" marR="0" lvl="0" indent="0" algn="ctr" rtl="0">
              <a:lnSpc>
                <a:spcPct val="100000"/>
              </a:lnSpc>
              <a:spcBef>
                <a:spcPts val="0"/>
              </a:spcBef>
              <a:spcAft>
                <a:spcPts val="0"/>
              </a:spcAft>
              <a:buClr>
                <a:schemeClr val="lt1"/>
              </a:buClr>
              <a:buSzPts val="2000"/>
              <a:buFont typeface="Times New Roman"/>
              <a:buNone/>
            </a:pPr>
            <a:r>
              <a:rPr lang="en-US" sz="1400" b="0" i="0" u="none" strike="noStrike" cap="none" dirty="0">
                <a:solidFill>
                  <a:schemeClr val="lt1"/>
                </a:solidFill>
                <a:latin typeface="Times New Roman"/>
                <a:ea typeface="Times New Roman"/>
                <a:cs typeface="Times New Roman"/>
                <a:sym typeface="Times New Roman"/>
              </a:rPr>
              <a:t>A correct response with this screen is for the child to see three E’s with both eyes ‘on’ </a:t>
            </a:r>
          </a:p>
          <a:p>
            <a:pPr marL="0" marR="0" lvl="0" indent="0" algn="ctr" rtl="0">
              <a:lnSpc>
                <a:spcPct val="100000"/>
              </a:lnSpc>
              <a:spcBef>
                <a:spcPts val="0"/>
              </a:spcBef>
              <a:spcAft>
                <a:spcPts val="0"/>
              </a:spcAft>
              <a:buClr>
                <a:schemeClr val="lt1"/>
              </a:buClr>
              <a:buSzPts val="2000"/>
              <a:buFont typeface="Times New Roman"/>
              <a:buNone/>
            </a:pPr>
            <a:r>
              <a:rPr lang="en-US" sz="1400" b="0" i="0" u="none" strike="noStrike" cap="none" dirty="0">
                <a:solidFill>
                  <a:schemeClr val="lt1"/>
                </a:solidFill>
                <a:latin typeface="Times New Roman"/>
                <a:ea typeface="Times New Roman"/>
                <a:cs typeface="Times New Roman"/>
                <a:sym typeface="Times New Roman"/>
              </a:rPr>
              <a:t> </a:t>
            </a:r>
            <a:endParaRPr lang="en-US" sz="1050" b="0" i="0" u="none" strike="noStrike" cap="none" dirty="0">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Shape 99"/>
        <p:cNvGrpSpPr/>
        <p:nvPr/>
      </p:nvGrpSpPr>
      <p:grpSpPr>
        <a:xfrm>
          <a:off x="0" y="0"/>
          <a:ext cx="0" cy="0"/>
          <a:chOff x="0" y="0"/>
          <a:chExt cx="0" cy="0"/>
        </a:xfrm>
      </p:grpSpPr>
      <p:sp>
        <p:nvSpPr>
          <p:cNvPr id="100" name="Google Shape;100;p6"/>
          <p:cNvSpPr txBox="1">
            <a:spLocks noGrp="1"/>
          </p:cNvSpPr>
          <p:nvPr>
            <p:ph type="body" idx="1"/>
          </p:nvPr>
        </p:nvSpPr>
        <p:spPr>
          <a:xfrm>
            <a:off x="457200" y="1676400"/>
            <a:ext cx="8382000" cy="47244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Tx/>
              <a:buSzPts val="3200"/>
              <a:buFont typeface="Arial"/>
              <a:buChar char="•"/>
            </a:pPr>
            <a:r>
              <a:rPr lang="en-US" sz="3200" i="0" u="none" strike="noStrike" cap="none" dirty="0">
                <a:solidFill>
                  <a:schemeClr val="tx1"/>
                </a:solidFill>
                <a:latin typeface="Arial"/>
                <a:ea typeface="Arial"/>
                <a:cs typeface="Arial"/>
                <a:sym typeface="Arial"/>
              </a:rPr>
              <a:t>To screen a large number of children in a short amount of time.</a:t>
            </a:r>
            <a:endParaRPr dirty="0">
              <a:solidFill>
                <a:schemeClr val="tx1"/>
              </a:solidFill>
              <a:latin typeface="Arial"/>
              <a:ea typeface="Arial"/>
              <a:cs typeface="Arial"/>
              <a:sym typeface="Arial"/>
            </a:endParaRPr>
          </a:p>
          <a:p>
            <a:pPr marL="342900" marR="0" lvl="0" indent="-342900" algn="l" rtl="0">
              <a:lnSpc>
                <a:spcPct val="100000"/>
              </a:lnSpc>
              <a:spcBef>
                <a:spcPts val="1840"/>
              </a:spcBef>
              <a:spcAft>
                <a:spcPts val="0"/>
              </a:spcAft>
              <a:buClrTx/>
              <a:buSzPts val="3200"/>
              <a:buFont typeface="Arial"/>
              <a:buChar char="•"/>
            </a:pPr>
            <a:r>
              <a:rPr lang="en-US" sz="3200" i="0" u="none" strike="noStrike" cap="none" dirty="0">
                <a:solidFill>
                  <a:schemeClr val="tx1"/>
                </a:solidFill>
                <a:latin typeface="Arial"/>
                <a:ea typeface="Arial"/>
                <a:cs typeface="Arial"/>
                <a:sym typeface="Arial"/>
              </a:rPr>
              <a:t>To separate those children likely to have vision  problems from those not likely to.</a:t>
            </a:r>
            <a:endParaRPr dirty="0">
              <a:solidFill>
                <a:schemeClr val="tx1"/>
              </a:solidFill>
              <a:latin typeface="Arial"/>
              <a:ea typeface="Arial"/>
              <a:cs typeface="Arial"/>
              <a:sym typeface="Arial"/>
            </a:endParaRPr>
          </a:p>
          <a:p>
            <a:pPr marL="342900" marR="0" lvl="0" indent="-342900" algn="l" rtl="0">
              <a:lnSpc>
                <a:spcPct val="100000"/>
              </a:lnSpc>
              <a:spcBef>
                <a:spcPts val="1840"/>
              </a:spcBef>
              <a:spcAft>
                <a:spcPts val="0"/>
              </a:spcAft>
              <a:buClrTx/>
              <a:buSzPts val="3200"/>
              <a:buFont typeface="Arial"/>
              <a:buChar char="•"/>
            </a:pPr>
            <a:r>
              <a:rPr lang="en-US" sz="3200" i="0" u="none" strike="noStrike" cap="none" dirty="0">
                <a:solidFill>
                  <a:schemeClr val="tx1"/>
                </a:solidFill>
                <a:latin typeface="Arial"/>
                <a:ea typeface="Arial"/>
                <a:cs typeface="Arial"/>
                <a:sym typeface="Arial"/>
              </a:rPr>
              <a:t>To refer those children who do not pass the screening or who are suspect for vision problems.</a:t>
            </a:r>
            <a:endParaRPr dirty="0">
              <a:solidFill>
                <a:schemeClr val="tx1"/>
              </a:solidFill>
              <a:latin typeface="Arial"/>
              <a:ea typeface="Arial"/>
              <a:cs typeface="Arial"/>
              <a:sym typeface="Arial"/>
            </a:endParaRPr>
          </a:p>
        </p:txBody>
      </p:sp>
      <p:sp>
        <p:nvSpPr>
          <p:cNvPr id="101" name="Google Shape;101;p6"/>
          <p:cNvSpPr txBox="1">
            <a:spLocks noGrp="1"/>
          </p:cNvSpPr>
          <p:nvPr>
            <p:ph type="title"/>
          </p:nvPr>
        </p:nvSpPr>
        <p:spPr>
          <a:xfrm>
            <a:off x="0" y="457200"/>
            <a:ext cx="9144000" cy="914400"/>
          </a:xfrm>
          <a:prstGeom prst="rect">
            <a:avLst/>
          </a:prstGeom>
          <a:solidFill>
            <a:srgbClr val="FFFFFF"/>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FF00"/>
              </a:buClr>
              <a:buSzPts val="5400"/>
              <a:buFont typeface="Gill Sans"/>
              <a:buNone/>
            </a:pPr>
            <a:r>
              <a:rPr lang="en-US" sz="5400" i="0" u="none">
                <a:solidFill>
                  <a:srgbClr val="000000"/>
                </a:solidFill>
              </a:rPr>
              <a:t>Purpose</a:t>
            </a:r>
            <a:endParaRPr>
              <a:solidFill>
                <a:srgbClr val="000000"/>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Shape 577"/>
        <p:cNvGrpSpPr/>
        <p:nvPr/>
      </p:nvGrpSpPr>
      <p:grpSpPr>
        <a:xfrm>
          <a:off x="0" y="0"/>
          <a:ext cx="0" cy="0"/>
          <a:chOff x="0" y="0"/>
          <a:chExt cx="0" cy="0"/>
        </a:xfrm>
      </p:grpSpPr>
      <p:sp>
        <p:nvSpPr>
          <p:cNvPr id="578" name="Google Shape;578;p73"/>
          <p:cNvSpPr txBox="1"/>
          <p:nvPr/>
        </p:nvSpPr>
        <p:spPr>
          <a:xfrm>
            <a:off x="3706812" y="1809750"/>
            <a:ext cx="1730400" cy="519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CC0000"/>
              </a:buClr>
              <a:buSzPts val="2800"/>
              <a:buFont typeface="Gill Sans"/>
              <a:buNone/>
            </a:pPr>
            <a:r>
              <a:rPr lang="en-US" sz="2800" b="1" i="0" u="none" strike="noStrike" cap="none">
                <a:solidFill>
                  <a:srgbClr val="CC0000"/>
                </a:solidFill>
                <a:latin typeface="Gill Sans"/>
                <a:ea typeface="Gill Sans"/>
                <a:cs typeface="Gill Sans"/>
                <a:sym typeface="Gill Sans"/>
              </a:rPr>
              <a:t>Keystone</a:t>
            </a:r>
            <a:endParaRPr sz="1400" b="0" i="0" u="none" strike="noStrike" cap="none">
              <a:solidFill>
                <a:srgbClr val="000000"/>
              </a:solidFill>
              <a:latin typeface="Arial"/>
              <a:ea typeface="Arial"/>
              <a:cs typeface="Arial"/>
              <a:sym typeface="Arial"/>
            </a:endParaRPr>
          </a:p>
        </p:txBody>
      </p:sp>
      <p:sp>
        <p:nvSpPr>
          <p:cNvPr id="579" name="Google Shape;579;p73"/>
          <p:cNvSpPr txBox="1"/>
          <p:nvPr/>
        </p:nvSpPr>
        <p:spPr>
          <a:xfrm>
            <a:off x="917575" y="4953000"/>
            <a:ext cx="7162800" cy="1323600"/>
          </a:xfrm>
          <a:prstGeom prst="rect">
            <a:avLst/>
          </a:prstGeom>
          <a:solidFill>
            <a:schemeClr val="dk2"/>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000"/>
              <a:buFont typeface="Times New Roman"/>
              <a:buNone/>
            </a:pPr>
            <a:r>
              <a:rPr lang="en-US" sz="2000" b="0" i="0" u="none" strike="noStrike" cap="none">
                <a:solidFill>
                  <a:schemeClr val="lt1"/>
                </a:solidFill>
                <a:latin typeface="Arial"/>
                <a:ea typeface="Arial"/>
                <a:cs typeface="Arial"/>
                <a:sym typeface="Arial"/>
              </a:rPr>
              <a:t>A correct response with this screen is for the child to see 3 circles with both eyes.  The circles should be in a vertical line or only minimally separated (if minimally separated it is acceptable to see 4 circles).</a:t>
            </a:r>
            <a:endParaRPr sz="1400" b="0" i="0" u="none" strike="noStrike" cap="none">
              <a:solidFill>
                <a:srgbClr val="000000"/>
              </a:solidFill>
              <a:latin typeface="Arial"/>
              <a:ea typeface="Arial"/>
              <a:cs typeface="Arial"/>
              <a:sym typeface="Arial"/>
            </a:endParaRPr>
          </a:p>
        </p:txBody>
      </p:sp>
      <p:grpSp>
        <p:nvGrpSpPr>
          <p:cNvPr id="580" name="Google Shape;580;p73"/>
          <p:cNvGrpSpPr/>
          <p:nvPr/>
        </p:nvGrpSpPr>
        <p:grpSpPr>
          <a:xfrm>
            <a:off x="1676400" y="2133600"/>
            <a:ext cx="5791200" cy="2609850"/>
            <a:chOff x="912" y="1344"/>
            <a:chExt cx="3648" cy="1644"/>
          </a:xfrm>
        </p:grpSpPr>
        <p:sp>
          <p:nvSpPr>
            <p:cNvPr id="581" name="Google Shape;581;p73"/>
            <p:cNvSpPr/>
            <p:nvPr/>
          </p:nvSpPr>
          <p:spPr>
            <a:xfrm rot="10800000" flipH="1">
              <a:off x="3552" y="1668"/>
              <a:ext cx="300" cy="300"/>
            </a:xfrm>
            <a:prstGeom prst="ellipse">
              <a:avLst/>
            </a:prstGeom>
            <a:solidFill>
              <a:srgbClr val="FF0000"/>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82" name="Google Shape;582;p73"/>
            <p:cNvSpPr/>
            <p:nvPr/>
          </p:nvSpPr>
          <p:spPr>
            <a:xfrm>
              <a:off x="3552" y="2256"/>
              <a:ext cx="300" cy="300"/>
            </a:xfrm>
            <a:prstGeom prst="ellipse">
              <a:avLst/>
            </a:prstGeom>
            <a:solidFill>
              <a:schemeClr val="lt1"/>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83" name="Google Shape;583;p73"/>
            <p:cNvSpPr/>
            <p:nvPr/>
          </p:nvSpPr>
          <p:spPr>
            <a:xfrm>
              <a:off x="1632" y="2160"/>
              <a:ext cx="300" cy="300"/>
            </a:xfrm>
            <a:prstGeom prst="ellipse">
              <a:avLst/>
            </a:prstGeom>
            <a:solidFill>
              <a:schemeClr val="lt1"/>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84" name="Google Shape;584;p73"/>
            <p:cNvSpPr/>
            <p:nvPr/>
          </p:nvSpPr>
          <p:spPr>
            <a:xfrm>
              <a:off x="1632" y="2688"/>
              <a:ext cx="300" cy="300"/>
            </a:xfrm>
            <a:prstGeom prst="ellipse">
              <a:avLst/>
            </a:prstGeom>
            <a:solidFill>
              <a:schemeClr val="dk2"/>
            </a:solidFill>
            <a:ln w="9525"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85" name="Google Shape;585;p73"/>
            <p:cNvSpPr txBox="1"/>
            <p:nvPr/>
          </p:nvSpPr>
          <p:spPr>
            <a:xfrm>
              <a:off x="3840" y="1680"/>
              <a:ext cx="600" cy="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400"/>
                <a:buFont typeface="Times New Roman"/>
                <a:buNone/>
              </a:pPr>
              <a:r>
                <a:rPr lang="en-US" sz="2400" b="0" i="0" u="none" strike="noStrike" cap="none" dirty="0">
                  <a:solidFill>
                    <a:schemeClr val="tx1"/>
                  </a:solidFill>
                  <a:latin typeface="Times New Roman"/>
                  <a:ea typeface="Times New Roman"/>
                  <a:cs typeface="Times New Roman"/>
                  <a:sym typeface="Times New Roman"/>
                </a:rPr>
                <a:t>red</a:t>
              </a:r>
              <a:endParaRPr sz="1400" b="0" i="0" u="none" strike="noStrike" cap="none" dirty="0">
                <a:solidFill>
                  <a:schemeClr val="tx1"/>
                </a:solidFill>
                <a:latin typeface="Arial"/>
                <a:ea typeface="Arial"/>
                <a:cs typeface="Arial"/>
                <a:sym typeface="Arial"/>
              </a:endParaRPr>
            </a:p>
          </p:txBody>
        </p:sp>
        <p:sp>
          <p:nvSpPr>
            <p:cNvPr id="586" name="Google Shape;586;p73"/>
            <p:cNvSpPr txBox="1"/>
            <p:nvPr/>
          </p:nvSpPr>
          <p:spPr>
            <a:xfrm>
              <a:off x="3936" y="2304"/>
              <a:ext cx="600" cy="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400"/>
                <a:buFont typeface="Times New Roman"/>
                <a:buNone/>
              </a:pPr>
              <a:r>
                <a:rPr lang="en-US" sz="2400" b="0" i="0" u="none" strike="noStrike" cap="none" dirty="0">
                  <a:solidFill>
                    <a:schemeClr val="tx1"/>
                  </a:solidFill>
                  <a:latin typeface="Times New Roman"/>
                  <a:ea typeface="Times New Roman"/>
                  <a:cs typeface="Times New Roman"/>
                  <a:sym typeface="Times New Roman"/>
                </a:rPr>
                <a:t>white</a:t>
              </a:r>
              <a:endParaRPr sz="1400" b="0" i="0" u="none" strike="noStrike" cap="none" dirty="0">
                <a:solidFill>
                  <a:schemeClr val="tx1"/>
                </a:solidFill>
                <a:latin typeface="Arial"/>
                <a:ea typeface="Arial"/>
                <a:cs typeface="Arial"/>
                <a:sym typeface="Arial"/>
              </a:endParaRPr>
            </a:p>
          </p:txBody>
        </p:sp>
        <p:sp>
          <p:nvSpPr>
            <p:cNvPr id="587" name="Google Shape;587;p73"/>
            <p:cNvSpPr txBox="1"/>
            <p:nvPr/>
          </p:nvSpPr>
          <p:spPr>
            <a:xfrm>
              <a:off x="912" y="2160"/>
              <a:ext cx="600" cy="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400"/>
                <a:buFont typeface="Times New Roman"/>
                <a:buNone/>
              </a:pPr>
              <a:r>
                <a:rPr lang="en-US" sz="2400" b="0" i="0" u="none" strike="noStrike" cap="none" dirty="0">
                  <a:solidFill>
                    <a:schemeClr val="tx1"/>
                  </a:solidFill>
                  <a:latin typeface="Times New Roman"/>
                  <a:ea typeface="Times New Roman"/>
                  <a:cs typeface="Times New Roman"/>
                  <a:sym typeface="Times New Roman"/>
                </a:rPr>
                <a:t>white</a:t>
              </a:r>
              <a:endParaRPr sz="1400" b="0" i="0" u="none" strike="noStrike" cap="none" dirty="0">
                <a:solidFill>
                  <a:schemeClr val="tx1"/>
                </a:solidFill>
                <a:latin typeface="Arial"/>
                <a:ea typeface="Arial"/>
                <a:cs typeface="Arial"/>
                <a:sym typeface="Arial"/>
              </a:endParaRPr>
            </a:p>
          </p:txBody>
        </p:sp>
        <p:sp>
          <p:nvSpPr>
            <p:cNvPr id="588" name="Google Shape;588;p73"/>
            <p:cNvSpPr txBox="1"/>
            <p:nvPr/>
          </p:nvSpPr>
          <p:spPr>
            <a:xfrm>
              <a:off x="960" y="2640"/>
              <a:ext cx="600" cy="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400"/>
                <a:buFont typeface="Times New Roman"/>
                <a:buNone/>
              </a:pPr>
              <a:r>
                <a:rPr lang="en-US" sz="2400" b="0" i="0" u="none" strike="noStrike" cap="none" dirty="0">
                  <a:solidFill>
                    <a:schemeClr val="tx1"/>
                  </a:solidFill>
                  <a:latin typeface="Times New Roman"/>
                  <a:ea typeface="Times New Roman"/>
                  <a:cs typeface="Times New Roman"/>
                  <a:sym typeface="Times New Roman"/>
                </a:rPr>
                <a:t>blue</a:t>
              </a:r>
              <a:endParaRPr sz="1400" b="0" i="0" u="none" strike="noStrike" cap="none" dirty="0">
                <a:solidFill>
                  <a:schemeClr val="tx1"/>
                </a:solidFill>
                <a:latin typeface="Arial"/>
                <a:ea typeface="Arial"/>
                <a:cs typeface="Arial"/>
                <a:sym typeface="Arial"/>
              </a:endParaRPr>
            </a:p>
          </p:txBody>
        </p:sp>
        <p:sp>
          <p:nvSpPr>
            <p:cNvPr id="589" name="Google Shape;589;p73"/>
            <p:cNvSpPr txBox="1"/>
            <p:nvPr/>
          </p:nvSpPr>
          <p:spPr>
            <a:xfrm>
              <a:off x="1296" y="1344"/>
              <a:ext cx="900" cy="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400"/>
                <a:buFont typeface="Times New Roman"/>
                <a:buNone/>
              </a:pPr>
              <a:r>
                <a:rPr lang="en-US" sz="2400" b="0" i="0" u="none" strike="noStrike" cap="none" dirty="0">
                  <a:solidFill>
                    <a:schemeClr val="tx1"/>
                  </a:solidFill>
                  <a:latin typeface="Times New Roman"/>
                  <a:ea typeface="Times New Roman"/>
                  <a:cs typeface="Times New Roman"/>
                  <a:sym typeface="Times New Roman"/>
                </a:rPr>
                <a:t>Right eye</a:t>
              </a:r>
              <a:endParaRPr sz="1400" b="0" i="0" u="none" strike="noStrike" cap="none" dirty="0">
                <a:solidFill>
                  <a:schemeClr val="tx1"/>
                </a:solidFill>
                <a:latin typeface="Arial"/>
                <a:ea typeface="Arial"/>
                <a:cs typeface="Arial"/>
                <a:sym typeface="Arial"/>
              </a:endParaRPr>
            </a:p>
          </p:txBody>
        </p:sp>
        <p:sp>
          <p:nvSpPr>
            <p:cNvPr id="590" name="Google Shape;590;p73"/>
            <p:cNvSpPr txBox="1"/>
            <p:nvPr/>
          </p:nvSpPr>
          <p:spPr>
            <a:xfrm>
              <a:off x="3360" y="1344"/>
              <a:ext cx="1200" cy="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400"/>
                <a:buFont typeface="Times New Roman"/>
                <a:buNone/>
              </a:pPr>
              <a:r>
                <a:rPr lang="en-US" sz="2400" b="0" i="0" u="none" strike="noStrike" cap="none" dirty="0">
                  <a:solidFill>
                    <a:schemeClr val="tx1"/>
                  </a:solidFill>
                  <a:latin typeface="Times New Roman"/>
                  <a:ea typeface="Times New Roman"/>
                  <a:cs typeface="Times New Roman"/>
                  <a:sym typeface="Times New Roman"/>
                </a:rPr>
                <a:t>Left eye</a:t>
              </a:r>
              <a:endParaRPr sz="1400" b="0" i="0" u="none" strike="noStrike" cap="none" dirty="0">
                <a:solidFill>
                  <a:schemeClr val="tx1"/>
                </a:solidFill>
                <a:latin typeface="Arial"/>
                <a:ea typeface="Arial"/>
                <a:cs typeface="Arial"/>
                <a:sym typeface="Arial"/>
              </a:endParaRPr>
            </a:p>
          </p:txBody>
        </p:sp>
      </p:grpSp>
      <p:sp>
        <p:nvSpPr>
          <p:cNvPr id="591" name="Google Shape;591;p73"/>
          <p:cNvSpPr txBox="1">
            <a:spLocks noGrp="1"/>
          </p:cNvSpPr>
          <p:nvPr>
            <p:ph type="title"/>
          </p:nvPr>
        </p:nvSpPr>
        <p:spPr>
          <a:xfrm>
            <a:off x="0" y="457200"/>
            <a:ext cx="9020908" cy="914400"/>
          </a:xfrm>
          <a:prstGeom prst="rect">
            <a:avLst/>
          </a:prstGeom>
          <a:solidFill>
            <a:srgbClr val="FFFFFF"/>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FF00"/>
              </a:buClr>
              <a:buSzPts val="5400"/>
              <a:buFont typeface="Gill Sans"/>
              <a:buNone/>
            </a:pPr>
            <a:r>
              <a:rPr lang="en-US" sz="5400" i="0" u="none" dirty="0">
                <a:solidFill>
                  <a:srgbClr val="000000"/>
                </a:solidFill>
              </a:rPr>
              <a:t>Binocular Vision </a:t>
            </a:r>
            <a:endParaRPr dirty="0">
              <a:solidFill>
                <a:srgbClr val="000000"/>
              </a:solidFill>
            </a:endParaRPr>
          </a:p>
        </p:txBody>
      </p:sp>
      <p:cxnSp>
        <p:nvCxnSpPr>
          <p:cNvPr id="592" name="Google Shape;592;p73"/>
          <p:cNvCxnSpPr/>
          <p:nvPr/>
        </p:nvCxnSpPr>
        <p:spPr>
          <a:xfrm>
            <a:off x="1485900" y="2590800"/>
            <a:ext cx="6172200" cy="0"/>
          </a:xfrm>
          <a:prstGeom prst="straightConnector1">
            <a:avLst/>
          </a:prstGeom>
          <a:noFill/>
          <a:ln w="38100" cap="flat" cmpd="sng">
            <a:solidFill>
              <a:schemeClr val="tx1"/>
            </a:solidFill>
            <a:prstDash val="solid"/>
            <a:miter lim="800000"/>
            <a:headEnd type="none" w="sm" len="sm"/>
            <a:tailEnd type="none" w="sm" len="sm"/>
          </a:ln>
        </p:spPr>
      </p:cxn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Shape 597"/>
        <p:cNvGrpSpPr/>
        <p:nvPr/>
      </p:nvGrpSpPr>
      <p:grpSpPr>
        <a:xfrm>
          <a:off x="0" y="0"/>
          <a:ext cx="0" cy="0"/>
          <a:chOff x="0" y="0"/>
          <a:chExt cx="0" cy="0"/>
        </a:xfrm>
      </p:grpSpPr>
      <p:sp>
        <p:nvSpPr>
          <p:cNvPr id="598" name="Google Shape;598;p74"/>
          <p:cNvSpPr txBox="1"/>
          <p:nvPr/>
        </p:nvSpPr>
        <p:spPr>
          <a:xfrm>
            <a:off x="3706812" y="1905000"/>
            <a:ext cx="1730400" cy="519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CC0000"/>
              </a:buClr>
              <a:buSzPts val="2800"/>
              <a:buFont typeface="Gill Sans"/>
              <a:buNone/>
            </a:pPr>
            <a:r>
              <a:rPr lang="en-US" sz="2800" b="1" i="0" u="none" strike="noStrike" cap="none">
                <a:solidFill>
                  <a:srgbClr val="CC0000"/>
                </a:solidFill>
                <a:latin typeface="Gill Sans"/>
                <a:ea typeface="Gill Sans"/>
                <a:cs typeface="Gill Sans"/>
                <a:sym typeface="Gill Sans"/>
              </a:rPr>
              <a:t>Keystone</a:t>
            </a:r>
            <a:endParaRPr sz="1400" b="0" i="0" u="none" strike="noStrike" cap="none">
              <a:solidFill>
                <a:srgbClr val="000000"/>
              </a:solidFill>
              <a:latin typeface="Arial"/>
              <a:ea typeface="Arial"/>
              <a:cs typeface="Arial"/>
              <a:sym typeface="Arial"/>
            </a:endParaRPr>
          </a:p>
        </p:txBody>
      </p:sp>
      <p:sp>
        <p:nvSpPr>
          <p:cNvPr id="599" name="Google Shape;599;p74"/>
          <p:cNvSpPr txBox="1"/>
          <p:nvPr/>
        </p:nvSpPr>
        <p:spPr>
          <a:xfrm>
            <a:off x="914400" y="5318125"/>
            <a:ext cx="7162800" cy="1323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2000"/>
              <a:buFont typeface="Times New Roman"/>
              <a:buNone/>
            </a:pPr>
            <a:r>
              <a:rPr lang="en-US" sz="2000" b="1" i="0" u="none" strike="noStrike" cap="none" dirty="0">
                <a:solidFill>
                  <a:schemeClr val="tx1"/>
                </a:solidFill>
                <a:latin typeface="Arial"/>
                <a:ea typeface="Arial"/>
                <a:cs typeface="Arial"/>
                <a:sym typeface="Arial"/>
              </a:rPr>
              <a:t>A correct response with this screen is for the child to see 3 circles with both eyes.  The circles should be in a vertical line or only minimally separated (if minimally separated it is acceptable to see 4 circles).</a:t>
            </a:r>
            <a:endParaRPr sz="1400" b="0" i="0" u="none" strike="noStrike" cap="none" dirty="0">
              <a:solidFill>
                <a:schemeClr val="tx1"/>
              </a:solidFill>
              <a:latin typeface="Arial"/>
              <a:ea typeface="Arial"/>
              <a:cs typeface="Arial"/>
              <a:sym typeface="Arial"/>
            </a:endParaRPr>
          </a:p>
        </p:txBody>
      </p:sp>
      <p:grpSp>
        <p:nvGrpSpPr>
          <p:cNvPr id="600" name="Google Shape;600;p74"/>
          <p:cNvGrpSpPr/>
          <p:nvPr/>
        </p:nvGrpSpPr>
        <p:grpSpPr>
          <a:xfrm>
            <a:off x="876300" y="2209800"/>
            <a:ext cx="7362825" cy="2932112"/>
            <a:chOff x="552" y="1440"/>
            <a:chExt cx="4638" cy="1847"/>
          </a:xfrm>
        </p:grpSpPr>
        <p:sp>
          <p:nvSpPr>
            <p:cNvPr id="601" name="Google Shape;601;p74"/>
            <p:cNvSpPr/>
            <p:nvPr/>
          </p:nvSpPr>
          <p:spPr>
            <a:xfrm rot="10800000" flipH="1">
              <a:off x="1074" y="1562"/>
              <a:ext cx="300" cy="300"/>
            </a:xfrm>
            <a:prstGeom prst="ellipse">
              <a:avLst/>
            </a:prstGeom>
            <a:solidFill>
              <a:srgbClr val="CC0000"/>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02" name="Google Shape;602;p74"/>
            <p:cNvSpPr/>
            <p:nvPr/>
          </p:nvSpPr>
          <p:spPr>
            <a:xfrm>
              <a:off x="4353" y="2002"/>
              <a:ext cx="300" cy="300"/>
            </a:xfrm>
            <a:prstGeom prst="ellipse">
              <a:avLst/>
            </a:prstGeom>
            <a:solidFill>
              <a:schemeClr val="lt1"/>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03" name="Google Shape;603;p74"/>
            <p:cNvSpPr/>
            <p:nvPr/>
          </p:nvSpPr>
          <p:spPr>
            <a:xfrm>
              <a:off x="1074" y="2143"/>
              <a:ext cx="300" cy="300"/>
            </a:xfrm>
            <a:prstGeom prst="ellipse">
              <a:avLst/>
            </a:prstGeom>
            <a:solidFill>
              <a:schemeClr val="lt1"/>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04" name="Google Shape;604;p74"/>
            <p:cNvSpPr/>
            <p:nvPr/>
          </p:nvSpPr>
          <p:spPr>
            <a:xfrm>
              <a:off x="1074" y="2611"/>
              <a:ext cx="300" cy="300"/>
            </a:xfrm>
            <a:prstGeom prst="ellipse">
              <a:avLst/>
            </a:prstGeom>
            <a:solidFill>
              <a:schemeClr val="dk2"/>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05" name="Google Shape;605;p74"/>
            <p:cNvSpPr txBox="1"/>
            <p:nvPr/>
          </p:nvSpPr>
          <p:spPr>
            <a:xfrm>
              <a:off x="647" y="1581"/>
              <a:ext cx="600" cy="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400"/>
                <a:buFont typeface="Times New Roman"/>
                <a:buNone/>
              </a:pPr>
              <a:r>
                <a:rPr lang="en-US" sz="2400" b="0" i="0" u="none" strike="noStrike" cap="none" dirty="0">
                  <a:solidFill>
                    <a:schemeClr val="tx1"/>
                  </a:solidFill>
                  <a:latin typeface="Times New Roman"/>
                  <a:ea typeface="Times New Roman"/>
                  <a:cs typeface="Times New Roman"/>
                  <a:sym typeface="Times New Roman"/>
                </a:rPr>
                <a:t>red</a:t>
              </a:r>
              <a:endParaRPr sz="1400" b="0" i="0" u="none" strike="noStrike" cap="none" dirty="0">
                <a:solidFill>
                  <a:schemeClr val="tx1"/>
                </a:solidFill>
                <a:latin typeface="Arial"/>
                <a:ea typeface="Arial"/>
                <a:cs typeface="Arial"/>
                <a:sym typeface="Arial"/>
              </a:endParaRPr>
            </a:p>
          </p:txBody>
        </p:sp>
        <p:sp>
          <p:nvSpPr>
            <p:cNvPr id="606" name="Google Shape;606;p74"/>
            <p:cNvSpPr txBox="1"/>
            <p:nvPr/>
          </p:nvSpPr>
          <p:spPr>
            <a:xfrm>
              <a:off x="4590" y="2002"/>
              <a:ext cx="600" cy="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400"/>
                <a:buFont typeface="Times New Roman"/>
                <a:buNone/>
              </a:pPr>
              <a:r>
                <a:rPr lang="en-US" sz="2400" b="0" i="0" u="none" strike="noStrike" cap="none" dirty="0">
                  <a:solidFill>
                    <a:schemeClr val="tx1"/>
                  </a:solidFill>
                  <a:latin typeface="Times New Roman"/>
                  <a:ea typeface="Times New Roman"/>
                  <a:cs typeface="Times New Roman"/>
                  <a:sym typeface="Times New Roman"/>
                </a:rPr>
                <a:t>white</a:t>
              </a:r>
              <a:endParaRPr sz="1400" b="0" i="0" u="none" strike="noStrike" cap="none" dirty="0">
                <a:solidFill>
                  <a:schemeClr val="tx1"/>
                </a:solidFill>
                <a:latin typeface="Arial"/>
                <a:ea typeface="Arial"/>
                <a:cs typeface="Arial"/>
                <a:sym typeface="Arial"/>
              </a:endParaRPr>
            </a:p>
          </p:txBody>
        </p:sp>
        <p:sp>
          <p:nvSpPr>
            <p:cNvPr id="607" name="Google Shape;607;p74"/>
            <p:cNvSpPr txBox="1"/>
            <p:nvPr/>
          </p:nvSpPr>
          <p:spPr>
            <a:xfrm>
              <a:off x="579" y="2143"/>
              <a:ext cx="600" cy="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400"/>
                <a:buFont typeface="Times New Roman"/>
                <a:buNone/>
              </a:pPr>
              <a:r>
                <a:rPr lang="en-US" sz="2400" b="0" i="0" u="none" strike="noStrike" cap="none" dirty="0">
                  <a:solidFill>
                    <a:schemeClr val="tx1"/>
                  </a:solidFill>
                  <a:latin typeface="Times New Roman"/>
                  <a:ea typeface="Times New Roman"/>
                  <a:cs typeface="Times New Roman"/>
                  <a:sym typeface="Times New Roman"/>
                </a:rPr>
                <a:t>white</a:t>
              </a:r>
              <a:endParaRPr sz="1400" b="0" i="0" u="none" strike="noStrike" cap="none" dirty="0">
                <a:solidFill>
                  <a:schemeClr val="tx1"/>
                </a:solidFill>
                <a:latin typeface="Arial"/>
                <a:ea typeface="Arial"/>
                <a:cs typeface="Arial"/>
                <a:sym typeface="Arial"/>
              </a:endParaRPr>
            </a:p>
          </p:txBody>
        </p:sp>
        <p:sp>
          <p:nvSpPr>
            <p:cNvPr id="608" name="Google Shape;608;p74"/>
            <p:cNvSpPr txBox="1"/>
            <p:nvPr/>
          </p:nvSpPr>
          <p:spPr>
            <a:xfrm>
              <a:off x="3545" y="2470"/>
              <a:ext cx="600" cy="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400"/>
                <a:buFont typeface="Times New Roman"/>
                <a:buNone/>
              </a:pPr>
              <a:r>
                <a:rPr lang="en-US" sz="2400" b="0" i="0" u="none" strike="noStrike" cap="none" dirty="0">
                  <a:solidFill>
                    <a:schemeClr val="tx1"/>
                  </a:solidFill>
                  <a:latin typeface="Times New Roman"/>
                  <a:ea typeface="Times New Roman"/>
                  <a:cs typeface="Times New Roman"/>
                  <a:sym typeface="Times New Roman"/>
                </a:rPr>
                <a:t>blue</a:t>
              </a:r>
              <a:endParaRPr sz="1400" b="0" i="0" u="none" strike="noStrike" cap="none" dirty="0">
                <a:solidFill>
                  <a:schemeClr val="tx1"/>
                </a:solidFill>
                <a:latin typeface="Arial"/>
                <a:ea typeface="Arial"/>
                <a:cs typeface="Arial"/>
                <a:sym typeface="Arial"/>
              </a:endParaRPr>
            </a:p>
          </p:txBody>
        </p:sp>
        <p:sp>
          <p:nvSpPr>
            <p:cNvPr id="609" name="Google Shape;609;p74"/>
            <p:cNvSpPr/>
            <p:nvPr/>
          </p:nvSpPr>
          <p:spPr>
            <a:xfrm rot="10800000" flipH="1">
              <a:off x="4353" y="1562"/>
              <a:ext cx="300" cy="300"/>
            </a:xfrm>
            <a:prstGeom prst="ellipse">
              <a:avLst/>
            </a:prstGeom>
            <a:solidFill>
              <a:srgbClr val="CC0000"/>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10" name="Google Shape;610;p74"/>
            <p:cNvSpPr txBox="1"/>
            <p:nvPr/>
          </p:nvSpPr>
          <p:spPr>
            <a:xfrm>
              <a:off x="3925" y="1581"/>
              <a:ext cx="600" cy="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400"/>
                <a:buFont typeface="Times New Roman"/>
                <a:buNone/>
              </a:pPr>
              <a:r>
                <a:rPr lang="en-US" sz="2400" b="0" i="0" u="none" strike="noStrike" cap="none" dirty="0">
                  <a:solidFill>
                    <a:schemeClr val="tx1"/>
                  </a:solidFill>
                  <a:latin typeface="Times New Roman"/>
                  <a:ea typeface="Times New Roman"/>
                  <a:cs typeface="Times New Roman"/>
                  <a:sym typeface="Times New Roman"/>
                </a:rPr>
                <a:t>red</a:t>
              </a:r>
              <a:endParaRPr sz="1400" b="0" i="0" u="none" strike="noStrike" cap="none" dirty="0">
                <a:solidFill>
                  <a:schemeClr val="tx1"/>
                </a:solidFill>
                <a:latin typeface="Arial"/>
                <a:ea typeface="Arial"/>
                <a:cs typeface="Arial"/>
                <a:sym typeface="Arial"/>
              </a:endParaRPr>
            </a:p>
          </p:txBody>
        </p:sp>
        <p:sp>
          <p:nvSpPr>
            <p:cNvPr id="611" name="Google Shape;611;p74"/>
            <p:cNvSpPr/>
            <p:nvPr/>
          </p:nvSpPr>
          <p:spPr>
            <a:xfrm>
              <a:off x="3973" y="2002"/>
              <a:ext cx="300" cy="300"/>
            </a:xfrm>
            <a:prstGeom prst="ellipse">
              <a:avLst/>
            </a:prstGeom>
            <a:solidFill>
              <a:schemeClr val="lt1"/>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12" name="Google Shape;612;p74"/>
            <p:cNvSpPr/>
            <p:nvPr/>
          </p:nvSpPr>
          <p:spPr>
            <a:xfrm>
              <a:off x="3973" y="2470"/>
              <a:ext cx="300" cy="300"/>
            </a:xfrm>
            <a:prstGeom prst="ellipse">
              <a:avLst/>
            </a:prstGeom>
            <a:solidFill>
              <a:schemeClr val="dk2"/>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13" name="Google Shape;613;p74"/>
            <p:cNvSpPr txBox="1"/>
            <p:nvPr/>
          </p:nvSpPr>
          <p:spPr>
            <a:xfrm>
              <a:off x="552" y="2658"/>
              <a:ext cx="600" cy="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400"/>
                <a:buFont typeface="Times New Roman"/>
                <a:buNone/>
              </a:pPr>
              <a:r>
                <a:rPr lang="en-US" sz="2400" b="0" i="0" u="none" strike="noStrike" cap="none" dirty="0">
                  <a:solidFill>
                    <a:schemeClr val="tx1"/>
                  </a:solidFill>
                  <a:latin typeface="Times New Roman"/>
                  <a:ea typeface="Times New Roman"/>
                  <a:cs typeface="Times New Roman"/>
                  <a:sym typeface="Times New Roman"/>
                </a:rPr>
                <a:t>blue</a:t>
              </a:r>
              <a:endParaRPr sz="1400" b="0" i="0" u="none" strike="noStrike" cap="none" dirty="0">
                <a:solidFill>
                  <a:schemeClr val="tx1"/>
                </a:solidFill>
                <a:latin typeface="Arial"/>
                <a:ea typeface="Arial"/>
                <a:cs typeface="Arial"/>
                <a:sym typeface="Arial"/>
              </a:endParaRPr>
            </a:p>
          </p:txBody>
        </p:sp>
        <p:sp>
          <p:nvSpPr>
            <p:cNvPr id="614" name="Google Shape;614;p74"/>
            <p:cNvSpPr/>
            <p:nvPr/>
          </p:nvSpPr>
          <p:spPr>
            <a:xfrm>
              <a:off x="2120" y="1627"/>
              <a:ext cx="300" cy="300"/>
            </a:xfrm>
            <a:prstGeom prst="ellipse">
              <a:avLst/>
            </a:prstGeom>
            <a:solidFill>
              <a:srgbClr val="CC0000"/>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15" name="Google Shape;615;p74"/>
            <p:cNvSpPr/>
            <p:nvPr/>
          </p:nvSpPr>
          <p:spPr>
            <a:xfrm>
              <a:off x="2120" y="2002"/>
              <a:ext cx="300" cy="300"/>
            </a:xfrm>
            <a:prstGeom prst="ellipse">
              <a:avLst/>
            </a:prstGeom>
            <a:solidFill>
              <a:schemeClr val="lt1"/>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16" name="Google Shape;616;p74"/>
            <p:cNvSpPr/>
            <p:nvPr/>
          </p:nvSpPr>
          <p:spPr>
            <a:xfrm>
              <a:off x="2547" y="2002"/>
              <a:ext cx="300" cy="300"/>
            </a:xfrm>
            <a:prstGeom prst="ellipse">
              <a:avLst/>
            </a:prstGeom>
            <a:solidFill>
              <a:schemeClr val="lt1"/>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17" name="Google Shape;617;p74"/>
            <p:cNvSpPr/>
            <p:nvPr/>
          </p:nvSpPr>
          <p:spPr>
            <a:xfrm>
              <a:off x="2547" y="2424"/>
              <a:ext cx="300" cy="300"/>
            </a:xfrm>
            <a:prstGeom prst="ellipse">
              <a:avLst/>
            </a:prstGeom>
            <a:solidFill>
              <a:schemeClr val="dk2"/>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18" name="Google Shape;618;p74"/>
            <p:cNvSpPr txBox="1"/>
            <p:nvPr/>
          </p:nvSpPr>
          <p:spPr>
            <a:xfrm>
              <a:off x="2072" y="2424"/>
              <a:ext cx="600" cy="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400"/>
                <a:buFont typeface="Times New Roman"/>
                <a:buNone/>
              </a:pPr>
              <a:r>
                <a:rPr lang="en-US" sz="2400" b="0" i="0" u="none" strike="noStrike" cap="none" dirty="0">
                  <a:solidFill>
                    <a:schemeClr val="tx1"/>
                  </a:solidFill>
                  <a:latin typeface="Times New Roman"/>
                  <a:ea typeface="Times New Roman"/>
                  <a:cs typeface="Times New Roman"/>
                  <a:sym typeface="Times New Roman"/>
                </a:rPr>
                <a:t>blue</a:t>
              </a:r>
              <a:endParaRPr sz="1400" b="0" i="0" u="none" strike="noStrike" cap="none" dirty="0">
                <a:solidFill>
                  <a:schemeClr val="tx1"/>
                </a:solidFill>
                <a:latin typeface="Arial"/>
                <a:ea typeface="Arial"/>
                <a:cs typeface="Arial"/>
                <a:sym typeface="Arial"/>
              </a:endParaRPr>
            </a:p>
          </p:txBody>
        </p:sp>
        <p:sp>
          <p:nvSpPr>
            <p:cNvPr id="619" name="Google Shape;619;p74"/>
            <p:cNvSpPr txBox="1"/>
            <p:nvPr/>
          </p:nvSpPr>
          <p:spPr>
            <a:xfrm>
              <a:off x="2500" y="1627"/>
              <a:ext cx="600" cy="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400"/>
                <a:buFont typeface="Times New Roman"/>
                <a:buNone/>
              </a:pPr>
              <a:r>
                <a:rPr lang="en-US" sz="2400" b="0" i="0" u="none" strike="noStrike" cap="none" dirty="0">
                  <a:solidFill>
                    <a:schemeClr val="tx1"/>
                  </a:solidFill>
                  <a:latin typeface="Times New Roman"/>
                  <a:ea typeface="Times New Roman"/>
                  <a:cs typeface="Times New Roman"/>
                  <a:sym typeface="Times New Roman"/>
                </a:rPr>
                <a:t>red</a:t>
              </a:r>
              <a:endParaRPr sz="1400" b="0" i="0" u="none" strike="noStrike" cap="none" dirty="0">
                <a:solidFill>
                  <a:schemeClr val="tx1"/>
                </a:solidFill>
                <a:latin typeface="Arial"/>
                <a:ea typeface="Arial"/>
                <a:cs typeface="Arial"/>
                <a:sym typeface="Arial"/>
              </a:endParaRPr>
            </a:p>
          </p:txBody>
        </p:sp>
        <p:sp>
          <p:nvSpPr>
            <p:cNvPr id="620" name="Google Shape;620;p74"/>
            <p:cNvSpPr txBox="1"/>
            <p:nvPr/>
          </p:nvSpPr>
          <p:spPr>
            <a:xfrm>
              <a:off x="2785" y="1955"/>
              <a:ext cx="600" cy="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400"/>
                <a:buFont typeface="Times New Roman"/>
                <a:buNone/>
              </a:pPr>
              <a:r>
                <a:rPr lang="en-US" sz="2400" b="0" i="0" u="none" strike="noStrike" cap="none" dirty="0">
                  <a:solidFill>
                    <a:schemeClr val="tx1"/>
                  </a:solidFill>
                  <a:latin typeface="Times New Roman"/>
                  <a:ea typeface="Times New Roman"/>
                  <a:cs typeface="Times New Roman"/>
                  <a:sym typeface="Times New Roman"/>
                </a:rPr>
                <a:t>white</a:t>
              </a:r>
              <a:endParaRPr sz="1400" b="0" i="0" u="none" strike="noStrike" cap="none" dirty="0">
                <a:solidFill>
                  <a:schemeClr val="tx1"/>
                </a:solidFill>
                <a:latin typeface="Arial"/>
                <a:ea typeface="Arial"/>
                <a:cs typeface="Arial"/>
                <a:sym typeface="Arial"/>
              </a:endParaRPr>
            </a:p>
          </p:txBody>
        </p:sp>
        <p:cxnSp>
          <p:nvCxnSpPr>
            <p:cNvPr id="621" name="Google Shape;621;p74"/>
            <p:cNvCxnSpPr/>
            <p:nvPr/>
          </p:nvCxnSpPr>
          <p:spPr>
            <a:xfrm>
              <a:off x="1692" y="1487"/>
              <a:ext cx="0" cy="1800"/>
            </a:xfrm>
            <a:prstGeom prst="straightConnector1">
              <a:avLst/>
            </a:prstGeom>
            <a:noFill/>
            <a:ln w="9525" cap="flat" cmpd="sng">
              <a:solidFill>
                <a:schemeClr val="lt1"/>
              </a:solidFill>
              <a:prstDash val="solid"/>
              <a:miter lim="800000"/>
              <a:headEnd type="none" w="sm" len="sm"/>
              <a:tailEnd type="none" w="sm" len="sm"/>
            </a:ln>
          </p:spPr>
        </p:cxnSp>
        <p:cxnSp>
          <p:nvCxnSpPr>
            <p:cNvPr id="622" name="Google Shape;622;p74"/>
            <p:cNvCxnSpPr/>
            <p:nvPr/>
          </p:nvCxnSpPr>
          <p:spPr>
            <a:xfrm>
              <a:off x="3403" y="1440"/>
              <a:ext cx="0" cy="1800"/>
            </a:xfrm>
            <a:prstGeom prst="straightConnector1">
              <a:avLst/>
            </a:prstGeom>
            <a:noFill/>
            <a:ln w="9525" cap="flat" cmpd="sng">
              <a:solidFill>
                <a:schemeClr val="lt1"/>
              </a:solidFill>
              <a:prstDash val="solid"/>
              <a:miter lim="800000"/>
              <a:headEnd type="none" w="sm" len="sm"/>
              <a:tailEnd type="none" w="sm" len="sm"/>
            </a:ln>
          </p:spPr>
        </p:cxnSp>
        <p:sp>
          <p:nvSpPr>
            <p:cNvPr id="623" name="Google Shape;623;p74"/>
            <p:cNvSpPr txBox="1"/>
            <p:nvPr/>
          </p:nvSpPr>
          <p:spPr>
            <a:xfrm>
              <a:off x="816" y="2880"/>
              <a:ext cx="900" cy="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2400"/>
                <a:buFont typeface="Times New Roman"/>
                <a:buNone/>
              </a:pPr>
              <a:r>
                <a:rPr lang="en-US" sz="2400" b="0" i="0" u="none" strike="noStrike" cap="none" dirty="0">
                  <a:solidFill>
                    <a:schemeClr val="tx1"/>
                  </a:solidFill>
                  <a:latin typeface="Times New Roman"/>
                  <a:ea typeface="Times New Roman"/>
                  <a:cs typeface="Times New Roman"/>
                  <a:sym typeface="Times New Roman"/>
                </a:rPr>
                <a:t>pass</a:t>
              </a:r>
              <a:endParaRPr sz="1400" b="0" i="0" u="none" strike="noStrike" cap="none" dirty="0">
                <a:solidFill>
                  <a:schemeClr val="tx1"/>
                </a:solidFill>
                <a:latin typeface="Arial"/>
                <a:ea typeface="Arial"/>
                <a:cs typeface="Arial"/>
                <a:sym typeface="Arial"/>
              </a:endParaRPr>
            </a:p>
          </p:txBody>
        </p:sp>
        <p:sp>
          <p:nvSpPr>
            <p:cNvPr id="624" name="Google Shape;624;p74"/>
            <p:cNvSpPr txBox="1"/>
            <p:nvPr/>
          </p:nvSpPr>
          <p:spPr>
            <a:xfrm>
              <a:off x="2310" y="2880"/>
              <a:ext cx="900" cy="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2400"/>
                <a:buFont typeface="Times New Roman"/>
                <a:buNone/>
              </a:pPr>
              <a:r>
                <a:rPr lang="en-US" sz="2400" b="0" i="0" u="none" strike="noStrike" cap="none" dirty="0">
                  <a:solidFill>
                    <a:schemeClr val="tx1"/>
                  </a:solidFill>
                  <a:latin typeface="Times New Roman"/>
                  <a:ea typeface="Times New Roman"/>
                  <a:cs typeface="Times New Roman"/>
                  <a:sym typeface="Times New Roman"/>
                </a:rPr>
                <a:t>pass</a:t>
              </a:r>
              <a:endParaRPr sz="1400" b="0" i="0" u="none" strike="noStrike" cap="none" dirty="0">
                <a:solidFill>
                  <a:schemeClr val="tx1"/>
                </a:solidFill>
                <a:latin typeface="Arial"/>
                <a:ea typeface="Arial"/>
                <a:cs typeface="Arial"/>
                <a:sym typeface="Arial"/>
              </a:endParaRPr>
            </a:p>
          </p:txBody>
        </p:sp>
        <p:sp>
          <p:nvSpPr>
            <p:cNvPr id="625" name="Google Shape;625;p74"/>
            <p:cNvSpPr txBox="1"/>
            <p:nvPr/>
          </p:nvSpPr>
          <p:spPr>
            <a:xfrm>
              <a:off x="4020" y="2880"/>
              <a:ext cx="900" cy="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2400"/>
                <a:buFont typeface="Times New Roman"/>
                <a:buNone/>
              </a:pPr>
              <a:r>
                <a:rPr lang="en-US" sz="2400" b="0" i="0" u="none" strike="noStrike" cap="none" dirty="0">
                  <a:solidFill>
                    <a:schemeClr val="tx1"/>
                  </a:solidFill>
                  <a:latin typeface="Times New Roman"/>
                  <a:ea typeface="Times New Roman"/>
                  <a:cs typeface="Times New Roman"/>
                  <a:sym typeface="Times New Roman"/>
                </a:rPr>
                <a:t>pass</a:t>
              </a:r>
              <a:endParaRPr sz="1400" b="0" i="0" u="none" strike="noStrike" cap="none" dirty="0">
                <a:solidFill>
                  <a:schemeClr val="tx1"/>
                </a:solidFill>
                <a:latin typeface="Arial"/>
                <a:ea typeface="Arial"/>
                <a:cs typeface="Arial"/>
                <a:sym typeface="Arial"/>
              </a:endParaRPr>
            </a:p>
          </p:txBody>
        </p:sp>
      </p:grpSp>
      <p:sp>
        <p:nvSpPr>
          <p:cNvPr id="626" name="Google Shape;626;p74"/>
          <p:cNvSpPr txBox="1">
            <a:spLocks noGrp="1"/>
          </p:cNvSpPr>
          <p:nvPr>
            <p:ph type="title"/>
          </p:nvPr>
        </p:nvSpPr>
        <p:spPr>
          <a:xfrm>
            <a:off x="1" y="533400"/>
            <a:ext cx="8950564" cy="914400"/>
          </a:xfrm>
          <a:prstGeom prst="rect">
            <a:avLst/>
          </a:prstGeom>
          <a:solidFill>
            <a:srgbClr val="FFFFFF"/>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FF00"/>
              </a:buClr>
              <a:buSzPts val="5400"/>
              <a:buFont typeface="Gill Sans"/>
              <a:buNone/>
            </a:pPr>
            <a:r>
              <a:rPr lang="en-US" sz="5400" b="1" i="0" u="none">
                <a:solidFill>
                  <a:srgbClr val="000000"/>
                </a:solidFill>
                <a:latin typeface="Gill Sans"/>
                <a:ea typeface="Gill Sans"/>
                <a:cs typeface="Gill Sans"/>
                <a:sym typeface="Gill Sans"/>
              </a:rPr>
              <a:t>Binocular Vision </a:t>
            </a:r>
            <a:endParaRPr>
              <a:solidFill>
                <a:srgbClr val="000000"/>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Shape 631"/>
        <p:cNvGrpSpPr/>
        <p:nvPr/>
      </p:nvGrpSpPr>
      <p:grpSpPr>
        <a:xfrm>
          <a:off x="0" y="0"/>
          <a:ext cx="0" cy="0"/>
          <a:chOff x="0" y="0"/>
          <a:chExt cx="0" cy="0"/>
        </a:xfrm>
      </p:grpSpPr>
      <p:sp>
        <p:nvSpPr>
          <p:cNvPr id="632" name="Google Shape;632;p75"/>
          <p:cNvSpPr txBox="1"/>
          <p:nvPr/>
        </p:nvSpPr>
        <p:spPr>
          <a:xfrm>
            <a:off x="3706812" y="1981200"/>
            <a:ext cx="1730400" cy="519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CC0000"/>
              </a:buClr>
              <a:buSzPts val="2800"/>
              <a:buFont typeface="Gill Sans"/>
              <a:buNone/>
            </a:pPr>
            <a:r>
              <a:rPr lang="en-US" sz="2800" b="1" i="0" u="none" strike="noStrike" cap="none">
                <a:solidFill>
                  <a:srgbClr val="CC0000"/>
                </a:solidFill>
                <a:latin typeface="Gill Sans"/>
                <a:ea typeface="Gill Sans"/>
                <a:cs typeface="Gill Sans"/>
                <a:sym typeface="Gill Sans"/>
              </a:rPr>
              <a:t>Keystone</a:t>
            </a:r>
            <a:endParaRPr sz="1400" b="0" i="0" u="none" strike="noStrike" cap="none">
              <a:solidFill>
                <a:srgbClr val="000000"/>
              </a:solidFill>
              <a:latin typeface="Arial"/>
              <a:ea typeface="Arial"/>
              <a:cs typeface="Arial"/>
              <a:sym typeface="Arial"/>
            </a:endParaRPr>
          </a:p>
        </p:txBody>
      </p:sp>
      <p:sp>
        <p:nvSpPr>
          <p:cNvPr id="633" name="Google Shape;633;p75"/>
          <p:cNvSpPr txBox="1"/>
          <p:nvPr/>
        </p:nvSpPr>
        <p:spPr>
          <a:xfrm>
            <a:off x="914400" y="5181600"/>
            <a:ext cx="7162800" cy="461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2400"/>
              <a:buFont typeface="Times New Roman"/>
              <a:buNone/>
            </a:pPr>
            <a:r>
              <a:rPr lang="en-US" sz="2400" b="0" i="0" u="none" strike="noStrike" cap="none" dirty="0">
                <a:solidFill>
                  <a:schemeClr val="tx1"/>
                </a:solidFill>
                <a:latin typeface="Arial"/>
                <a:ea typeface="Arial"/>
                <a:cs typeface="Arial"/>
                <a:sym typeface="Arial"/>
              </a:rPr>
              <a:t>Four circles widely separated is a screen failure.</a:t>
            </a:r>
            <a:endParaRPr sz="1400" b="0" i="0" u="none" strike="noStrike" cap="none" dirty="0">
              <a:solidFill>
                <a:schemeClr val="tx1"/>
              </a:solidFill>
              <a:latin typeface="Arial"/>
              <a:ea typeface="Arial"/>
              <a:cs typeface="Arial"/>
              <a:sym typeface="Arial"/>
            </a:endParaRPr>
          </a:p>
        </p:txBody>
      </p:sp>
      <p:grpSp>
        <p:nvGrpSpPr>
          <p:cNvPr id="634" name="Google Shape;634;p75"/>
          <p:cNvGrpSpPr/>
          <p:nvPr/>
        </p:nvGrpSpPr>
        <p:grpSpPr>
          <a:xfrm>
            <a:off x="2209800" y="2590800"/>
            <a:ext cx="4743450" cy="2305050"/>
            <a:chOff x="1152" y="1632"/>
            <a:chExt cx="2988" cy="1452"/>
          </a:xfrm>
        </p:grpSpPr>
        <p:sp>
          <p:nvSpPr>
            <p:cNvPr id="635" name="Google Shape;635;p75"/>
            <p:cNvSpPr/>
            <p:nvPr/>
          </p:nvSpPr>
          <p:spPr>
            <a:xfrm>
              <a:off x="3840" y="1632"/>
              <a:ext cx="300" cy="300"/>
            </a:xfrm>
            <a:prstGeom prst="ellipse">
              <a:avLst/>
            </a:prstGeom>
            <a:solidFill>
              <a:srgbClr val="CC0000"/>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36" name="Google Shape;636;p75"/>
            <p:cNvSpPr/>
            <p:nvPr/>
          </p:nvSpPr>
          <p:spPr>
            <a:xfrm>
              <a:off x="3840" y="2064"/>
              <a:ext cx="300" cy="300"/>
            </a:xfrm>
            <a:prstGeom prst="ellipse">
              <a:avLst/>
            </a:prstGeom>
            <a:solidFill>
              <a:schemeClr val="lt1"/>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37" name="Google Shape;637;p75"/>
            <p:cNvSpPr/>
            <p:nvPr/>
          </p:nvSpPr>
          <p:spPr>
            <a:xfrm>
              <a:off x="1200" y="2016"/>
              <a:ext cx="300" cy="300"/>
            </a:xfrm>
            <a:prstGeom prst="ellipse">
              <a:avLst/>
            </a:prstGeom>
            <a:solidFill>
              <a:schemeClr val="lt1"/>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38" name="Google Shape;638;p75"/>
            <p:cNvSpPr/>
            <p:nvPr/>
          </p:nvSpPr>
          <p:spPr>
            <a:xfrm>
              <a:off x="1152" y="2544"/>
              <a:ext cx="300" cy="300"/>
            </a:xfrm>
            <a:prstGeom prst="ellipse">
              <a:avLst/>
            </a:prstGeom>
            <a:solidFill>
              <a:schemeClr val="dk2"/>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39" name="Google Shape;639;p75"/>
            <p:cNvSpPr txBox="1"/>
            <p:nvPr/>
          </p:nvSpPr>
          <p:spPr>
            <a:xfrm>
              <a:off x="2448" y="2784"/>
              <a:ext cx="900" cy="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400"/>
                <a:buFont typeface="Times New Roman"/>
                <a:buNone/>
              </a:pPr>
              <a:r>
                <a:rPr lang="en-US" sz="2400" b="0" i="0" u="none" strike="noStrike" cap="none" dirty="0">
                  <a:solidFill>
                    <a:schemeClr val="tx1"/>
                  </a:solidFill>
                  <a:latin typeface="Arial"/>
                  <a:ea typeface="Arial"/>
                  <a:cs typeface="Arial"/>
                  <a:sym typeface="Arial"/>
                </a:rPr>
                <a:t>FAIL</a:t>
              </a:r>
              <a:endParaRPr sz="1400" b="0" i="0" u="none" strike="noStrike" cap="none" dirty="0">
                <a:solidFill>
                  <a:schemeClr val="tx1"/>
                </a:solidFill>
                <a:latin typeface="Arial"/>
                <a:ea typeface="Arial"/>
                <a:cs typeface="Arial"/>
                <a:sym typeface="Arial"/>
              </a:endParaRPr>
            </a:p>
          </p:txBody>
        </p:sp>
      </p:grpSp>
      <p:sp>
        <p:nvSpPr>
          <p:cNvPr id="640" name="Google Shape;640;p75"/>
          <p:cNvSpPr txBox="1">
            <a:spLocks noGrp="1"/>
          </p:cNvSpPr>
          <p:nvPr>
            <p:ph type="title"/>
          </p:nvPr>
        </p:nvSpPr>
        <p:spPr>
          <a:xfrm>
            <a:off x="158262" y="533400"/>
            <a:ext cx="8985738" cy="914400"/>
          </a:xfrm>
          <a:prstGeom prst="rect">
            <a:avLst/>
          </a:prstGeom>
          <a:solidFill>
            <a:srgbClr val="FFFFFF"/>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FF00"/>
              </a:buClr>
              <a:buSzPts val="5400"/>
              <a:buFont typeface="Gill Sans"/>
              <a:buNone/>
            </a:pPr>
            <a:r>
              <a:rPr lang="en-US" sz="5400" b="1" i="0" u="none" dirty="0">
                <a:solidFill>
                  <a:srgbClr val="000000"/>
                </a:solidFill>
                <a:latin typeface="Gill Sans"/>
                <a:ea typeface="Gill Sans"/>
                <a:cs typeface="Gill Sans"/>
                <a:sym typeface="Gill Sans"/>
              </a:rPr>
              <a:t>Binocular Vision </a:t>
            </a:r>
            <a:endParaRPr dirty="0">
              <a:solidFill>
                <a:srgbClr val="000000"/>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B450D-10C6-8130-7177-D4555A83FC03}"/>
              </a:ext>
            </a:extLst>
          </p:cNvPr>
          <p:cNvSpPr>
            <a:spLocks noGrp="1"/>
          </p:cNvSpPr>
          <p:nvPr>
            <p:ph type="title"/>
          </p:nvPr>
        </p:nvSpPr>
        <p:spPr>
          <a:xfrm>
            <a:off x="0" y="216763"/>
            <a:ext cx="9144000" cy="914400"/>
          </a:xfrm>
        </p:spPr>
        <p:txBody>
          <a:bodyPr/>
          <a:lstStyle/>
          <a:p>
            <a:r>
              <a:rPr lang="en-US" dirty="0">
                <a:solidFill>
                  <a:schemeClr val="tx1"/>
                </a:solidFill>
              </a:rPr>
              <a:t>Autorefractor</a:t>
            </a:r>
          </a:p>
        </p:txBody>
      </p:sp>
      <p:sp>
        <p:nvSpPr>
          <p:cNvPr id="3" name="TextBox 2">
            <a:extLst>
              <a:ext uri="{FF2B5EF4-FFF2-40B4-BE49-F238E27FC236}">
                <a16:creationId xmlns:a16="http://schemas.microsoft.com/office/drawing/2014/main" id="{4D64D9F7-F8CE-6F3F-143A-8940E6547C88}"/>
              </a:ext>
            </a:extLst>
          </p:cNvPr>
          <p:cNvSpPr txBox="1"/>
          <p:nvPr/>
        </p:nvSpPr>
        <p:spPr>
          <a:xfrm>
            <a:off x="337351" y="1809145"/>
            <a:ext cx="8469297" cy="4647426"/>
          </a:xfrm>
          <a:prstGeom prst="rect">
            <a:avLst/>
          </a:prstGeom>
          <a:noFill/>
        </p:spPr>
        <p:txBody>
          <a:bodyPr wrap="square" rtlCol="0">
            <a:spAutoFit/>
          </a:bodyPr>
          <a:lstStyle/>
          <a:p>
            <a:pPr algn="ctr"/>
            <a:r>
              <a:rPr lang="en-US" sz="2800" b="1" u="sng" dirty="0">
                <a:solidFill>
                  <a:schemeClr val="tx1"/>
                </a:solidFill>
              </a:rPr>
              <a:t>Autorefractor may be used on any student. </a:t>
            </a:r>
          </a:p>
          <a:p>
            <a:pPr marL="457200" indent="-457200">
              <a:buFont typeface="Arial" panose="020B0604020202020204" pitchFamily="34" charset="0"/>
              <a:buChar char="•"/>
            </a:pPr>
            <a:endParaRPr lang="en-US" sz="2800" dirty="0">
              <a:solidFill>
                <a:schemeClr val="tx1"/>
              </a:solidFill>
            </a:endParaRPr>
          </a:p>
          <a:p>
            <a:r>
              <a:rPr lang="en-US" sz="2800" dirty="0">
                <a:solidFill>
                  <a:schemeClr val="tx1"/>
                </a:solidFill>
              </a:rPr>
              <a:t>The instrument must check:</a:t>
            </a:r>
          </a:p>
          <a:p>
            <a:pPr marL="457200" indent="-457200">
              <a:buClrTx/>
              <a:buFont typeface="Arial" panose="020B0604020202020204" pitchFamily="34" charset="0"/>
              <a:buChar char="•"/>
            </a:pPr>
            <a:r>
              <a:rPr lang="en-US" sz="2800" dirty="0">
                <a:solidFill>
                  <a:schemeClr val="tx1"/>
                </a:solidFill>
              </a:rPr>
              <a:t>Distance vision (acuity)</a:t>
            </a:r>
          </a:p>
          <a:p>
            <a:pPr marL="457200" indent="-457200">
              <a:buClrTx/>
              <a:buFont typeface="Arial" panose="020B0604020202020204" pitchFamily="34" charset="0"/>
              <a:buChar char="•"/>
            </a:pPr>
            <a:r>
              <a:rPr lang="en-US" sz="2800" dirty="0">
                <a:solidFill>
                  <a:schemeClr val="tx1"/>
                </a:solidFill>
              </a:rPr>
              <a:t>Both lateral and vertical muscle balance</a:t>
            </a:r>
          </a:p>
          <a:p>
            <a:pPr marL="457200" indent="-457200">
              <a:buClr>
                <a:schemeClr val="bg1"/>
              </a:buClr>
              <a:buFont typeface="Arial" panose="020B0604020202020204" pitchFamily="34" charset="0"/>
              <a:buChar char="•"/>
            </a:pPr>
            <a:endParaRPr lang="en-US" sz="2800" dirty="0">
              <a:solidFill>
                <a:schemeClr val="tx1"/>
              </a:solidFill>
            </a:endParaRPr>
          </a:p>
          <a:p>
            <a:pPr marL="457200" indent="-457200">
              <a:buFont typeface="Arial" panose="020B0604020202020204" pitchFamily="34" charset="0"/>
              <a:buChar char="•"/>
            </a:pPr>
            <a:r>
              <a:rPr lang="en-US" sz="2800" dirty="0">
                <a:solidFill>
                  <a:schemeClr val="tx1"/>
                </a:solidFill>
              </a:rPr>
              <a:t>The other tests required by law (fusion, color) must be completed using the standard screening methods, if possible. </a:t>
            </a:r>
          </a:p>
          <a:p>
            <a:pPr marL="342900" indent="-342900">
              <a:buFont typeface="Arial" panose="020B0604020202020204" pitchFamily="34" charset="0"/>
              <a:buChar char="•"/>
            </a:pPr>
            <a:endParaRPr lang="en-US" sz="2200" dirty="0">
              <a:solidFill>
                <a:schemeClr val="tx1"/>
              </a:solidFill>
            </a:endParaRPr>
          </a:p>
          <a:p>
            <a:pPr marL="342900" indent="-342900">
              <a:buFont typeface="Arial" panose="020B0604020202020204" pitchFamily="34" charset="0"/>
              <a:buChar char="•"/>
            </a:pPr>
            <a:endParaRPr lang="en-US" sz="2200" dirty="0">
              <a:solidFill>
                <a:schemeClr val="tx1"/>
              </a:solidFill>
            </a:endParaRPr>
          </a:p>
        </p:txBody>
      </p:sp>
    </p:spTree>
    <p:extLst>
      <p:ext uri="{BB962C8B-B14F-4D97-AF65-F5344CB8AC3E}">
        <p14:creationId xmlns:p14="http://schemas.microsoft.com/office/powerpoint/2010/main" val="42618714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01DF3-F978-C5ED-8810-E6C1F0580D07}"/>
              </a:ext>
            </a:extLst>
          </p:cNvPr>
          <p:cNvSpPr>
            <a:spLocks noGrp="1"/>
          </p:cNvSpPr>
          <p:nvPr>
            <p:ph type="title"/>
          </p:nvPr>
        </p:nvSpPr>
        <p:spPr>
          <a:xfrm>
            <a:off x="0" y="429827"/>
            <a:ext cx="9144000" cy="914400"/>
          </a:xfrm>
        </p:spPr>
        <p:txBody>
          <a:bodyPr/>
          <a:lstStyle/>
          <a:p>
            <a:r>
              <a:rPr lang="en-US" dirty="0">
                <a:solidFill>
                  <a:schemeClr val="tx1"/>
                </a:solidFill>
              </a:rPr>
              <a:t>Autorefractor</a:t>
            </a:r>
            <a:endParaRPr lang="en-US" dirty="0"/>
          </a:p>
        </p:txBody>
      </p:sp>
      <p:sp>
        <p:nvSpPr>
          <p:cNvPr id="5" name="TextBox 4">
            <a:extLst>
              <a:ext uri="{FF2B5EF4-FFF2-40B4-BE49-F238E27FC236}">
                <a16:creationId xmlns:a16="http://schemas.microsoft.com/office/drawing/2014/main" id="{A3F0F0DE-74D2-C8E2-527B-D1AA17B250FA}"/>
              </a:ext>
            </a:extLst>
          </p:cNvPr>
          <p:cNvSpPr txBox="1"/>
          <p:nvPr/>
        </p:nvSpPr>
        <p:spPr>
          <a:xfrm>
            <a:off x="474785" y="1491449"/>
            <a:ext cx="8247184" cy="4154984"/>
          </a:xfrm>
          <a:prstGeom prst="rect">
            <a:avLst/>
          </a:prstGeom>
          <a:noFill/>
        </p:spPr>
        <p:txBody>
          <a:bodyPr wrap="square">
            <a:spAutoFit/>
          </a:bodyPr>
          <a:lstStyle/>
          <a:p>
            <a:r>
              <a:rPr lang="en-US" sz="2400" dirty="0">
                <a:solidFill>
                  <a:schemeClr val="tx1"/>
                </a:solidFill>
              </a:rPr>
              <a:t>The districts who choose to utilize an automated testing instrument to conduct the vision screening, must use the following protocol: </a:t>
            </a:r>
          </a:p>
          <a:p>
            <a:endParaRPr lang="en-US" sz="2400" dirty="0">
              <a:solidFill>
                <a:schemeClr val="tx1"/>
              </a:solidFill>
            </a:endParaRPr>
          </a:p>
          <a:p>
            <a:r>
              <a:rPr lang="en-US" sz="2400" dirty="0">
                <a:solidFill>
                  <a:schemeClr val="tx1"/>
                </a:solidFill>
              </a:rPr>
              <a:t>• If students fail with the automated instrument, they must be re-screened with the standard school screening method when possible.</a:t>
            </a:r>
          </a:p>
          <a:p>
            <a:r>
              <a:rPr lang="en-US" sz="2400" dirty="0">
                <a:solidFill>
                  <a:schemeClr val="tx1"/>
                </a:solidFill>
              </a:rPr>
              <a:t>• When a referral is made using the automated instrument, it must be entered into the </a:t>
            </a:r>
            <a:r>
              <a:rPr lang="en-US" sz="2400" dirty="0" err="1">
                <a:solidFill>
                  <a:schemeClr val="tx1"/>
                </a:solidFill>
              </a:rPr>
              <a:t>eSchool</a:t>
            </a:r>
            <a:r>
              <a:rPr lang="en-US" sz="2400" dirty="0">
                <a:solidFill>
                  <a:schemeClr val="tx1"/>
                </a:solidFill>
              </a:rPr>
              <a:t> data reporting system.</a:t>
            </a:r>
          </a:p>
          <a:p>
            <a:r>
              <a:rPr lang="en-US" sz="2400" dirty="0">
                <a:solidFill>
                  <a:schemeClr val="tx1"/>
                </a:solidFill>
              </a:rPr>
              <a:t> • The screening printout/reading of the automated instrument </a:t>
            </a:r>
            <a:r>
              <a:rPr lang="en-US" sz="2400" u="sng" dirty="0">
                <a:solidFill>
                  <a:schemeClr val="tx1"/>
                </a:solidFill>
              </a:rPr>
              <a:t>SHALL NOT </a:t>
            </a:r>
            <a:r>
              <a:rPr lang="en-US" sz="2400" dirty="0">
                <a:solidFill>
                  <a:schemeClr val="tx1"/>
                </a:solidFill>
              </a:rPr>
              <a:t>be given to the parent. </a:t>
            </a:r>
          </a:p>
        </p:txBody>
      </p:sp>
    </p:spTree>
    <p:extLst>
      <p:ext uri="{BB962C8B-B14F-4D97-AF65-F5344CB8AC3E}">
        <p14:creationId xmlns:p14="http://schemas.microsoft.com/office/powerpoint/2010/main" val="34211013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Shape 644"/>
        <p:cNvGrpSpPr/>
        <p:nvPr/>
      </p:nvGrpSpPr>
      <p:grpSpPr>
        <a:xfrm>
          <a:off x="0" y="0"/>
          <a:ext cx="0" cy="0"/>
          <a:chOff x="0" y="0"/>
          <a:chExt cx="0" cy="0"/>
        </a:xfrm>
      </p:grpSpPr>
      <p:sp>
        <p:nvSpPr>
          <p:cNvPr id="645" name="Google Shape;645;p77"/>
          <p:cNvSpPr txBox="1">
            <a:spLocks noGrp="1"/>
          </p:cNvSpPr>
          <p:nvPr>
            <p:ph type="body" idx="4294967295"/>
          </p:nvPr>
        </p:nvSpPr>
        <p:spPr>
          <a:xfrm>
            <a:off x="0" y="1981200"/>
            <a:ext cx="9144000" cy="41148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1000"/>
              </a:spcBef>
              <a:spcAft>
                <a:spcPts val="0"/>
              </a:spcAft>
              <a:buClrTx/>
              <a:buSzPts val="3200"/>
              <a:buFont typeface="Arial"/>
              <a:buChar char="•"/>
            </a:pPr>
            <a:r>
              <a:rPr lang="en-US" sz="3200" i="0" u="none" dirty="0">
                <a:solidFill>
                  <a:schemeClr val="tx1"/>
                </a:solidFill>
                <a:latin typeface="Arial"/>
                <a:ea typeface="Arial"/>
                <a:cs typeface="Arial"/>
                <a:sym typeface="Arial"/>
              </a:rPr>
              <a:t>Performed with both eyes open</a:t>
            </a:r>
            <a:endParaRPr dirty="0">
              <a:solidFill>
                <a:schemeClr val="tx1"/>
              </a:solidFill>
              <a:latin typeface="Arial"/>
              <a:ea typeface="Arial"/>
              <a:cs typeface="Arial"/>
              <a:sym typeface="Arial"/>
            </a:endParaRPr>
          </a:p>
          <a:p>
            <a:pPr marL="342900" marR="0" lvl="0" indent="-342900" algn="l" rtl="0">
              <a:lnSpc>
                <a:spcPct val="100000"/>
              </a:lnSpc>
              <a:spcBef>
                <a:spcPts val="1000"/>
              </a:spcBef>
              <a:spcAft>
                <a:spcPts val="0"/>
              </a:spcAft>
              <a:buClrTx/>
              <a:buSzPts val="3200"/>
              <a:buFont typeface="Arial"/>
              <a:buChar char="•"/>
            </a:pPr>
            <a:r>
              <a:rPr lang="en-US" sz="3200" i="0" u="none" dirty="0">
                <a:solidFill>
                  <a:schemeClr val="tx1"/>
                </a:solidFill>
                <a:latin typeface="Arial"/>
                <a:ea typeface="Arial"/>
                <a:cs typeface="Arial"/>
                <a:sym typeface="Arial"/>
              </a:rPr>
              <a:t>Use a standard instrument slide or a standard handheld red/green color testing card</a:t>
            </a:r>
            <a:endParaRPr dirty="0">
              <a:solidFill>
                <a:schemeClr val="tx1"/>
              </a:solidFill>
              <a:latin typeface="Arial"/>
              <a:ea typeface="Arial"/>
              <a:cs typeface="Arial"/>
              <a:sym typeface="Arial"/>
            </a:endParaRPr>
          </a:p>
          <a:p>
            <a:pPr marL="342900" marR="0" lvl="0" indent="-342900" algn="l" rtl="0">
              <a:lnSpc>
                <a:spcPct val="100000"/>
              </a:lnSpc>
              <a:spcBef>
                <a:spcPts val="1000"/>
              </a:spcBef>
              <a:spcAft>
                <a:spcPts val="1000"/>
              </a:spcAft>
              <a:buClrTx/>
              <a:buSzPts val="3200"/>
              <a:buFont typeface="Arial"/>
              <a:buChar char="•"/>
            </a:pPr>
            <a:r>
              <a:rPr lang="en-US" sz="3200" i="0" u="none" dirty="0">
                <a:solidFill>
                  <a:schemeClr val="tx1"/>
                </a:solidFill>
                <a:latin typeface="Arial"/>
                <a:ea typeface="Arial"/>
                <a:cs typeface="Arial"/>
                <a:sym typeface="Arial"/>
              </a:rPr>
              <a:t>To pass the student should be able to read/recognize 75% of the numbers or objects presented</a:t>
            </a:r>
            <a:endParaRPr dirty="0">
              <a:solidFill>
                <a:schemeClr val="tx1"/>
              </a:solidFill>
              <a:latin typeface="Arial"/>
              <a:ea typeface="Arial"/>
              <a:cs typeface="Arial"/>
              <a:sym typeface="Arial"/>
            </a:endParaRPr>
          </a:p>
        </p:txBody>
      </p:sp>
      <p:sp>
        <p:nvSpPr>
          <p:cNvPr id="646" name="Google Shape;646;p77"/>
          <p:cNvSpPr txBox="1">
            <a:spLocks noGrp="1"/>
          </p:cNvSpPr>
          <p:nvPr>
            <p:ph type="title" idx="4294967295"/>
          </p:nvPr>
        </p:nvSpPr>
        <p:spPr>
          <a:xfrm>
            <a:off x="0" y="533400"/>
            <a:ext cx="9144000" cy="914400"/>
          </a:xfrm>
          <a:prstGeom prst="rect">
            <a:avLst/>
          </a:prstGeom>
          <a:solidFill>
            <a:srgbClr val="FFFFFF"/>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FF00"/>
              </a:buClr>
              <a:buSzPts val="5400"/>
              <a:buFont typeface="Gill Sans"/>
              <a:buNone/>
            </a:pPr>
            <a:r>
              <a:rPr lang="en-US" sz="5400" b="1">
                <a:solidFill>
                  <a:srgbClr val="000000"/>
                </a:solidFill>
              </a:rPr>
              <a:t>Color</a:t>
            </a:r>
            <a:endParaRPr>
              <a:solidFill>
                <a:srgbClr val="000000"/>
              </a:solidFil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Shape 650"/>
        <p:cNvGrpSpPr/>
        <p:nvPr/>
      </p:nvGrpSpPr>
      <p:grpSpPr>
        <a:xfrm>
          <a:off x="0" y="0"/>
          <a:ext cx="0" cy="0"/>
          <a:chOff x="0" y="0"/>
          <a:chExt cx="0" cy="0"/>
        </a:xfrm>
      </p:grpSpPr>
      <p:sp>
        <p:nvSpPr>
          <p:cNvPr id="651" name="Google Shape;651;p78"/>
          <p:cNvSpPr txBox="1">
            <a:spLocks noGrp="1"/>
          </p:cNvSpPr>
          <p:nvPr>
            <p:ph type="title"/>
          </p:nvPr>
        </p:nvSpPr>
        <p:spPr>
          <a:xfrm>
            <a:off x="0" y="533400"/>
            <a:ext cx="9144000" cy="914400"/>
          </a:xfrm>
          <a:prstGeom prst="rect">
            <a:avLst/>
          </a:prstGeom>
          <a:solidFill>
            <a:srgbClr val="FFFFFF"/>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FF00"/>
              </a:buClr>
              <a:buSzPts val="5400"/>
              <a:buFont typeface="Gill Sans"/>
              <a:buNone/>
            </a:pPr>
            <a:r>
              <a:rPr lang="en-US" sz="5400" b="1" i="0" u="none">
                <a:solidFill>
                  <a:srgbClr val="000000"/>
                </a:solidFill>
                <a:latin typeface="Gill Sans"/>
                <a:ea typeface="Gill Sans"/>
                <a:cs typeface="Gill Sans"/>
                <a:sym typeface="Gill Sans"/>
              </a:rPr>
              <a:t>Color</a:t>
            </a:r>
            <a:endParaRPr>
              <a:solidFill>
                <a:srgbClr val="000000"/>
              </a:solidFill>
            </a:endParaRPr>
          </a:p>
        </p:txBody>
      </p:sp>
      <p:pic>
        <p:nvPicPr>
          <p:cNvPr id="652" name="Google Shape;652;p78"/>
          <p:cNvPicPr preferRelativeResize="0"/>
          <p:nvPr/>
        </p:nvPicPr>
        <p:blipFill rotWithShape="1">
          <a:blip r:embed="rId3">
            <a:alphaModFix/>
          </a:blip>
          <a:srcRect/>
          <a:stretch/>
        </p:blipFill>
        <p:spPr>
          <a:xfrm>
            <a:off x="1278013" y="2390600"/>
            <a:ext cx="6393425" cy="336170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Shape 657"/>
        <p:cNvGrpSpPr/>
        <p:nvPr/>
      </p:nvGrpSpPr>
      <p:grpSpPr>
        <a:xfrm>
          <a:off x="0" y="0"/>
          <a:ext cx="0" cy="0"/>
          <a:chOff x="0" y="0"/>
          <a:chExt cx="0" cy="0"/>
        </a:xfrm>
      </p:grpSpPr>
      <p:sp>
        <p:nvSpPr>
          <p:cNvPr id="658" name="Google Shape;658;p80"/>
          <p:cNvSpPr txBox="1">
            <a:spLocks noGrp="1"/>
          </p:cNvSpPr>
          <p:nvPr>
            <p:ph type="title" idx="4294967295"/>
          </p:nvPr>
        </p:nvSpPr>
        <p:spPr>
          <a:xfrm>
            <a:off x="0" y="1044575"/>
            <a:ext cx="9144000" cy="3954463"/>
          </a:xfrm>
          <a:prstGeom prst="rect">
            <a:avLst/>
          </a:prstGeom>
          <a:solidFill>
            <a:srgbClr val="FFFFFF"/>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FF00"/>
              </a:buClr>
              <a:buSzPts val="5400"/>
              <a:buFont typeface="Gill Sans"/>
              <a:buNone/>
            </a:pPr>
            <a:r>
              <a:rPr lang="en-US" sz="5400" b="1" dirty="0">
                <a:solidFill>
                  <a:srgbClr val="000000"/>
                </a:solidFill>
              </a:rPr>
              <a:t>Re-Screening Procedures for Arkansas School Nurses</a:t>
            </a:r>
            <a:endParaRPr dirty="0">
              <a:solidFill>
                <a:srgbClr val="000000"/>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Shape 663"/>
        <p:cNvGrpSpPr/>
        <p:nvPr/>
      </p:nvGrpSpPr>
      <p:grpSpPr>
        <a:xfrm>
          <a:off x="0" y="0"/>
          <a:ext cx="0" cy="0"/>
          <a:chOff x="0" y="0"/>
          <a:chExt cx="0" cy="0"/>
        </a:xfrm>
      </p:grpSpPr>
      <p:sp>
        <p:nvSpPr>
          <p:cNvPr id="664" name="Google Shape;664;p81"/>
          <p:cNvSpPr txBox="1">
            <a:spLocks noGrp="1"/>
          </p:cNvSpPr>
          <p:nvPr>
            <p:ph type="title"/>
          </p:nvPr>
        </p:nvSpPr>
        <p:spPr>
          <a:xfrm>
            <a:off x="-1" y="609600"/>
            <a:ext cx="9003323" cy="914400"/>
          </a:xfrm>
          <a:prstGeom prst="rect">
            <a:avLst/>
          </a:prstGeom>
          <a:solidFill>
            <a:srgbClr val="FFFFFF"/>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FF00"/>
              </a:buClr>
              <a:buSzPts val="5400"/>
              <a:buFont typeface="Gill Sans"/>
              <a:buNone/>
            </a:pPr>
            <a:r>
              <a:rPr lang="en-US" sz="5400" b="1" i="0" u="none" dirty="0">
                <a:solidFill>
                  <a:srgbClr val="000000"/>
                </a:solidFill>
                <a:latin typeface="Gill Sans"/>
                <a:ea typeface="Gill Sans"/>
                <a:cs typeface="Gill Sans"/>
                <a:sym typeface="Gill Sans"/>
              </a:rPr>
              <a:t>Why Rescreen?</a:t>
            </a:r>
            <a:endParaRPr dirty="0">
              <a:solidFill>
                <a:srgbClr val="000000"/>
              </a:solidFill>
            </a:endParaRPr>
          </a:p>
        </p:txBody>
      </p:sp>
      <p:sp>
        <p:nvSpPr>
          <p:cNvPr id="665" name="Google Shape;665;p81"/>
          <p:cNvSpPr txBox="1">
            <a:spLocks noGrp="1"/>
          </p:cNvSpPr>
          <p:nvPr>
            <p:ph type="body" idx="1"/>
          </p:nvPr>
        </p:nvSpPr>
        <p:spPr>
          <a:xfrm>
            <a:off x="1039250" y="2209800"/>
            <a:ext cx="6858000" cy="411480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Tx/>
              <a:buSzPts val="3200"/>
              <a:buFont typeface="Arial"/>
              <a:buChar char="•"/>
            </a:pPr>
            <a:r>
              <a:rPr lang="en-US" sz="3200" i="0" u="none" dirty="0">
                <a:solidFill>
                  <a:schemeClr val="tx1"/>
                </a:solidFill>
                <a:latin typeface="Arial"/>
                <a:ea typeface="Arial"/>
                <a:cs typeface="Arial"/>
                <a:sym typeface="Arial"/>
              </a:rPr>
              <a:t>Cuts down on over-referral</a:t>
            </a:r>
            <a:endParaRPr dirty="0">
              <a:solidFill>
                <a:schemeClr val="tx1"/>
              </a:solidFill>
              <a:latin typeface="Arial"/>
              <a:ea typeface="Arial"/>
              <a:cs typeface="Arial"/>
              <a:sym typeface="Arial"/>
            </a:endParaRPr>
          </a:p>
          <a:p>
            <a:pPr marL="342900" lvl="0" indent="-342900" algn="l" rtl="0">
              <a:lnSpc>
                <a:spcPct val="100000"/>
              </a:lnSpc>
              <a:spcBef>
                <a:spcPts val="1000"/>
              </a:spcBef>
              <a:spcAft>
                <a:spcPts val="0"/>
              </a:spcAft>
              <a:buClrTx/>
              <a:buSzPts val="3200"/>
              <a:buFont typeface="Arial"/>
              <a:buChar char="•"/>
            </a:pPr>
            <a:r>
              <a:rPr lang="en-US" sz="3200" i="0" u="none" dirty="0">
                <a:solidFill>
                  <a:schemeClr val="tx1"/>
                </a:solidFill>
                <a:latin typeface="Arial"/>
                <a:ea typeface="Arial"/>
                <a:cs typeface="Arial"/>
                <a:sym typeface="Arial"/>
              </a:rPr>
              <a:t>Adds validity and parent confidence</a:t>
            </a:r>
            <a:endParaRPr dirty="0">
              <a:solidFill>
                <a:schemeClr val="tx1"/>
              </a:solidFill>
              <a:latin typeface="Arial"/>
              <a:ea typeface="Arial"/>
              <a:cs typeface="Arial"/>
              <a:sym typeface="Arial"/>
            </a:endParaRPr>
          </a:p>
          <a:p>
            <a:pPr marL="342900" lvl="0" indent="-342900" algn="l" rtl="0">
              <a:lnSpc>
                <a:spcPct val="100000"/>
              </a:lnSpc>
              <a:spcBef>
                <a:spcPts val="1000"/>
              </a:spcBef>
              <a:spcAft>
                <a:spcPts val="0"/>
              </a:spcAft>
              <a:buClrTx/>
              <a:buSzPts val="3200"/>
              <a:buFont typeface="Arial"/>
              <a:buChar char="•"/>
            </a:pPr>
            <a:r>
              <a:rPr lang="en-US" sz="3200" i="0" u="none" dirty="0">
                <a:solidFill>
                  <a:schemeClr val="tx1"/>
                </a:solidFill>
                <a:latin typeface="Arial"/>
                <a:ea typeface="Arial"/>
                <a:cs typeface="Arial"/>
                <a:sym typeface="Arial"/>
              </a:rPr>
              <a:t>Improves follow-up</a:t>
            </a:r>
            <a:endParaRPr dirty="0">
              <a:solidFill>
                <a:schemeClr val="tx1"/>
              </a:solidFill>
              <a:latin typeface="Arial"/>
              <a:ea typeface="Arial"/>
              <a:cs typeface="Arial"/>
              <a:sym typeface="Arial"/>
            </a:endParaRPr>
          </a:p>
          <a:p>
            <a:pPr marL="342900" lvl="0" indent="-342900" algn="l" rtl="0">
              <a:lnSpc>
                <a:spcPct val="100000"/>
              </a:lnSpc>
              <a:spcBef>
                <a:spcPts val="1000"/>
              </a:spcBef>
              <a:spcAft>
                <a:spcPts val="1000"/>
              </a:spcAft>
              <a:buClrTx/>
              <a:buSzPts val="3200"/>
              <a:buFont typeface="Arial"/>
              <a:buChar char="•"/>
            </a:pPr>
            <a:r>
              <a:rPr lang="en-US" sz="3200" i="0" u="none" dirty="0">
                <a:solidFill>
                  <a:schemeClr val="tx1"/>
                </a:solidFill>
                <a:latin typeface="Arial"/>
                <a:ea typeface="Arial"/>
                <a:cs typeface="Arial"/>
                <a:sym typeface="Arial"/>
              </a:rPr>
              <a:t>Saves time by decreasing amount of follow-up needed</a:t>
            </a:r>
            <a:endParaRPr dirty="0">
              <a:solidFill>
                <a:schemeClr val="tx1"/>
              </a:solidFill>
              <a:latin typeface="Arial"/>
              <a:ea typeface="Arial"/>
              <a:cs typeface="Arial"/>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Shape 670"/>
        <p:cNvGrpSpPr/>
        <p:nvPr/>
      </p:nvGrpSpPr>
      <p:grpSpPr>
        <a:xfrm>
          <a:off x="0" y="0"/>
          <a:ext cx="0" cy="0"/>
          <a:chOff x="0" y="0"/>
          <a:chExt cx="0" cy="0"/>
        </a:xfrm>
      </p:grpSpPr>
      <p:sp>
        <p:nvSpPr>
          <p:cNvPr id="671" name="Google Shape;671;p82"/>
          <p:cNvSpPr txBox="1">
            <a:spLocks noGrp="1"/>
          </p:cNvSpPr>
          <p:nvPr>
            <p:ph type="title"/>
          </p:nvPr>
        </p:nvSpPr>
        <p:spPr>
          <a:xfrm>
            <a:off x="0" y="457200"/>
            <a:ext cx="9144000" cy="914400"/>
          </a:xfrm>
          <a:prstGeom prst="rect">
            <a:avLst/>
          </a:prstGeom>
          <a:solidFill>
            <a:srgbClr val="FFFFFF"/>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FF00"/>
              </a:buClr>
              <a:buSzPts val="5400"/>
              <a:buFont typeface="Gill Sans"/>
              <a:buNone/>
            </a:pPr>
            <a:r>
              <a:rPr lang="en-US" sz="5400" b="1" i="0" u="none">
                <a:solidFill>
                  <a:srgbClr val="000000"/>
                </a:solidFill>
                <a:latin typeface="Gill Sans"/>
                <a:ea typeface="Gill Sans"/>
                <a:cs typeface="Gill Sans"/>
                <a:sym typeface="Gill Sans"/>
              </a:rPr>
              <a:t>Referral</a:t>
            </a:r>
            <a:endParaRPr>
              <a:solidFill>
                <a:srgbClr val="000000"/>
              </a:solidFill>
            </a:endParaRPr>
          </a:p>
        </p:txBody>
      </p:sp>
      <p:sp>
        <p:nvSpPr>
          <p:cNvPr id="672" name="Google Shape;672;p82"/>
          <p:cNvSpPr txBox="1">
            <a:spLocks noGrp="1"/>
          </p:cNvSpPr>
          <p:nvPr>
            <p:ph type="body" idx="1"/>
          </p:nvPr>
        </p:nvSpPr>
        <p:spPr>
          <a:xfrm>
            <a:off x="947750" y="1757375"/>
            <a:ext cx="7097100" cy="4602600"/>
          </a:xfrm>
          <a:prstGeom prst="rect">
            <a:avLst/>
          </a:prstGeom>
          <a:noFill/>
          <a:ln>
            <a:noFill/>
          </a:ln>
        </p:spPr>
        <p:txBody>
          <a:bodyPr spcFirstLastPara="1" wrap="square" lIns="91425" tIns="45700" rIns="91425" bIns="45700" anchor="t" anchorCtr="0">
            <a:noAutofit/>
          </a:bodyPr>
          <a:lstStyle/>
          <a:p>
            <a:pPr lvl="0" indent="-457200" algn="l" rtl="0">
              <a:lnSpc>
                <a:spcPct val="90000"/>
              </a:lnSpc>
              <a:spcBef>
                <a:spcPts val="0"/>
              </a:spcBef>
              <a:spcAft>
                <a:spcPts val="0"/>
              </a:spcAft>
              <a:buClrTx/>
              <a:buSzPts val="2800"/>
              <a:buFont typeface="Arial" panose="020B0604020202020204" pitchFamily="34" charset="0"/>
              <a:buChar char="•"/>
            </a:pPr>
            <a:r>
              <a:rPr lang="en-US" sz="2800" i="0" u="none" dirty="0">
                <a:solidFill>
                  <a:schemeClr val="tx1"/>
                </a:solidFill>
                <a:latin typeface="Arial"/>
                <a:ea typeface="Arial"/>
                <a:cs typeface="Arial"/>
                <a:sym typeface="Arial"/>
              </a:rPr>
              <a:t>Immediate referral if does not pass:</a:t>
            </a:r>
            <a:endParaRPr dirty="0">
              <a:solidFill>
                <a:schemeClr val="tx1"/>
              </a:solidFill>
              <a:latin typeface="Arial"/>
              <a:ea typeface="Arial"/>
              <a:cs typeface="Arial"/>
              <a:sym typeface="Arial"/>
            </a:endParaRPr>
          </a:p>
          <a:p>
            <a:pPr marL="800100" lvl="1" algn="l" rtl="0">
              <a:lnSpc>
                <a:spcPct val="90000"/>
              </a:lnSpc>
              <a:spcBef>
                <a:spcPts val="480"/>
              </a:spcBef>
              <a:spcAft>
                <a:spcPts val="0"/>
              </a:spcAft>
              <a:buClrTx/>
              <a:buSzPts val="2400"/>
              <a:buFont typeface="Arial" panose="020B0604020202020204" pitchFamily="34" charset="0"/>
              <a:buChar char="•"/>
            </a:pPr>
            <a:r>
              <a:rPr lang="en-US" sz="2400" i="0" u="none" dirty="0">
                <a:solidFill>
                  <a:schemeClr val="tx1"/>
                </a:solidFill>
                <a:latin typeface="Arial"/>
                <a:ea typeface="Arial"/>
                <a:cs typeface="Arial"/>
                <a:sym typeface="Arial"/>
              </a:rPr>
              <a:t>Observation (Appearance)</a:t>
            </a:r>
            <a:endParaRPr sz="2800" dirty="0">
              <a:solidFill>
                <a:schemeClr val="tx1"/>
              </a:solidFill>
              <a:latin typeface="Arial"/>
              <a:ea typeface="Arial"/>
              <a:cs typeface="Arial"/>
              <a:sym typeface="Arial"/>
            </a:endParaRPr>
          </a:p>
          <a:p>
            <a:pPr lvl="0" indent="-457200" algn="l" rtl="0">
              <a:lnSpc>
                <a:spcPct val="90000"/>
              </a:lnSpc>
              <a:spcBef>
                <a:spcPts val="560"/>
              </a:spcBef>
              <a:spcAft>
                <a:spcPts val="0"/>
              </a:spcAft>
              <a:buClrTx/>
              <a:buSzPts val="2800"/>
              <a:buFont typeface="Arial" panose="020B0604020202020204" pitchFamily="34" charset="0"/>
              <a:buChar char="•"/>
            </a:pPr>
            <a:r>
              <a:rPr lang="en-US" sz="2800" i="0" u="none" dirty="0">
                <a:solidFill>
                  <a:schemeClr val="tx1"/>
                </a:solidFill>
                <a:latin typeface="Arial"/>
                <a:ea typeface="Arial"/>
                <a:cs typeface="Arial"/>
                <a:sym typeface="Arial"/>
              </a:rPr>
              <a:t>Re-screen within one month </a:t>
            </a:r>
            <a:r>
              <a:rPr lang="en-US" sz="2800" dirty="0">
                <a:solidFill>
                  <a:schemeClr val="tx1"/>
                </a:solidFill>
                <a:latin typeface="Arial"/>
                <a:ea typeface="Arial"/>
                <a:cs typeface="Arial"/>
                <a:sym typeface="Arial"/>
              </a:rPr>
              <a:t>if student does not pass:</a:t>
            </a:r>
            <a:endParaRPr dirty="0">
              <a:solidFill>
                <a:schemeClr val="tx1"/>
              </a:solidFill>
              <a:latin typeface="Arial"/>
              <a:ea typeface="Arial"/>
              <a:cs typeface="Arial"/>
              <a:sym typeface="Arial"/>
            </a:endParaRPr>
          </a:p>
          <a:p>
            <a:pPr marL="800100" lvl="1" algn="l" rtl="0">
              <a:lnSpc>
                <a:spcPct val="90000"/>
              </a:lnSpc>
              <a:spcBef>
                <a:spcPts val="480"/>
              </a:spcBef>
              <a:spcAft>
                <a:spcPts val="0"/>
              </a:spcAft>
              <a:buClrTx/>
              <a:buSzPts val="2400"/>
              <a:buFont typeface="Arial" panose="020B0604020202020204" pitchFamily="34" charset="0"/>
              <a:buChar char="•"/>
            </a:pPr>
            <a:r>
              <a:rPr lang="en-US" sz="2400" i="0" u="none" dirty="0">
                <a:solidFill>
                  <a:schemeClr val="tx1"/>
                </a:solidFill>
                <a:latin typeface="Arial"/>
                <a:ea typeface="Arial"/>
                <a:cs typeface="Arial"/>
                <a:sym typeface="Arial"/>
              </a:rPr>
              <a:t>Visual Acuity</a:t>
            </a:r>
            <a:endParaRPr dirty="0">
              <a:solidFill>
                <a:schemeClr val="tx1"/>
              </a:solidFill>
              <a:latin typeface="Arial"/>
              <a:ea typeface="Arial"/>
              <a:cs typeface="Arial"/>
              <a:sym typeface="Arial"/>
            </a:endParaRPr>
          </a:p>
          <a:p>
            <a:pPr marL="800100" lvl="1" algn="l" rtl="0">
              <a:lnSpc>
                <a:spcPct val="90000"/>
              </a:lnSpc>
              <a:spcBef>
                <a:spcPts val="480"/>
              </a:spcBef>
              <a:spcAft>
                <a:spcPts val="0"/>
              </a:spcAft>
              <a:buClrTx/>
              <a:buSzPts val="2400"/>
              <a:buFont typeface="Arial" panose="020B0604020202020204" pitchFamily="34" charset="0"/>
              <a:buChar char="•"/>
            </a:pPr>
            <a:r>
              <a:rPr lang="en-US" sz="2400" i="0" u="none" dirty="0">
                <a:solidFill>
                  <a:schemeClr val="tx1"/>
                </a:solidFill>
                <a:latin typeface="Arial"/>
                <a:ea typeface="Arial"/>
                <a:cs typeface="Arial"/>
                <a:sym typeface="Arial"/>
              </a:rPr>
              <a:t>+2.00 test</a:t>
            </a:r>
            <a:endParaRPr dirty="0">
              <a:solidFill>
                <a:schemeClr val="tx1"/>
              </a:solidFill>
              <a:latin typeface="Arial"/>
              <a:ea typeface="Arial"/>
              <a:cs typeface="Arial"/>
              <a:sym typeface="Arial"/>
            </a:endParaRPr>
          </a:p>
          <a:p>
            <a:pPr marL="800100" lvl="1" algn="l" rtl="0">
              <a:lnSpc>
                <a:spcPct val="90000"/>
              </a:lnSpc>
              <a:spcBef>
                <a:spcPts val="480"/>
              </a:spcBef>
              <a:spcAft>
                <a:spcPts val="0"/>
              </a:spcAft>
              <a:buClrTx/>
              <a:buSzPts val="2400"/>
              <a:buFont typeface="Arial" panose="020B0604020202020204" pitchFamily="34" charset="0"/>
              <a:buChar char="•"/>
            </a:pPr>
            <a:r>
              <a:rPr lang="en-US" sz="2400" i="0" u="none" dirty="0">
                <a:solidFill>
                  <a:schemeClr val="tx1"/>
                </a:solidFill>
                <a:latin typeface="Arial"/>
                <a:ea typeface="Arial"/>
                <a:cs typeface="Arial"/>
                <a:sym typeface="Arial"/>
              </a:rPr>
              <a:t>Instrument screenings</a:t>
            </a:r>
            <a:endParaRPr dirty="0">
              <a:solidFill>
                <a:schemeClr val="tx1"/>
              </a:solidFill>
              <a:latin typeface="Arial"/>
              <a:ea typeface="Arial"/>
              <a:cs typeface="Arial"/>
              <a:sym typeface="Arial"/>
            </a:endParaRPr>
          </a:p>
          <a:p>
            <a:pPr lvl="0" indent="-457200" algn="l" rtl="0">
              <a:lnSpc>
                <a:spcPct val="90000"/>
              </a:lnSpc>
              <a:spcBef>
                <a:spcPts val="560"/>
              </a:spcBef>
              <a:spcAft>
                <a:spcPts val="0"/>
              </a:spcAft>
              <a:buClrTx/>
              <a:buSzPts val="2800"/>
              <a:buFont typeface="Arial" panose="020B0604020202020204" pitchFamily="34" charset="0"/>
              <a:buChar char="•"/>
            </a:pPr>
            <a:r>
              <a:rPr lang="en-US" sz="2800" i="0" u="none" dirty="0">
                <a:solidFill>
                  <a:schemeClr val="tx1"/>
                </a:solidFill>
                <a:latin typeface="Arial"/>
                <a:ea typeface="Arial"/>
                <a:cs typeface="Arial"/>
                <a:sym typeface="Arial"/>
              </a:rPr>
              <a:t>Refer an</a:t>
            </a:r>
            <a:r>
              <a:rPr lang="en-US" sz="2800" dirty="0">
                <a:solidFill>
                  <a:schemeClr val="tx1"/>
                </a:solidFill>
                <a:latin typeface="Arial"/>
                <a:ea typeface="Arial"/>
                <a:cs typeface="Arial"/>
                <a:sym typeface="Arial"/>
              </a:rPr>
              <a:t>y </a:t>
            </a:r>
            <a:r>
              <a:rPr lang="en-US" sz="2800" i="0" u="none" dirty="0">
                <a:solidFill>
                  <a:schemeClr val="tx1"/>
                </a:solidFill>
                <a:latin typeface="Arial"/>
                <a:ea typeface="Arial"/>
                <a:cs typeface="Arial"/>
                <a:sym typeface="Arial"/>
              </a:rPr>
              <a:t>student who d</a:t>
            </a:r>
            <a:r>
              <a:rPr lang="en-US" sz="2800" dirty="0">
                <a:solidFill>
                  <a:schemeClr val="tx1"/>
                </a:solidFill>
                <a:latin typeface="Arial"/>
                <a:ea typeface="Arial"/>
                <a:cs typeface="Arial"/>
                <a:sym typeface="Arial"/>
              </a:rPr>
              <a:t>oes not</a:t>
            </a:r>
            <a:r>
              <a:rPr lang="en-US" sz="2800" i="0" u="none" dirty="0">
                <a:solidFill>
                  <a:schemeClr val="tx1"/>
                </a:solidFill>
                <a:latin typeface="Arial"/>
                <a:ea typeface="Arial"/>
                <a:cs typeface="Arial"/>
                <a:sym typeface="Arial"/>
              </a:rPr>
              <a:t> pass any part of the re-screen</a:t>
            </a:r>
            <a:endParaRPr dirty="0">
              <a:solidFill>
                <a:schemeClr val="tx1"/>
              </a:solidFill>
              <a:latin typeface="Arial"/>
              <a:ea typeface="Arial"/>
              <a:cs typeface="Arial"/>
              <a:sym typeface="Arial"/>
            </a:endParaRPr>
          </a:p>
          <a:p>
            <a:pPr lvl="0" indent="-457200" algn="l" rtl="0">
              <a:lnSpc>
                <a:spcPct val="90000"/>
              </a:lnSpc>
              <a:spcBef>
                <a:spcPts val="560"/>
              </a:spcBef>
              <a:spcAft>
                <a:spcPts val="0"/>
              </a:spcAft>
              <a:buClrTx/>
              <a:buSzPts val="2800"/>
              <a:buFont typeface="Arial" panose="020B0604020202020204" pitchFamily="34" charset="0"/>
              <a:buChar char="•"/>
            </a:pPr>
            <a:r>
              <a:rPr lang="en-US" sz="2800" i="0" u="none" dirty="0">
                <a:solidFill>
                  <a:schemeClr val="tx1"/>
                </a:solidFill>
                <a:latin typeface="Arial"/>
                <a:ea typeface="Arial"/>
                <a:cs typeface="Arial"/>
                <a:sym typeface="Arial"/>
              </a:rPr>
              <a:t>Color vision </a:t>
            </a:r>
            <a:r>
              <a:rPr lang="en-US" sz="2800" dirty="0">
                <a:solidFill>
                  <a:schemeClr val="tx1"/>
                </a:solidFill>
                <a:latin typeface="Arial"/>
                <a:ea typeface="Arial"/>
                <a:cs typeface="Arial"/>
                <a:sym typeface="Arial"/>
              </a:rPr>
              <a:t>failure</a:t>
            </a:r>
            <a:r>
              <a:rPr lang="en-US" sz="2800" i="0" u="none" dirty="0">
                <a:solidFill>
                  <a:schemeClr val="tx1"/>
                </a:solidFill>
                <a:latin typeface="Arial"/>
                <a:ea typeface="Arial"/>
                <a:cs typeface="Arial"/>
                <a:sym typeface="Arial"/>
              </a:rPr>
              <a:t> does not require a referral</a:t>
            </a:r>
            <a:endParaRPr dirty="0">
              <a:solidFill>
                <a:schemeClr val="tx1"/>
              </a:solidFill>
              <a:latin typeface="Arial"/>
              <a:ea typeface="Arial"/>
              <a:cs typeface="Arial"/>
              <a:sym typeface="Arial"/>
            </a:endParaRPr>
          </a:p>
          <a:p>
            <a:pPr marL="635000" lvl="0" indent="-457200" algn="l" rtl="0">
              <a:lnSpc>
                <a:spcPct val="90000"/>
              </a:lnSpc>
              <a:spcBef>
                <a:spcPts val="560"/>
              </a:spcBef>
              <a:spcAft>
                <a:spcPts val="0"/>
              </a:spcAft>
              <a:buClrTx/>
              <a:buSzPts val="2800"/>
              <a:buFont typeface="Arial" panose="020B0604020202020204" pitchFamily="34" charset="0"/>
              <a:buChar char="•"/>
            </a:pPr>
            <a:endParaRPr sz="2800" i="0" u="none" dirty="0">
              <a:solidFill>
                <a:schemeClr val="tx1"/>
              </a:solidFill>
              <a:latin typeface="Arial"/>
              <a:ea typeface="Arial"/>
              <a:cs typeface="Arial"/>
              <a:sym typeface="Arial"/>
            </a:endParaRPr>
          </a:p>
          <a:p>
            <a:pPr marL="635000" lvl="0" indent="-457200" algn="l" rtl="0">
              <a:lnSpc>
                <a:spcPct val="100000"/>
              </a:lnSpc>
              <a:spcBef>
                <a:spcPts val="560"/>
              </a:spcBef>
              <a:spcAft>
                <a:spcPts val="0"/>
              </a:spcAft>
              <a:buClrTx/>
              <a:buSzPts val="2800"/>
              <a:buFont typeface="Arial" panose="020B0604020202020204" pitchFamily="34" charset="0"/>
              <a:buChar char="•"/>
            </a:pPr>
            <a:endParaRPr sz="2800" i="0" u="none" dirty="0">
              <a:solidFill>
                <a:schemeClr val="tx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106"/>
        <p:cNvGrpSpPr/>
        <p:nvPr/>
      </p:nvGrpSpPr>
      <p:grpSpPr>
        <a:xfrm>
          <a:off x="0" y="0"/>
          <a:ext cx="0" cy="0"/>
          <a:chOff x="0" y="0"/>
          <a:chExt cx="0" cy="0"/>
        </a:xfrm>
      </p:grpSpPr>
      <p:sp>
        <p:nvSpPr>
          <p:cNvPr id="107" name="Google Shape;107;p7"/>
          <p:cNvSpPr txBox="1">
            <a:spLocks noGrp="1"/>
          </p:cNvSpPr>
          <p:nvPr>
            <p:ph type="body" idx="4294967295"/>
          </p:nvPr>
        </p:nvSpPr>
        <p:spPr>
          <a:xfrm>
            <a:off x="457200" y="2057400"/>
            <a:ext cx="4114800" cy="4419600"/>
          </a:xfrm>
          <a:prstGeom prst="rect">
            <a:avLst/>
          </a:prstGeom>
          <a:noFill/>
          <a:ln>
            <a:noFill/>
          </a:ln>
        </p:spPr>
        <p:txBody>
          <a:bodyPr spcFirstLastPara="1" wrap="square" lIns="91425" tIns="45700" rIns="91425" bIns="45700" anchor="t" anchorCtr="0">
            <a:noAutofit/>
          </a:bodyPr>
          <a:lstStyle/>
          <a:p>
            <a:pPr marR="0" lvl="0" algn="l" rtl="0">
              <a:lnSpc>
                <a:spcPct val="100000"/>
              </a:lnSpc>
              <a:spcBef>
                <a:spcPts val="0"/>
              </a:spcBef>
              <a:spcAft>
                <a:spcPts val="0"/>
              </a:spcAft>
              <a:buClrTx/>
              <a:buSzPts val="2400"/>
              <a:buFont typeface="Arial" panose="020B0604020202020204" pitchFamily="34" charset="0"/>
              <a:buChar char="•"/>
            </a:pPr>
            <a:r>
              <a:rPr lang="en-US" sz="2400" i="0" u="none" strike="noStrike" cap="none" dirty="0">
                <a:solidFill>
                  <a:schemeClr val="tx1"/>
                </a:solidFill>
              </a:rPr>
              <a:t>4-12 </a:t>
            </a:r>
            <a:r>
              <a:rPr lang="en-US" sz="2400" i="0" u="none" strike="noStrike" cap="none" dirty="0" err="1">
                <a:solidFill>
                  <a:schemeClr val="tx1"/>
                </a:solidFill>
              </a:rPr>
              <a:t>wks</a:t>
            </a:r>
            <a:endParaRPr dirty="0">
              <a:solidFill>
                <a:schemeClr val="tx1"/>
              </a:solidFill>
            </a:endParaRPr>
          </a:p>
          <a:p>
            <a:pPr marL="800100" marR="0" lvl="1" indent="-342900" algn="l" rtl="0">
              <a:lnSpc>
                <a:spcPct val="100000"/>
              </a:lnSpc>
              <a:spcBef>
                <a:spcPts val="400"/>
              </a:spcBef>
              <a:spcAft>
                <a:spcPts val="0"/>
              </a:spcAft>
              <a:buClrTx/>
              <a:buSzPts val="2000"/>
              <a:buFont typeface="Arial" panose="020B0604020202020204" pitchFamily="34" charset="0"/>
              <a:buChar char="•"/>
            </a:pPr>
            <a:r>
              <a:rPr lang="en-US" sz="2000" i="0" u="none" strike="noStrike" cap="none" dirty="0">
                <a:solidFill>
                  <a:schemeClr val="tx1"/>
                </a:solidFill>
              </a:rPr>
              <a:t>Binocular fixation</a:t>
            </a:r>
            <a:endParaRPr dirty="0">
              <a:solidFill>
                <a:schemeClr val="tx1"/>
              </a:solidFill>
            </a:endParaRPr>
          </a:p>
          <a:p>
            <a:pPr marR="0" lvl="0" algn="l" rtl="0">
              <a:lnSpc>
                <a:spcPct val="100000"/>
              </a:lnSpc>
              <a:spcBef>
                <a:spcPts val="480"/>
              </a:spcBef>
              <a:spcAft>
                <a:spcPts val="0"/>
              </a:spcAft>
              <a:buClrTx/>
              <a:buSzPts val="2400"/>
              <a:buFont typeface="Arial" panose="020B0604020202020204" pitchFamily="34" charset="0"/>
              <a:buChar char="•"/>
            </a:pPr>
            <a:r>
              <a:rPr lang="en-US" sz="2400" i="0" u="none" strike="noStrike" cap="none" dirty="0">
                <a:solidFill>
                  <a:schemeClr val="tx1"/>
                </a:solidFill>
              </a:rPr>
              <a:t>12-20 </a:t>
            </a:r>
            <a:r>
              <a:rPr lang="en-US" sz="2400" i="0" u="none" strike="noStrike" cap="none" dirty="0" err="1">
                <a:solidFill>
                  <a:schemeClr val="tx1"/>
                </a:solidFill>
              </a:rPr>
              <a:t>wks</a:t>
            </a:r>
            <a:endParaRPr dirty="0">
              <a:solidFill>
                <a:schemeClr val="tx1"/>
              </a:solidFill>
            </a:endParaRPr>
          </a:p>
          <a:p>
            <a:pPr marL="800100" marR="0" lvl="1" indent="-342900" algn="l" rtl="0">
              <a:lnSpc>
                <a:spcPct val="100000"/>
              </a:lnSpc>
              <a:spcBef>
                <a:spcPts val="400"/>
              </a:spcBef>
              <a:spcAft>
                <a:spcPts val="0"/>
              </a:spcAft>
              <a:buClrTx/>
              <a:buSzPts val="2000"/>
              <a:buFont typeface="Arial" panose="020B0604020202020204" pitchFamily="34" charset="0"/>
              <a:buChar char="•"/>
            </a:pPr>
            <a:r>
              <a:rPr lang="en-US" sz="2000" i="0" u="none" strike="noStrike" cap="none" dirty="0">
                <a:solidFill>
                  <a:schemeClr val="tx1"/>
                </a:solidFill>
              </a:rPr>
              <a:t>20/200</a:t>
            </a:r>
            <a:endParaRPr dirty="0">
              <a:solidFill>
                <a:schemeClr val="tx1"/>
              </a:solidFill>
            </a:endParaRPr>
          </a:p>
          <a:p>
            <a:pPr marR="0" lvl="0" algn="l" rtl="0">
              <a:lnSpc>
                <a:spcPct val="100000"/>
              </a:lnSpc>
              <a:spcBef>
                <a:spcPts val="480"/>
              </a:spcBef>
              <a:spcAft>
                <a:spcPts val="0"/>
              </a:spcAft>
              <a:buClrTx/>
              <a:buSzPts val="2400"/>
              <a:buFont typeface="Arial" panose="020B0604020202020204" pitchFamily="34" charset="0"/>
              <a:buChar char="•"/>
            </a:pPr>
            <a:r>
              <a:rPr lang="en-US" sz="2400" i="0" u="none" strike="noStrike" cap="none" dirty="0">
                <a:solidFill>
                  <a:schemeClr val="tx1"/>
                </a:solidFill>
              </a:rPr>
              <a:t>44 wks-12 </a:t>
            </a:r>
            <a:r>
              <a:rPr lang="en-US" sz="2400" i="0" u="none" strike="noStrike" cap="none" dirty="0" err="1">
                <a:solidFill>
                  <a:schemeClr val="tx1"/>
                </a:solidFill>
              </a:rPr>
              <a:t>mo</a:t>
            </a:r>
            <a:endParaRPr dirty="0">
              <a:solidFill>
                <a:schemeClr val="tx1"/>
              </a:solidFill>
            </a:endParaRPr>
          </a:p>
          <a:p>
            <a:pPr marL="800100" marR="0" lvl="1" indent="-342900" algn="l" rtl="0">
              <a:lnSpc>
                <a:spcPct val="100000"/>
              </a:lnSpc>
              <a:spcBef>
                <a:spcPts val="400"/>
              </a:spcBef>
              <a:spcAft>
                <a:spcPts val="0"/>
              </a:spcAft>
              <a:buClrTx/>
              <a:buSzPts val="2000"/>
              <a:buFont typeface="Arial" panose="020B0604020202020204" pitchFamily="34" charset="0"/>
              <a:buChar char="•"/>
            </a:pPr>
            <a:r>
              <a:rPr lang="en-US" sz="2000" i="0" u="none" strike="noStrike" cap="none" dirty="0">
                <a:solidFill>
                  <a:schemeClr val="tx1"/>
                </a:solidFill>
              </a:rPr>
              <a:t>20/50 - 20/100</a:t>
            </a:r>
            <a:endParaRPr dirty="0">
              <a:solidFill>
                <a:schemeClr val="tx1"/>
              </a:solidFill>
            </a:endParaRPr>
          </a:p>
          <a:p>
            <a:pPr marL="800100" marR="0" lvl="1" indent="-342900" algn="l" rtl="0">
              <a:lnSpc>
                <a:spcPct val="100000"/>
              </a:lnSpc>
              <a:spcBef>
                <a:spcPts val="400"/>
              </a:spcBef>
              <a:spcAft>
                <a:spcPts val="0"/>
              </a:spcAft>
              <a:buClrTx/>
              <a:buSzPts val="2000"/>
              <a:buFont typeface="Arial" panose="020B0604020202020204" pitchFamily="34" charset="0"/>
              <a:buChar char="•"/>
            </a:pPr>
            <a:r>
              <a:rPr lang="en-US" sz="2000" i="0" u="none" strike="noStrike" cap="none" dirty="0">
                <a:solidFill>
                  <a:schemeClr val="tx1"/>
                </a:solidFill>
              </a:rPr>
              <a:t>Full binocular vision</a:t>
            </a:r>
            <a:endParaRPr dirty="0">
              <a:solidFill>
                <a:schemeClr val="tx1"/>
              </a:solidFill>
            </a:endParaRPr>
          </a:p>
          <a:p>
            <a:pPr marL="800100" marR="0" lvl="1" indent="-342900" algn="l" rtl="0">
              <a:lnSpc>
                <a:spcPct val="100000"/>
              </a:lnSpc>
              <a:spcBef>
                <a:spcPts val="400"/>
              </a:spcBef>
              <a:spcAft>
                <a:spcPts val="0"/>
              </a:spcAft>
              <a:buClrTx/>
              <a:buSzPts val="2000"/>
              <a:buFont typeface="Arial" panose="020B0604020202020204" pitchFamily="34" charset="0"/>
              <a:buChar char="•"/>
            </a:pPr>
            <a:r>
              <a:rPr lang="en-US" sz="2000" i="0" u="none" strike="noStrike" cap="none" dirty="0">
                <a:solidFill>
                  <a:schemeClr val="tx1"/>
                </a:solidFill>
              </a:rPr>
              <a:t>Amblyopia may develop</a:t>
            </a:r>
            <a:endParaRPr dirty="0">
              <a:solidFill>
                <a:schemeClr val="tx1"/>
              </a:solidFill>
            </a:endParaRPr>
          </a:p>
          <a:p>
            <a:pPr marR="0" lvl="0" algn="l" rtl="0">
              <a:lnSpc>
                <a:spcPct val="100000"/>
              </a:lnSpc>
              <a:spcBef>
                <a:spcPts val="480"/>
              </a:spcBef>
              <a:spcAft>
                <a:spcPts val="0"/>
              </a:spcAft>
              <a:buClrTx/>
              <a:buSzPts val="2400"/>
              <a:buFont typeface="Arial" panose="020B0604020202020204" pitchFamily="34" charset="0"/>
              <a:buChar char="•"/>
            </a:pPr>
            <a:r>
              <a:rPr lang="en-US" sz="2400" i="0" u="none" strike="noStrike" cap="none" dirty="0">
                <a:solidFill>
                  <a:schemeClr val="tx1"/>
                </a:solidFill>
              </a:rPr>
              <a:t>6 -18 </a:t>
            </a:r>
            <a:r>
              <a:rPr lang="en-US" sz="2400" i="0" u="none" strike="noStrike" cap="none" dirty="0" err="1">
                <a:solidFill>
                  <a:schemeClr val="tx1"/>
                </a:solidFill>
              </a:rPr>
              <a:t>mo</a:t>
            </a:r>
            <a:endParaRPr dirty="0">
              <a:solidFill>
                <a:schemeClr val="tx1"/>
              </a:solidFill>
            </a:endParaRPr>
          </a:p>
          <a:p>
            <a:pPr marL="800100" marR="0" lvl="1" indent="-342900" algn="l" rtl="0">
              <a:lnSpc>
                <a:spcPct val="100000"/>
              </a:lnSpc>
              <a:spcBef>
                <a:spcPts val="400"/>
              </a:spcBef>
              <a:spcAft>
                <a:spcPts val="0"/>
              </a:spcAft>
              <a:buClrTx/>
              <a:buSzPts val="2000"/>
              <a:buFont typeface="Arial" panose="020B0604020202020204" pitchFamily="34" charset="0"/>
              <a:buChar char="•"/>
            </a:pPr>
            <a:r>
              <a:rPr lang="en-US" sz="2000" i="0" u="none" strike="noStrike" cap="none" dirty="0">
                <a:solidFill>
                  <a:schemeClr val="tx1"/>
                </a:solidFill>
              </a:rPr>
              <a:t>Convergence developed</a:t>
            </a:r>
            <a:endParaRPr dirty="0">
              <a:solidFill>
                <a:schemeClr val="tx1"/>
              </a:solidFill>
            </a:endParaRPr>
          </a:p>
        </p:txBody>
      </p:sp>
      <p:sp>
        <p:nvSpPr>
          <p:cNvPr id="108" name="Google Shape;108;p7"/>
          <p:cNvSpPr txBox="1">
            <a:spLocks noGrp="1"/>
          </p:cNvSpPr>
          <p:nvPr>
            <p:ph type="body" idx="4294967295"/>
          </p:nvPr>
        </p:nvSpPr>
        <p:spPr>
          <a:xfrm>
            <a:off x="5105400" y="2057400"/>
            <a:ext cx="4038600" cy="4191000"/>
          </a:xfrm>
          <a:prstGeom prst="rect">
            <a:avLst/>
          </a:prstGeom>
          <a:noFill/>
          <a:ln>
            <a:noFill/>
          </a:ln>
        </p:spPr>
        <p:txBody>
          <a:bodyPr spcFirstLastPara="1" wrap="square" lIns="91425" tIns="45700" rIns="91425" bIns="45700" anchor="t" anchorCtr="0">
            <a:noAutofit/>
          </a:bodyPr>
          <a:lstStyle/>
          <a:p>
            <a:pPr marR="0" lvl="0" algn="l" rtl="0">
              <a:lnSpc>
                <a:spcPct val="90000"/>
              </a:lnSpc>
              <a:spcBef>
                <a:spcPts val="0"/>
              </a:spcBef>
              <a:spcAft>
                <a:spcPts val="0"/>
              </a:spcAft>
              <a:buClrTx/>
              <a:buSzPts val="2400"/>
              <a:buFont typeface="Arial" panose="020B0604020202020204" pitchFamily="34" charset="0"/>
              <a:buChar char="•"/>
            </a:pPr>
            <a:r>
              <a:rPr lang="en-US" sz="2400" i="0" u="none" strike="noStrike" cap="none" dirty="0">
                <a:solidFill>
                  <a:schemeClr val="tx1"/>
                </a:solidFill>
              </a:rPr>
              <a:t>18 mo-2 </a:t>
            </a:r>
            <a:r>
              <a:rPr lang="en-US" sz="2400" i="0" u="none" strike="noStrike" cap="none" dirty="0" err="1">
                <a:solidFill>
                  <a:schemeClr val="tx1"/>
                </a:solidFill>
              </a:rPr>
              <a:t>yrs</a:t>
            </a:r>
            <a:endParaRPr dirty="0">
              <a:solidFill>
                <a:schemeClr val="tx1"/>
              </a:solidFill>
            </a:endParaRPr>
          </a:p>
          <a:p>
            <a:pPr marL="800100" marR="0" lvl="1" indent="-342900" algn="l" rtl="0">
              <a:lnSpc>
                <a:spcPct val="90000"/>
              </a:lnSpc>
              <a:spcBef>
                <a:spcPts val="400"/>
              </a:spcBef>
              <a:spcAft>
                <a:spcPts val="0"/>
              </a:spcAft>
              <a:buClrTx/>
              <a:buSzPts val="2000"/>
              <a:buFont typeface="Arial" panose="020B0604020202020204" pitchFamily="34" charset="0"/>
              <a:buChar char="•"/>
            </a:pPr>
            <a:r>
              <a:rPr lang="en-US" sz="2000" i="0" u="none" strike="noStrike" cap="none" dirty="0">
                <a:solidFill>
                  <a:schemeClr val="tx1"/>
                </a:solidFill>
              </a:rPr>
              <a:t>Accommodation developed</a:t>
            </a:r>
            <a:endParaRPr dirty="0">
              <a:solidFill>
                <a:schemeClr val="tx1"/>
              </a:solidFill>
            </a:endParaRPr>
          </a:p>
          <a:p>
            <a:pPr marL="800100" marR="0" lvl="1" indent="-342900" algn="l" rtl="0">
              <a:lnSpc>
                <a:spcPct val="90000"/>
              </a:lnSpc>
              <a:spcBef>
                <a:spcPts val="400"/>
              </a:spcBef>
              <a:spcAft>
                <a:spcPts val="0"/>
              </a:spcAft>
              <a:buClrTx/>
              <a:buSzPts val="2000"/>
              <a:buFont typeface="Arial" panose="020B0604020202020204" pitchFamily="34" charset="0"/>
              <a:buChar char="•"/>
            </a:pPr>
            <a:r>
              <a:rPr lang="en-US" sz="2000" i="0" u="none" strike="noStrike" cap="none" dirty="0">
                <a:solidFill>
                  <a:schemeClr val="tx1"/>
                </a:solidFill>
              </a:rPr>
              <a:t>20/40</a:t>
            </a:r>
            <a:endParaRPr dirty="0">
              <a:solidFill>
                <a:schemeClr val="tx1"/>
              </a:solidFill>
            </a:endParaRPr>
          </a:p>
          <a:p>
            <a:pPr marR="0" lvl="0" algn="l" rtl="0">
              <a:lnSpc>
                <a:spcPct val="90000"/>
              </a:lnSpc>
              <a:spcBef>
                <a:spcPts val="480"/>
              </a:spcBef>
              <a:spcAft>
                <a:spcPts val="0"/>
              </a:spcAft>
              <a:buClrTx/>
              <a:buSzPts val="2400"/>
              <a:buFont typeface="Arial" panose="020B0604020202020204" pitchFamily="34" charset="0"/>
              <a:buChar char="•"/>
            </a:pPr>
            <a:r>
              <a:rPr lang="en-US" sz="2400" i="0" u="none" strike="noStrike" cap="none" dirty="0">
                <a:solidFill>
                  <a:schemeClr val="tx1"/>
                </a:solidFill>
              </a:rPr>
              <a:t>2-3 </a:t>
            </a:r>
            <a:r>
              <a:rPr lang="en-US" sz="2400" i="0" u="none" strike="noStrike" cap="none" dirty="0" err="1">
                <a:solidFill>
                  <a:schemeClr val="tx1"/>
                </a:solidFill>
              </a:rPr>
              <a:t>yrs</a:t>
            </a:r>
            <a:endParaRPr dirty="0">
              <a:solidFill>
                <a:schemeClr val="tx1"/>
              </a:solidFill>
            </a:endParaRPr>
          </a:p>
          <a:p>
            <a:pPr marL="800100" marR="0" lvl="1" indent="-342900" algn="l" rtl="0">
              <a:lnSpc>
                <a:spcPct val="90000"/>
              </a:lnSpc>
              <a:spcBef>
                <a:spcPts val="400"/>
              </a:spcBef>
              <a:spcAft>
                <a:spcPts val="0"/>
              </a:spcAft>
              <a:buClrTx/>
              <a:buSzPts val="2000"/>
              <a:buFont typeface="Arial" panose="020B0604020202020204" pitchFamily="34" charset="0"/>
              <a:buChar char="•"/>
            </a:pPr>
            <a:r>
              <a:rPr lang="en-US" sz="2000" i="0" u="none" strike="noStrike" cap="none" dirty="0">
                <a:solidFill>
                  <a:schemeClr val="tx1"/>
                </a:solidFill>
              </a:rPr>
              <a:t>20/30</a:t>
            </a:r>
            <a:endParaRPr dirty="0">
              <a:solidFill>
                <a:schemeClr val="tx1"/>
              </a:solidFill>
            </a:endParaRPr>
          </a:p>
          <a:p>
            <a:pPr marR="0" lvl="0" algn="l" rtl="0">
              <a:lnSpc>
                <a:spcPct val="90000"/>
              </a:lnSpc>
              <a:spcBef>
                <a:spcPts val="480"/>
              </a:spcBef>
              <a:spcAft>
                <a:spcPts val="0"/>
              </a:spcAft>
              <a:buClrTx/>
              <a:buSzPts val="2400"/>
              <a:buFont typeface="Arial" panose="020B0604020202020204" pitchFamily="34" charset="0"/>
              <a:buChar char="•"/>
            </a:pPr>
            <a:r>
              <a:rPr lang="en-US" sz="2400" i="0" u="none" strike="noStrike" cap="none" dirty="0">
                <a:solidFill>
                  <a:schemeClr val="tx1"/>
                </a:solidFill>
              </a:rPr>
              <a:t>5 </a:t>
            </a:r>
            <a:r>
              <a:rPr lang="en-US" sz="2400" i="0" u="none" strike="noStrike" cap="none" dirty="0" err="1">
                <a:solidFill>
                  <a:schemeClr val="tx1"/>
                </a:solidFill>
              </a:rPr>
              <a:t>yrs</a:t>
            </a:r>
            <a:endParaRPr dirty="0">
              <a:solidFill>
                <a:schemeClr val="tx1"/>
              </a:solidFill>
            </a:endParaRPr>
          </a:p>
          <a:p>
            <a:pPr marL="800100" marR="0" lvl="1" indent="-342900" algn="l" rtl="0">
              <a:lnSpc>
                <a:spcPct val="90000"/>
              </a:lnSpc>
              <a:spcBef>
                <a:spcPts val="400"/>
              </a:spcBef>
              <a:spcAft>
                <a:spcPts val="0"/>
              </a:spcAft>
              <a:buClrTx/>
              <a:buSzPts val="2000"/>
              <a:buFont typeface="Arial" panose="020B0604020202020204" pitchFamily="34" charset="0"/>
              <a:buChar char="•"/>
            </a:pPr>
            <a:r>
              <a:rPr lang="en-US" sz="2000" i="0" u="none" strike="noStrike" cap="none" dirty="0">
                <a:solidFill>
                  <a:schemeClr val="tx1"/>
                </a:solidFill>
              </a:rPr>
              <a:t>Min. potential for amblyopia</a:t>
            </a:r>
            <a:endParaRPr dirty="0">
              <a:solidFill>
                <a:schemeClr val="tx1"/>
              </a:solidFill>
            </a:endParaRPr>
          </a:p>
          <a:p>
            <a:pPr marR="0" lvl="0" algn="l" rtl="0">
              <a:lnSpc>
                <a:spcPct val="90000"/>
              </a:lnSpc>
              <a:spcBef>
                <a:spcPts val="480"/>
              </a:spcBef>
              <a:spcAft>
                <a:spcPts val="0"/>
              </a:spcAft>
              <a:buClrTx/>
              <a:buSzPts val="2400"/>
              <a:buFont typeface="Arial" panose="020B0604020202020204" pitchFamily="34" charset="0"/>
              <a:buChar char="•"/>
            </a:pPr>
            <a:r>
              <a:rPr lang="en-US" sz="2400" i="0" u="none" strike="noStrike" cap="none" dirty="0">
                <a:solidFill>
                  <a:schemeClr val="tx1"/>
                </a:solidFill>
              </a:rPr>
              <a:t>6 </a:t>
            </a:r>
            <a:r>
              <a:rPr lang="en-US" sz="2400" i="0" u="none" strike="noStrike" cap="none" dirty="0" err="1">
                <a:solidFill>
                  <a:schemeClr val="tx1"/>
                </a:solidFill>
              </a:rPr>
              <a:t>yrs</a:t>
            </a:r>
            <a:endParaRPr dirty="0">
              <a:solidFill>
                <a:schemeClr val="tx1"/>
              </a:solidFill>
            </a:endParaRPr>
          </a:p>
          <a:p>
            <a:pPr marL="800100" marR="0" lvl="1" indent="-342900" algn="l" rtl="0">
              <a:lnSpc>
                <a:spcPct val="90000"/>
              </a:lnSpc>
              <a:spcBef>
                <a:spcPts val="400"/>
              </a:spcBef>
              <a:spcAft>
                <a:spcPts val="0"/>
              </a:spcAft>
              <a:buClrTx/>
              <a:buSzPts val="2000"/>
              <a:buFont typeface="Arial" panose="020B0604020202020204" pitchFamily="34" charset="0"/>
              <a:buChar char="•"/>
            </a:pPr>
            <a:r>
              <a:rPr lang="en-US" sz="2000" i="0" u="none" strike="noStrike" cap="none" dirty="0">
                <a:solidFill>
                  <a:schemeClr val="tx1"/>
                </a:solidFill>
              </a:rPr>
              <a:t>Approaches 20/20</a:t>
            </a:r>
            <a:endParaRPr dirty="0">
              <a:solidFill>
                <a:schemeClr val="tx1"/>
              </a:solidFill>
            </a:endParaRPr>
          </a:p>
        </p:txBody>
      </p:sp>
      <p:sp>
        <p:nvSpPr>
          <p:cNvPr id="109" name="Google Shape;109;p7"/>
          <p:cNvSpPr txBox="1">
            <a:spLocks noGrp="1"/>
          </p:cNvSpPr>
          <p:nvPr>
            <p:ph type="title" idx="4294967295"/>
          </p:nvPr>
        </p:nvSpPr>
        <p:spPr>
          <a:xfrm>
            <a:off x="0" y="736600"/>
            <a:ext cx="9144000" cy="914400"/>
          </a:xfrm>
          <a:prstGeom prst="rect">
            <a:avLst/>
          </a:prstGeom>
          <a:solidFill>
            <a:srgbClr val="FFFFFF"/>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2"/>
              </a:buClr>
              <a:buSzPts val="4400"/>
              <a:buFont typeface="Gill Sans"/>
              <a:buNone/>
            </a:pPr>
            <a:endParaRPr sz="4200" b="1" dirty="0">
              <a:solidFill>
                <a:schemeClr val="dk1"/>
              </a:solidFill>
              <a:highlight>
                <a:srgbClr val="FFFFFF"/>
              </a:highlight>
            </a:endParaRPr>
          </a:p>
          <a:p>
            <a:pPr marL="0" lvl="0" indent="0" algn="ctr" rtl="0">
              <a:lnSpc>
                <a:spcPct val="100000"/>
              </a:lnSpc>
              <a:spcBef>
                <a:spcPts val="0"/>
              </a:spcBef>
              <a:spcAft>
                <a:spcPts val="0"/>
              </a:spcAft>
              <a:buClr>
                <a:schemeClr val="lt2"/>
              </a:buClr>
              <a:buSzPts val="4400"/>
              <a:buFont typeface="Gill Sans"/>
              <a:buNone/>
            </a:pPr>
            <a:r>
              <a:rPr lang="en-US" dirty="0">
                <a:solidFill>
                  <a:schemeClr val="dk1"/>
                </a:solidFill>
                <a:highlight>
                  <a:srgbClr val="FFFFFF"/>
                </a:highlight>
              </a:rPr>
              <a:t>Landmarks of Visual Development</a:t>
            </a:r>
            <a:endParaRPr sz="3600" dirty="0">
              <a:solidFill>
                <a:schemeClr val="dk1"/>
              </a:solidFill>
              <a:highlight>
                <a:srgbClr val="FFFFFF"/>
              </a:highlight>
            </a:endParaRPr>
          </a:p>
          <a:p>
            <a:pPr marL="0" lvl="0" indent="0" algn="ctr" rtl="0">
              <a:lnSpc>
                <a:spcPct val="100000"/>
              </a:lnSpc>
              <a:spcBef>
                <a:spcPts val="0"/>
              </a:spcBef>
              <a:spcAft>
                <a:spcPts val="0"/>
              </a:spcAft>
              <a:buClr>
                <a:srgbClr val="FFFF00"/>
              </a:buClr>
              <a:buSzPts val="5400"/>
              <a:buFont typeface="Gill Sans"/>
              <a:buNone/>
            </a:pPr>
            <a:endParaRPr sz="5400" b="1" dirty="0">
              <a:solidFill>
                <a:srgbClr val="000000"/>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Shape 677"/>
        <p:cNvGrpSpPr/>
        <p:nvPr/>
      </p:nvGrpSpPr>
      <p:grpSpPr>
        <a:xfrm>
          <a:off x="0" y="0"/>
          <a:ext cx="0" cy="0"/>
          <a:chOff x="0" y="0"/>
          <a:chExt cx="0" cy="0"/>
        </a:xfrm>
      </p:grpSpPr>
      <p:sp>
        <p:nvSpPr>
          <p:cNvPr id="678" name="Google Shape;678;p83"/>
          <p:cNvSpPr txBox="1">
            <a:spLocks noGrp="1"/>
          </p:cNvSpPr>
          <p:nvPr>
            <p:ph type="title"/>
          </p:nvPr>
        </p:nvSpPr>
        <p:spPr>
          <a:xfrm>
            <a:off x="0" y="457200"/>
            <a:ext cx="9144000" cy="914400"/>
          </a:xfrm>
          <a:prstGeom prst="rect">
            <a:avLst/>
          </a:prstGeom>
          <a:solidFill>
            <a:srgbClr val="FFFFFF"/>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FF00"/>
              </a:buClr>
              <a:buSzPts val="5400"/>
              <a:buFont typeface="Gill Sans"/>
              <a:buNone/>
            </a:pPr>
            <a:r>
              <a:rPr lang="en-US" sz="5400" b="1" i="0" u="none">
                <a:solidFill>
                  <a:srgbClr val="000000"/>
                </a:solidFill>
                <a:latin typeface="Gill Sans"/>
                <a:ea typeface="Gill Sans"/>
                <a:cs typeface="Gill Sans"/>
                <a:sym typeface="Gill Sans"/>
              </a:rPr>
              <a:t>Tips</a:t>
            </a:r>
            <a:endParaRPr>
              <a:solidFill>
                <a:srgbClr val="000000"/>
              </a:solidFill>
            </a:endParaRPr>
          </a:p>
        </p:txBody>
      </p:sp>
      <p:sp>
        <p:nvSpPr>
          <p:cNvPr id="679" name="Google Shape;679;p83"/>
          <p:cNvSpPr txBox="1">
            <a:spLocks noGrp="1"/>
          </p:cNvSpPr>
          <p:nvPr>
            <p:ph type="body" idx="1"/>
          </p:nvPr>
        </p:nvSpPr>
        <p:spPr>
          <a:xfrm>
            <a:off x="635850" y="1599461"/>
            <a:ext cx="7872300" cy="4925626"/>
          </a:xfrm>
          <a:prstGeom prst="rect">
            <a:avLst/>
          </a:prstGeom>
          <a:noFill/>
          <a:ln>
            <a:noFill/>
          </a:ln>
        </p:spPr>
        <p:txBody>
          <a:bodyPr spcFirstLastPara="1" wrap="square" lIns="91425" tIns="45700" rIns="91425" bIns="45700" anchor="t" anchorCtr="0">
            <a:noAutofit/>
          </a:bodyPr>
          <a:lstStyle/>
          <a:p>
            <a:pPr marR="0" lvl="0" indent="-457200" algn="l" rtl="0">
              <a:lnSpc>
                <a:spcPct val="100000"/>
              </a:lnSpc>
              <a:spcBef>
                <a:spcPts val="0"/>
              </a:spcBef>
              <a:spcAft>
                <a:spcPts val="0"/>
              </a:spcAft>
              <a:buClrTx/>
              <a:buSzPts val="3200"/>
              <a:buFont typeface="Arial" panose="020B0604020202020204" pitchFamily="34" charset="0"/>
              <a:buChar char="•"/>
            </a:pPr>
            <a:r>
              <a:rPr lang="en-US" sz="3200" i="0" u="none" dirty="0">
                <a:solidFill>
                  <a:schemeClr val="tx1"/>
                </a:solidFill>
                <a:latin typeface="Arial"/>
                <a:ea typeface="Arial"/>
                <a:cs typeface="Arial"/>
                <a:sym typeface="Arial"/>
              </a:rPr>
              <a:t>Observation with glasses on and off</a:t>
            </a:r>
            <a:endParaRPr dirty="0">
              <a:solidFill>
                <a:schemeClr val="tx1"/>
              </a:solidFill>
              <a:latin typeface="Arial"/>
              <a:ea typeface="Arial"/>
              <a:cs typeface="Arial"/>
              <a:sym typeface="Arial"/>
            </a:endParaRPr>
          </a:p>
          <a:p>
            <a:pPr marR="0" lvl="0" indent="-457200" algn="l" rtl="0">
              <a:lnSpc>
                <a:spcPct val="100000"/>
              </a:lnSpc>
              <a:spcBef>
                <a:spcPts val="1000"/>
              </a:spcBef>
              <a:spcAft>
                <a:spcPts val="0"/>
              </a:spcAft>
              <a:buClrTx/>
              <a:buSzPts val="3200"/>
              <a:buFont typeface="Arial" panose="020B0604020202020204" pitchFamily="34" charset="0"/>
              <a:buChar char="•"/>
            </a:pPr>
            <a:r>
              <a:rPr lang="en-US" sz="3200" i="0" u="none" dirty="0">
                <a:solidFill>
                  <a:schemeClr val="tx1"/>
                </a:solidFill>
                <a:latin typeface="Arial"/>
                <a:ea typeface="Arial"/>
                <a:cs typeface="Arial"/>
                <a:sym typeface="Arial"/>
              </a:rPr>
              <a:t>Glasses on for wall chart </a:t>
            </a:r>
            <a:endParaRPr dirty="0">
              <a:solidFill>
                <a:schemeClr val="tx1"/>
              </a:solidFill>
              <a:latin typeface="Arial"/>
              <a:ea typeface="Arial"/>
              <a:cs typeface="Arial"/>
              <a:sym typeface="Arial"/>
            </a:endParaRPr>
          </a:p>
          <a:p>
            <a:pPr marR="0" lvl="0" indent="-457200" algn="l" rtl="0">
              <a:lnSpc>
                <a:spcPct val="100000"/>
              </a:lnSpc>
              <a:spcBef>
                <a:spcPts val="1000"/>
              </a:spcBef>
              <a:spcAft>
                <a:spcPts val="0"/>
              </a:spcAft>
              <a:buClrTx/>
              <a:buSzPts val="3200"/>
              <a:buFont typeface="Arial" panose="020B0604020202020204" pitchFamily="34" charset="0"/>
              <a:buChar char="•"/>
            </a:pPr>
            <a:r>
              <a:rPr lang="en-US" sz="3200" i="0" u="none" dirty="0">
                <a:solidFill>
                  <a:schemeClr val="tx1"/>
                </a:solidFill>
                <a:latin typeface="Arial"/>
                <a:ea typeface="Arial"/>
                <a:cs typeface="Arial"/>
                <a:sym typeface="Arial"/>
              </a:rPr>
              <a:t>Glasses on for machine screening</a:t>
            </a:r>
            <a:endParaRPr dirty="0">
              <a:solidFill>
                <a:schemeClr val="tx1"/>
              </a:solidFill>
              <a:latin typeface="Arial"/>
              <a:ea typeface="Arial"/>
              <a:cs typeface="Arial"/>
              <a:sym typeface="Arial"/>
            </a:endParaRPr>
          </a:p>
          <a:p>
            <a:pPr marR="0" lvl="0" indent="-457200" algn="l" rtl="0">
              <a:lnSpc>
                <a:spcPct val="100000"/>
              </a:lnSpc>
              <a:spcBef>
                <a:spcPts val="1000"/>
              </a:spcBef>
              <a:spcAft>
                <a:spcPts val="0"/>
              </a:spcAft>
              <a:buClrTx/>
              <a:buSzPts val="3200"/>
              <a:buFont typeface="Arial" panose="020B0604020202020204" pitchFamily="34" charset="0"/>
              <a:buChar char="•"/>
            </a:pPr>
            <a:r>
              <a:rPr lang="en-US" sz="3200" i="0" u="none" dirty="0">
                <a:solidFill>
                  <a:schemeClr val="tx1"/>
                </a:solidFill>
                <a:latin typeface="Arial"/>
                <a:ea typeface="Arial"/>
                <a:cs typeface="Arial"/>
                <a:sym typeface="Arial"/>
              </a:rPr>
              <a:t>Keep child’s head in place on machine, no peeking with “good” eye!</a:t>
            </a:r>
            <a:endParaRPr dirty="0">
              <a:solidFill>
                <a:schemeClr val="tx1"/>
              </a:solidFill>
              <a:latin typeface="Arial"/>
              <a:ea typeface="Arial"/>
              <a:cs typeface="Arial"/>
              <a:sym typeface="Arial"/>
            </a:endParaRPr>
          </a:p>
          <a:p>
            <a:pPr marR="0" lvl="0" indent="-457200" algn="l" rtl="0">
              <a:lnSpc>
                <a:spcPct val="100000"/>
              </a:lnSpc>
              <a:spcBef>
                <a:spcPts val="1000"/>
              </a:spcBef>
              <a:spcAft>
                <a:spcPts val="0"/>
              </a:spcAft>
              <a:buClrTx/>
              <a:buSzPts val="3200"/>
              <a:buFont typeface="Arial" panose="020B0604020202020204" pitchFamily="34" charset="0"/>
              <a:buChar char="•"/>
            </a:pPr>
            <a:r>
              <a:rPr lang="en-US" sz="3200" i="0" u="none" dirty="0">
                <a:solidFill>
                  <a:schemeClr val="tx1"/>
                </a:solidFill>
                <a:latin typeface="Arial"/>
                <a:ea typeface="Arial"/>
                <a:cs typeface="Arial"/>
                <a:sym typeface="Arial"/>
              </a:rPr>
              <a:t>Adjust machine to child’s height</a:t>
            </a:r>
          </a:p>
          <a:p>
            <a:pPr marR="0" lvl="0" indent="-457200" algn="l" rtl="0">
              <a:lnSpc>
                <a:spcPct val="100000"/>
              </a:lnSpc>
              <a:spcBef>
                <a:spcPts val="1000"/>
              </a:spcBef>
              <a:spcAft>
                <a:spcPts val="0"/>
              </a:spcAft>
              <a:buClrTx/>
              <a:buSzPts val="3200"/>
              <a:buFont typeface="Arial" panose="020B0604020202020204" pitchFamily="34" charset="0"/>
              <a:buChar char="•"/>
            </a:pPr>
            <a:r>
              <a:rPr lang="en-US" dirty="0">
                <a:solidFill>
                  <a:schemeClr val="tx1"/>
                </a:solidFill>
                <a:latin typeface="Arial"/>
                <a:ea typeface="Arial"/>
                <a:cs typeface="Arial"/>
                <a:sym typeface="Arial"/>
              </a:rPr>
              <a:t>Room may need to be darkened for Autorefractor use.</a:t>
            </a:r>
            <a:endParaRPr lang="en-US" sz="3200" i="0" u="none" dirty="0">
              <a:solidFill>
                <a:schemeClr val="tx1"/>
              </a:solidFill>
              <a:latin typeface="Arial"/>
              <a:ea typeface="Arial"/>
              <a:cs typeface="Arial"/>
              <a:sym typeface="Arial"/>
            </a:endParaRPr>
          </a:p>
          <a:p>
            <a:pPr marR="0" lvl="0" indent="-457200" algn="l" rtl="0">
              <a:lnSpc>
                <a:spcPct val="100000"/>
              </a:lnSpc>
              <a:spcBef>
                <a:spcPts val="1000"/>
              </a:spcBef>
              <a:spcAft>
                <a:spcPts val="0"/>
              </a:spcAft>
              <a:buClrTx/>
              <a:buSzPts val="3200"/>
              <a:buFont typeface="Arial" panose="020B0604020202020204" pitchFamily="34" charset="0"/>
              <a:buChar char="•"/>
            </a:pPr>
            <a:endParaRPr dirty="0">
              <a:solidFill>
                <a:schemeClr val="tx1"/>
              </a:solidFill>
              <a:latin typeface="Arial"/>
              <a:ea typeface="Arial"/>
              <a:cs typeface="Arial"/>
              <a:sym typeface="Arial"/>
            </a:endParaRPr>
          </a:p>
          <a:p>
            <a:pPr marL="660400" marR="0" lvl="0" indent="-457200" algn="l" rtl="0">
              <a:lnSpc>
                <a:spcPct val="100000"/>
              </a:lnSpc>
              <a:spcBef>
                <a:spcPts val="1000"/>
              </a:spcBef>
              <a:spcAft>
                <a:spcPts val="1000"/>
              </a:spcAft>
              <a:buClrTx/>
              <a:buSzPts val="3200"/>
              <a:buFont typeface="Arial" panose="020B0604020202020204" pitchFamily="34" charset="0"/>
              <a:buChar char="•"/>
            </a:pPr>
            <a:endParaRPr sz="3200" i="0" u="none" dirty="0">
              <a:solidFill>
                <a:schemeClr val="tx1"/>
              </a:solidFill>
              <a:latin typeface="Arial"/>
              <a:ea typeface="Arial"/>
              <a:cs typeface="Arial"/>
              <a:sym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Shape 683"/>
        <p:cNvGrpSpPr/>
        <p:nvPr/>
      </p:nvGrpSpPr>
      <p:grpSpPr>
        <a:xfrm>
          <a:off x="0" y="0"/>
          <a:ext cx="0" cy="0"/>
          <a:chOff x="0" y="0"/>
          <a:chExt cx="0" cy="0"/>
        </a:xfrm>
      </p:grpSpPr>
      <p:sp>
        <p:nvSpPr>
          <p:cNvPr id="684" name="Google Shape;684;p84"/>
          <p:cNvSpPr txBox="1">
            <a:spLocks noGrp="1"/>
          </p:cNvSpPr>
          <p:nvPr>
            <p:ph type="title"/>
          </p:nvPr>
        </p:nvSpPr>
        <p:spPr>
          <a:xfrm>
            <a:off x="0" y="381000"/>
            <a:ext cx="9144000" cy="914400"/>
          </a:xfrm>
          <a:prstGeom prst="rect">
            <a:avLst/>
          </a:prstGeom>
          <a:solidFill>
            <a:srgbClr val="FFFFFF"/>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FF00"/>
              </a:buClr>
              <a:buSzPts val="5400"/>
              <a:buFont typeface="Gill Sans"/>
              <a:buNone/>
            </a:pPr>
            <a:r>
              <a:rPr lang="en-US" sz="5400" i="0" u="none">
                <a:solidFill>
                  <a:srgbClr val="000000"/>
                </a:solidFill>
              </a:rPr>
              <a:t>Suggestions for Screening</a:t>
            </a:r>
            <a:endParaRPr>
              <a:solidFill>
                <a:srgbClr val="000000"/>
              </a:solidFill>
            </a:endParaRPr>
          </a:p>
        </p:txBody>
      </p:sp>
      <p:sp>
        <p:nvSpPr>
          <p:cNvPr id="685" name="Google Shape;685;p84"/>
          <p:cNvSpPr txBox="1">
            <a:spLocks noGrp="1"/>
          </p:cNvSpPr>
          <p:nvPr>
            <p:ph type="body" idx="1"/>
          </p:nvPr>
        </p:nvSpPr>
        <p:spPr>
          <a:xfrm>
            <a:off x="371475" y="1600200"/>
            <a:ext cx="8544000" cy="5129100"/>
          </a:xfrm>
          <a:prstGeom prst="rect">
            <a:avLst/>
          </a:prstGeom>
          <a:noFill/>
          <a:ln>
            <a:noFill/>
          </a:ln>
        </p:spPr>
        <p:txBody>
          <a:bodyPr spcFirstLastPara="1" wrap="square" lIns="91425" tIns="45700" rIns="91425" bIns="45700" anchor="t" anchorCtr="0">
            <a:noAutofit/>
          </a:bodyPr>
          <a:lstStyle/>
          <a:p>
            <a:pPr marL="469900" lvl="0" indent="-457200" algn="l" rtl="0">
              <a:lnSpc>
                <a:spcPct val="90000"/>
              </a:lnSpc>
              <a:spcBef>
                <a:spcPts val="0"/>
              </a:spcBef>
              <a:spcAft>
                <a:spcPts val="0"/>
              </a:spcAft>
              <a:buClrTx/>
              <a:buSzPts val="2600"/>
              <a:buFont typeface="Arial" panose="020B0604020202020204" pitchFamily="34" charset="0"/>
              <a:buChar char="•"/>
            </a:pPr>
            <a:r>
              <a:rPr lang="en-US" sz="2600" b="1" i="0" u="none" dirty="0">
                <a:solidFill>
                  <a:schemeClr val="tx1"/>
                </a:solidFill>
                <a:latin typeface="Arial"/>
                <a:ea typeface="Arial"/>
                <a:cs typeface="Arial"/>
                <a:sym typeface="Arial"/>
              </a:rPr>
              <a:t>NOT</a:t>
            </a:r>
            <a:r>
              <a:rPr lang="en-US" sz="2600" i="0" u="none" dirty="0">
                <a:solidFill>
                  <a:schemeClr val="tx1"/>
                </a:solidFill>
                <a:latin typeface="Arial"/>
                <a:ea typeface="Arial"/>
                <a:cs typeface="Arial"/>
                <a:sym typeface="Arial"/>
              </a:rPr>
              <a:t> the first week of school </a:t>
            </a:r>
            <a:endParaRPr sz="2600" dirty="0">
              <a:solidFill>
                <a:schemeClr val="tx1"/>
              </a:solidFill>
              <a:latin typeface="Arial"/>
              <a:ea typeface="Arial"/>
              <a:cs typeface="Arial"/>
              <a:sym typeface="Arial"/>
            </a:endParaRPr>
          </a:p>
          <a:p>
            <a:pPr lvl="0" indent="-457200" algn="l" rtl="0">
              <a:lnSpc>
                <a:spcPct val="90000"/>
              </a:lnSpc>
              <a:spcBef>
                <a:spcPts val="1080"/>
              </a:spcBef>
              <a:spcAft>
                <a:spcPts val="0"/>
              </a:spcAft>
              <a:buClrTx/>
              <a:buSzPts val="2600"/>
              <a:buFont typeface="Arial" panose="020B0604020202020204" pitchFamily="34" charset="0"/>
              <a:buChar char="•"/>
            </a:pPr>
            <a:r>
              <a:rPr lang="en-US" sz="2600" i="0" u="none" dirty="0">
                <a:solidFill>
                  <a:schemeClr val="tx1"/>
                </a:solidFill>
                <a:latin typeface="Arial"/>
                <a:ea typeface="Arial"/>
                <a:cs typeface="Arial"/>
                <a:sym typeface="Arial"/>
              </a:rPr>
              <a:t>Children entering school for the first time</a:t>
            </a:r>
            <a:endParaRPr sz="2600" dirty="0">
              <a:solidFill>
                <a:schemeClr val="tx1"/>
              </a:solidFill>
              <a:latin typeface="Arial"/>
              <a:ea typeface="Arial"/>
              <a:cs typeface="Arial"/>
              <a:sym typeface="Arial"/>
            </a:endParaRPr>
          </a:p>
          <a:p>
            <a:pPr marL="812800" lvl="1" algn="l" rtl="0">
              <a:lnSpc>
                <a:spcPct val="90000"/>
              </a:lnSpc>
              <a:spcBef>
                <a:spcPts val="1080"/>
              </a:spcBef>
              <a:spcAft>
                <a:spcPts val="0"/>
              </a:spcAft>
              <a:buClrTx/>
              <a:buSzPts val="2200"/>
              <a:buFont typeface="Arial" panose="020B0604020202020204" pitchFamily="34" charset="0"/>
              <a:buChar char="•"/>
            </a:pPr>
            <a:r>
              <a:rPr lang="en-US" sz="2200" i="0" u="none" dirty="0">
                <a:solidFill>
                  <a:schemeClr val="tx1"/>
                </a:solidFill>
                <a:latin typeface="Arial"/>
                <a:ea typeface="Arial"/>
                <a:cs typeface="Arial"/>
                <a:sym typeface="Arial"/>
              </a:rPr>
              <a:t>Have 90 days to screen </a:t>
            </a:r>
            <a:endParaRPr sz="2600" dirty="0">
              <a:solidFill>
                <a:schemeClr val="tx1"/>
              </a:solidFill>
              <a:latin typeface="Arial"/>
              <a:ea typeface="Arial"/>
              <a:cs typeface="Arial"/>
              <a:sym typeface="Arial"/>
            </a:endParaRPr>
          </a:p>
          <a:p>
            <a:pPr marL="812800" lvl="1" algn="l" rtl="0">
              <a:lnSpc>
                <a:spcPct val="90000"/>
              </a:lnSpc>
              <a:spcBef>
                <a:spcPts val="1080"/>
              </a:spcBef>
              <a:spcAft>
                <a:spcPts val="0"/>
              </a:spcAft>
              <a:buClrTx/>
              <a:buSzPts val="2200"/>
              <a:buFont typeface="Arial" panose="020B0604020202020204" pitchFamily="34" charset="0"/>
              <a:buChar char="•"/>
            </a:pPr>
            <a:r>
              <a:rPr lang="en-US" sz="2200" i="0" u="none" dirty="0">
                <a:solidFill>
                  <a:schemeClr val="tx1"/>
                </a:solidFill>
                <a:latin typeface="Arial"/>
                <a:ea typeface="Arial"/>
                <a:cs typeface="Arial"/>
                <a:sym typeface="Arial"/>
              </a:rPr>
              <a:t>Need time to adjust to school environment </a:t>
            </a:r>
            <a:endParaRPr sz="2600" dirty="0">
              <a:solidFill>
                <a:schemeClr val="tx1"/>
              </a:solidFill>
              <a:latin typeface="Arial"/>
              <a:ea typeface="Arial"/>
              <a:cs typeface="Arial"/>
              <a:sym typeface="Arial"/>
            </a:endParaRPr>
          </a:p>
          <a:p>
            <a:pPr lvl="0" indent="-457200" algn="l" rtl="0">
              <a:lnSpc>
                <a:spcPct val="90000"/>
              </a:lnSpc>
              <a:spcBef>
                <a:spcPts val="1080"/>
              </a:spcBef>
              <a:spcAft>
                <a:spcPts val="0"/>
              </a:spcAft>
              <a:buClrTx/>
              <a:buSzPts val="2600"/>
              <a:buFont typeface="Arial" panose="020B0604020202020204" pitchFamily="34" charset="0"/>
              <a:buChar char="•"/>
            </a:pPr>
            <a:r>
              <a:rPr lang="en-US" sz="2600" i="0" u="none" dirty="0">
                <a:solidFill>
                  <a:schemeClr val="tx1"/>
                </a:solidFill>
                <a:latin typeface="Arial"/>
                <a:ea typeface="Arial"/>
                <a:cs typeface="Arial"/>
                <a:sym typeface="Arial"/>
              </a:rPr>
              <a:t>Don’t wait too long</a:t>
            </a:r>
            <a:endParaRPr sz="3400" dirty="0">
              <a:solidFill>
                <a:schemeClr val="tx1"/>
              </a:solidFill>
              <a:latin typeface="Arial"/>
              <a:ea typeface="Arial"/>
              <a:cs typeface="Arial"/>
              <a:sym typeface="Arial"/>
            </a:endParaRPr>
          </a:p>
          <a:p>
            <a:pPr marL="800100" lvl="1" algn="l" rtl="0">
              <a:lnSpc>
                <a:spcPct val="90000"/>
              </a:lnSpc>
              <a:spcBef>
                <a:spcPts val="1080"/>
              </a:spcBef>
              <a:spcAft>
                <a:spcPts val="0"/>
              </a:spcAft>
              <a:buClrTx/>
              <a:buSzPts val="2400"/>
              <a:buFont typeface="Arial" panose="020B0604020202020204" pitchFamily="34" charset="0"/>
              <a:buChar char="•"/>
            </a:pPr>
            <a:r>
              <a:rPr lang="en-US" sz="2400" i="0" u="none" dirty="0">
                <a:solidFill>
                  <a:schemeClr val="tx1"/>
                </a:solidFill>
                <a:latin typeface="Arial"/>
                <a:ea typeface="Arial"/>
                <a:cs typeface="Arial"/>
                <a:sym typeface="Arial"/>
              </a:rPr>
              <a:t>Cold and Flu season</a:t>
            </a:r>
            <a:endParaRPr sz="2400" dirty="0">
              <a:solidFill>
                <a:schemeClr val="tx1"/>
              </a:solidFill>
              <a:latin typeface="Arial"/>
              <a:ea typeface="Arial"/>
              <a:cs typeface="Arial"/>
              <a:sym typeface="Arial"/>
            </a:endParaRPr>
          </a:p>
          <a:p>
            <a:pPr marL="800100" lvl="1" algn="l" rtl="0">
              <a:lnSpc>
                <a:spcPct val="90000"/>
              </a:lnSpc>
              <a:spcBef>
                <a:spcPts val="1080"/>
              </a:spcBef>
              <a:spcAft>
                <a:spcPts val="0"/>
              </a:spcAft>
              <a:buClrTx/>
              <a:buSzPts val="2400"/>
              <a:buFont typeface="Arial" panose="020B0604020202020204" pitchFamily="34" charset="0"/>
              <a:buChar char="•"/>
            </a:pPr>
            <a:r>
              <a:rPr lang="en-US" sz="2400" i="0" u="none" dirty="0">
                <a:solidFill>
                  <a:schemeClr val="tx1"/>
                </a:solidFill>
                <a:latin typeface="Arial"/>
                <a:ea typeface="Arial"/>
                <a:cs typeface="Arial"/>
                <a:sym typeface="Arial"/>
              </a:rPr>
              <a:t>Need time for follow-up</a:t>
            </a:r>
            <a:endParaRPr sz="2400" dirty="0">
              <a:solidFill>
                <a:schemeClr val="tx1"/>
              </a:solidFill>
              <a:latin typeface="Arial"/>
              <a:ea typeface="Arial"/>
              <a:cs typeface="Arial"/>
              <a:sym typeface="Arial"/>
            </a:endParaRPr>
          </a:p>
          <a:p>
            <a:pPr lvl="0" indent="-457200" algn="l" rtl="0">
              <a:lnSpc>
                <a:spcPct val="90000"/>
              </a:lnSpc>
              <a:spcBef>
                <a:spcPts val="1080"/>
              </a:spcBef>
              <a:spcAft>
                <a:spcPts val="0"/>
              </a:spcAft>
              <a:buClrTx/>
              <a:buSzPts val="2600"/>
              <a:buFont typeface="Arial" panose="020B0604020202020204" pitchFamily="34" charset="0"/>
              <a:buChar char="•"/>
            </a:pPr>
            <a:r>
              <a:rPr lang="en-US" sz="2700" i="0" u="none" dirty="0">
                <a:solidFill>
                  <a:schemeClr val="tx1"/>
                </a:solidFill>
                <a:latin typeface="Arial"/>
                <a:ea typeface="Arial"/>
                <a:cs typeface="Arial"/>
                <a:sym typeface="Arial"/>
              </a:rPr>
              <a:t>Recommend screening in September</a:t>
            </a:r>
            <a:r>
              <a:rPr lang="en-US" sz="2600" i="0" u="none" dirty="0">
                <a:solidFill>
                  <a:schemeClr val="tx1"/>
                </a:solidFill>
                <a:latin typeface="Arial"/>
                <a:ea typeface="Arial"/>
                <a:cs typeface="Arial"/>
                <a:sym typeface="Arial"/>
              </a:rPr>
              <a:t> </a:t>
            </a:r>
            <a:endParaRPr sz="3400" dirty="0">
              <a:solidFill>
                <a:schemeClr val="tx1"/>
              </a:solidFill>
              <a:latin typeface="Arial"/>
              <a:ea typeface="Arial"/>
              <a:cs typeface="Arial"/>
              <a:sym typeface="Arial"/>
            </a:endParaRPr>
          </a:p>
          <a:p>
            <a:pPr marL="749300" lvl="1" algn="l" rtl="0">
              <a:lnSpc>
                <a:spcPct val="90000"/>
              </a:lnSpc>
              <a:spcBef>
                <a:spcPts val="1080"/>
              </a:spcBef>
              <a:spcAft>
                <a:spcPts val="0"/>
              </a:spcAft>
              <a:buClrTx/>
              <a:buSzPts val="2600"/>
              <a:buFont typeface="Arial" panose="020B0604020202020204" pitchFamily="34" charset="0"/>
              <a:buChar char="•"/>
            </a:pPr>
            <a:r>
              <a:rPr lang="en-US" sz="2400" i="0" u="none" dirty="0">
                <a:solidFill>
                  <a:schemeClr val="tx1"/>
                </a:solidFill>
                <a:latin typeface="Arial"/>
                <a:ea typeface="Arial"/>
                <a:cs typeface="Arial"/>
                <a:sym typeface="Arial"/>
              </a:rPr>
              <a:t>Start with older children </a:t>
            </a:r>
            <a:endParaRPr sz="2400" i="0" u="none" dirty="0">
              <a:solidFill>
                <a:schemeClr val="tx1"/>
              </a:solidFill>
              <a:latin typeface="Arial"/>
              <a:ea typeface="Arial"/>
              <a:cs typeface="Arial"/>
              <a:sym typeface="Arial"/>
            </a:endParaRPr>
          </a:p>
          <a:p>
            <a:pPr marL="342900" lvl="0" indent="-342900" algn="l" rtl="0">
              <a:lnSpc>
                <a:spcPct val="90000"/>
              </a:lnSpc>
              <a:spcBef>
                <a:spcPts val="1080"/>
              </a:spcBef>
              <a:spcAft>
                <a:spcPts val="0"/>
              </a:spcAft>
              <a:buClrTx/>
              <a:buSzPts val="2400"/>
              <a:buFont typeface="Arial" panose="020B0604020202020204" pitchFamily="34" charset="0"/>
              <a:buChar char="•"/>
            </a:pPr>
            <a:r>
              <a:rPr lang="en-US" sz="2400" dirty="0">
                <a:solidFill>
                  <a:schemeClr val="tx1"/>
                </a:solidFill>
                <a:latin typeface="Arial"/>
                <a:ea typeface="Arial"/>
                <a:cs typeface="Arial"/>
                <a:sym typeface="Arial"/>
              </a:rPr>
              <a:t>Special Education students may need to be screened within 45 days depending on their IEP</a:t>
            </a:r>
            <a:endParaRPr sz="2400" dirty="0">
              <a:solidFill>
                <a:schemeClr val="tx1"/>
              </a:solidFill>
              <a:latin typeface="Arial"/>
              <a:ea typeface="Arial"/>
              <a:cs typeface="Arial"/>
              <a:sym typeface="Aria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Shape 689"/>
        <p:cNvGrpSpPr/>
        <p:nvPr/>
      </p:nvGrpSpPr>
      <p:grpSpPr>
        <a:xfrm>
          <a:off x="0" y="0"/>
          <a:ext cx="0" cy="0"/>
          <a:chOff x="0" y="0"/>
          <a:chExt cx="0" cy="0"/>
        </a:xfrm>
      </p:grpSpPr>
      <p:sp>
        <p:nvSpPr>
          <p:cNvPr id="690" name="Google Shape;690;p85"/>
          <p:cNvSpPr txBox="1">
            <a:spLocks noGrp="1"/>
          </p:cNvSpPr>
          <p:nvPr>
            <p:ph type="title" idx="4294967295"/>
          </p:nvPr>
        </p:nvSpPr>
        <p:spPr>
          <a:xfrm>
            <a:off x="0" y="381000"/>
            <a:ext cx="9144000" cy="914400"/>
          </a:xfrm>
          <a:prstGeom prst="rect">
            <a:avLst/>
          </a:prstGeom>
          <a:solidFill>
            <a:srgbClr val="FFFFFF"/>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FF00"/>
              </a:buClr>
              <a:buSzPts val="5400"/>
              <a:buFont typeface="Gill Sans"/>
              <a:buNone/>
            </a:pPr>
            <a:r>
              <a:rPr lang="en-US" sz="5400" dirty="0">
                <a:solidFill>
                  <a:srgbClr val="000000"/>
                </a:solidFill>
              </a:rPr>
              <a:t>Data Entry</a:t>
            </a:r>
            <a:endParaRPr dirty="0">
              <a:solidFill>
                <a:srgbClr val="000000"/>
              </a:solidFill>
            </a:endParaRPr>
          </a:p>
        </p:txBody>
      </p:sp>
      <p:sp>
        <p:nvSpPr>
          <p:cNvPr id="691" name="Google Shape;691;p85"/>
          <p:cNvSpPr txBox="1"/>
          <p:nvPr/>
        </p:nvSpPr>
        <p:spPr>
          <a:xfrm>
            <a:off x="577250" y="1651247"/>
            <a:ext cx="7745700" cy="4633828"/>
          </a:xfrm>
          <a:prstGeom prst="rect">
            <a:avLst/>
          </a:prstGeom>
          <a:noFill/>
          <a:ln>
            <a:noFill/>
          </a:ln>
        </p:spPr>
        <p:txBody>
          <a:bodyPr spcFirstLastPara="1" wrap="square" lIns="91425" tIns="91425" rIns="91425" bIns="91425" anchor="b" anchorCtr="0">
            <a:noAutofit/>
          </a:bodyPr>
          <a:lstStyle/>
          <a:p>
            <a:pPr marL="342900" marR="0" lvl="0" indent="-317500" algn="l" rtl="0">
              <a:lnSpc>
                <a:spcPct val="100000"/>
              </a:lnSpc>
              <a:spcBef>
                <a:spcPts val="0"/>
              </a:spcBef>
              <a:spcAft>
                <a:spcPts val="0"/>
              </a:spcAft>
              <a:buClrTx/>
              <a:buSzPts val="2800"/>
              <a:buFont typeface="Arial"/>
              <a:buChar char="•"/>
            </a:pPr>
            <a:r>
              <a:rPr lang="en-US" sz="2800" b="0" i="0" u="none" strike="noStrike" cap="none" dirty="0">
                <a:solidFill>
                  <a:schemeClr val="tx1"/>
                </a:solidFill>
                <a:latin typeface="Arial"/>
                <a:ea typeface="Arial"/>
                <a:cs typeface="Arial"/>
                <a:sym typeface="Arial"/>
              </a:rPr>
              <a:t>Vision screening data is entered into </a:t>
            </a:r>
            <a:r>
              <a:rPr lang="en-US" sz="2800" b="0" i="0" u="none" strike="noStrike" cap="none" dirty="0" err="1">
                <a:solidFill>
                  <a:schemeClr val="tx1"/>
                </a:solidFill>
                <a:latin typeface="Arial"/>
                <a:ea typeface="Arial"/>
                <a:cs typeface="Arial"/>
                <a:sym typeface="Arial"/>
              </a:rPr>
              <a:t>eSchool</a:t>
            </a:r>
            <a:r>
              <a:rPr lang="en-US" sz="2800" b="0" i="0" u="none" strike="noStrike" cap="none" dirty="0">
                <a:solidFill>
                  <a:schemeClr val="tx1"/>
                </a:solidFill>
                <a:latin typeface="Arial"/>
                <a:ea typeface="Arial"/>
                <a:cs typeface="Arial"/>
                <a:sym typeface="Arial"/>
              </a:rPr>
              <a:t>+</a:t>
            </a:r>
            <a:endParaRPr sz="2800" b="0" i="0" u="none" strike="noStrike" cap="none" dirty="0">
              <a:solidFill>
                <a:schemeClr val="tx1"/>
              </a:solidFill>
              <a:latin typeface="Arial"/>
              <a:ea typeface="Arial"/>
              <a:cs typeface="Arial"/>
              <a:sym typeface="Arial"/>
            </a:endParaRPr>
          </a:p>
          <a:p>
            <a:pPr marL="342900" marR="0" lvl="0" indent="-317500" algn="l" rtl="0">
              <a:lnSpc>
                <a:spcPct val="100000"/>
              </a:lnSpc>
              <a:spcBef>
                <a:spcPts val="1840"/>
              </a:spcBef>
              <a:spcAft>
                <a:spcPts val="0"/>
              </a:spcAft>
              <a:buClrTx/>
              <a:buSzPts val="2800"/>
              <a:buFont typeface="Arial"/>
              <a:buChar char="•"/>
            </a:pPr>
            <a:r>
              <a:rPr lang="en-US" sz="2800" b="0" i="0" u="none" strike="noStrike" cap="none" dirty="0">
                <a:solidFill>
                  <a:schemeClr val="tx1"/>
                </a:solidFill>
                <a:latin typeface="Arial"/>
                <a:ea typeface="Arial"/>
                <a:cs typeface="Arial"/>
                <a:sym typeface="Arial"/>
              </a:rPr>
              <a:t>Data queries will be pulled on June 15th</a:t>
            </a:r>
            <a:endParaRPr sz="2800" b="0" i="0" u="none" strike="noStrike" cap="none" dirty="0">
              <a:solidFill>
                <a:schemeClr val="tx1"/>
              </a:solidFill>
              <a:latin typeface="Arial"/>
              <a:ea typeface="Arial"/>
              <a:cs typeface="Arial"/>
              <a:sym typeface="Arial"/>
            </a:endParaRPr>
          </a:p>
          <a:p>
            <a:pPr marL="342900" marR="0" lvl="0" indent="-317500" algn="l" rtl="0">
              <a:lnSpc>
                <a:spcPct val="100000"/>
              </a:lnSpc>
              <a:spcBef>
                <a:spcPts val="1840"/>
              </a:spcBef>
              <a:spcAft>
                <a:spcPts val="0"/>
              </a:spcAft>
              <a:buClrTx/>
              <a:buSzPts val="2800"/>
              <a:buFont typeface="Arial"/>
              <a:buChar char="•"/>
            </a:pPr>
            <a:r>
              <a:rPr lang="en-US" sz="2800" b="0" i="0" u="none" strike="noStrike" cap="none" dirty="0">
                <a:solidFill>
                  <a:schemeClr val="tx1"/>
                </a:solidFill>
                <a:latin typeface="Arial"/>
                <a:ea typeface="Arial"/>
                <a:cs typeface="Arial"/>
                <a:sym typeface="Arial"/>
              </a:rPr>
              <a:t>Training for </a:t>
            </a:r>
            <a:r>
              <a:rPr lang="en-US" sz="2800" b="0" i="0" u="none" strike="noStrike" cap="none" dirty="0" err="1">
                <a:solidFill>
                  <a:schemeClr val="tx1"/>
                </a:solidFill>
                <a:latin typeface="Arial"/>
                <a:ea typeface="Arial"/>
                <a:cs typeface="Arial"/>
                <a:sym typeface="Arial"/>
              </a:rPr>
              <a:t>eSchool</a:t>
            </a:r>
            <a:r>
              <a:rPr lang="en-US" sz="2800" b="0" i="0" u="none" strike="noStrike" cap="none" dirty="0">
                <a:solidFill>
                  <a:schemeClr val="tx1"/>
                </a:solidFill>
                <a:latin typeface="Arial"/>
                <a:ea typeface="Arial"/>
                <a:cs typeface="Arial"/>
                <a:sym typeface="Arial"/>
              </a:rPr>
              <a:t>+ will be provided at your Ed. Cooperative</a:t>
            </a:r>
            <a:endParaRPr sz="2800" b="0" i="0" u="none" strike="noStrike" cap="none" dirty="0">
              <a:solidFill>
                <a:schemeClr val="tx1"/>
              </a:solidFill>
              <a:latin typeface="Arial"/>
              <a:ea typeface="Arial"/>
              <a:cs typeface="Arial"/>
              <a:sym typeface="Arial"/>
            </a:endParaRPr>
          </a:p>
          <a:p>
            <a:pPr marL="342900" marR="0" lvl="0" indent="-317500" algn="l" rtl="0">
              <a:lnSpc>
                <a:spcPct val="100000"/>
              </a:lnSpc>
              <a:spcBef>
                <a:spcPts val="1000"/>
              </a:spcBef>
              <a:spcAft>
                <a:spcPts val="0"/>
              </a:spcAft>
              <a:buClrTx/>
              <a:buSzPts val="2800"/>
              <a:buFont typeface="Arial"/>
              <a:buChar char="•"/>
            </a:pPr>
            <a:r>
              <a:rPr lang="en-US" sz="2800" b="0" i="0" u="none" strike="noStrike" cap="none" dirty="0">
                <a:solidFill>
                  <a:schemeClr val="tx1"/>
                </a:solidFill>
                <a:latin typeface="Arial"/>
                <a:ea typeface="Arial"/>
                <a:cs typeface="Arial"/>
                <a:sym typeface="Arial"/>
              </a:rPr>
              <a:t>No forms needed except for screening form</a:t>
            </a:r>
            <a:endParaRPr sz="2800" b="0" i="0" u="none" strike="noStrike" cap="none" dirty="0">
              <a:solidFill>
                <a:schemeClr val="tx1"/>
              </a:solidFill>
              <a:latin typeface="Arial"/>
              <a:ea typeface="Arial"/>
              <a:cs typeface="Arial"/>
              <a:sym typeface="Arial"/>
            </a:endParaRPr>
          </a:p>
          <a:p>
            <a:pPr marL="342900" marR="0" lvl="0" indent="-317500" algn="l" rtl="0">
              <a:lnSpc>
                <a:spcPct val="100000"/>
              </a:lnSpc>
              <a:spcBef>
                <a:spcPts val="1840"/>
              </a:spcBef>
              <a:spcAft>
                <a:spcPts val="0"/>
              </a:spcAft>
              <a:buClrTx/>
              <a:buSzPts val="2800"/>
              <a:buFont typeface="Arial"/>
              <a:buChar char="•"/>
            </a:pPr>
            <a:r>
              <a:rPr lang="en-US" sz="2800" b="0" i="0" u="none" strike="noStrike" cap="none" dirty="0">
                <a:solidFill>
                  <a:schemeClr val="tx1"/>
                </a:solidFill>
                <a:latin typeface="Arial"/>
                <a:ea typeface="Arial"/>
                <a:cs typeface="Arial"/>
                <a:sym typeface="Arial"/>
              </a:rPr>
              <a:t>Parent Notification/Doctor Report Form will be generated through </a:t>
            </a:r>
            <a:r>
              <a:rPr lang="en-US" sz="2800" b="0" i="0" u="none" strike="noStrike" cap="none" dirty="0" err="1">
                <a:solidFill>
                  <a:schemeClr val="tx1"/>
                </a:solidFill>
                <a:latin typeface="Arial"/>
                <a:ea typeface="Arial"/>
                <a:cs typeface="Arial"/>
                <a:sym typeface="Arial"/>
              </a:rPr>
              <a:t>eSchool</a:t>
            </a:r>
            <a:r>
              <a:rPr lang="en-US" sz="2800" b="0" i="0" u="none" strike="noStrike" cap="none" dirty="0">
                <a:solidFill>
                  <a:schemeClr val="tx1"/>
                </a:solidFill>
                <a:latin typeface="Arial"/>
                <a:ea typeface="Arial"/>
                <a:cs typeface="Arial"/>
                <a:sym typeface="Arial"/>
              </a:rPr>
              <a:t>+ </a:t>
            </a:r>
            <a:endParaRPr sz="2800" b="0" i="0" u="none" strike="noStrike" cap="none" dirty="0">
              <a:solidFill>
                <a:schemeClr val="tx1"/>
              </a:solidFill>
              <a:latin typeface="Arial"/>
              <a:ea typeface="Arial"/>
              <a:cs typeface="Arial"/>
              <a:sym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95A32-4D4A-07C8-27CD-81AA08D7B269}"/>
              </a:ext>
            </a:extLst>
          </p:cNvPr>
          <p:cNvSpPr>
            <a:spLocks noGrp="1"/>
          </p:cNvSpPr>
          <p:nvPr>
            <p:ph type="title"/>
          </p:nvPr>
        </p:nvSpPr>
        <p:spPr>
          <a:xfrm>
            <a:off x="0" y="838200"/>
            <a:ext cx="9144000" cy="914400"/>
          </a:xfrm>
        </p:spPr>
        <p:txBody>
          <a:bodyPr/>
          <a:lstStyle/>
          <a:p>
            <a:r>
              <a:rPr lang="en-US" sz="4000" dirty="0">
                <a:solidFill>
                  <a:srgbClr val="000000"/>
                </a:solidFill>
              </a:rPr>
              <a:t>Data Entry</a:t>
            </a:r>
            <a:endParaRPr lang="en-US" dirty="0"/>
          </a:p>
        </p:txBody>
      </p:sp>
      <p:sp>
        <p:nvSpPr>
          <p:cNvPr id="3" name="Text Placeholder 2">
            <a:extLst>
              <a:ext uri="{FF2B5EF4-FFF2-40B4-BE49-F238E27FC236}">
                <a16:creationId xmlns:a16="http://schemas.microsoft.com/office/drawing/2014/main" id="{6A56AEDA-112A-E5B4-F7FE-1383CDA7EAB9}"/>
              </a:ext>
            </a:extLst>
          </p:cNvPr>
          <p:cNvSpPr>
            <a:spLocks noGrp="1"/>
          </p:cNvSpPr>
          <p:nvPr>
            <p:ph type="body" idx="1"/>
          </p:nvPr>
        </p:nvSpPr>
        <p:spPr/>
        <p:txBody>
          <a:bodyPr/>
          <a:lstStyle/>
          <a:p>
            <a:pPr marL="114300" indent="0">
              <a:buNone/>
            </a:pPr>
            <a:r>
              <a:rPr lang="en-US" dirty="0">
                <a:hlinkClick r:id="rId2"/>
              </a:rPr>
              <a:t>https://adesandbox.arkansas.gov/iframe?v=NmE2MTcyMTgxMjZhY2UyYTM5MzMyZDk3OTVmOTE3ZmI</a:t>
            </a:r>
            <a:endParaRPr lang="en-US" dirty="0"/>
          </a:p>
          <a:p>
            <a:pPr marL="114300" indent="0">
              <a:buNone/>
            </a:pPr>
            <a:endParaRPr lang="en-US" dirty="0"/>
          </a:p>
          <a:p>
            <a:pPr marL="114300" indent="0">
              <a:buNone/>
            </a:pPr>
            <a:r>
              <a:rPr lang="en-US" dirty="0">
                <a:hlinkClick r:id="rId3"/>
              </a:rPr>
              <a:t>https://chs-support.weebly.com/eschool.html</a:t>
            </a:r>
            <a:r>
              <a:rPr lang="en-US" dirty="0"/>
              <a:t> </a:t>
            </a:r>
          </a:p>
        </p:txBody>
      </p:sp>
    </p:spTree>
    <p:extLst>
      <p:ext uri="{BB962C8B-B14F-4D97-AF65-F5344CB8AC3E}">
        <p14:creationId xmlns:p14="http://schemas.microsoft.com/office/powerpoint/2010/main" val="42965642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Shape 696"/>
        <p:cNvGrpSpPr/>
        <p:nvPr/>
      </p:nvGrpSpPr>
      <p:grpSpPr>
        <a:xfrm>
          <a:off x="0" y="0"/>
          <a:ext cx="0" cy="0"/>
          <a:chOff x="0" y="0"/>
          <a:chExt cx="0" cy="0"/>
        </a:xfrm>
      </p:grpSpPr>
      <p:pic>
        <p:nvPicPr>
          <p:cNvPr id="697" name="Google Shape;697;gcec9e397b4_0_803"/>
          <p:cNvPicPr preferRelativeResize="0"/>
          <p:nvPr/>
        </p:nvPicPr>
        <p:blipFill rotWithShape="1">
          <a:blip r:embed="rId3">
            <a:alphaModFix/>
          </a:blip>
          <a:srcRect/>
          <a:stretch/>
        </p:blipFill>
        <p:spPr>
          <a:xfrm>
            <a:off x="545123" y="298938"/>
            <a:ext cx="8282353" cy="6559061"/>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Shape 709"/>
        <p:cNvGrpSpPr/>
        <p:nvPr/>
      </p:nvGrpSpPr>
      <p:grpSpPr>
        <a:xfrm>
          <a:off x="0" y="0"/>
          <a:ext cx="0" cy="0"/>
          <a:chOff x="0" y="0"/>
          <a:chExt cx="0" cy="0"/>
        </a:xfrm>
      </p:grpSpPr>
      <p:sp>
        <p:nvSpPr>
          <p:cNvPr id="710" name="Google Shape;710;p93"/>
          <p:cNvSpPr txBox="1">
            <a:spLocks noGrp="1"/>
          </p:cNvSpPr>
          <p:nvPr>
            <p:ph type="title"/>
          </p:nvPr>
        </p:nvSpPr>
        <p:spPr>
          <a:xfrm>
            <a:off x="-1" y="533400"/>
            <a:ext cx="9003323" cy="914400"/>
          </a:xfrm>
          <a:prstGeom prst="rect">
            <a:avLst/>
          </a:prstGeom>
          <a:solidFill>
            <a:srgbClr val="FFFFFF"/>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FF00"/>
              </a:buClr>
              <a:buSzPts val="5400"/>
              <a:buFont typeface="Gill Sans"/>
              <a:buNone/>
            </a:pPr>
            <a:r>
              <a:rPr lang="en-US" sz="5400" i="0" u="none" dirty="0">
                <a:solidFill>
                  <a:srgbClr val="000000"/>
                </a:solidFill>
              </a:rPr>
              <a:t>Vision Machine Repair</a:t>
            </a:r>
            <a:endParaRPr dirty="0">
              <a:solidFill>
                <a:srgbClr val="000000"/>
              </a:solidFill>
            </a:endParaRPr>
          </a:p>
        </p:txBody>
      </p:sp>
      <p:sp>
        <p:nvSpPr>
          <p:cNvPr id="711" name="Google Shape;711;p93"/>
          <p:cNvSpPr txBox="1">
            <a:spLocks noGrp="1"/>
          </p:cNvSpPr>
          <p:nvPr>
            <p:ph type="body" idx="1"/>
          </p:nvPr>
        </p:nvSpPr>
        <p:spPr>
          <a:xfrm>
            <a:off x="609600" y="1901301"/>
            <a:ext cx="8048700" cy="4114800"/>
          </a:xfrm>
          <a:prstGeom prst="rect">
            <a:avLst/>
          </a:prstGeom>
          <a:noFill/>
          <a:ln>
            <a:noFill/>
          </a:ln>
        </p:spPr>
        <p:txBody>
          <a:bodyPr spcFirstLastPara="1" wrap="square" lIns="91425" tIns="45700" rIns="91425" bIns="45700" anchor="t" anchorCtr="0">
            <a:noAutofit/>
          </a:bodyPr>
          <a:lstStyle/>
          <a:p>
            <a:pPr lvl="0" indent="-457200" algn="l" rtl="0">
              <a:lnSpc>
                <a:spcPct val="100000"/>
              </a:lnSpc>
              <a:spcBef>
                <a:spcPts val="0"/>
              </a:spcBef>
              <a:spcAft>
                <a:spcPts val="0"/>
              </a:spcAft>
              <a:buClrTx/>
              <a:buSzPts val="3200"/>
              <a:buFont typeface="Arial" panose="020B0604020202020204" pitchFamily="34" charset="0"/>
              <a:buChar char="•"/>
            </a:pPr>
            <a:r>
              <a:rPr lang="en-US" sz="3200" i="0" u="none" dirty="0">
                <a:solidFill>
                  <a:schemeClr val="tx1"/>
                </a:solidFill>
                <a:latin typeface="Arial"/>
                <a:ea typeface="Arial"/>
                <a:cs typeface="Arial"/>
                <a:sym typeface="Arial"/>
              </a:rPr>
              <a:t>BSI--Jack Stone --in Little Rock </a:t>
            </a:r>
            <a:endParaRPr dirty="0">
              <a:solidFill>
                <a:schemeClr val="tx1"/>
              </a:solidFill>
              <a:latin typeface="Arial"/>
              <a:ea typeface="Arial"/>
              <a:cs typeface="Arial"/>
              <a:sym typeface="Arial"/>
            </a:endParaRPr>
          </a:p>
          <a:p>
            <a:pPr marL="800100" lvl="0" indent="-457200" algn="l" rtl="0">
              <a:lnSpc>
                <a:spcPct val="100000"/>
              </a:lnSpc>
              <a:spcBef>
                <a:spcPts val="0"/>
              </a:spcBef>
              <a:spcAft>
                <a:spcPts val="0"/>
              </a:spcAft>
              <a:buClrTx/>
              <a:buSzPts val="1800"/>
              <a:buFont typeface="Arial" panose="020B0604020202020204" pitchFamily="34" charset="0"/>
              <a:buChar char="•"/>
            </a:pPr>
            <a:r>
              <a:rPr lang="en-US" sz="3200" i="0" u="none" dirty="0">
                <a:solidFill>
                  <a:schemeClr val="tx1"/>
                </a:solidFill>
                <a:latin typeface="Arial"/>
                <a:ea typeface="Arial"/>
                <a:cs typeface="Arial"/>
                <a:sym typeface="Arial"/>
              </a:rPr>
              <a:t>(501) 416-1232</a:t>
            </a:r>
            <a:endParaRPr dirty="0">
              <a:solidFill>
                <a:schemeClr val="tx1"/>
              </a:solidFill>
              <a:latin typeface="Arial"/>
              <a:ea typeface="Arial"/>
              <a:cs typeface="Arial"/>
              <a:sym typeface="Arial"/>
            </a:endParaRPr>
          </a:p>
          <a:p>
            <a:pPr lvl="0" indent="-457200" algn="l" rtl="0">
              <a:lnSpc>
                <a:spcPct val="100000"/>
              </a:lnSpc>
              <a:spcBef>
                <a:spcPts val="1840"/>
              </a:spcBef>
              <a:spcAft>
                <a:spcPts val="0"/>
              </a:spcAft>
              <a:buClrTx/>
              <a:buSzPts val="3200"/>
              <a:buFont typeface="Arial" panose="020B0604020202020204" pitchFamily="34" charset="0"/>
              <a:buChar char="•"/>
            </a:pPr>
            <a:r>
              <a:rPr lang="en-US" sz="3200" i="0" u="none" dirty="0">
                <a:solidFill>
                  <a:schemeClr val="tx1"/>
                </a:solidFill>
                <a:latin typeface="Arial"/>
                <a:ea typeface="Arial"/>
                <a:cs typeface="Arial"/>
                <a:sym typeface="Arial"/>
              </a:rPr>
              <a:t>2M Medical Solutions- </a:t>
            </a:r>
            <a:r>
              <a:rPr lang="en-US" dirty="0">
                <a:solidFill>
                  <a:schemeClr val="tx1"/>
                </a:solidFill>
                <a:latin typeface="Arial"/>
                <a:ea typeface="Arial"/>
                <a:cs typeface="Arial"/>
                <a:sym typeface="Arial"/>
              </a:rPr>
              <a:t>W</a:t>
            </a:r>
            <a:r>
              <a:rPr lang="en-US" sz="3200" i="0" u="none" dirty="0">
                <a:solidFill>
                  <a:schemeClr val="tx1"/>
                </a:solidFill>
                <a:latin typeface="Arial"/>
                <a:ea typeface="Arial"/>
                <a:cs typeface="Arial"/>
                <a:sym typeface="Arial"/>
              </a:rPr>
              <a:t>est Memphis, Rogers (870) 735-0604</a:t>
            </a:r>
          </a:p>
          <a:p>
            <a:pPr marL="342900" lvl="0" indent="-342900" algn="l" rtl="0">
              <a:lnSpc>
                <a:spcPct val="100000"/>
              </a:lnSpc>
              <a:spcBef>
                <a:spcPts val="1840"/>
              </a:spcBef>
              <a:spcAft>
                <a:spcPts val="0"/>
              </a:spcAft>
              <a:buClr>
                <a:schemeClr val="lt1"/>
              </a:buClr>
              <a:buSzPts val="3200"/>
              <a:buFont typeface="Arial"/>
              <a:buChar char="•"/>
            </a:pPr>
            <a:endParaRPr dirty="0">
              <a:solidFill>
                <a:schemeClr val="tx1"/>
              </a:solidFill>
              <a:latin typeface="Arial"/>
              <a:ea typeface="Arial"/>
              <a:cs typeface="Arial"/>
              <a:sym typeface="Arial"/>
            </a:endParaRPr>
          </a:p>
          <a:p>
            <a:pPr marL="342900" lvl="0" indent="-139700" algn="l" rtl="0">
              <a:lnSpc>
                <a:spcPct val="100000"/>
              </a:lnSpc>
              <a:spcBef>
                <a:spcPts val="1840"/>
              </a:spcBef>
              <a:spcAft>
                <a:spcPts val="0"/>
              </a:spcAft>
              <a:buClr>
                <a:schemeClr val="lt1"/>
              </a:buClr>
              <a:buSzPts val="3200"/>
              <a:buFont typeface="Gill Sans"/>
              <a:buNone/>
            </a:pPr>
            <a:endParaRPr sz="3200" i="0" u="none" dirty="0">
              <a:solidFill>
                <a:schemeClr val="tx1"/>
              </a:solidFill>
              <a:latin typeface="Arial"/>
              <a:ea typeface="Arial"/>
              <a:cs typeface="Arial"/>
              <a:sym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Shape 715"/>
        <p:cNvGrpSpPr/>
        <p:nvPr/>
      </p:nvGrpSpPr>
      <p:grpSpPr>
        <a:xfrm>
          <a:off x="0" y="0"/>
          <a:ext cx="0" cy="0"/>
          <a:chOff x="0" y="0"/>
          <a:chExt cx="0" cy="0"/>
        </a:xfrm>
      </p:grpSpPr>
      <p:sp>
        <p:nvSpPr>
          <p:cNvPr id="716" name="Google Shape;716;p90"/>
          <p:cNvSpPr txBox="1">
            <a:spLocks noGrp="1"/>
          </p:cNvSpPr>
          <p:nvPr>
            <p:ph type="title"/>
          </p:nvPr>
        </p:nvSpPr>
        <p:spPr>
          <a:xfrm>
            <a:off x="0" y="609600"/>
            <a:ext cx="9144000" cy="914400"/>
          </a:xfrm>
          <a:prstGeom prst="rect">
            <a:avLst/>
          </a:prstGeom>
          <a:solidFill>
            <a:srgbClr val="FFFFFF"/>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FF00"/>
              </a:buClr>
              <a:buSzPts val="5400"/>
              <a:buFont typeface="Gill Sans"/>
              <a:buNone/>
            </a:pPr>
            <a:r>
              <a:rPr lang="en-US" sz="5400" i="0" u="none">
                <a:solidFill>
                  <a:srgbClr val="000000"/>
                </a:solidFill>
              </a:rPr>
              <a:t>RESOURCES</a:t>
            </a:r>
            <a:endParaRPr>
              <a:solidFill>
                <a:srgbClr val="000000"/>
              </a:solidFill>
            </a:endParaRPr>
          </a:p>
        </p:txBody>
      </p:sp>
      <p:sp>
        <p:nvSpPr>
          <p:cNvPr id="717" name="Google Shape;717;p90"/>
          <p:cNvSpPr txBox="1">
            <a:spLocks noGrp="1"/>
          </p:cNvSpPr>
          <p:nvPr>
            <p:ph type="body" idx="1"/>
          </p:nvPr>
        </p:nvSpPr>
        <p:spPr>
          <a:xfrm>
            <a:off x="785825" y="1981200"/>
            <a:ext cx="7972500" cy="411480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Tx/>
              <a:buSzPts val="2800"/>
              <a:buFont typeface="Arial"/>
              <a:buChar char="•"/>
            </a:pPr>
            <a:r>
              <a:rPr lang="en-US" sz="2800" i="0" u="none" dirty="0">
                <a:solidFill>
                  <a:schemeClr val="tx1"/>
                </a:solidFill>
                <a:latin typeface="Arial"/>
                <a:ea typeface="Arial"/>
                <a:cs typeface="Arial"/>
                <a:sym typeface="Arial"/>
              </a:rPr>
              <a:t>Examinations and Eye glasses </a:t>
            </a:r>
            <a:r>
              <a:rPr lang="en-US" sz="2800" u="sng" dirty="0">
                <a:solidFill>
                  <a:schemeClr val="tx1"/>
                </a:solidFill>
                <a:latin typeface="Arial"/>
                <a:ea typeface="Arial"/>
                <a:cs typeface="Arial"/>
                <a:sym typeface="Arial"/>
                <a:hlinkClick r:id="rId3">
                  <a:extLst>
                    <a:ext uri="{A12FA001-AC4F-418D-AE19-62706E023703}">
                      <ahyp:hlinkClr xmlns:ahyp="http://schemas.microsoft.com/office/drawing/2018/hyperlinkcolor" val="tx"/>
                    </a:ext>
                  </a:extLst>
                </a:hlinkClick>
              </a:rPr>
              <a:t>https://www.brandonburlsworth.org/</a:t>
            </a:r>
            <a:endParaRPr sz="2800" u="none" dirty="0">
              <a:solidFill>
                <a:schemeClr val="tx1"/>
              </a:solidFill>
              <a:latin typeface="Arial"/>
              <a:ea typeface="Arial"/>
              <a:cs typeface="Arial"/>
              <a:sym typeface="Arial"/>
            </a:endParaRPr>
          </a:p>
          <a:p>
            <a:pPr marL="342900" lvl="0" indent="-342900" algn="l" rtl="0">
              <a:lnSpc>
                <a:spcPct val="100000"/>
              </a:lnSpc>
              <a:spcBef>
                <a:spcPts val="2400"/>
              </a:spcBef>
              <a:spcAft>
                <a:spcPts val="0"/>
              </a:spcAft>
              <a:buClrTx/>
              <a:buSzPts val="3200"/>
              <a:buFont typeface="Arial"/>
              <a:buChar char="•"/>
            </a:pPr>
            <a:r>
              <a:rPr lang="en-US" sz="3200" i="0" u="none" dirty="0">
                <a:solidFill>
                  <a:schemeClr val="tx1"/>
                </a:solidFill>
                <a:latin typeface="Arial"/>
                <a:ea typeface="Arial"/>
                <a:cs typeface="Arial"/>
                <a:sym typeface="Arial"/>
              </a:rPr>
              <a:t>Medicaid Reimbursement: </a:t>
            </a:r>
            <a:r>
              <a:rPr lang="en-US" u="sng" dirty="0">
                <a:solidFill>
                  <a:schemeClr val="tx1"/>
                </a:solidFill>
                <a:latin typeface="Arial"/>
                <a:ea typeface="Arial"/>
                <a:cs typeface="Arial"/>
                <a:sym typeface="Arial"/>
                <a:hlinkClick r:id="rId4">
                  <a:extLst>
                    <a:ext uri="{A12FA001-AC4F-418D-AE19-62706E023703}">
                      <ahyp:hlinkClr xmlns:ahyp="http://schemas.microsoft.com/office/drawing/2018/hyperlinkcolor" val="tx"/>
                    </a:ext>
                  </a:extLst>
                </a:hlinkClick>
              </a:rPr>
              <a:t>https://dese.ade.arkansas.gov/Offices/learning-services/school-health-services/arkansas-medicaid-in-the-schools</a:t>
            </a:r>
            <a:endParaRPr u="none" dirty="0">
              <a:solidFill>
                <a:schemeClr val="tx1"/>
              </a:solidFill>
              <a:latin typeface="Arial"/>
              <a:ea typeface="Arial"/>
              <a:cs typeface="Arial"/>
              <a:sym typeface="Arial"/>
            </a:endParaRPr>
          </a:p>
          <a:p>
            <a:pPr marL="342900" lvl="0" indent="-254000" algn="l" rtl="0">
              <a:lnSpc>
                <a:spcPct val="100000"/>
              </a:lnSpc>
              <a:spcBef>
                <a:spcPts val="2400"/>
              </a:spcBef>
              <a:spcAft>
                <a:spcPts val="0"/>
              </a:spcAft>
              <a:buSzPts val="1800"/>
              <a:buFont typeface="Arial"/>
              <a:buChar char="•"/>
            </a:pPr>
            <a:endParaRPr dirty="0">
              <a:solidFill>
                <a:schemeClr val="tx1"/>
              </a:solidFill>
              <a:latin typeface="Arial"/>
              <a:ea typeface="Arial"/>
              <a:cs typeface="Arial"/>
              <a:sym typeface="Arial"/>
            </a:endParaRPr>
          </a:p>
        </p:txBody>
      </p:sp>
      <p:sp>
        <p:nvSpPr>
          <p:cNvPr id="718" name="Google Shape;718;p90"/>
          <p:cNvSpPr txBox="1"/>
          <p:nvPr/>
        </p:nvSpPr>
        <p:spPr>
          <a:xfrm>
            <a:off x="8528050" y="6592887"/>
            <a:ext cx="309600" cy="519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Shape 722"/>
        <p:cNvGrpSpPr/>
        <p:nvPr/>
      </p:nvGrpSpPr>
      <p:grpSpPr>
        <a:xfrm>
          <a:off x="0" y="0"/>
          <a:ext cx="0" cy="0"/>
          <a:chOff x="0" y="0"/>
          <a:chExt cx="0" cy="0"/>
        </a:xfrm>
      </p:grpSpPr>
      <p:sp>
        <p:nvSpPr>
          <p:cNvPr id="723" name="Google Shape;723;p92"/>
          <p:cNvSpPr txBox="1">
            <a:spLocks noGrp="1"/>
          </p:cNvSpPr>
          <p:nvPr>
            <p:ph type="title"/>
          </p:nvPr>
        </p:nvSpPr>
        <p:spPr>
          <a:xfrm>
            <a:off x="0" y="357200"/>
            <a:ext cx="9144000" cy="1623900"/>
          </a:xfrm>
          <a:prstGeom prst="rect">
            <a:avLst/>
          </a:prstGeom>
          <a:solidFill>
            <a:srgbClr val="FFFFFF"/>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FF00"/>
              </a:buClr>
              <a:buSzPts val="5400"/>
              <a:buFont typeface="Gill Sans"/>
              <a:buNone/>
            </a:pPr>
            <a:r>
              <a:rPr lang="en-US" sz="5400">
                <a:solidFill>
                  <a:srgbClr val="000000"/>
                </a:solidFill>
              </a:rPr>
              <a:t>Special Education Referrals</a:t>
            </a:r>
            <a:endParaRPr>
              <a:solidFill>
                <a:srgbClr val="000000"/>
              </a:solidFill>
            </a:endParaRPr>
          </a:p>
        </p:txBody>
      </p:sp>
      <p:sp>
        <p:nvSpPr>
          <p:cNvPr id="724" name="Google Shape;724;p92"/>
          <p:cNvSpPr txBox="1">
            <a:spLocks noGrp="1"/>
          </p:cNvSpPr>
          <p:nvPr>
            <p:ph type="body" idx="1"/>
          </p:nvPr>
        </p:nvSpPr>
        <p:spPr>
          <a:xfrm>
            <a:off x="838200" y="2200300"/>
            <a:ext cx="7620000" cy="388140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Tx/>
              <a:buSzPts val="3200"/>
              <a:buFont typeface="Arial"/>
              <a:buChar char="•"/>
            </a:pPr>
            <a:r>
              <a:rPr lang="en-US" sz="3200" i="0" u="none" dirty="0">
                <a:solidFill>
                  <a:schemeClr val="tx1"/>
                </a:solidFill>
                <a:latin typeface="Arial"/>
                <a:ea typeface="Arial"/>
                <a:cs typeface="Arial"/>
                <a:sym typeface="Arial"/>
              </a:rPr>
              <a:t>Service requests are submitted on-line at </a:t>
            </a:r>
            <a:r>
              <a:rPr lang="en-US" dirty="0">
                <a:solidFill>
                  <a:schemeClr val="tx1"/>
                </a:solidFill>
                <a:uFill>
                  <a:noFill/>
                </a:uFill>
                <a:latin typeface="Arial"/>
                <a:ea typeface="Arial"/>
                <a:cs typeface="Arial"/>
                <a:sym typeface="Arial"/>
                <a:hlinkClick r:id="rId3">
                  <a:extLst>
                    <a:ext uri="{A12FA001-AC4F-418D-AE19-62706E023703}">
                      <ahyp:hlinkClr xmlns:ahyp="http://schemas.microsoft.com/office/drawing/2018/hyperlinkcolor" val="tx"/>
                    </a:ext>
                  </a:extLst>
                </a:hlinkClick>
              </a:rPr>
              <a:t>https://arksped.k12.ar.us/</a:t>
            </a:r>
            <a:r>
              <a:rPr lang="en-US" u="none" dirty="0">
                <a:solidFill>
                  <a:schemeClr val="tx1"/>
                </a:solidFill>
                <a:latin typeface="Arial"/>
                <a:ea typeface="Arial"/>
                <a:cs typeface="Arial"/>
                <a:sym typeface="Arial"/>
              </a:rPr>
              <a:t> </a:t>
            </a:r>
            <a:endParaRPr dirty="0">
              <a:solidFill>
                <a:schemeClr val="tx1"/>
              </a:solidFill>
              <a:latin typeface="Arial"/>
              <a:ea typeface="Arial"/>
              <a:cs typeface="Arial"/>
              <a:sym typeface="Arial"/>
            </a:endParaRPr>
          </a:p>
          <a:p>
            <a:pPr marL="342900" lvl="0" indent="-342900" algn="l" rtl="0">
              <a:lnSpc>
                <a:spcPct val="100000"/>
              </a:lnSpc>
              <a:spcBef>
                <a:spcPts val="1840"/>
              </a:spcBef>
              <a:spcAft>
                <a:spcPts val="0"/>
              </a:spcAft>
              <a:buClrTx/>
              <a:buSzPts val="3200"/>
              <a:buFont typeface="Arial"/>
              <a:buChar char="•"/>
            </a:pPr>
            <a:r>
              <a:rPr lang="en-US" sz="3200" i="0" u="none" dirty="0">
                <a:solidFill>
                  <a:schemeClr val="tx1"/>
                </a:solidFill>
                <a:latin typeface="Arial"/>
                <a:ea typeface="Arial"/>
                <a:cs typeface="Arial"/>
                <a:sym typeface="Arial"/>
              </a:rPr>
              <a:t>Click on Direct Services to access CIRCUIT and begin process.</a:t>
            </a:r>
            <a:endParaRPr dirty="0">
              <a:solidFill>
                <a:schemeClr val="tx1"/>
              </a:solidFill>
              <a:latin typeface="Arial"/>
              <a:ea typeface="Arial"/>
              <a:cs typeface="Arial"/>
              <a:sym typeface="Arial"/>
            </a:endParaRPr>
          </a:p>
          <a:p>
            <a:pPr marL="342900" lvl="0" indent="-342900" algn="l" rtl="0">
              <a:lnSpc>
                <a:spcPct val="100000"/>
              </a:lnSpc>
              <a:spcBef>
                <a:spcPts val="1840"/>
              </a:spcBef>
              <a:spcAft>
                <a:spcPts val="0"/>
              </a:spcAft>
              <a:buClrTx/>
              <a:buSzPts val="3200"/>
              <a:buFont typeface="Arial"/>
              <a:buChar char="•"/>
            </a:pPr>
            <a:r>
              <a:rPr lang="en-US" sz="3200" i="0" u="none" dirty="0">
                <a:solidFill>
                  <a:schemeClr val="tx1"/>
                </a:solidFill>
                <a:latin typeface="Arial"/>
                <a:ea typeface="Arial"/>
                <a:cs typeface="Arial"/>
                <a:sym typeface="Arial"/>
              </a:rPr>
              <a:t>Submission of necessary documentation</a:t>
            </a:r>
            <a:endParaRPr dirty="0">
              <a:solidFill>
                <a:schemeClr val="tx1"/>
              </a:solidFill>
              <a:latin typeface="Arial"/>
              <a:ea typeface="Arial"/>
              <a:cs typeface="Arial"/>
              <a:sym typeface="Arial"/>
            </a:endParaRPr>
          </a:p>
          <a:p>
            <a:pPr marL="342900" lvl="0" indent="-342900" algn="l" rtl="0">
              <a:lnSpc>
                <a:spcPct val="100000"/>
              </a:lnSpc>
              <a:spcBef>
                <a:spcPts val="1840"/>
              </a:spcBef>
              <a:spcAft>
                <a:spcPts val="0"/>
              </a:spcAft>
              <a:buClrTx/>
              <a:buSzPts val="3200"/>
              <a:buFont typeface="Arial"/>
              <a:buChar char="•"/>
            </a:pPr>
            <a:r>
              <a:rPr lang="en-US" sz="3200" i="0" u="none" dirty="0">
                <a:solidFill>
                  <a:schemeClr val="tx1"/>
                </a:solidFill>
                <a:latin typeface="Arial"/>
                <a:ea typeface="Arial"/>
                <a:cs typeface="Arial"/>
                <a:sym typeface="Arial"/>
              </a:rPr>
              <a:t>Consultation by trained professionals</a:t>
            </a:r>
            <a:endParaRPr dirty="0">
              <a:solidFill>
                <a:schemeClr val="tx1"/>
              </a:solidFill>
              <a:latin typeface="Arial"/>
              <a:ea typeface="Arial"/>
              <a:cs typeface="Arial"/>
              <a:sym typeface="Aria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Shape 729"/>
        <p:cNvGrpSpPr/>
        <p:nvPr/>
      </p:nvGrpSpPr>
      <p:grpSpPr>
        <a:xfrm>
          <a:off x="0" y="0"/>
          <a:ext cx="0" cy="0"/>
          <a:chOff x="0" y="0"/>
          <a:chExt cx="0" cy="0"/>
        </a:xfrm>
      </p:grpSpPr>
      <p:sp>
        <p:nvSpPr>
          <p:cNvPr id="730" name="Google Shape;730;p91"/>
          <p:cNvSpPr txBox="1">
            <a:spLocks noGrp="1"/>
          </p:cNvSpPr>
          <p:nvPr>
            <p:ph type="title"/>
          </p:nvPr>
        </p:nvSpPr>
        <p:spPr>
          <a:xfrm>
            <a:off x="0" y="381000"/>
            <a:ext cx="9144000" cy="1333500"/>
          </a:xfrm>
          <a:prstGeom prst="rect">
            <a:avLst/>
          </a:prstGeom>
          <a:solidFill>
            <a:srgbClr val="FFFFFF"/>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FF00"/>
              </a:buClr>
              <a:buSzPts val="4400"/>
              <a:buFont typeface="Gill Sans"/>
              <a:buNone/>
            </a:pPr>
            <a:r>
              <a:rPr lang="en-US" sz="4400" b="0" i="0" u="none" dirty="0">
                <a:solidFill>
                  <a:srgbClr val="000000"/>
                </a:solidFill>
                <a:latin typeface="Gill Sans"/>
                <a:ea typeface="Gill Sans"/>
                <a:cs typeface="Gill Sans"/>
                <a:sym typeface="Gill Sans"/>
              </a:rPr>
              <a:t>Referral to Special Education Services for the Visually Impaired</a:t>
            </a:r>
            <a:endParaRPr dirty="0">
              <a:solidFill>
                <a:srgbClr val="000000"/>
              </a:solidFill>
            </a:endParaRPr>
          </a:p>
        </p:txBody>
      </p:sp>
      <p:sp>
        <p:nvSpPr>
          <p:cNvPr id="731" name="Google Shape;731;p91"/>
          <p:cNvSpPr txBox="1">
            <a:spLocks noGrp="1"/>
          </p:cNvSpPr>
          <p:nvPr>
            <p:ph type="body" idx="1"/>
          </p:nvPr>
        </p:nvSpPr>
        <p:spPr>
          <a:xfrm>
            <a:off x="209550" y="2133600"/>
            <a:ext cx="8463000" cy="411480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chemeClr val="lt1"/>
              </a:buClr>
              <a:buSzPts val="3200"/>
              <a:buFont typeface="Gill Sans"/>
              <a:buNone/>
            </a:pPr>
            <a:r>
              <a:rPr lang="en-US" dirty="0">
                <a:solidFill>
                  <a:schemeClr val="tx1"/>
                </a:solidFill>
                <a:latin typeface="Arial"/>
                <a:ea typeface="Arial"/>
                <a:cs typeface="Arial"/>
                <a:sym typeface="Arial"/>
              </a:rPr>
              <a:t>   </a:t>
            </a:r>
            <a:r>
              <a:rPr lang="en-US" sz="3200" i="0" u="none" dirty="0">
                <a:solidFill>
                  <a:schemeClr val="tx1"/>
                </a:solidFill>
                <a:latin typeface="Arial"/>
                <a:ea typeface="Arial"/>
                <a:cs typeface="Arial"/>
                <a:sym typeface="Arial"/>
              </a:rPr>
              <a:t>When a medical report from a ophthalmologist</a:t>
            </a:r>
            <a:r>
              <a:rPr lang="en-US" dirty="0">
                <a:solidFill>
                  <a:schemeClr val="tx1"/>
                </a:solidFill>
                <a:latin typeface="Arial"/>
                <a:ea typeface="Arial"/>
                <a:cs typeface="Arial"/>
                <a:sym typeface="Arial"/>
              </a:rPr>
              <a:t> </a:t>
            </a:r>
            <a:r>
              <a:rPr lang="en-US" sz="3200" i="0" u="none" dirty="0">
                <a:solidFill>
                  <a:schemeClr val="tx1"/>
                </a:solidFill>
                <a:latin typeface="Arial"/>
                <a:ea typeface="Arial"/>
                <a:cs typeface="Arial"/>
                <a:sym typeface="Arial"/>
              </a:rPr>
              <a:t>or optometrist indicates that the student’s vision is 20/70 or less in the better eye with correction or that the student’s visual field is 20 degrees or less, a request for vision consultation/services should be submitted to CIRCUIT.</a:t>
            </a:r>
            <a:endParaRPr dirty="0">
              <a:solidFill>
                <a:schemeClr val="tx1"/>
              </a:solidFill>
              <a:latin typeface="Arial"/>
              <a:ea typeface="Arial"/>
              <a:cs typeface="Arial"/>
              <a:sym typeface="Aria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Shape 735"/>
        <p:cNvGrpSpPr/>
        <p:nvPr/>
      </p:nvGrpSpPr>
      <p:grpSpPr>
        <a:xfrm>
          <a:off x="0" y="0"/>
          <a:ext cx="0" cy="0"/>
          <a:chOff x="0" y="0"/>
          <a:chExt cx="0" cy="0"/>
        </a:xfrm>
      </p:grpSpPr>
      <p:sp>
        <p:nvSpPr>
          <p:cNvPr id="736" name="Google Shape;736;p41"/>
          <p:cNvSpPr txBox="1">
            <a:spLocks noGrp="1"/>
          </p:cNvSpPr>
          <p:nvPr>
            <p:ph type="title"/>
          </p:nvPr>
        </p:nvSpPr>
        <p:spPr>
          <a:xfrm>
            <a:off x="0" y="533400"/>
            <a:ext cx="9144000" cy="762000"/>
          </a:xfrm>
          <a:prstGeom prst="rect">
            <a:avLst/>
          </a:prstGeom>
          <a:solidFill>
            <a:srgbClr val="FFFFFF"/>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FF00"/>
              </a:buClr>
              <a:buSzPts val="5400"/>
              <a:buFont typeface="Gill Sans"/>
              <a:buNone/>
            </a:pPr>
            <a:r>
              <a:rPr lang="en-US" sz="5400" i="0" u="none">
                <a:solidFill>
                  <a:srgbClr val="000000"/>
                </a:solidFill>
              </a:rPr>
              <a:t>Resource</a:t>
            </a:r>
            <a:endParaRPr>
              <a:solidFill>
                <a:srgbClr val="000000"/>
              </a:solidFill>
            </a:endParaRPr>
          </a:p>
        </p:txBody>
      </p:sp>
      <p:sp>
        <p:nvSpPr>
          <p:cNvPr id="737" name="Google Shape;737;p41"/>
          <p:cNvSpPr txBox="1">
            <a:spLocks noGrp="1"/>
          </p:cNvSpPr>
          <p:nvPr>
            <p:ph type="body" idx="1"/>
          </p:nvPr>
        </p:nvSpPr>
        <p:spPr>
          <a:xfrm>
            <a:off x="990600" y="1981200"/>
            <a:ext cx="68580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1"/>
              </a:buClr>
              <a:buSzPts val="2800"/>
              <a:buFont typeface="Gill Sans"/>
              <a:buNone/>
            </a:pPr>
            <a:r>
              <a:rPr lang="en-US" sz="2800" i="0" u="none" dirty="0">
                <a:solidFill>
                  <a:schemeClr val="tx1"/>
                </a:solidFill>
                <a:latin typeface="Arial"/>
                <a:ea typeface="Arial"/>
                <a:cs typeface="Arial"/>
                <a:sym typeface="Arial"/>
              </a:rPr>
              <a:t>Arkansas School for the Blind</a:t>
            </a:r>
            <a:endParaRPr dirty="0">
              <a:solidFill>
                <a:schemeClr val="tx1"/>
              </a:solidFill>
              <a:latin typeface="Arial"/>
              <a:ea typeface="Arial"/>
              <a:cs typeface="Arial"/>
              <a:sym typeface="Arial"/>
            </a:endParaRPr>
          </a:p>
          <a:p>
            <a:pPr marL="0" lvl="0" indent="0" algn="l" rtl="0">
              <a:lnSpc>
                <a:spcPct val="100000"/>
              </a:lnSpc>
              <a:spcBef>
                <a:spcPts val="560"/>
              </a:spcBef>
              <a:spcAft>
                <a:spcPts val="0"/>
              </a:spcAft>
              <a:buClr>
                <a:schemeClr val="lt1"/>
              </a:buClr>
              <a:buSzPts val="2800"/>
              <a:buFont typeface="Gill Sans"/>
              <a:buNone/>
            </a:pPr>
            <a:r>
              <a:rPr lang="en-US" sz="2800" i="0" u="none" dirty="0">
                <a:solidFill>
                  <a:schemeClr val="tx1"/>
                </a:solidFill>
                <a:latin typeface="Arial"/>
                <a:ea typeface="Arial"/>
                <a:cs typeface="Arial"/>
                <a:sym typeface="Arial"/>
              </a:rPr>
              <a:t>PO Box 668</a:t>
            </a:r>
            <a:endParaRPr dirty="0">
              <a:solidFill>
                <a:schemeClr val="tx1"/>
              </a:solidFill>
              <a:latin typeface="Arial"/>
              <a:ea typeface="Arial"/>
              <a:cs typeface="Arial"/>
              <a:sym typeface="Arial"/>
            </a:endParaRPr>
          </a:p>
          <a:p>
            <a:pPr marL="0" lvl="0" indent="0" algn="l" rtl="0">
              <a:lnSpc>
                <a:spcPct val="100000"/>
              </a:lnSpc>
              <a:spcBef>
                <a:spcPts val="560"/>
              </a:spcBef>
              <a:spcAft>
                <a:spcPts val="0"/>
              </a:spcAft>
              <a:buClr>
                <a:schemeClr val="lt1"/>
              </a:buClr>
              <a:buSzPts val="2800"/>
              <a:buFont typeface="Gill Sans"/>
              <a:buNone/>
            </a:pPr>
            <a:r>
              <a:rPr lang="en-US" sz="2800" i="0" u="none" dirty="0">
                <a:solidFill>
                  <a:schemeClr val="tx1"/>
                </a:solidFill>
                <a:latin typeface="Arial"/>
                <a:ea typeface="Arial"/>
                <a:cs typeface="Arial"/>
                <a:sym typeface="Arial"/>
              </a:rPr>
              <a:t>Little Rock, AR. 72203</a:t>
            </a:r>
            <a:endParaRPr dirty="0">
              <a:solidFill>
                <a:schemeClr val="tx1"/>
              </a:solidFill>
              <a:latin typeface="Arial"/>
              <a:ea typeface="Arial"/>
              <a:cs typeface="Arial"/>
              <a:sym typeface="Arial"/>
            </a:endParaRPr>
          </a:p>
          <a:p>
            <a:pPr marL="0" lvl="0" indent="0" algn="l" rtl="0">
              <a:lnSpc>
                <a:spcPct val="100000"/>
              </a:lnSpc>
              <a:spcBef>
                <a:spcPts val="560"/>
              </a:spcBef>
              <a:spcAft>
                <a:spcPts val="0"/>
              </a:spcAft>
              <a:buClr>
                <a:schemeClr val="lt1"/>
              </a:buClr>
              <a:buSzPts val="2800"/>
              <a:buFont typeface="Gill Sans"/>
              <a:buNone/>
            </a:pPr>
            <a:r>
              <a:rPr lang="en-US" sz="2800" i="0" u="none" dirty="0">
                <a:solidFill>
                  <a:schemeClr val="tx1"/>
                </a:solidFill>
                <a:latin typeface="Arial"/>
                <a:ea typeface="Arial"/>
                <a:cs typeface="Arial"/>
                <a:sym typeface="Arial"/>
              </a:rPr>
              <a:t>1-800-362-4451</a:t>
            </a:r>
            <a:endParaRPr dirty="0">
              <a:solidFill>
                <a:schemeClr val="tx1"/>
              </a:solidFill>
              <a:latin typeface="Arial"/>
              <a:ea typeface="Arial"/>
              <a:cs typeface="Arial"/>
              <a:sym typeface="Arial"/>
            </a:endParaRPr>
          </a:p>
          <a:p>
            <a:pPr marL="0" lvl="0" indent="0" algn="l" rtl="0">
              <a:lnSpc>
                <a:spcPct val="100000"/>
              </a:lnSpc>
              <a:spcBef>
                <a:spcPts val="560"/>
              </a:spcBef>
              <a:spcAft>
                <a:spcPts val="0"/>
              </a:spcAft>
              <a:buClr>
                <a:schemeClr val="lt1"/>
              </a:buClr>
              <a:buSzPts val="2800"/>
              <a:buFont typeface="Gill Sans"/>
              <a:buNone/>
            </a:pPr>
            <a:r>
              <a:rPr lang="en-US" sz="2800" i="0" u="none" dirty="0">
                <a:solidFill>
                  <a:schemeClr val="tx1"/>
                </a:solidFill>
                <a:latin typeface="Arial"/>
                <a:ea typeface="Arial"/>
                <a:cs typeface="Arial"/>
                <a:sym typeface="Arial"/>
              </a:rPr>
              <a:t>501-683-5104</a:t>
            </a:r>
            <a:endParaRPr dirty="0">
              <a:solidFill>
                <a:schemeClr val="tx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114"/>
        <p:cNvGrpSpPr/>
        <p:nvPr/>
      </p:nvGrpSpPr>
      <p:grpSpPr>
        <a:xfrm>
          <a:off x="0" y="0"/>
          <a:ext cx="0" cy="0"/>
          <a:chOff x="0" y="0"/>
          <a:chExt cx="0" cy="0"/>
        </a:xfrm>
      </p:grpSpPr>
      <p:sp>
        <p:nvSpPr>
          <p:cNvPr id="115" name="Google Shape;115;p8"/>
          <p:cNvSpPr txBox="1"/>
          <p:nvPr/>
        </p:nvSpPr>
        <p:spPr>
          <a:xfrm>
            <a:off x="2686050" y="2481262"/>
            <a:ext cx="9144000" cy="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6" name="Google Shape;116;p8"/>
          <p:cNvSpPr txBox="1">
            <a:spLocks noGrp="1"/>
          </p:cNvSpPr>
          <p:nvPr>
            <p:ph type="title" idx="4294967295"/>
          </p:nvPr>
        </p:nvSpPr>
        <p:spPr>
          <a:xfrm>
            <a:off x="0" y="457200"/>
            <a:ext cx="9144000" cy="914400"/>
          </a:xfrm>
          <a:prstGeom prst="rect">
            <a:avLst/>
          </a:prstGeom>
          <a:solidFill>
            <a:srgbClr val="FFFFFF"/>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FF00"/>
              </a:buClr>
              <a:buSzPts val="5400"/>
              <a:buFont typeface="Gill Sans"/>
              <a:buNone/>
            </a:pPr>
            <a:r>
              <a:rPr lang="en-US" sz="4500">
                <a:solidFill>
                  <a:srgbClr val="000000"/>
                </a:solidFill>
              </a:rPr>
              <a:t>Parts of the Eye</a:t>
            </a:r>
            <a:endParaRPr sz="3100">
              <a:solidFill>
                <a:srgbClr val="000000"/>
              </a:solidFill>
            </a:endParaRPr>
          </a:p>
        </p:txBody>
      </p:sp>
      <p:pic>
        <p:nvPicPr>
          <p:cNvPr id="117" name="Google Shape;117;p8"/>
          <p:cNvPicPr preferRelativeResize="0"/>
          <p:nvPr/>
        </p:nvPicPr>
        <p:blipFill rotWithShape="1">
          <a:blip r:embed="rId3">
            <a:alphaModFix/>
          </a:blip>
          <a:srcRect l="1293" t="8399"/>
          <a:stretch/>
        </p:blipFill>
        <p:spPr>
          <a:xfrm>
            <a:off x="247650" y="1605176"/>
            <a:ext cx="8724899" cy="5014201"/>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Shape 741"/>
        <p:cNvGrpSpPr/>
        <p:nvPr/>
      </p:nvGrpSpPr>
      <p:grpSpPr>
        <a:xfrm>
          <a:off x="0" y="0"/>
          <a:ext cx="0" cy="0"/>
          <a:chOff x="0" y="0"/>
          <a:chExt cx="0" cy="0"/>
        </a:xfrm>
      </p:grpSpPr>
      <p:sp>
        <p:nvSpPr>
          <p:cNvPr id="742" name="Google Shape;742;p94"/>
          <p:cNvSpPr txBox="1">
            <a:spLocks noGrp="1"/>
          </p:cNvSpPr>
          <p:nvPr>
            <p:ph type="body" idx="1"/>
          </p:nvPr>
        </p:nvSpPr>
        <p:spPr>
          <a:xfrm>
            <a:off x="747725" y="1981200"/>
            <a:ext cx="7497000" cy="411480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chemeClr val="lt1"/>
              </a:buClr>
              <a:buSzPts val="3200"/>
              <a:buFont typeface="Gill Sans"/>
              <a:buNone/>
            </a:pPr>
            <a:r>
              <a:rPr lang="en-US" sz="3200" b="1" i="0" u="none" dirty="0">
                <a:solidFill>
                  <a:schemeClr val="tx1"/>
                </a:solidFill>
                <a:latin typeface="Arial"/>
                <a:ea typeface="Arial"/>
                <a:cs typeface="Arial"/>
                <a:sym typeface="Arial"/>
              </a:rPr>
              <a:t>	</a:t>
            </a:r>
            <a:endParaRPr dirty="0">
              <a:solidFill>
                <a:schemeClr val="tx1"/>
              </a:solidFill>
              <a:latin typeface="Arial"/>
              <a:ea typeface="Arial"/>
              <a:cs typeface="Arial"/>
              <a:sym typeface="Arial"/>
            </a:endParaRPr>
          </a:p>
          <a:p>
            <a:pPr marL="342900" lvl="0" indent="0" algn="ctr" rtl="0">
              <a:lnSpc>
                <a:spcPct val="100000"/>
              </a:lnSpc>
              <a:spcBef>
                <a:spcPts val="640"/>
              </a:spcBef>
              <a:spcAft>
                <a:spcPts val="0"/>
              </a:spcAft>
              <a:buSzPts val="1800"/>
              <a:buNone/>
            </a:pPr>
            <a:r>
              <a:rPr lang="en-US" sz="2800" b="1" dirty="0">
                <a:solidFill>
                  <a:schemeClr val="tx1"/>
                </a:solidFill>
                <a:latin typeface="Arial"/>
                <a:ea typeface="Arial"/>
                <a:cs typeface="Arial"/>
                <a:sym typeface="Arial"/>
              </a:rPr>
              <a:t>All resources can be found </a:t>
            </a:r>
            <a:endParaRPr sz="2800" b="1" dirty="0">
              <a:solidFill>
                <a:schemeClr val="tx1"/>
              </a:solidFill>
              <a:latin typeface="Arial"/>
              <a:ea typeface="Arial"/>
              <a:cs typeface="Arial"/>
              <a:sym typeface="Arial"/>
            </a:endParaRPr>
          </a:p>
          <a:p>
            <a:pPr marL="342900" lvl="0" indent="0" algn="ctr" rtl="0">
              <a:lnSpc>
                <a:spcPct val="100000"/>
              </a:lnSpc>
              <a:spcBef>
                <a:spcPts val="640"/>
              </a:spcBef>
              <a:spcAft>
                <a:spcPts val="0"/>
              </a:spcAft>
              <a:buSzPts val="1800"/>
              <a:buNone/>
            </a:pPr>
            <a:r>
              <a:rPr lang="en-US" sz="2800" b="1" dirty="0">
                <a:solidFill>
                  <a:schemeClr val="tx1"/>
                </a:solidFill>
                <a:latin typeface="Arial"/>
                <a:ea typeface="Arial"/>
                <a:cs typeface="Arial"/>
                <a:sym typeface="Arial"/>
              </a:rPr>
              <a:t>on TRAIN and </a:t>
            </a:r>
            <a:endParaRPr sz="2800" b="1" dirty="0">
              <a:solidFill>
                <a:schemeClr val="tx1"/>
              </a:solidFill>
              <a:latin typeface="Arial"/>
              <a:ea typeface="Arial"/>
              <a:cs typeface="Arial"/>
              <a:sym typeface="Arial"/>
            </a:endParaRPr>
          </a:p>
          <a:p>
            <a:pPr marL="342900" lvl="0" indent="0" algn="ctr" rtl="0">
              <a:lnSpc>
                <a:spcPct val="100000"/>
              </a:lnSpc>
              <a:spcBef>
                <a:spcPts val="640"/>
              </a:spcBef>
              <a:spcAft>
                <a:spcPts val="0"/>
              </a:spcAft>
              <a:buSzPts val="1800"/>
              <a:buNone/>
            </a:pPr>
            <a:r>
              <a:rPr lang="en-US" sz="2800" b="1" dirty="0">
                <a:solidFill>
                  <a:schemeClr val="tx1"/>
                </a:solidFill>
                <a:latin typeface="Arial"/>
                <a:ea typeface="Arial"/>
                <a:cs typeface="Arial"/>
                <a:sym typeface="Arial"/>
              </a:rPr>
              <a:t>www. CHS-Support.weebly.com</a:t>
            </a:r>
            <a:endParaRPr sz="2800" b="1" dirty="0">
              <a:solidFill>
                <a:schemeClr val="tx1"/>
              </a:solidFill>
              <a:latin typeface="Arial"/>
              <a:ea typeface="Arial"/>
              <a:cs typeface="Arial"/>
              <a:sym typeface="Arial"/>
            </a:endParaRPr>
          </a:p>
          <a:p>
            <a:pPr marL="342900" lvl="0" indent="0" algn="ctr" rtl="0">
              <a:lnSpc>
                <a:spcPct val="100000"/>
              </a:lnSpc>
              <a:spcBef>
                <a:spcPts val="640"/>
              </a:spcBef>
              <a:spcAft>
                <a:spcPts val="0"/>
              </a:spcAft>
              <a:buSzPts val="1800"/>
              <a:buNone/>
            </a:pPr>
            <a:endParaRPr sz="2800" b="1" dirty="0">
              <a:solidFill>
                <a:schemeClr val="tx1"/>
              </a:solidFill>
              <a:latin typeface="Arial"/>
              <a:ea typeface="Arial"/>
              <a:cs typeface="Arial"/>
              <a:sym typeface="Arial"/>
            </a:endParaRPr>
          </a:p>
          <a:p>
            <a:pPr marL="342900" lvl="0" indent="0" algn="l" rtl="0">
              <a:lnSpc>
                <a:spcPct val="100000"/>
              </a:lnSpc>
              <a:spcBef>
                <a:spcPts val="640"/>
              </a:spcBef>
              <a:spcAft>
                <a:spcPts val="0"/>
              </a:spcAft>
              <a:buSzPts val="1800"/>
              <a:buNone/>
            </a:pPr>
            <a:endParaRPr b="1" dirty="0">
              <a:solidFill>
                <a:schemeClr val="tx1"/>
              </a:solidFill>
              <a:latin typeface="Arial"/>
              <a:ea typeface="Arial"/>
              <a:cs typeface="Arial"/>
              <a:sym typeface="Arial"/>
            </a:endParaRPr>
          </a:p>
          <a:p>
            <a:pPr marL="342900" lvl="0" indent="0" algn="l" rtl="0">
              <a:lnSpc>
                <a:spcPct val="100000"/>
              </a:lnSpc>
              <a:spcBef>
                <a:spcPts val="640"/>
              </a:spcBef>
              <a:spcAft>
                <a:spcPts val="0"/>
              </a:spcAft>
              <a:buSzPts val="1800"/>
              <a:buNone/>
            </a:pPr>
            <a:endParaRPr b="1" dirty="0">
              <a:solidFill>
                <a:schemeClr val="tx1"/>
              </a:solidFill>
              <a:latin typeface="Arial"/>
              <a:ea typeface="Arial"/>
              <a:cs typeface="Arial"/>
              <a:sym typeface="Arial"/>
            </a:endParaRPr>
          </a:p>
          <a:p>
            <a:pPr marL="342900" lvl="0" indent="-139700" algn="l" rtl="0">
              <a:lnSpc>
                <a:spcPct val="100000"/>
              </a:lnSpc>
              <a:spcBef>
                <a:spcPts val="640"/>
              </a:spcBef>
              <a:spcAft>
                <a:spcPts val="0"/>
              </a:spcAft>
              <a:buClr>
                <a:schemeClr val="lt1"/>
              </a:buClr>
              <a:buSzPts val="3200"/>
              <a:buFont typeface="Gill Sans"/>
              <a:buNone/>
            </a:pPr>
            <a:endParaRPr sz="3200" b="1" i="0" u="sng" dirty="0">
              <a:solidFill>
                <a:schemeClr val="tx1"/>
              </a:solidFill>
              <a:latin typeface="Arial"/>
              <a:ea typeface="Arial"/>
              <a:cs typeface="Arial"/>
              <a:sym typeface="Arial"/>
              <a:hlinkClick r:id="rId3">
                <a:extLst>
                  <a:ext uri="{A12FA001-AC4F-418D-AE19-62706E023703}">
                    <ahyp:hlinkClr xmlns:ahyp="http://schemas.microsoft.com/office/drawing/2018/hyperlinkcolor" val="tx"/>
                  </a:ext>
                </a:extLst>
              </a:hlinkClick>
            </a:endParaRPr>
          </a:p>
        </p:txBody>
      </p:sp>
      <p:sp>
        <p:nvSpPr>
          <p:cNvPr id="743" name="Google Shape;743;p94"/>
          <p:cNvSpPr txBox="1">
            <a:spLocks noGrp="1"/>
          </p:cNvSpPr>
          <p:nvPr>
            <p:ph type="title"/>
          </p:nvPr>
        </p:nvSpPr>
        <p:spPr>
          <a:xfrm>
            <a:off x="0" y="542925"/>
            <a:ext cx="9144000" cy="914400"/>
          </a:xfrm>
          <a:prstGeom prst="rect">
            <a:avLst/>
          </a:prstGeom>
          <a:solidFill>
            <a:srgbClr val="FFFFFF"/>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FF00"/>
              </a:buClr>
              <a:buSzPts val="5400"/>
              <a:buFont typeface="Gill Sans"/>
              <a:buNone/>
            </a:pPr>
            <a:r>
              <a:rPr lang="en-US" sz="5400">
                <a:solidFill>
                  <a:srgbClr val="000000"/>
                </a:solidFill>
              </a:rPr>
              <a:t>Resources</a:t>
            </a:r>
            <a:endParaRPr>
              <a:solidFill>
                <a:srgbClr val="000000"/>
              </a:solidFil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92673-629E-9B6F-4DF6-CB91D61F6D4B}"/>
              </a:ext>
            </a:extLst>
          </p:cNvPr>
          <p:cNvSpPr>
            <a:spLocks noGrp="1"/>
          </p:cNvSpPr>
          <p:nvPr>
            <p:ph type="title"/>
          </p:nvPr>
        </p:nvSpPr>
        <p:spPr>
          <a:xfrm>
            <a:off x="0" y="838200"/>
            <a:ext cx="9144000" cy="914400"/>
          </a:xfrm>
        </p:spPr>
        <p:txBody>
          <a:bodyPr/>
          <a:lstStyle/>
          <a:p>
            <a:r>
              <a:rPr lang="en-US" dirty="0">
                <a:solidFill>
                  <a:schemeClr val="tx1"/>
                </a:solidFill>
              </a:rPr>
              <a:t>Knowledge Check	</a:t>
            </a:r>
          </a:p>
        </p:txBody>
      </p:sp>
      <p:pic>
        <p:nvPicPr>
          <p:cNvPr id="1026" name="Picture 2" descr="Picture">
            <a:extLst>
              <a:ext uri="{FF2B5EF4-FFF2-40B4-BE49-F238E27FC236}">
                <a16:creationId xmlns:a16="http://schemas.microsoft.com/office/drawing/2014/main" id="{7E7AE279-2ACA-7C82-EF3E-2BB246E9F7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6561" y="2248581"/>
            <a:ext cx="3930877" cy="39308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86170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Shape 121"/>
        <p:cNvGrpSpPr/>
        <p:nvPr/>
      </p:nvGrpSpPr>
      <p:grpSpPr>
        <a:xfrm>
          <a:off x="0" y="0"/>
          <a:ext cx="0" cy="0"/>
          <a:chOff x="0" y="0"/>
          <a:chExt cx="0" cy="0"/>
        </a:xfrm>
      </p:grpSpPr>
      <p:sp>
        <p:nvSpPr>
          <p:cNvPr id="122" name="Google Shape;122;p9"/>
          <p:cNvSpPr txBox="1">
            <a:spLocks noGrp="1"/>
          </p:cNvSpPr>
          <p:nvPr>
            <p:ph type="title" idx="4294967295"/>
          </p:nvPr>
        </p:nvSpPr>
        <p:spPr>
          <a:xfrm>
            <a:off x="0" y="474663"/>
            <a:ext cx="9144000" cy="1446212"/>
          </a:xfrm>
          <a:prstGeom prst="rect">
            <a:avLst/>
          </a:prstGeom>
          <a:solidFill>
            <a:srgbClr val="FFFFFF"/>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FF00"/>
              </a:buClr>
              <a:buSzPts val="5400"/>
              <a:buFont typeface="Gill Sans"/>
              <a:buNone/>
            </a:pPr>
            <a:r>
              <a:rPr lang="en-US" sz="5400" dirty="0">
                <a:solidFill>
                  <a:srgbClr val="000000"/>
                </a:solidFill>
              </a:rPr>
              <a:t>Common Ocular Abnormalities</a:t>
            </a:r>
            <a:endParaRPr dirty="0">
              <a:solidFill>
                <a:srgbClr val="000000"/>
              </a:solidFill>
            </a:endParaRPr>
          </a:p>
        </p:txBody>
      </p:sp>
      <p:pic>
        <p:nvPicPr>
          <p:cNvPr id="123" name="Google Shape;123;p9"/>
          <p:cNvPicPr preferRelativeResize="0"/>
          <p:nvPr/>
        </p:nvPicPr>
        <p:blipFill rotWithShape="1">
          <a:blip r:embed="rId3">
            <a:alphaModFix/>
          </a:blip>
          <a:srcRect/>
          <a:stretch/>
        </p:blipFill>
        <p:spPr>
          <a:xfrm>
            <a:off x="6055895" y="2178550"/>
            <a:ext cx="2223055" cy="1446901"/>
          </a:xfrm>
          <a:prstGeom prst="rect">
            <a:avLst/>
          </a:prstGeom>
          <a:noFill/>
          <a:ln>
            <a:noFill/>
          </a:ln>
        </p:spPr>
      </p:pic>
      <p:pic>
        <p:nvPicPr>
          <p:cNvPr id="2" name="Google Shape;137;p10">
            <a:extLst>
              <a:ext uri="{FF2B5EF4-FFF2-40B4-BE49-F238E27FC236}">
                <a16:creationId xmlns:a16="http://schemas.microsoft.com/office/drawing/2014/main" id="{5FC40248-1E72-81E6-7F96-4A78CE7FB850}"/>
              </a:ext>
            </a:extLst>
          </p:cNvPr>
          <p:cNvPicPr preferRelativeResize="0"/>
          <p:nvPr/>
        </p:nvPicPr>
        <p:blipFill rotWithShape="1">
          <a:blip r:embed="rId4">
            <a:alphaModFix/>
          </a:blip>
          <a:srcRect/>
          <a:stretch/>
        </p:blipFill>
        <p:spPr>
          <a:xfrm>
            <a:off x="3039979" y="2178551"/>
            <a:ext cx="2558716" cy="1446900"/>
          </a:xfrm>
          <a:prstGeom prst="rect">
            <a:avLst/>
          </a:prstGeom>
          <a:noFill/>
          <a:ln>
            <a:noFill/>
          </a:ln>
        </p:spPr>
      </p:pic>
      <p:pic>
        <p:nvPicPr>
          <p:cNvPr id="3" name="Google Shape;144;p11">
            <a:extLst>
              <a:ext uri="{FF2B5EF4-FFF2-40B4-BE49-F238E27FC236}">
                <a16:creationId xmlns:a16="http://schemas.microsoft.com/office/drawing/2014/main" id="{1C83FF89-D7AA-DAFA-E49D-04B400C8FCC0}"/>
              </a:ext>
            </a:extLst>
          </p:cNvPr>
          <p:cNvPicPr preferRelativeResize="0"/>
          <p:nvPr/>
        </p:nvPicPr>
        <p:blipFill rotWithShape="1">
          <a:blip r:embed="rId5">
            <a:alphaModFix/>
          </a:blip>
          <a:srcRect/>
          <a:stretch/>
        </p:blipFill>
        <p:spPr>
          <a:xfrm>
            <a:off x="152400" y="2178550"/>
            <a:ext cx="2430379" cy="1760977"/>
          </a:xfrm>
          <a:prstGeom prst="rect">
            <a:avLst/>
          </a:prstGeom>
          <a:noFill/>
          <a:ln>
            <a:noFill/>
          </a:ln>
        </p:spPr>
      </p:pic>
      <p:pic>
        <p:nvPicPr>
          <p:cNvPr id="4" name="Google Shape;156;p12">
            <a:extLst>
              <a:ext uri="{FF2B5EF4-FFF2-40B4-BE49-F238E27FC236}">
                <a16:creationId xmlns:a16="http://schemas.microsoft.com/office/drawing/2014/main" id="{6CD6E270-2FD1-3360-EA9C-B99E8FFE23B9}"/>
              </a:ext>
            </a:extLst>
          </p:cNvPr>
          <p:cNvPicPr preferRelativeResize="0"/>
          <p:nvPr/>
        </p:nvPicPr>
        <p:blipFill rotWithShape="1">
          <a:blip r:embed="rId6">
            <a:alphaModFix/>
          </a:blip>
          <a:srcRect/>
          <a:stretch/>
        </p:blipFill>
        <p:spPr>
          <a:xfrm>
            <a:off x="6214841" y="4494074"/>
            <a:ext cx="2454190" cy="1548444"/>
          </a:xfrm>
          <a:prstGeom prst="rect">
            <a:avLst/>
          </a:prstGeom>
          <a:noFill/>
          <a:ln>
            <a:noFill/>
          </a:ln>
        </p:spPr>
      </p:pic>
      <p:pic>
        <p:nvPicPr>
          <p:cNvPr id="5" name="Google Shape;164;p13">
            <a:extLst>
              <a:ext uri="{FF2B5EF4-FFF2-40B4-BE49-F238E27FC236}">
                <a16:creationId xmlns:a16="http://schemas.microsoft.com/office/drawing/2014/main" id="{B13D6C32-1205-CA51-8747-D5948C8C5242}"/>
              </a:ext>
            </a:extLst>
          </p:cNvPr>
          <p:cNvPicPr preferRelativeResize="0"/>
          <p:nvPr/>
        </p:nvPicPr>
        <p:blipFill rotWithShape="1">
          <a:blip r:embed="rId7">
            <a:alphaModFix/>
          </a:blip>
          <a:srcRect/>
          <a:stretch/>
        </p:blipFill>
        <p:spPr>
          <a:xfrm>
            <a:off x="329115" y="4494074"/>
            <a:ext cx="2430379" cy="1722623"/>
          </a:xfrm>
          <a:prstGeom prst="rect">
            <a:avLst/>
          </a:prstGeom>
          <a:noFill/>
          <a:ln>
            <a:noFill/>
          </a:ln>
        </p:spPr>
      </p:pic>
      <p:pic>
        <p:nvPicPr>
          <p:cNvPr id="6" name="Google Shape;172;p14">
            <a:extLst>
              <a:ext uri="{FF2B5EF4-FFF2-40B4-BE49-F238E27FC236}">
                <a16:creationId xmlns:a16="http://schemas.microsoft.com/office/drawing/2014/main" id="{75810BDD-ABE2-F685-DFD2-590AEF55DE1B}"/>
              </a:ext>
            </a:extLst>
          </p:cNvPr>
          <p:cNvPicPr preferRelativeResize="0"/>
          <p:nvPr/>
        </p:nvPicPr>
        <p:blipFill rotWithShape="1">
          <a:blip r:embed="rId8">
            <a:alphaModFix/>
          </a:blip>
          <a:srcRect/>
          <a:stretch/>
        </p:blipFill>
        <p:spPr>
          <a:xfrm>
            <a:off x="3375640" y="4494074"/>
            <a:ext cx="2223055" cy="102889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177"/>
        <p:cNvGrpSpPr/>
        <p:nvPr/>
      </p:nvGrpSpPr>
      <p:grpSpPr>
        <a:xfrm>
          <a:off x="0" y="0"/>
          <a:ext cx="0" cy="0"/>
          <a:chOff x="0" y="0"/>
          <a:chExt cx="0" cy="0"/>
        </a:xfrm>
      </p:grpSpPr>
      <p:sp>
        <p:nvSpPr>
          <p:cNvPr id="178" name="Google Shape;178;p15"/>
          <p:cNvSpPr txBox="1"/>
          <p:nvPr/>
        </p:nvSpPr>
        <p:spPr>
          <a:xfrm>
            <a:off x="3252787" y="2668587"/>
            <a:ext cx="9144000" cy="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9" name="Google Shape;179;p15"/>
          <p:cNvSpPr txBox="1"/>
          <p:nvPr/>
        </p:nvSpPr>
        <p:spPr>
          <a:xfrm>
            <a:off x="3252787" y="2668587"/>
            <a:ext cx="9145500" cy="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80" name="Google Shape;180;p15"/>
          <p:cNvSpPr txBox="1"/>
          <p:nvPr/>
        </p:nvSpPr>
        <p:spPr>
          <a:xfrm>
            <a:off x="3252787" y="2628900"/>
            <a:ext cx="9144000" cy="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81" name="Google Shape;181;p15"/>
          <p:cNvSpPr txBox="1"/>
          <p:nvPr/>
        </p:nvSpPr>
        <p:spPr>
          <a:xfrm>
            <a:off x="3252787" y="2628900"/>
            <a:ext cx="9145500" cy="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82" name="Google Shape;182;p15"/>
          <p:cNvSpPr txBox="1"/>
          <p:nvPr/>
        </p:nvSpPr>
        <p:spPr>
          <a:xfrm>
            <a:off x="133350" y="2525712"/>
            <a:ext cx="9144000" cy="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83" name="Google Shape;183;p15"/>
          <p:cNvSpPr txBox="1">
            <a:spLocks noGrp="1"/>
          </p:cNvSpPr>
          <p:nvPr>
            <p:ph type="title" idx="4294967295"/>
          </p:nvPr>
        </p:nvSpPr>
        <p:spPr>
          <a:xfrm>
            <a:off x="0" y="460375"/>
            <a:ext cx="9144000" cy="1512888"/>
          </a:xfrm>
          <a:prstGeom prst="rect">
            <a:avLst/>
          </a:prstGeom>
          <a:solidFill>
            <a:srgbClr val="FFFFFF"/>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FF00"/>
              </a:buClr>
              <a:buSzPts val="5400"/>
              <a:buFont typeface="Gill Sans"/>
              <a:buNone/>
            </a:pPr>
            <a:r>
              <a:rPr lang="en-US" sz="5400" dirty="0">
                <a:solidFill>
                  <a:srgbClr val="000000"/>
                </a:solidFill>
              </a:rPr>
              <a:t>Common Ocular Abnormalities</a:t>
            </a:r>
            <a:endParaRPr dirty="0">
              <a:solidFill>
                <a:srgbClr val="000000"/>
              </a:solidFill>
            </a:endParaRPr>
          </a:p>
        </p:txBody>
      </p:sp>
      <p:pic>
        <p:nvPicPr>
          <p:cNvPr id="184" name="Google Shape;184;p15"/>
          <p:cNvPicPr preferRelativeResize="0"/>
          <p:nvPr/>
        </p:nvPicPr>
        <p:blipFill rotWithShape="1">
          <a:blip r:embed="rId3">
            <a:alphaModFix/>
          </a:blip>
          <a:srcRect/>
          <a:stretch/>
        </p:blipFill>
        <p:spPr>
          <a:xfrm>
            <a:off x="314090" y="2369837"/>
            <a:ext cx="2474494" cy="1281714"/>
          </a:xfrm>
          <a:prstGeom prst="rect">
            <a:avLst/>
          </a:prstGeom>
          <a:noFill/>
          <a:ln>
            <a:noFill/>
          </a:ln>
        </p:spPr>
      </p:pic>
      <p:pic>
        <p:nvPicPr>
          <p:cNvPr id="2" name="Google Shape;192;p16">
            <a:extLst>
              <a:ext uri="{FF2B5EF4-FFF2-40B4-BE49-F238E27FC236}">
                <a16:creationId xmlns:a16="http://schemas.microsoft.com/office/drawing/2014/main" id="{EC7E8FC2-DE22-27BF-154C-968522C7D358}"/>
              </a:ext>
            </a:extLst>
          </p:cNvPr>
          <p:cNvPicPr preferRelativeResize="0"/>
          <p:nvPr/>
        </p:nvPicPr>
        <p:blipFill rotWithShape="1">
          <a:blip r:embed="rId4">
            <a:alphaModFix/>
          </a:blip>
          <a:srcRect/>
          <a:stretch/>
        </p:blipFill>
        <p:spPr>
          <a:xfrm>
            <a:off x="3536250" y="2369837"/>
            <a:ext cx="2398858" cy="1281714"/>
          </a:xfrm>
          <a:prstGeom prst="rect">
            <a:avLst/>
          </a:prstGeom>
          <a:noFill/>
          <a:ln>
            <a:noFill/>
          </a:ln>
        </p:spPr>
      </p:pic>
      <p:pic>
        <p:nvPicPr>
          <p:cNvPr id="3" name="Google Shape;203;p17">
            <a:extLst>
              <a:ext uri="{FF2B5EF4-FFF2-40B4-BE49-F238E27FC236}">
                <a16:creationId xmlns:a16="http://schemas.microsoft.com/office/drawing/2014/main" id="{49C991F1-D438-9F34-FFCC-18864812747B}"/>
              </a:ext>
            </a:extLst>
          </p:cNvPr>
          <p:cNvPicPr preferRelativeResize="0"/>
          <p:nvPr/>
        </p:nvPicPr>
        <p:blipFill rotWithShape="1">
          <a:blip r:embed="rId5">
            <a:alphaModFix/>
          </a:blip>
          <a:srcRect/>
          <a:stretch/>
        </p:blipFill>
        <p:spPr>
          <a:xfrm>
            <a:off x="6449365" y="2369837"/>
            <a:ext cx="2398858" cy="1281714"/>
          </a:xfrm>
          <a:prstGeom prst="rect">
            <a:avLst/>
          </a:prstGeom>
          <a:noFill/>
          <a:ln>
            <a:noFill/>
          </a:ln>
        </p:spPr>
      </p:pic>
      <p:pic>
        <p:nvPicPr>
          <p:cNvPr id="4" name="Google Shape;212;p18">
            <a:extLst>
              <a:ext uri="{FF2B5EF4-FFF2-40B4-BE49-F238E27FC236}">
                <a16:creationId xmlns:a16="http://schemas.microsoft.com/office/drawing/2014/main" id="{53ED0358-72BB-A7B0-A67A-D1CF0B74B6CA}"/>
              </a:ext>
            </a:extLst>
          </p:cNvPr>
          <p:cNvPicPr preferRelativeResize="0"/>
          <p:nvPr/>
        </p:nvPicPr>
        <p:blipFill rotWithShape="1">
          <a:blip r:embed="rId6">
            <a:alphaModFix/>
          </a:blip>
          <a:srcRect b="11071"/>
          <a:stretch/>
        </p:blipFill>
        <p:spPr>
          <a:xfrm>
            <a:off x="441158" y="4189413"/>
            <a:ext cx="3248527" cy="2168220"/>
          </a:xfrm>
          <a:prstGeom prst="rect">
            <a:avLst/>
          </a:prstGeom>
          <a:noFill/>
          <a:ln>
            <a:noFill/>
          </a:ln>
        </p:spPr>
      </p:pic>
      <p:pic>
        <p:nvPicPr>
          <p:cNvPr id="5" name="Google Shape;221;p20">
            <a:extLst>
              <a:ext uri="{FF2B5EF4-FFF2-40B4-BE49-F238E27FC236}">
                <a16:creationId xmlns:a16="http://schemas.microsoft.com/office/drawing/2014/main" id="{AD48BF0B-B2CB-EEA6-811A-4B4E892CA733}"/>
              </a:ext>
            </a:extLst>
          </p:cNvPr>
          <p:cNvPicPr preferRelativeResize="0"/>
          <p:nvPr/>
        </p:nvPicPr>
        <p:blipFill rotWithShape="1">
          <a:blip r:embed="rId7">
            <a:alphaModFix/>
          </a:blip>
          <a:srcRect/>
          <a:stretch/>
        </p:blipFill>
        <p:spPr>
          <a:xfrm>
            <a:off x="4034588" y="4189412"/>
            <a:ext cx="4756485" cy="2168217"/>
          </a:xfrm>
          <a:prstGeom prst="rect">
            <a:avLst/>
          </a:prstGeom>
          <a:noFill/>
          <a:ln>
            <a:noFill/>
          </a:ln>
        </p:spPr>
      </p:pic>
    </p:spTree>
    <p:extLst>
      <p:ext uri="{BB962C8B-B14F-4D97-AF65-F5344CB8AC3E}">
        <p14:creationId xmlns:p14="http://schemas.microsoft.com/office/powerpoint/2010/main" val="821665833"/>
      </p:ext>
    </p:extLst>
  </p:cSld>
  <p:clrMapOvr>
    <a:masterClrMapping/>
  </p:clrMapOvr>
</p:sld>
</file>

<file path=ppt/theme/theme1.xml><?xml version="1.0" encoding="utf-8"?>
<a:theme xmlns:a="http://schemas.openxmlformats.org/drawingml/2006/main" name="3_REDGRAY">
  <a:themeElements>
    <a:clrScheme name="1_REDGRAY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_REDGRAY">
  <a:themeElements>
    <a:clrScheme name="1_REDGRAY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7_REDGRAY">
  <a:themeElements>
    <a:clrScheme name="1_REDGRAY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6488</TotalTime>
  <Words>5755</Words>
  <Application>Microsoft Office PowerPoint</Application>
  <PresentationFormat>On-screen Show (4:3)</PresentationFormat>
  <Paragraphs>601</Paragraphs>
  <Slides>71</Slides>
  <Notes>68</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71</vt:i4>
      </vt:variant>
    </vt:vector>
  </HeadingPairs>
  <TitlesOfParts>
    <vt:vector size="81" baseType="lpstr">
      <vt:lpstr>Gill Sans</vt:lpstr>
      <vt:lpstr>Arial</vt:lpstr>
      <vt:lpstr>Calibri Light</vt:lpstr>
      <vt:lpstr>Lato</vt:lpstr>
      <vt:lpstr>Calibri</vt:lpstr>
      <vt:lpstr>Times New Roman</vt:lpstr>
      <vt:lpstr>3_REDGRAY</vt:lpstr>
      <vt:lpstr>5_REDGRAY</vt:lpstr>
      <vt:lpstr>7_REDGRAY</vt:lpstr>
      <vt:lpstr>Retrospect</vt:lpstr>
      <vt:lpstr>VISION SCREENING CERTIFICATION FOR ARKANSAS SCHOOL NURSES</vt:lpstr>
      <vt:lpstr>Learning Outcomes</vt:lpstr>
      <vt:lpstr>Act 1438 of 2005</vt:lpstr>
      <vt:lpstr>Importance</vt:lpstr>
      <vt:lpstr>Purpose</vt:lpstr>
      <vt:lpstr> Landmarks of Visual Development </vt:lpstr>
      <vt:lpstr>Parts of the Eye</vt:lpstr>
      <vt:lpstr>Common Ocular Abnormalities</vt:lpstr>
      <vt:lpstr>Common Ocular Abnormalities</vt:lpstr>
      <vt:lpstr>Common Muscular Abnormalities </vt:lpstr>
      <vt:lpstr>PowerPoint Presentation</vt:lpstr>
      <vt:lpstr>Bilateral Esotropia</vt:lpstr>
      <vt:lpstr>Pseudostrabismus</vt:lpstr>
      <vt:lpstr>Refractive Errors</vt:lpstr>
      <vt:lpstr>Myopia- Nearsighted</vt:lpstr>
      <vt:lpstr>Myopia</vt:lpstr>
      <vt:lpstr>PowerPoint Presentation</vt:lpstr>
      <vt:lpstr>Hyperopia- Farsighted</vt:lpstr>
      <vt:lpstr>Hyperopia</vt:lpstr>
      <vt:lpstr>PowerPoint Presentation</vt:lpstr>
      <vt:lpstr>PowerPoint Presentation</vt:lpstr>
      <vt:lpstr>Astigmatism</vt:lpstr>
      <vt:lpstr>PowerPoint Presentation</vt:lpstr>
      <vt:lpstr>Amblyopia</vt:lpstr>
      <vt:lpstr>Amblyopia</vt:lpstr>
      <vt:lpstr>Amblyopia Therapy</vt:lpstr>
      <vt:lpstr>Usher’s Syndrome</vt:lpstr>
      <vt:lpstr>Vision Screening Procedures for Arkansas School Nurses </vt:lpstr>
      <vt:lpstr>Population</vt:lpstr>
      <vt:lpstr>Procedure</vt:lpstr>
      <vt:lpstr>Observation</vt:lpstr>
      <vt:lpstr>Appearance</vt:lpstr>
      <vt:lpstr>Behavior</vt:lpstr>
      <vt:lpstr>Complaints</vt:lpstr>
      <vt:lpstr>Visual Acuity</vt:lpstr>
      <vt:lpstr>Wall Charts</vt:lpstr>
      <vt:lpstr>Wall Charts</vt:lpstr>
      <vt:lpstr>Plus 2 (+2.00)  Visual Acuity</vt:lpstr>
      <vt:lpstr>Vision Machines</vt:lpstr>
      <vt:lpstr> Lateral &amp; Vertical  Muscle Balance-(Titmus &amp; Optec) </vt:lpstr>
      <vt:lpstr>Ball in Box- (Near and Far)</vt:lpstr>
      <vt:lpstr>Lateral Muscle Balance- (Near) Keystone</vt:lpstr>
      <vt:lpstr>Lateral Muscle Balance- (Near) Keystone</vt:lpstr>
      <vt:lpstr> Lateral Muscle Balance- (Far) Keystone </vt:lpstr>
      <vt:lpstr> Lateral Muscle Balance- (Far) Keystone </vt:lpstr>
      <vt:lpstr> Vertical Muscle Balance- (Far) Keystone </vt:lpstr>
      <vt:lpstr> Vertical Muscle Balance- (Far) Keystone </vt:lpstr>
      <vt:lpstr>Binocular or Fusion   </vt:lpstr>
      <vt:lpstr>Binocular or Fusion</vt:lpstr>
      <vt:lpstr>Binocular Vision </vt:lpstr>
      <vt:lpstr>Binocular Vision </vt:lpstr>
      <vt:lpstr>Binocular Vision </vt:lpstr>
      <vt:lpstr>Autorefractor</vt:lpstr>
      <vt:lpstr>Autorefractor</vt:lpstr>
      <vt:lpstr>Color</vt:lpstr>
      <vt:lpstr>Color</vt:lpstr>
      <vt:lpstr>Re-Screening Procedures for Arkansas School Nurses</vt:lpstr>
      <vt:lpstr>Why Rescreen?</vt:lpstr>
      <vt:lpstr>Referral</vt:lpstr>
      <vt:lpstr>Tips</vt:lpstr>
      <vt:lpstr>Suggestions for Screening</vt:lpstr>
      <vt:lpstr>Data Entry</vt:lpstr>
      <vt:lpstr>Data Entry</vt:lpstr>
      <vt:lpstr>PowerPoint Presentation</vt:lpstr>
      <vt:lpstr>Vision Machine Repair</vt:lpstr>
      <vt:lpstr>RESOURCES</vt:lpstr>
      <vt:lpstr>Special Education Referrals</vt:lpstr>
      <vt:lpstr>Referral to Special Education Services for the Visually Impaired</vt:lpstr>
      <vt:lpstr>Resource</vt:lpstr>
      <vt:lpstr>Resources</vt:lpstr>
      <vt:lpstr>Knowledge Check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VISION SCREENING CERTIFICATION FOR ARKANSAS SCHOOL NURSES</dc:title>
  <dc:creator>ADH</dc:creator>
  <cp:lastModifiedBy>Rhonda McDonald</cp:lastModifiedBy>
  <cp:revision>8</cp:revision>
  <dcterms:created xsi:type="dcterms:W3CDTF">2004-08-31T22:28:57Z</dcterms:created>
  <dcterms:modified xsi:type="dcterms:W3CDTF">2023-09-22T15:10:30Z</dcterms:modified>
</cp:coreProperties>
</file>