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24" r:id="rId1"/>
  </p:sldMasterIdLst>
  <p:notesMasterIdLst>
    <p:notesMasterId r:id="rId37"/>
  </p:notesMasterIdLst>
  <p:handoutMasterIdLst>
    <p:handoutMasterId r:id="rId38"/>
  </p:handoutMasterIdLst>
  <p:sldIdLst>
    <p:sldId id="320" r:id="rId2"/>
    <p:sldId id="336" r:id="rId3"/>
    <p:sldId id="327" r:id="rId4"/>
    <p:sldId id="291" r:id="rId5"/>
    <p:sldId id="299" r:id="rId6"/>
    <p:sldId id="331" r:id="rId7"/>
    <p:sldId id="339" r:id="rId8"/>
    <p:sldId id="338" r:id="rId9"/>
    <p:sldId id="318" r:id="rId10"/>
    <p:sldId id="257" r:id="rId11"/>
    <p:sldId id="306" r:id="rId12"/>
    <p:sldId id="309" r:id="rId13"/>
    <p:sldId id="310" r:id="rId14"/>
    <p:sldId id="311" r:id="rId15"/>
    <p:sldId id="334" r:id="rId16"/>
    <p:sldId id="333" r:id="rId17"/>
    <p:sldId id="316" r:id="rId18"/>
    <p:sldId id="301" r:id="rId19"/>
    <p:sldId id="305" r:id="rId20"/>
    <p:sldId id="292" r:id="rId21"/>
    <p:sldId id="307" r:id="rId22"/>
    <p:sldId id="337" r:id="rId23"/>
    <p:sldId id="295" r:id="rId24"/>
    <p:sldId id="323" r:id="rId25"/>
    <p:sldId id="324" r:id="rId26"/>
    <p:sldId id="325" r:id="rId27"/>
    <p:sldId id="326" r:id="rId28"/>
    <p:sldId id="345" r:id="rId29"/>
    <p:sldId id="328" r:id="rId30"/>
    <p:sldId id="329" r:id="rId31"/>
    <p:sldId id="330" r:id="rId32"/>
    <p:sldId id="341" r:id="rId33"/>
    <p:sldId id="342" r:id="rId34"/>
    <p:sldId id="343" r:id="rId35"/>
    <p:sldId id="344" r:id="rId36"/>
  </p:sldIdLst>
  <p:sldSz cx="9144000" cy="6858000" type="screen4x3"/>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DACB"/>
    <a:srgbClr val="85CDB9"/>
    <a:srgbClr val="7AC8B3"/>
    <a:srgbClr val="0F6FC6"/>
    <a:srgbClr val="1B51A1"/>
    <a:srgbClr val="2060BE"/>
    <a:srgbClr val="3368FF"/>
    <a:srgbClr val="0070C0"/>
    <a:srgbClr val="2267CC"/>
    <a:srgbClr val="BAE1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E377A9-E263-4699-9DC0-AB9A83ED1DCA}" v="15" dt="2024-04-17T21:04:00.190"/>
  </p1510:revLst>
</p1510:revInfo>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4122" autoAdjust="0"/>
  </p:normalViewPr>
  <p:slideViewPr>
    <p:cSldViewPr>
      <p:cViewPr varScale="1">
        <p:scale>
          <a:sx n="54" d="100"/>
          <a:sy n="54" d="100"/>
        </p:scale>
        <p:origin x="1570" y="58"/>
      </p:cViewPr>
      <p:guideLst>
        <p:guide orient="horz" pos="2160"/>
        <p:guide pos="2880"/>
      </p:guideLst>
    </p:cSldViewPr>
  </p:slideViewPr>
  <p:notesTextViewPr>
    <p:cViewPr>
      <p:scale>
        <a:sx n="1" d="1"/>
        <a:sy n="1" d="1"/>
      </p:scale>
      <p:origin x="0" y="0"/>
    </p:cViewPr>
  </p:notesTextViewPr>
  <p:sorterViewPr>
    <p:cViewPr>
      <p:scale>
        <a:sx n="110" d="100"/>
        <a:sy n="11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19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37000" y="0"/>
            <a:ext cx="3011488" cy="461963"/>
          </a:xfrm>
          <a:prstGeom prst="rect">
            <a:avLst/>
          </a:prstGeom>
        </p:spPr>
        <p:txBody>
          <a:bodyPr vert="horz" lIns="91440" tIns="45720" rIns="91440" bIns="45720" rtlCol="0"/>
          <a:lstStyle>
            <a:lvl1pPr algn="r">
              <a:defRPr sz="1200"/>
            </a:lvl1pPr>
          </a:lstStyle>
          <a:p>
            <a:fld id="{2FB021F1-62FF-41B2-A3EF-D35DBE5E5E8E}" type="datetimeFigureOut">
              <a:rPr lang="en-US" smtClean="0"/>
              <a:t>4/17/2024</a:t>
            </a:fld>
            <a:endParaRPr lang="en-US"/>
          </a:p>
        </p:txBody>
      </p:sp>
      <p:sp>
        <p:nvSpPr>
          <p:cNvPr id="4" name="Footer Placeholder 3"/>
          <p:cNvSpPr>
            <a:spLocks noGrp="1"/>
          </p:cNvSpPr>
          <p:nvPr>
            <p:ph type="ftr" sz="quarter" idx="2"/>
          </p:nvPr>
        </p:nvSpPr>
        <p:spPr>
          <a:xfrm>
            <a:off x="0" y="8772525"/>
            <a:ext cx="3011488" cy="46196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37000" y="8772525"/>
            <a:ext cx="3011488" cy="461963"/>
          </a:xfrm>
          <a:prstGeom prst="rect">
            <a:avLst/>
          </a:prstGeom>
        </p:spPr>
        <p:txBody>
          <a:bodyPr vert="horz" lIns="91440" tIns="45720" rIns="91440" bIns="45720" rtlCol="0" anchor="b"/>
          <a:lstStyle>
            <a:lvl1pPr algn="r">
              <a:defRPr sz="1200"/>
            </a:lvl1pPr>
          </a:lstStyle>
          <a:p>
            <a:fld id="{936A62F1-689E-40A8-BDB1-48C0FA30D9A6}" type="slidenum">
              <a:rPr lang="en-US" smtClean="0"/>
              <a:t>‹#›</a:t>
            </a:fld>
            <a:endParaRPr lang="en-US"/>
          </a:p>
        </p:txBody>
      </p:sp>
    </p:spTree>
    <p:extLst>
      <p:ext uri="{BB962C8B-B14F-4D97-AF65-F5344CB8AC3E}">
        <p14:creationId xmlns:p14="http://schemas.microsoft.com/office/powerpoint/2010/main" val="9044672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1804"/>
          </a:xfrm>
          <a:prstGeom prst="rect">
            <a:avLst/>
          </a:prstGeom>
        </p:spPr>
        <p:txBody>
          <a:bodyPr vert="horz" lIns="92492" tIns="46246" rIns="92492" bIns="46246" rtlCol="0"/>
          <a:lstStyle>
            <a:lvl1pPr algn="r">
              <a:defRPr sz="1200"/>
            </a:lvl1pPr>
          </a:lstStyle>
          <a:p>
            <a:fld id="{AF0C26E6-1487-4A5F-9BF6-07BC0F95AC27}" type="datetimeFigureOut">
              <a:rPr lang="en-US" smtClean="0"/>
              <a:t>4/17/2024</a:t>
            </a:fld>
            <a:endParaRPr lang="en-US"/>
          </a:p>
        </p:txBody>
      </p:sp>
      <p:sp>
        <p:nvSpPr>
          <p:cNvPr id="4" name="Slide Image Placeholder 3"/>
          <p:cNvSpPr>
            <a:spLocks noGrp="1" noRot="1" noChangeAspect="1"/>
          </p:cNvSpPr>
          <p:nvPr>
            <p:ph type="sldImg" idx="2"/>
          </p:nvPr>
        </p:nvSpPr>
        <p:spPr>
          <a:xfrm>
            <a:off x="1165225" y="692150"/>
            <a:ext cx="4619625" cy="3463925"/>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8"/>
            <a:ext cx="3011699" cy="461804"/>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8"/>
            <a:ext cx="3011699" cy="461804"/>
          </a:xfrm>
          <a:prstGeom prst="rect">
            <a:avLst/>
          </a:prstGeom>
        </p:spPr>
        <p:txBody>
          <a:bodyPr vert="horz" lIns="92492" tIns="46246" rIns="92492" bIns="46246" rtlCol="0" anchor="b"/>
          <a:lstStyle>
            <a:lvl1pPr algn="r">
              <a:defRPr sz="1200"/>
            </a:lvl1pPr>
          </a:lstStyle>
          <a:p>
            <a:fld id="{8B4862BF-7CA0-4006-9486-4B10DDC1008B}" type="slidenum">
              <a:rPr lang="en-US" smtClean="0"/>
              <a:t>‹#›</a:t>
            </a:fld>
            <a:endParaRPr lang="en-US"/>
          </a:p>
        </p:txBody>
      </p:sp>
    </p:spTree>
    <p:extLst>
      <p:ext uri="{BB962C8B-B14F-4D97-AF65-F5344CB8AC3E}">
        <p14:creationId xmlns:p14="http://schemas.microsoft.com/office/powerpoint/2010/main" val="16865062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afsp.org/risk-factors-protective-factors-and-warning-signs/"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samhsa.gov/mental-health/suicidal-behavior"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afsp.org/risk-factors-protective-factors-and-warning-signs/"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samhsa.gov/mental-health/suicidal-behavior"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afsp.org/risk-factors-protective-factors-and-warning-signs/"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samhsa.gov/mental-health/suicidal-behavior"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afsp.org/risk-factors-protective-factors-and-warning-signs/"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bethe1to.com/bethe1to-steps-evidence/"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bethe1to.com/bethe1to-steps-evidence/"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bethe1to.com/bethe1to-steps-evidence/"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bethe1to.com/bethe1to-steps-evidence/"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bethe1to.com/bethe1to-steps-evidence/"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bethe1to.com/bethe1to-steps-evidence/"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samhsa.gov/mental-health/suicidal-behavior"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samhsa.gov/mental-health/suicidal-behavior"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mindframemedia.imgix.net/assets/src/uploads/OurWordsMatter_Guidance-Cards_Final_260423_01_SuicideFF.pdf"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cdc.gov/suicide/"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wisqars.cdc.gov/data/lcd/home" TargetMode="External"/><Relationship Id="rId4" Type="http://schemas.openxmlformats.org/officeDocument/2006/relationships/hyperlink" Target="https://www.nimh.nih.gov/health/statistics/suicide"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healthy.arkansas.gov/programs-services/topics/suicide-prevention"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isqars.cdc.gov/cgi-bin/broker.exe"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is an updated Suicide 101.</a:t>
            </a:r>
          </a:p>
          <a:p>
            <a:r>
              <a:rPr lang="en-US" dirty="0"/>
              <a:t>It is for grades 7-12 grades</a:t>
            </a:r>
            <a:r>
              <a:rPr lang="en-US" baseline="30000" dirty="0"/>
              <a:t>  </a:t>
            </a:r>
          </a:p>
          <a:p>
            <a:endParaRPr lang="en-US" baseline="30000" dirty="0"/>
          </a:p>
          <a:p>
            <a:endParaRPr lang="en-US" dirty="0"/>
          </a:p>
        </p:txBody>
      </p:sp>
      <p:sp>
        <p:nvSpPr>
          <p:cNvPr id="4" name="Slide Number Placeholder 3"/>
          <p:cNvSpPr>
            <a:spLocks noGrp="1"/>
          </p:cNvSpPr>
          <p:nvPr>
            <p:ph type="sldNum" sz="quarter" idx="10"/>
          </p:nvPr>
        </p:nvSpPr>
        <p:spPr/>
        <p:txBody>
          <a:bodyPr/>
          <a:lstStyle/>
          <a:p>
            <a:fld id="{8B4862BF-7CA0-4006-9486-4B10DDC1008B}"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7586798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&lt;Make the statement and let the audience decide if the statement is a myth or a fact.&gt;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F6FC6"/>
                </a:solidFill>
                <a:effectLst/>
                <a:uLnTx/>
                <a:uFillTx/>
                <a:latin typeface="Arial" panose="020B0604020202020204" pitchFamily="34" charset="0"/>
                <a:ea typeface="+mn-ea"/>
                <a:cs typeface="Arial" panose="020B0604020202020204" pitchFamily="34" charset="0"/>
              </a:rPr>
              <a:t>Most teens who attempt or die by suicide have </a:t>
            </a:r>
            <a:r>
              <a:rPr kumimoji="0" lang="en-US" sz="1400" b="1" i="0" u="none" strike="noStrike" kern="1200" cap="none" spc="0" normalizeH="0" baseline="0" noProof="0" dirty="0">
                <a:ln>
                  <a:noFill/>
                </a:ln>
                <a:solidFill>
                  <a:srgbClr val="0F6FC6"/>
                </a:solidFill>
                <a:effectLst/>
                <a:uLnTx/>
                <a:uFillTx/>
                <a:latin typeface="Bw Modelica" panose="00000600000000000000" pitchFamily="50" charset="0"/>
                <a:ea typeface="+mn-ea"/>
                <a:cs typeface="Arial" panose="020B0604020202020204" pitchFamily="34" charset="0"/>
              </a:rPr>
              <a:t>shared their plans </a:t>
            </a:r>
            <a:r>
              <a:rPr kumimoji="0" lang="en-US" sz="1200" b="0" i="0" u="none" strike="noStrike" kern="1200" cap="none" spc="0" normalizeH="0" baseline="0" noProof="0" dirty="0">
                <a:ln>
                  <a:noFill/>
                </a:ln>
                <a:solidFill>
                  <a:srgbClr val="0F6FC6"/>
                </a:solidFill>
                <a:effectLst/>
                <a:uLnTx/>
                <a:uFillTx/>
                <a:latin typeface="Arial" panose="020B0604020202020204" pitchFamily="34" charset="0"/>
                <a:ea typeface="+mn-ea"/>
                <a:cs typeface="Arial" panose="020B0604020202020204" pitchFamily="34" charset="0"/>
              </a:rPr>
              <a:t>or their feelings of distress with at least one other person. These communications are not always obvious, so it is important to know the key risk factors and warning signs of suicide.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4862BF-7CA0-4006-9486-4B10DDC1008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41316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&lt;Make the statement and let the audience decide if the statement is a myth or a fact.&gt;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F6FC6"/>
                </a:solidFill>
                <a:effectLst/>
                <a:uLnTx/>
                <a:uFillTx/>
                <a:latin typeface="Arial" panose="020B0604020202020204" pitchFamily="34" charset="0"/>
                <a:ea typeface="+mn-ea"/>
                <a:cs typeface="Arial" panose="020B0604020202020204" pitchFamily="34" charset="0"/>
              </a:rPr>
              <a:t>Asking someone if they’re suicidal </a:t>
            </a:r>
            <a:r>
              <a:rPr kumimoji="0" lang="en-US" sz="1400" b="1" i="0" u="none" strike="noStrike" kern="1200" cap="none" spc="0" normalizeH="0" baseline="0" noProof="0" dirty="0">
                <a:ln>
                  <a:noFill/>
                </a:ln>
                <a:solidFill>
                  <a:srgbClr val="0F6FC6"/>
                </a:solidFill>
                <a:effectLst/>
                <a:uLnTx/>
                <a:uFillTx/>
                <a:latin typeface="Bw Modelica" panose="00000600000000000000" pitchFamily="50" charset="0"/>
                <a:ea typeface="+mn-ea"/>
                <a:cs typeface="Arial" panose="020B0604020202020204" pitchFamily="34" charset="0"/>
              </a:rPr>
              <a:t>will not</a:t>
            </a:r>
            <a:r>
              <a:rPr kumimoji="0" lang="en-US" sz="1400" b="1" i="0" u="none" strike="noStrike" kern="1200" cap="none" spc="0" normalizeH="0" baseline="0" noProof="0" dirty="0">
                <a:ln>
                  <a:noFill/>
                </a:ln>
                <a:solidFill>
                  <a:srgbClr val="0F6FC6"/>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a:ln>
                  <a:noFill/>
                </a:ln>
                <a:solidFill>
                  <a:srgbClr val="0F6FC6"/>
                </a:solidFill>
                <a:effectLst/>
                <a:uLnTx/>
                <a:uFillTx/>
                <a:latin typeface="Arial" panose="020B0604020202020204" pitchFamily="34" charset="0"/>
                <a:ea typeface="+mn-ea"/>
                <a:cs typeface="Arial" panose="020B0604020202020204" pitchFamily="34" charset="0"/>
              </a:rPr>
              <a:t>give them an idea that they haven’t thought about already.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F6FC6"/>
                </a:solidFill>
                <a:effectLst/>
                <a:uLnTx/>
                <a:uFillTx/>
                <a:latin typeface="Arial" panose="020B0604020202020204" pitchFamily="34" charset="0"/>
                <a:ea typeface="+mn-ea"/>
                <a:cs typeface="Arial" panose="020B0604020202020204" pitchFamily="34" charset="0"/>
              </a:rPr>
              <a:t> </a:t>
            </a:r>
            <a:r>
              <a:rPr kumimoji="0" lang="en-US" sz="1400" b="1" i="0" u="none" strike="noStrike" kern="1200" cap="none" spc="0" normalizeH="0" baseline="0" noProof="0" dirty="0">
                <a:ln>
                  <a:noFill/>
                </a:ln>
                <a:solidFill>
                  <a:srgbClr val="0F6FC6"/>
                </a:solidFill>
                <a:effectLst/>
                <a:uLnTx/>
                <a:uFillTx/>
                <a:latin typeface="Bw Modelica" panose="00000600000000000000" pitchFamily="50" charset="0"/>
                <a:ea typeface="+mn-ea"/>
                <a:cs typeface="Arial" panose="020B0604020202020204" pitchFamily="34" charset="0"/>
              </a:rPr>
              <a:t>Most suicidal people are truthful and relieved</a:t>
            </a:r>
            <a:r>
              <a:rPr kumimoji="0" lang="en-US" sz="1400" b="1" i="0" u="none" strike="noStrike" kern="1200" cap="none" spc="0" normalizeH="0" baseline="0" noProof="0" dirty="0">
                <a:ln>
                  <a:noFill/>
                </a:ln>
                <a:solidFill>
                  <a:srgbClr val="0F6FC6"/>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a:ln>
                  <a:noFill/>
                </a:ln>
                <a:solidFill>
                  <a:srgbClr val="0F6FC6"/>
                </a:solidFill>
                <a:effectLst/>
                <a:uLnTx/>
                <a:uFillTx/>
                <a:latin typeface="Arial" panose="020B0604020202020204" pitchFamily="34" charset="0"/>
                <a:ea typeface="+mn-ea"/>
                <a:cs typeface="Arial" panose="020B0604020202020204" pitchFamily="34" charset="0"/>
              </a:rPr>
              <a:t>when questioned about their feelings and intentions. </a:t>
            </a:r>
            <a:endParaRPr kumimoji="0" lang="en-US" sz="1400" b="0" i="0" u="none" strike="noStrike" kern="1200" cap="none" spc="0" normalizeH="0" baseline="0" noProof="0" dirty="0">
              <a:ln>
                <a:noFill/>
              </a:ln>
              <a:solidFill>
                <a:srgbClr val="0F6FC6"/>
              </a:solidFill>
              <a:effectLst/>
              <a:uLnTx/>
              <a:uFillTx/>
              <a:latin typeface="Arial" panose="020B0604020202020204" pitchFamily="34" charset="0"/>
              <a:ea typeface="+mn-ea"/>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4862BF-7CA0-4006-9486-4B10DDC1008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17985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&lt;Make the statement and let the audience decide if the statement is a myth or a fact.&gt;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F6FC6"/>
                </a:solidFill>
                <a:effectLst/>
                <a:uLnTx/>
                <a:uFillTx/>
                <a:latin typeface="Arial" panose="020B0604020202020204" pitchFamily="34" charset="0"/>
                <a:ea typeface="+mn-ea"/>
                <a:cs typeface="Arial" panose="020B0604020202020204" pitchFamily="34" charset="0"/>
              </a:rPr>
              <a:t>Whether it’s your own suicidal thoughts or someone else’s, reach out to a trusted adult for help.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F6FC6"/>
                </a:solidFill>
                <a:effectLst/>
                <a:uLnTx/>
                <a:uFillTx/>
                <a:latin typeface="Bw Modelica" panose="00000600000000000000" pitchFamily="50" charset="0"/>
                <a:ea typeface="+mn-ea"/>
                <a:cs typeface="Arial" panose="020B0604020202020204" pitchFamily="34" charset="0"/>
              </a:rPr>
              <a:t>Never, ever keep suicidal thoughts and feelings a secret.</a:t>
            </a:r>
            <a:r>
              <a:rPr kumimoji="0" lang="en-US" sz="1200" b="0" i="0" u="none" strike="noStrike" kern="1200" cap="none" spc="0" normalizeH="0" baseline="0" noProof="0" dirty="0">
                <a:ln>
                  <a:noFill/>
                </a:ln>
                <a:solidFill>
                  <a:srgbClr val="0F6FC6"/>
                </a:solidFill>
                <a:effectLst/>
                <a:uLnTx/>
                <a:uFillTx/>
                <a:latin typeface="Arial" panose="020B0604020202020204" pitchFamily="34" charset="0"/>
                <a:ea typeface="+mn-ea"/>
                <a:cs typeface="Arial" panose="020B0604020202020204" pitchFamily="34" charset="0"/>
              </a:rPr>
              <a:t> Don’t promise or assure the person that you’ll do so. </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4862BF-7CA0-4006-9486-4B10DDC1008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42900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&lt;Make the statement and let the audience decide if the statement is a myth or a fact.&gt;</a:t>
            </a:r>
          </a:p>
          <a:p>
            <a:endParaRPr kumimoji="0" lang="en-US" sz="1200" b="0" i="0" u="none" strike="noStrike" kern="1200" cap="none" spc="0" normalizeH="0" baseline="0" noProof="0" dirty="0">
              <a:ln>
                <a:noFill/>
              </a:ln>
              <a:solidFill>
                <a:srgbClr val="0F6FC6"/>
              </a:solidFill>
              <a:effectLst/>
              <a:uLnTx/>
              <a:uFillTx/>
              <a:latin typeface="Arial" panose="020B0604020202020204" pitchFamily="34" charset="0"/>
              <a:ea typeface="+mn-ea"/>
              <a:cs typeface="Arial" panose="020B0604020202020204" pitchFamily="34" charset="0"/>
            </a:endParaRPr>
          </a:p>
          <a:p>
            <a:r>
              <a:rPr kumimoji="0" lang="en-US" sz="1200" b="0" i="0" u="none" strike="noStrike" kern="1200" cap="none" spc="0" normalizeH="0" baseline="0" noProof="0" dirty="0">
                <a:ln>
                  <a:noFill/>
                </a:ln>
                <a:solidFill>
                  <a:srgbClr val="0F6FC6"/>
                </a:solidFill>
                <a:effectLst/>
                <a:uLnTx/>
                <a:uFillTx/>
                <a:latin typeface="Arial" panose="020B0604020202020204" pitchFamily="34" charset="0"/>
                <a:ea typeface="+mn-ea"/>
                <a:cs typeface="Arial" panose="020B0604020202020204" pitchFamily="34" charset="0"/>
              </a:rPr>
              <a:t>“Do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F6FC6"/>
                </a:solidFill>
                <a:effectLst/>
                <a:uLnTx/>
                <a:uFillTx/>
                <a:latin typeface="Bw Modelica" panose="00000600000000000000" pitchFamily="50" charset="0"/>
                <a:cs typeface="Arial" panose="020B0604020202020204" pitchFamily="34" charset="0"/>
              </a:rPr>
              <a:t>People who are thinking about suicide usually find a way to communicate their pain to others</a:t>
            </a:r>
            <a:r>
              <a:rPr kumimoji="0" lang="en-US" sz="1200" b="0" i="0" u="none" strike="noStrike" kern="1200" cap="none" spc="0" normalizeH="0" baseline="0" noProof="0" dirty="0">
                <a:ln>
                  <a:noFill/>
                </a:ln>
                <a:solidFill>
                  <a:srgbClr val="0F6FC6"/>
                </a:solidFill>
                <a:effectLst/>
                <a:uLnTx/>
                <a:uFillTx/>
                <a:latin typeface="Arial" panose="020B0604020202020204" pitchFamily="34" charset="0"/>
                <a:cs typeface="Arial" panose="020B0604020202020204" pitchFamily="34" charset="0"/>
              </a:rPr>
              <a:t>. The person may even tell you outright that they’re suicidal. If this happens, </a:t>
            </a:r>
            <a:r>
              <a:rPr kumimoji="0" lang="en-US" sz="1200" i="0" u="none" strike="noStrike" kern="1200" cap="none" spc="0" normalizeH="0" baseline="0" noProof="0" dirty="0">
                <a:ln>
                  <a:noFill/>
                </a:ln>
                <a:solidFill>
                  <a:srgbClr val="0F6FC6"/>
                </a:solidFill>
                <a:effectLst/>
                <a:uLnTx/>
                <a:uFillTx/>
                <a:latin typeface="Arial" panose="020B0604020202020204" pitchFamily="34" charset="0"/>
                <a:cs typeface="Arial" panose="020B0604020202020204" pitchFamily="34" charset="0"/>
              </a:rPr>
              <a:t>believe them</a:t>
            </a:r>
            <a:r>
              <a:rPr kumimoji="0" lang="en-US" sz="1200" b="0" i="0" u="none" strike="noStrike" kern="1200" cap="none" spc="0" normalizeH="0" baseline="0" noProof="0" dirty="0">
                <a:ln>
                  <a:noFill/>
                </a:ln>
                <a:solidFill>
                  <a:srgbClr val="0F6FC6"/>
                </a:solidFill>
                <a:effectLst/>
                <a:uLnTx/>
                <a:uFillTx/>
                <a:latin typeface="Arial" panose="020B0604020202020204" pitchFamily="34" charset="0"/>
                <a:cs typeface="Arial" panose="020B0604020202020204" pitchFamily="34" charset="0"/>
              </a:rPr>
              <a:t>. Take their statements</a:t>
            </a:r>
            <a:r>
              <a:rPr kumimoji="0" lang="en-US" sz="1200" b="0" i="0" u="none" strike="noStrike" kern="1200" cap="none" spc="0" normalizeH="0" noProof="0" dirty="0">
                <a:ln>
                  <a:noFill/>
                </a:ln>
                <a:solidFill>
                  <a:srgbClr val="0F6FC6"/>
                </a:solidFill>
                <a:effectLst/>
                <a:uLnTx/>
                <a:uFillTx/>
                <a:latin typeface="Arial" panose="020B0604020202020204" pitchFamily="34" charset="0"/>
                <a:cs typeface="Arial" panose="020B0604020202020204" pitchFamily="34" charset="0"/>
              </a:rPr>
              <a:t> seriously and find a trusted adult who can help.</a:t>
            </a:r>
            <a:endParaRPr kumimoji="0" lang="en-US" sz="1200" b="0" i="0" u="none" strike="noStrike" kern="1200" cap="none" spc="0" normalizeH="0" baseline="0" noProof="0" dirty="0">
              <a:ln>
                <a:noFill/>
              </a:ln>
              <a:solidFill>
                <a:srgbClr val="0F6FC6"/>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F6FC6"/>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F6FC6"/>
                </a:solidFill>
                <a:effectLst/>
                <a:uLnTx/>
                <a:uFillTx/>
                <a:latin typeface="Arial" panose="020B0604020202020204" pitchFamily="34" charset="0"/>
                <a:cs typeface="Arial" panose="020B0604020202020204" pitchFamily="34" charset="0"/>
              </a:rPr>
              <a:t>More often, people will communicate their distress by </a:t>
            </a:r>
            <a:r>
              <a:rPr kumimoji="0" lang="en-US" sz="1200" b="1" i="0" u="none" strike="noStrike" kern="1200" cap="none" spc="0" normalizeH="0" baseline="0" noProof="0" dirty="0">
                <a:ln>
                  <a:noFill/>
                </a:ln>
                <a:solidFill>
                  <a:srgbClr val="0F6FC6"/>
                </a:solidFill>
                <a:effectLst/>
                <a:uLnTx/>
                <a:uFillTx/>
                <a:latin typeface="Bw Modelica" panose="00000600000000000000" pitchFamily="50" charset="0"/>
                <a:cs typeface="Arial" panose="020B0604020202020204" pitchFamily="34" charset="0"/>
              </a:rPr>
              <a:t>speaking indirectly </a:t>
            </a:r>
            <a:r>
              <a:rPr kumimoji="0" lang="en-US" sz="1200" i="0" u="none" strike="noStrike" kern="1200" cap="none" spc="0" normalizeH="0" baseline="0" noProof="0" dirty="0">
                <a:ln>
                  <a:noFill/>
                </a:ln>
                <a:solidFill>
                  <a:srgbClr val="0F6FC6"/>
                </a:solidFill>
                <a:effectLst/>
                <a:uLnTx/>
                <a:uFillTx/>
                <a:latin typeface="Arial" panose="020B0604020202020204" pitchFamily="34" charset="0"/>
                <a:cs typeface="Arial" panose="020B0604020202020204" pitchFamily="34" charset="0"/>
              </a:rPr>
              <a:t>about their intentions</a:t>
            </a:r>
            <a:r>
              <a:rPr kumimoji="0" lang="en-US" sz="1200" b="0" i="0" u="none" strike="noStrike" kern="1200" cap="none" spc="0" normalizeH="0" baseline="0" noProof="0" dirty="0">
                <a:ln>
                  <a:noFill/>
                </a:ln>
                <a:solidFill>
                  <a:srgbClr val="0F6FC6"/>
                </a:solidFill>
                <a:effectLst/>
                <a:uLnTx/>
                <a:uFillTx/>
                <a:latin typeface="Arial" panose="020B0604020202020204" pitchFamily="34" charset="0"/>
                <a:cs typeface="Arial" panose="020B0604020202020204" pitchFamily="34" charset="0"/>
              </a:rPr>
              <a:t>. We’ll talk more about this in the coming slides.</a:t>
            </a:r>
            <a:endParaRPr kumimoji="0" lang="en-US" sz="1200" b="0" i="0" u="none" strike="noStrike" kern="1200" cap="none" spc="0" normalizeH="0" baseline="0" noProof="0" dirty="0">
              <a:ln>
                <a:noFill/>
              </a:ln>
              <a:solidFill>
                <a:prstClr val="black"/>
              </a:solidFill>
              <a:effectLst/>
              <a:uLnTx/>
              <a:uFillTx/>
              <a:latin typeface="Century Gothic" panose="020B0502020202020204"/>
            </a:endParaRPr>
          </a:p>
          <a:p>
            <a:r>
              <a:rPr kumimoji="0" lang="en-US" sz="1200" b="0" i="0" u="none" strike="noStrike" kern="1200" cap="none" spc="0" normalizeH="0" baseline="0" noProof="0" dirty="0" err="1">
                <a:ln>
                  <a:noFill/>
                </a:ln>
                <a:solidFill>
                  <a:srgbClr val="0F6FC6"/>
                </a:solidFill>
                <a:effectLst/>
                <a:uLnTx/>
                <a:uFillTx/>
                <a:latin typeface="Arial" panose="020B0604020202020204" pitchFamily="34" charset="0"/>
                <a:ea typeface="+mn-ea"/>
                <a:cs typeface="Arial" panose="020B0604020202020204" pitchFamily="34" charset="0"/>
              </a:rPr>
              <a:t>n’t</a:t>
            </a:r>
            <a:r>
              <a:rPr kumimoji="0" lang="en-US" sz="1200" b="0" i="0" u="none" strike="noStrike" kern="1200" cap="none" spc="0" normalizeH="0" baseline="0" noProof="0" dirty="0">
                <a:ln>
                  <a:noFill/>
                </a:ln>
                <a:solidFill>
                  <a:srgbClr val="0F6FC6"/>
                </a:solidFill>
                <a:effectLst/>
                <a:uLnTx/>
                <a:uFillTx/>
                <a:latin typeface="Arial" panose="020B0604020202020204" pitchFamily="34" charset="0"/>
                <a:ea typeface="+mn-ea"/>
                <a:cs typeface="Arial" panose="020B0604020202020204" pitchFamily="34" charset="0"/>
              </a:rPr>
              <a:t> be afraid to ask the question. Most suicidal people will admit to their feelings if questioned directly.”</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4862BF-7CA0-4006-9486-4B10DDC1008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4153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US" i="1" dirty="0"/>
              <a:t>American Foundation for Suicide Prevention</a:t>
            </a:r>
            <a:r>
              <a:rPr lang="en-US" dirty="0"/>
              <a:t>, </a:t>
            </a:r>
            <a:r>
              <a:rPr lang="en-US" dirty="0">
                <a:hlinkClick r:id="rId3"/>
              </a:rPr>
              <a:t>Risk factors, protective factors, and warning signs | AFSP</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Often, there are many different factors that converge together to create a profound sense of hopelessness and despair. </a:t>
            </a:r>
          </a:p>
          <a:p>
            <a:endParaRPr lang="en-US" dirty="0"/>
          </a:p>
        </p:txBody>
      </p:sp>
      <p:sp>
        <p:nvSpPr>
          <p:cNvPr id="4" name="Slide Number Placeholder 3"/>
          <p:cNvSpPr>
            <a:spLocks noGrp="1"/>
          </p:cNvSpPr>
          <p:nvPr>
            <p:ph type="sldNum" sz="quarter" idx="5"/>
          </p:nvPr>
        </p:nvSpPr>
        <p:spPr/>
        <p:txBody>
          <a:bodyPr/>
          <a:lstStyle/>
          <a:p>
            <a:fld id="{8B4862BF-7CA0-4006-9486-4B10DDC1008B}" type="slidenum">
              <a:rPr lang="en-US" smtClean="0"/>
              <a:t>15</a:t>
            </a:fld>
            <a:endParaRPr lang="en-US"/>
          </a:p>
        </p:txBody>
      </p:sp>
    </p:spTree>
    <p:extLst>
      <p:ext uri="{BB962C8B-B14F-4D97-AF65-F5344CB8AC3E}">
        <p14:creationId xmlns:p14="http://schemas.microsoft.com/office/powerpoint/2010/main" val="8322559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a:t>
            </a:r>
          </a:p>
          <a:p>
            <a:r>
              <a:rPr lang="en-US" i="1" dirty="0"/>
              <a:t>Substance Abuse and Mental Health Services Administration: </a:t>
            </a:r>
            <a:r>
              <a:rPr lang="en-US" dirty="0">
                <a:hlinkClick r:id="rId3"/>
              </a:rPr>
              <a:t>What is Suicide and Suicidal Behavior? | SAMHSA</a:t>
            </a:r>
            <a:endParaRPr lang="en-US" dirty="0"/>
          </a:p>
          <a:p>
            <a:r>
              <a:rPr lang="en-US" i="1" dirty="0"/>
              <a:t>American Foundation for Suicide Prevention:</a:t>
            </a:r>
            <a:r>
              <a:rPr lang="en-US" dirty="0"/>
              <a:t> </a:t>
            </a:r>
            <a:r>
              <a:rPr lang="en-US" dirty="0">
                <a:hlinkClick r:id="rId4"/>
              </a:rPr>
              <a:t>Risk factors, protective factors, and warning signs | AFSP</a:t>
            </a:r>
            <a:endParaRPr lang="en-US" dirty="0"/>
          </a:p>
          <a:p>
            <a:endParaRPr lang="en-US" dirty="0"/>
          </a:p>
          <a:p>
            <a:r>
              <a:rPr lang="en-US" dirty="0">
                <a:latin typeface="Arial" panose="020B0604020202020204" pitchFamily="34" charset="0"/>
                <a:cs typeface="Arial" panose="020B0604020202020204" pitchFamily="34" charset="0"/>
              </a:rPr>
              <a:t>While none of these things alone can predict suicide, each one </a:t>
            </a:r>
            <a:r>
              <a:rPr lang="en-US" sz="1600" b="1" dirty="0">
                <a:latin typeface="Arial" panose="020B0604020202020204" pitchFamily="34" charset="0"/>
                <a:cs typeface="Arial" panose="020B0604020202020204" pitchFamily="34" charset="0"/>
              </a:rPr>
              <a:t>increases the chances</a:t>
            </a:r>
            <a:r>
              <a:rPr lang="en-US" sz="1200" dirty="0">
                <a:latin typeface="Arial" panose="020B0604020202020204" pitchFamily="34" charset="0"/>
                <a:cs typeface="Arial" panose="020B0604020202020204" pitchFamily="34" charset="0"/>
              </a:rPr>
              <a:t> </a:t>
            </a:r>
            <a:r>
              <a:rPr lang="en-US" sz="1100" dirty="0">
                <a:latin typeface="Arial" panose="020B0604020202020204" pitchFamily="34" charset="0"/>
                <a:cs typeface="Arial" panose="020B0604020202020204" pitchFamily="34" charset="0"/>
              </a:rPr>
              <a:t>that someone may become suicidal</a:t>
            </a:r>
            <a:endParaRPr lang="en-US" dirty="0"/>
          </a:p>
        </p:txBody>
      </p:sp>
      <p:sp>
        <p:nvSpPr>
          <p:cNvPr id="4" name="Slide Number Placeholder 3"/>
          <p:cNvSpPr>
            <a:spLocks noGrp="1"/>
          </p:cNvSpPr>
          <p:nvPr>
            <p:ph type="sldNum" sz="quarter" idx="5"/>
          </p:nvPr>
        </p:nvSpPr>
        <p:spPr/>
        <p:txBody>
          <a:bodyPr/>
          <a:lstStyle/>
          <a:p>
            <a:fld id="{8B4862BF-7CA0-4006-9486-4B10DDC1008B}" type="slidenum">
              <a:rPr lang="en-US" smtClean="0"/>
              <a:t>16</a:t>
            </a:fld>
            <a:endParaRPr lang="en-US"/>
          </a:p>
        </p:txBody>
      </p:sp>
    </p:spTree>
    <p:extLst>
      <p:ext uri="{BB962C8B-B14F-4D97-AF65-F5344CB8AC3E}">
        <p14:creationId xmlns:p14="http://schemas.microsoft.com/office/powerpoint/2010/main" val="16427444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a:t>
            </a:r>
          </a:p>
          <a:p>
            <a:r>
              <a:rPr lang="en-US" dirty="0"/>
              <a:t>Risk Factors: They can’t cause or predict a suicide attempt, but they’re important to be aware of. </a:t>
            </a:r>
            <a:r>
              <a:rPr lang="en-US" dirty="0">
                <a:latin typeface="+mn-lt"/>
              </a:rPr>
              <a:t>Signs that someone is thinking ab</a:t>
            </a:r>
            <a:r>
              <a:rPr lang="en-US" baseline="0" dirty="0">
                <a:latin typeface="+mn-lt"/>
              </a:rPr>
              <a:t>out suicide are NOT always obvious. It’s important to know what the warning signs are so that we are more likely to recognize them if the situation arises. </a:t>
            </a:r>
          </a:p>
          <a:p>
            <a:endParaRPr lang="en-US" dirty="0"/>
          </a:p>
          <a:p>
            <a:r>
              <a:rPr lang="en-US" dirty="0"/>
              <a:t>Sources:</a:t>
            </a:r>
          </a:p>
          <a:p>
            <a:r>
              <a:rPr lang="en-US" i="1" dirty="0"/>
              <a:t>Substance Abuse and Mental Health Services Administration: </a:t>
            </a:r>
            <a:r>
              <a:rPr lang="en-US" dirty="0">
                <a:hlinkClick r:id="rId3"/>
              </a:rPr>
              <a:t>What is Suicide and Suicidal Behavior? | SAMHSA</a:t>
            </a:r>
            <a:endParaRPr lang="en-US" dirty="0"/>
          </a:p>
          <a:p>
            <a:r>
              <a:rPr lang="en-US" i="1" dirty="0"/>
              <a:t>American Foundation for Suicide Prevention:</a:t>
            </a:r>
            <a:r>
              <a:rPr lang="en-US" dirty="0"/>
              <a:t> </a:t>
            </a:r>
            <a:r>
              <a:rPr lang="en-US" dirty="0">
                <a:hlinkClick r:id="rId4"/>
              </a:rPr>
              <a:t>Risk factors, protective factors, and warning signs | AFSP</a:t>
            </a:r>
            <a:endParaRPr lang="en-US" dirty="0"/>
          </a:p>
          <a:p>
            <a:endParaRPr lang="en-US" dirty="0"/>
          </a:p>
        </p:txBody>
      </p:sp>
      <p:sp>
        <p:nvSpPr>
          <p:cNvPr id="4" name="Slide Number Placeholder 3"/>
          <p:cNvSpPr>
            <a:spLocks noGrp="1"/>
          </p:cNvSpPr>
          <p:nvPr>
            <p:ph type="sldNum" sz="quarter" idx="10"/>
          </p:nvPr>
        </p:nvSpPr>
        <p:spPr/>
        <p:txBody>
          <a:bodyPr/>
          <a:lstStyle/>
          <a:p>
            <a:fld id="{8B4862BF-7CA0-4006-9486-4B10DDC1008B}" type="slidenum">
              <a:rPr lang="en-US" smtClean="0"/>
              <a:t>17</a:t>
            </a:fld>
            <a:endParaRPr lang="en-US"/>
          </a:p>
        </p:txBody>
      </p:sp>
    </p:spTree>
    <p:extLst>
      <p:ext uri="{BB962C8B-B14F-4D97-AF65-F5344CB8AC3E}">
        <p14:creationId xmlns:p14="http://schemas.microsoft.com/office/powerpoint/2010/main" val="23542587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Risk Factors: They can’t cause or predict a suicide attempt, but they’re important to be aware of. Signs that someone is thinking ab</a:t>
            </a:r>
            <a:r>
              <a:rPr lang="en-US" baseline="0" dirty="0">
                <a:latin typeface="+mn-lt"/>
              </a:rPr>
              <a:t>out suicide are always obvious. It’s important to know what the warning signs are so that we are more likely to recognize them if the situation arises. </a:t>
            </a:r>
            <a:endParaRPr lang="en-US" dirty="0"/>
          </a:p>
          <a:p>
            <a:endParaRPr lang="en-US" dirty="0">
              <a:latin typeface="+mn-lt"/>
            </a:endParaRPr>
          </a:p>
          <a:p>
            <a:r>
              <a:rPr lang="en-US" sz="1600" b="0" dirty="0">
                <a:latin typeface="+mn-lt"/>
                <a:cs typeface="Arial" panose="020B0604020202020204" pitchFamily="34" charset="0"/>
              </a:rPr>
              <a:t>The warning signs for suicide are slightly different for adults than for youth. </a:t>
            </a:r>
            <a:r>
              <a:rPr lang="en-US" sz="1200" dirty="0">
                <a:latin typeface="+mn-lt"/>
                <a:cs typeface="Arial" panose="020B0604020202020204" pitchFamily="34" charset="0"/>
              </a:rPr>
              <a:t>To learn more about suicide warning signs in adults, visit </a:t>
            </a:r>
            <a:r>
              <a:rPr lang="en-US" sz="1200" dirty="0">
                <a:latin typeface="+mn-lt"/>
                <a:cs typeface="Arial" panose="020B0604020202020204" pitchFamily="34" charset="0"/>
                <a:hlinkClick r:id="rId3"/>
              </a:rPr>
              <a:t>https://www.samhsa.gov/mental-health/suicidal-behavior</a:t>
            </a:r>
            <a:r>
              <a:rPr lang="en-US" sz="1200" dirty="0">
                <a:latin typeface="+mn-lt"/>
                <a:cs typeface="Arial" panose="020B0604020202020204" pitchFamily="34" charset="0"/>
              </a:rPr>
              <a:t>. </a:t>
            </a:r>
          </a:p>
          <a:p>
            <a:endParaRPr lang="en-US" dirty="0"/>
          </a:p>
          <a:p>
            <a:r>
              <a:rPr lang="en-US" dirty="0"/>
              <a:t>Sources:</a:t>
            </a:r>
          </a:p>
          <a:p>
            <a:r>
              <a:rPr lang="en-US" i="1" dirty="0"/>
              <a:t>Substance Abuse and Mental Health Services Administration: </a:t>
            </a:r>
            <a:r>
              <a:rPr lang="en-US" dirty="0">
                <a:hlinkClick r:id="rId3"/>
              </a:rPr>
              <a:t>What is Suicide and Suicidal Behavior? | SAMHSA</a:t>
            </a:r>
            <a:endParaRPr lang="en-US" dirty="0"/>
          </a:p>
          <a:p>
            <a:r>
              <a:rPr lang="en-US" i="1" dirty="0"/>
              <a:t>American Foundation for Suicide Prevention:</a:t>
            </a:r>
            <a:r>
              <a:rPr lang="en-US" dirty="0"/>
              <a:t> </a:t>
            </a:r>
            <a:r>
              <a:rPr lang="en-US" dirty="0">
                <a:hlinkClick r:id="rId4"/>
              </a:rPr>
              <a:t>Risk factors, protective factors, and warning signs | AFSP</a:t>
            </a:r>
            <a:endParaRPr lang="en-US" dirty="0"/>
          </a:p>
          <a:p>
            <a:endParaRPr lang="en-US"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Source: </a:t>
            </a:r>
            <a:r>
              <a:rPr lang="en-US" sz="1200" i="1" dirty="0">
                <a:latin typeface="Arial" panose="020B0604020202020204" pitchFamily="34" charset="0"/>
                <a:cs typeface="Arial" panose="020B0604020202020204" pitchFamily="34" charset="0"/>
              </a:rPr>
              <a:t>Substance Abuse and Mental Health Services Administration, </a:t>
            </a:r>
            <a:r>
              <a:rPr lang="en-US" sz="1200" dirty="0">
                <a:hlinkClick r:id="rId3"/>
              </a:rPr>
              <a:t>What is Suicide and Suicidal Behavior? | SAMHSA</a:t>
            </a:r>
            <a:endParaRPr lang="en-US" sz="1200" i="1" dirty="0">
              <a:latin typeface="Arial" panose="020B0604020202020204" pitchFamily="34" charset="0"/>
              <a:cs typeface="Arial" panose="020B0604020202020204" pitchFamily="34" charset="0"/>
            </a:endParaRPr>
          </a:p>
          <a:p>
            <a:endParaRPr lang="en-US" dirty="0">
              <a:latin typeface="+mn-lt"/>
            </a:endParaRPr>
          </a:p>
        </p:txBody>
      </p:sp>
      <p:sp>
        <p:nvSpPr>
          <p:cNvPr id="4" name="Slide Number Placeholder 3"/>
          <p:cNvSpPr>
            <a:spLocks noGrp="1"/>
          </p:cNvSpPr>
          <p:nvPr>
            <p:ph type="sldNum" sz="quarter" idx="10"/>
          </p:nvPr>
        </p:nvSpPr>
        <p:spPr/>
        <p:txBody>
          <a:bodyPr/>
          <a:lstStyle/>
          <a:p>
            <a:fld id="{8B4862BF-7CA0-4006-9486-4B10DDC1008B}" type="slidenum">
              <a:rPr lang="en-US" smtClean="0"/>
              <a:t>18</a:t>
            </a:fld>
            <a:endParaRPr lang="en-US"/>
          </a:p>
        </p:txBody>
      </p:sp>
    </p:spTree>
    <p:extLst>
      <p:ext uri="{BB962C8B-B14F-4D97-AF65-F5344CB8AC3E}">
        <p14:creationId xmlns:p14="http://schemas.microsoft.com/office/powerpoint/2010/main" val="23542587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sz="1200" dirty="0">
                <a:latin typeface="Arial" panose="020B0604020202020204" pitchFamily="34" charset="0"/>
                <a:cs typeface="Arial" panose="020B0604020202020204" pitchFamily="34" charset="0"/>
              </a:rPr>
              <a:t>If someone </a:t>
            </a:r>
            <a:r>
              <a:rPr lang="en-US" b="1" dirty="0">
                <a:latin typeface="Bw Modelica" panose="00000600000000000000" pitchFamily="50" charset="0"/>
                <a:cs typeface="Arial" panose="020B0604020202020204" pitchFamily="34" charset="0"/>
              </a:rPr>
              <a:t>explicitly tells you </a:t>
            </a:r>
            <a:r>
              <a:rPr lang="en-US" sz="1200" dirty="0">
                <a:latin typeface="Arial" panose="020B0604020202020204" pitchFamily="34" charset="0"/>
                <a:cs typeface="Arial" panose="020B0604020202020204" pitchFamily="34" charset="0"/>
              </a:rPr>
              <a:t>they want to kill themselves, that is </a:t>
            </a:r>
          </a:p>
          <a:p>
            <a:pPr>
              <a:spcBef>
                <a:spcPts val="0"/>
              </a:spcBef>
              <a:spcAft>
                <a:spcPts val="0"/>
              </a:spcAft>
            </a:pPr>
            <a:r>
              <a:rPr lang="en-US" sz="1200" dirty="0">
                <a:latin typeface="Arial" panose="020B0604020202020204" pitchFamily="34" charset="0"/>
                <a:cs typeface="Arial" panose="020B0604020202020204" pitchFamily="34" charset="0"/>
              </a:rPr>
              <a:t>a </a:t>
            </a:r>
            <a:r>
              <a:rPr lang="en-US" b="1" dirty="0">
                <a:solidFill>
                  <a:srgbClr val="92D050"/>
                </a:solidFill>
                <a:latin typeface="Bw Modelica" panose="00000600000000000000" pitchFamily="50" charset="0"/>
                <a:cs typeface="Arial" panose="020B0604020202020204" pitchFamily="34" charset="0"/>
              </a:rPr>
              <a:t>Direct Verbal Warning</a:t>
            </a:r>
            <a:r>
              <a:rPr lang="en-US" sz="1600" dirty="0">
                <a:solidFill>
                  <a:srgbClr val="92D050"/>
                </a:solidFill>
                <a:latin typeface="Arial" panose="020B0604020202020204" pitchFamily="34" charset="0"/>
                <a:cs typeface="Arial" panose="020B0604020202020204" pitchFamily="34" charset="0"/>
              </a:rPr>
              <a:t>.</a:t>
            </a:r>
          </a:p>
          <a:p>
            <a:pPr>
              <a:spcBef>
                <a:spcPts val="0"/>
              </a:spcBef>
              <a:spcAft>
                <a:spcPts val="0"/>
              </a:spcAft>
            </a:pPr>
            <a:endParaRPr lang="en-US" sz="1100" dirty="0">
              <a:solidFill>
                <a:srgbClr val="92D050"/>
              </a:solidFill>
              <a:latin typeface="Arial" panose="020B0604020202020204" pitchFamily="34" charset="0"/>
              <a:cs typeface="Arial" panose="020B0604020202020204" pitchFamily="34" charset="0"/>
            </a:endParaRPr>
          </a:p>
          <a:p>
            <a:pPr>
              <a:spcBef>
                <a:spcPts val="0"/>
              </a:spcBef>
              <a:spcAft>
                <a:spcPts val="0"/>
              </a:spcAft>
            </a:pPr>
            <a:r>
              <a:rPr lang="en-US" b="1" dirty="0">
                <a:solidFill>
                  <a:srgbClr val="00B0F0"/>
                </a:solidFill>
                <a:latin typeface="Bw Modelica" panose="00000600000000000000" pitchFamily="50" charset="0"/>
              </a:rPr>
              <a:t>Indirect Verbal Warnings </a:t>
            </a:r>
            <a:r>
              <a:rPr lang="en-US" sz="1200" dirty="0">
                <a:latin typeface="Arial" panose="020B0604020202020204" pitchFamily="34" charset="0"/>
                <a:cs typeface="Arial" panose="020B0604020202020204" pitchFamily="34" charset="0"/>
              </a:rPr>
              <a:t>are when someone </a:t>
            </a:r>
            <a:r>
              <a:rPr lang="en-US" sz="1600" b="1" dirty="0">
                <a:latin typeface="Bw Modelica" panose="00000600000000000000" pitchFamily="50" charset="0"/>
              </a:rPr>
              <a:t>hints </a:t>
            </a:r>
            <a:r>
              <a:rPr lang="en-US" sz="1200" dirty="0">
                <a:latin typeface="Arial" panose="020B0604020202020204" pitchFamily="34" charset="0"/>
                <a:cs typeface="Arial" panose="020B0604020202020204" pitchFamily="34" charset="0"/>
              </a:rPr>
              <a:t>that they might be thinking about suicide</a:t>
            </a:r>
            <a:r>
              <a:rPr lang="en-US" sz="1200" b="1" dirty="0">
                <a:latin typeface="Bw Modelica" panose="00000600000000000000" pitchFamily="50" charset="0"/>
              </a:rPr>
              <a:t> </a:t>
            </a:r>
            <a:r>
              <a:rPr lang="en-US" sz="1200" dirty="0">
                <a:latin typeface="Arial" panose="020B0604020202020204" pitchFamily="34" charset="0"/>
                <a:cs typeface="Arial" panose="020B0604020202020204" pitchFamily="34" charset="0"/>
              </a:rPr>
              <a:t>but doesn’t say it outright.</a:t>
            </a:r>
          </a:p>
          <a:p>
            <a:endParaRPr lang="en-US" dirty="0"/>
          </a:p>
        </p:txBody>
      </p:sp>
      <p:sp>
        <p:nvSpPr>
          <p:cNvPr id="4" name="Slide Number Placeholder 3"/>
          <p:cNvSpPr>
            <a:spLocks noGrp="1"/>
          </p:cNvSpPr>
          <p:nvPr>
            <p:ph type="sldNum" sz="quarter" idx="10"/>
          </p:nvPr>
        </p:nvSpPr>
        <p:spPr/>
        <p:txBody>
          <a:bodyPr/>
          <a:lstStyle/>
          <a:p>
            <a:fld id="{8B4862BF-7CA0-4006-9486-4B10DDC1008B}" type="slidenum">
              <a:rPr lang="en-US" smtClean="0"/>
              <a:t>19</a:t>
            </a:fld>
            <a:endParaRPr lang="en-US"/>
          </a:p>
        </p:txBody>
      </p:sp>
    </p:spTree>
    <p:extLst>
      <p:ext uri="{BB962C8B-B14F-4D97-AF65-F5344CB8AC3E}">
        <p14:creationId xmlns:p14="http://schemas.microsoft.com/office/powerpoint/2010/main" val="30277780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4862BF-7CA0-4006-9486-4B10DDC1008B}" type="slidenum">
              <a:rPr lang="en-US" smtClean="0"/>
              <a:t>20</a:t>
            </a:fld>
            <a:endParaRPr lang="en-US"/>
          </a:p>
        </p:txBody>
      </p:sp>
    </p:spTree>
    <p:extLst>
      <p:ext uri="{BB962C8B-B14F-4D97-AF65-F5344CB8AC3E}">
        <p14:creationId xmlns:p14="http://schemas.microsoft.com/office/powerpoint/2010/main" val="1436967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cs typeface="Arial" panose="020B0604020202020204" pitchFamily="34" charset="0"/>
              </a:rPr>
              <a:t>Suicide is a difficult subject that can be upsetting for some people to discuss. Let the audience know that it’s ok to step out if needed. Students should go with a teacher or staff member so we can make sure they’re ok.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cs typeface="Arial" panose="020B0604020202020204" pitchFamily="34" charset="0"/>
              </a:rPr>
              <a:t>“</a:t>
            </a:r>
            <a:r>
              <a:rPr lang="en-US" sz="1400" b="1" dirty="0">
                <a:latin typeface="Arial" panose="020B0604020202020204" pitchFamily="34" charset="0"/>
                <a:cs typeface="Arial" panose="020B0604020202020204" pitchFamily="34" charset="0"/>
              </a:rPr>
              <a:t>If you start to feel overwhelmed or emotional during this presentation, it’s ok to step out. </a:t>
            </a:r>
            <a:r>
              <a:rPr lang="en-US" sz="1400" b="0" u="sng" dirty="0">
                <a:latin typeface="Arial" panose="020B0604020202020204" pitchFamily="34" charset="0"/>
                <a:cs typeface="Arial" panose="020B0604020202020204" pitchFamily="34" charset="0"/>
              </a:rPr>
              <a:t>Let a teacher know that you need to step out, so we can make sure you’re ok.</a:t>
            </a:r>
            <a:r>
              <a:rPr lang="en-US" sz="1400" b="0" u="none" dirty="0">
                <a:latin typeface="Arial" panose="020B0604020202020204" pitchFamily="34" charset="0"/>
                <a:cs typeface="Arial" panose="020B0604020202020204" pitchFamily="34" charset="0"/>
              </a:rPr>
              <a:t>”</a:t>
            </a:r>
          </a:p>
          <a:p>
            <a:r>
              <a:rPr lang="en-US" dirty="0">
                <a:latin typeface="Arial" panose="020B0604020202020204" pitchFamily="34" charset="0"/>
                <a:cs typeface="Arial" panose="020B0604020202020204" pitchFamily="34" charset="0"/>
              </a:rPr>
              <a:t>Talking about suicide can be hard. It might feel uncomfortable or upsetting, especially for those who’ve lost someone to suicide. </a:t>
            </a:r>
            <a:r>
              <a:rPr lang="en-US" b="1" dirty="0">
                <a:latin typeface="Arial" panose="020B0604020202020204" pitchFamily="34" charset="0"/>
                <a:cs typeface="Arial" panose="020B0604020202020204" pitchFamily="34" charset="0"/>
              </a:rPr>
              <a:t>If you start to feel overwhelmed or emotional during this presentation, it’s ok to step out. </a:t>
            </a:r>
          </a:p>
          <a:p>
            <a:endParaRPr lang="en-US" dirty="0">
              <a:latin typeface="Arial" panose="020B0604020202020204" pitchFamily="34" charset="0"/>
              <a:cs typeface="Arial" panose="020B0604020202020204" pitchFamily="34" charset="0"/>
            </a:endParaRPr>
          </a:p>
          <a:p>
            <a:r>
              <a:rPr lang="en-US" b="1" dirty="0">
                <a:latin typeface="Bw Modelica" panose="00000600000000000000" pitchFamily="50" charset="0"/>
                <a:cs typeface="Arial" panose="020B0604020202020204" pitchFamily="34" charset="0"/>
              </a:rPr>
              <a:t>Our goal is to prevent suicide deaths. </a:t>
            </a:r>
            <a:r>
              <a:rPr lang="en-US" dirty="0">
                <a:latin typeface="Arial" panose="020B0604020202020204" pitchFamily="34" charset="0"/>
                <a:cs typeface="Arial" panose="020B0604020202020204" pitchFamily="34" charset="0"/>
              </a:rPr>
              <a:t>Today, we’ll be talking in-depth about the impact, risk factors, and warning signs of suicide. You’ll learn how to help if you think someone is suicidal. We’ll also go over some great resources that are free and available 24/7.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Even if it feels uncomfortable at times, it’s really important that we have this conversation today, because it might save a life.   </a:t>
            </a:r>
          </a:p>
          <a:p>
            <a:endParaRPr lang="en-US" dirty="0"/>
          </a:p>
        </p:txBody>
      </p:sp>
      <p:sp>
        <p:nvSpPr>
          <p:cNvPr id="4" name="Slide Number Placeholder 3"/>
          <p:cNvSpPr>
            <a:spLocks noGrp="1"/>
          </p:cNvSpPr>
          <p:nvPr>
            <p:ph type="sldNum" sz="quarter" idx="5"/>
          </p:nvPr>
        </p:nvSpPr>
        <p:spPr/>
        <p:txBody>
          <a:bodyPr/>
          <a:lstStyle/>
          <a:p>
            <a:fld id="{8B4862BF-7CA0-4006-9486-4B10DDC1008B}" type="slidenum">
              <a:rPr lang="en-US" smtClean="0"/>
              <a:t>2</a:t>
            </a:fld>
            <a:endParaRPr lang="en-US"/>
          </a:p>
        </p:txBody>
      </p:sp>
    </p:spTree>
    <p:extLst>
      <p:ext uri="{BB962C8B-B14F-4D97-AF65-F5344CB8AC3E}">
        <p14:creationId xmlns:p14="http://schemas.microsoft.com/office/powerpoint/2010/main" val="4250015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4862BF-7CA0-4006-9486-4B10DDC1008B}" type="slidenum">
              <a:rPr lang="en-US" smtClean="0"/>
              <a:t>21</a:t>
            </a:fld>
            <a:endParaRPr lang="en-US"/>
          </a:p>
        </p:txBody>
      </p:sp>
    </p:spTree>
    <p:extLst>
      <p:ext uri="{BB962C8B-B14F-4D97-AF65-F5344CB8AC3E}">
        <p14:creationId xmlns:p14="http://schemas.microsoft.com/office/powerpoint/2010/main" val="39823550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dirty="0">
                <a:hlinkClick r:id="rId3"/>
              </a:rPr>
              <a:t>How The 5 Steps Can Help Someone Who is Suicidal - #BeThe1To</a:t>
            </a:r>
            <a:endParaRPr lang="en-US" dirty="0"/>
          </a:p>
          <a:p>
            <a:endParaRPr lang="en-US" dirty="0"/>
          </a:p>
        </p:txBody>
      </p:sp>
      <p:sp>
        <p:nvSpPr>
          <p:cNvPr id="4" name="Slide Number Placeholder 3"/>
          <p:cNvSpPr>
            <a:spLocks noGrp="1"/>
          </p:cNvSpPr>
          <p:nvPr>
            <p:ph type="sldNum" sz="quarter" idx="5"/>
          </p:nvPr>
        </p:nvSpPr>
        <p:spPr/>
        <p:txBody>
          <a:bodyPr/>
          <a:lstStyle/>
          <a:p>
            <a:fld id="{8B4862BF-7CA0-4006-9486-4B10DDC1008B}" type="slidenum">
              <a:rPr lang="en-US" smtClean="0"/>
              <a:t>22</a:t>
            </a:fld>
            <a:endParaRPr lang="en-US"/>
          </a:p>
        </p:txBody>
      </p:sp>
    </p:spTree>
    <p:extLst>
      <p:ext uri="{BB962C8B-B14F-4D97-AF65-F5344CB8AC3E}">
        <p14:creationId xmlns:p14="http://schemas.microsoft.com/office/powerpoint/2010/main" val="11259319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US" dirty="0">
                <a:hlinkClick r:id="rId3"/>
              </a:rPr>
              <a:t>How The 5 Steps Can Help Someone Who is Suicidal - #BeThe1To</a:t>
            </a:r>
            <a:r>
              <a:rPr lang="en-US" dirty="0"/>
              <a: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BeThe1To</a:t>
            </a:r>
            <a:r>
              <a:rPr lang="en-US" dirty="0"/>
              <a:t> was </a:t>
            </a:r>
            <a:r>
              <a:rPr lang="en-US" b="0" i="0" dirty="0">
                <a:solidFill>
                  <a:srgbClr val="000000"/>
                </a:solidFill>
                <a:effectLst/>
                <a:latin typeface="Source Sans Pro" panose="020B0503030403020204" pitchFamily="34" charset="0"/>
              </a:rPr>
              <a:t>created by the 988 Suicide and Crisis Lifeline, which is funded by SAMHSA &amp; administered by Vibrant Emotional Health.</a:t>
            </a:r>
            <a:r>
              <a:rPr lang="en-US" dirty="0"/>
              <a:t> </a:t>
            </a:r>
          </a:p>
          <a:p>
            <a:endParaRPr lang="en-US" dirty="0"/>
          </a:p>
        </p:txBody>
      </p:sp>
      <p:sp>
        <p:nvSpPr>
          <p:cNvPr id="4" name="Slide Number Placeholder 3"/>
          <p:cNvSpPr>
            <a:spLocks noGrp="1"/>
          </p:cNvSpPr>
          <p:nvPr>
            <p:ph type="sldNum" sz="quarter" idx="10"/>
          </p:nvPr>
        </p:nvSpPr>
        <p:spPr/>
        <p:txBody>
          <a:bodyPr/>
          <a:lstStyle/>
          <a:p>
            <a:fld id="{8B4862BF-7CA0-4006-9486-4B10DDC1008B}" type="slidenum">
              <a:rPr lang="en-US" smtClean="0"/>
              <a:t>23</a:t>
            </a:fld>
            <a:endParaRPr lang="en-US"/>
          </a:p>
        </p:txBody>
      </p:sp>
    </p:spTree>
    <p:extLst>
      <p:ext uri="{BB962C8B-B14F-4D97-AF65-F5344CB8AC3E}">
        <p14:creationId xmlns:p14="http://schemas.microsoft.com/office/powerpoint/2010/main" val="11505956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US" dirty="0">
                <a:hlinkClick r:id="rId3"/>
              </a:rPr>
              <a:t>How The 5 Steps Can Help Someone Who is Suicidal - #BeThe1To</a:t>
            </a:r>
            <a:r>
              <a:rPr lang="en-US" dirty="0"/>
              <a: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BeThe1To</a:t>
            </a:r>
            <a:r>
              <a:rPr lang="en-US" dirty="0"/>
              <a:t> was </a:t>
            </a:r>
            <a:r>
              <a:rPr lang="en-US" b="0" i="0" dirty="0">
                <a:solidFill>
                  <a:srgbClr val="000000"/>
                </a:solidFill>
                <a:effectLst/>
                <a:latin typeface="Source Sans Pro" panose="020B0503030403020204" pitchFamily="34" charset="0"/>
              </a:rPr>
              <a:t>created by the 988 Suicide and Crisis Lifeline, which is funded by SAMHSA &amp; administered by Vibrant Emotional Health.</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Ask about their reasons for feeling hopeless and allow them to talk freely. G</a:t>
            </a:r>
            <a:r>
              <a:rPr lang="en-US" altLang="en-US" sz="1200" dirty="0">
                <a:latin typeface="Arial" panose="020B0604020202020204" pitchFamily="34" charset="0"/>
                <a:cs typeface="Arial" panose="020B0604020202020204" pitchFamily="34" charset="0"/>
              </a:rPr>
              <a:t>ive them your </a:t>
            </a:r>
            <a:r>
              <a:rPr lang="en-US" altLang="en-US" sz="1200" b="1" dirty="0">
                <a:latin typeface="Bw Modelica" panose="00000600000000000000" pitchFamily="50" charset="0"/>
                <a:cs typeface="Arial" panose="020B0604020202020204" pitchFamily="34" charset="0"/>
              </a:rPr>
              <a:t>complete attention</a:t>
            </a:r>
            <a:r>
              <a:rPr lang="en-US" altLang="en-US" sz="1200" dirty="0">
                <a:latin typeface="Arial" panose="020B0604020202020204" pitchFamily="34" charset="0"/>
                <a:cs typeface="Arial" panose="020B0604020202020204" pitchFamily="34" charset="0"/>
              </a:rPr>
              <a:t>.</a:t>
            </a:r>
          </a:p>
          <a:p>
            <a:r>
              <a:rPr lang="en-US" altLang="en-US" sz="1200" dirty="0">
                <a:latin typeface="Arial" panose="020B0604020202020204" pitchFamily="34" charset="0"/>
                <a:cs typeface="Arial" panose="020B0604020202020204" pitchFamily="34" charset="0"/>
              </a:rPr>
              <a:t>Let your friend have time to tell you what they are thinking. It’s important not to interrupt or dismiss what they are saying. 	 </a:t>
            </a:r>
            <a:endParaRPr lang="en-US" dirty="0"/>
          </a:p>
        </p:txBody>
      </p:sp>
      <p:sp>
        <p:nvSpPr>
          <p:cNvPr id="4" name="Slide Number Placeholder 3"/>
          <p:cNvSpPr>
            <a:spLocks noGrp="1"/>
          </p:cNvSpPr>
          <p:nvPr>
            <p:ph type="sldNum" sz="quarter" idx="10"/>
          </p:nvPr>
        </p:nvSpPr>
        <p:spPr/>
        <p:txBody>
          <a:bodyPr/>
          <a:lstStyle/>
          <a:p>
            <a:fld id="{8B4862BF-7CA0-4006-9486-4B10DDC1008B}" type="slidenum">
              <a:rPr lang="en-US" smtClean="0"/>
              <a:t>24</a:t>
            </a:fld>
            <a:endParaRPr lang="en-US"/>
          </a:p>
        </p:txBody>
      </p:sp>
    </p:spTree>
    <p:extLst>
      <p:ext uri="{BB962C8B-B14F-4D97-AF65-F5344CB8AC3E}">
        <p14:creationId xmlns:p14="http://schemas.microsoft.com/office/powerpoint/2010/main" val="21040426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dirty="0">
                <a:hlinkClick r:id="rId3"/>
              </a:rPr>
              <a:t>How The 5 Steps Can Help Someone Who is Suicidal - #BeThe1To</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BeThe1To</a:t>
            </a:r>
            <a:r>
              <a:rPr lang="en-US" dirty="0"/>
              <a:t> was </a:t>
            </a:r>
            <a:r>
              <a:rPr lang="en-US" b="0" i="0" dirty="0">
                <a:solidFill>
                  <a:srgbClr val="000000"/>
                </a:solidFill>
                <a:effectLst/>
                <a:latin typeface="Source Sans Pro" panose="020B0503030403020204" pitchFamily="34" charset="0"/>
              </a:rPr>
              <a:t>created by the 988 Suicide and Crisis Lifeline, which is funded by SAMHSA &amp; administered by Vibrant Emotional Health.</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Ask if they’ve thought about how they would do it and if they already have the means in place.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Find an adult to remove your friend’s “means” (i.e. gun, pills, etc.). Try not to leave your friend alone once you have determined they are at risk.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B4862BF-7CA0-4006-9486-4B10DDC1008B}" type="slidenum">
              <a:rPr lang="en-US" smtClean="0"/>
              <a:t>25</a:t>
            </a:fld>
            <a:endParaRPr lang="en-US"/>
          </a:p>
        </p:txBody>
      </p:sp>
    </p:spTree>
    <p:extLst>
      <p:ext uri="{BB962C8B-B14F-4D97-AF65-F5344CB8AC3E}">
        <p14:creationId xmlns:p14="http://schemas.microsoft.com/office/powerpoint/2010/main" val="31317212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dirty="0">
                <a:hlinkClick r:id="rId3"/>
              </a:rPr>
              <a:t>How The 5 Steps Can Help Someone Who is Suicidal - #BeThe1To</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BeThe1To</a:t>
            </a:r>
            <a:r>
              <a:rPr lang="en-US" dirty="0"/>
              <a:t> was </a:t>
            </a:r>
            <a:r>
              <a:rPr lang="en-US" b="0" i="0" dirty="0">
                <a:solidFill>
                  <a:srgbClr val="000000"/>
                </a:solidFill>
                <a:effectLst/>
                <a:latin typeface="Source Sans Pro" panose="020B0503030403020204" pitchFamily="34" charset="0"/>
              </a:rPr>
              <a:t>created by the 988 Suicide and Crisis Lifeline, which is funded by SAMHSA &amp; administered by Vibrant Emotional Health.</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sz="1200" dirty="0">
                <a:latin typeface="Arial" panose="020B0604020202020204" pitchFamily="34" charset="0"/>
                <a:cs typeface="Arial" panose="020B0604020202020204" pitchFamily="34" charset="0"/>
              </a:rPr>
              <a:t>Offer to call the 988 Lifeline </a:t>
            </a:r>
            <a:r>
              <a:rPr lang="en-US" sz="1200" u="sng" dirty="0">
                <a:latin typeface="Arial" panose="020B0604020202020204" pitchFamily="34" charset="0"/>
                <a:cs typeface="Arial" panose="020B0604020202020204" pitchFamily="34" charset="0"/>
              </a:rPr>
              <a:t>with</a:t>
            </a:r>
            <a:r>
              <a:rPr lang="en-US" sz="1200" dirty="0">
                <a:latin typeface="Arial" panose="020B0604020202020204" pitchFamily="34" charset="0"/>
                <a:cs typeface="Arial" panose="020B0604020202020204" pitchFamily="34" charset="0"/>
              </a:rPr>
              <a:t> them or take them directly to a counselor, teacher, pastor, parent, school nurse, or other trusted adult.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Remind them that seeking help isn’t a sign of weakness or anything to be embarrassed or ashamed about.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B4862BF-7CA0-4006-9486-4B10DDC1008B}" type="slidenum">
              <a:rPr lang="en-US" smtClean="0"/>
              <a:t>26</a:t>
            </a:fld>
            <a:endParaRPr lang="en-US"/>
          </a:p>
        </p:txBody>
      </p:sp>
    </p:spTree>
    <p:extLst>
      <p:ext uri="{BB962C8B-B14F-4D97-AF65-F5344CB8AC3E}">
        <p14:creationId xmlns:p14="http://schemas.microsoft.com/office/powerpoint/2010/main" val="29978057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dirty="0">
                <a:hlinkClick r:id="rId3"/>
              </a:rPr>
              <a:t>How The 5 Steps Can Help Someone Who is Suicidal - #BeThe1To</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BeThe1To</a:t>
            </a:r>
            <a:r>
              <a:rPr lang="en-US" dirty="0"/>
              <a:t> was </a:t>
            </a:r>
            <a:r>
              <a:rPr lang="en-US" b="0" i="0" dirty="0">
                <a:solidFill>
                  <a:srgbClr val="000000"/>
                </a:solidFill>
                <a:effectLst/>
                <a:latin typeface="Source Sans Pro" panose="020B0503030403020204" pitchFamily="34" charset="0"/>
              </a:rPr>
              <a:t>created by the 988 Suicide and Crisis Lifeline, which is funded by SAMHSA &amp; administered by Vibrant Emotional Health.</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Checking in with your friend can help reduce their risk of suicide by increasing their feelings of connectedness and showing them that they’re not alone.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8B4862BF-7CA0-4006-9486-4B10DDC1008B}" type="slidenum">
              <a:rPr lang="en-US" smtClean="0"/>
              <a:t>27</a:t>
            </a:fld>
            <a:endParaRPr lang="en-US"/>
          </a:p>
        </p:txBody>
      </p:sp>
    </p:spTree>
    <p:extLst>
      <p:ext uri="{BB962C8B-B14F-4D97-AF65-F5344CB8AC3E}">
        <p14:creationId xmlns:p14="http://schemas.microsoft.com/office/powerpoint/2010/main" val="33792190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Spend  a minute on this slide. </a:t>
            </a:r>
          </a:p>
          <a:p>
            <a:r>
              <a:rPr lang="en-US" dirty="0"/>
              <a:t>Teenagers need to know they are not alone, and these years are hard. They are going through a lot of changes emotionally and physically. </a:t>
            </a:r>
          </a:p>
          <a:p>
            <a:r>
              <a:rPr lang="en-US" dirty="0"/>
              <a:t>A lot of our teen face trauma from their early childhood.</a:t>
            </a:r>
          </a:p>
          <a:p>
            <a:endParaRPr lang="en-US" dirty="0"/>
          </a:p>
          <a:p>
            <a:r>
              <a:rPr lang="en-US" dirty="0"/>
              <a:t>Everyone needs someone to talk to.</a:t>
            </a:r>
          </a:p>
          <a:p>
            <a:endParaRPr lang="en-US" dirty="0"/>
          </a:p>
          <a:p>
            <a:r>
              <a:rPr lang="en-US" dirty="0"/>
              <a:t>Who is their trusted adult?  Do you know their number? If you didn’t have your phone, could you still call them?</a:t>
            </a:r>
          </a:p>
          <a:p>
            <a:endParaRPr lang="en-US" dirty="0"/>
          </a:p>
          <a:p>
            <a:r>
              <a:rPr lang="en-US" dirty="0"/>
              <a:t>Asking for help is not a weakness but a strength.</a:t>
            </a:r>
          </a:p>
        </p:txBody>
      </p:sp>
      <p:sp>
        <p:nvSpPr>
          <p:cNvPr id="4" name="Slide Number Placeholder 3"/>
          <p:cNvSpPr>
            <a:spLocks noGrp="1"/>
          </p:cNvSpPr>
          <p:nvPr>
            <p:ph type="sldNum" sz="quarter" idx="5"/>
          </p:nvPr>
        </p:nvSpPr>
        <p:spPr/>
        <p:txBody>
          <a:bodyPr/>
          <a:lstStyle/>
          <a:p>
            <a:fld id="{8B4862BF-7CA0-4006-9486-4B10DDC1008B}" type="slidenum">
              <a:rPr lang="en-US" smtClean="0"/>
              <a:t>28</a:t>
            </a:fld>
            <a:endParaRPr lang="en-US"/>
          </a:p>
        </p:txBody>
      </p:sp>
    </p:spTree>
    <p:extLst>
      <p:ext uri="{BB962C8B-B14F-4D97-AF65-F5344CB8AC3E}">
        <p14:creationId xmlns:p14="http://schemas.microsoft.com/office/powerpoint/2010/main" val="11321259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4862BF-7CA0-4006-9486-4B10DDC1008B}" type="slidenum">
              <a:rPr lang="en-US" smtClean="0"/>
              <a:t>29</a:t>
            </a:fld>
            <a:endParaRPr lang="en-US"/>
          </a:p>
        </p:txBody>
      </p:sp>
    </p:spTree>
    <p:extLst>
      <p:ext uri="{BB962C8B-B14F-4D97-AF65-F5344CB8AC3E}">
        <p14:creationId xmlns:p14="http://schemas.microsoft.com/office/powerpoint/2010/main" val="13616501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4862BF-7CA0-4006-9486-4B10DDC1008B}" type="slidenum">
              <a:rPr lang="en-US" smtClean="0"/>
              <a:t>30</a:t>
            </a:fld>
            <a:endParaRPr lang="en-US"/>
          </a:p>
        </p:txBody>
      </p:sp>
    </p:spTree>
    <p:extLst>
      <p:ext uri="{BB962C8B-B14F-4D97-AF65-F5344CB8AC3E}">
        <p14:creationId xmlns:p14="http://schemas.microsoft.com/office/powerpoint/2010/main" val="312038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effectLst/>
                <a:latin typeface="Arial" panose="020B0604020202020204" pitchFamily="34" charset="0"/>
                <a:cs typeface="Arial" panose="020B0604020202020204" pitchFamily="34" charset="0"/>
              </a:rPr>
              <a:t>Suicide affects entire communities. When someone dies by suicide, they leave behind people who knew them and </a:t>
            </a:r>
            <a:r>
              <a:rPr lang="en-US" sz="1200" dirty="0">
                <a:latin typeface="Arial" panose="020B0604020202020204" pitchFamily="34" charset="0"/>
                <a:cs typeface="Arial" panose="020B0604020202020204" pitchFamily="34" charset="0"/>
              </a:rPr>
              <a:t>cared about </a:t>
            </a:r>
            <a:r>
              <a:rPr lang="en-US" sz="1200" i="0" dirty="0">
                <a:effectLst/>
                <a:latin typeface="Arial" panose="020B0604020202020204" pitchFamily="34" charset="0"/>
                <a:cs typeface="Arial" panose="020B0604020202020204" pitchFamily="34" charset="0"/>
              </a:rPr>
              <a:t>them. For friends and </a:t>
            </a:r>
            <a:r>
              <a:rPr lang="en-US" sz="1200" dirty="0">
                <a:latin typeface="Arial" panose="020B0604020202020204" pitchFamily="34" charset="0"/>
                <a:cs typeface="Arial" panose="020B0604020202020204" pitchFamily="34" charset="0"/>
              </a:rPr>
              <a:t>loved ones, the loss can be profoundly painful. But this heartbreak is not inevitable: suicide </a:t>
            </a:r>
            <a:r>
              <a:rPr lang="en-US" sz="1200" b="1" u="sng" dirty="0">
                <a:latin typeface="Arial" panose="020B0604020202020204" pitchFamily="34" charset="0"/>
                <a:cs typeface="Arial" panose="020B0604020202020204" pitchFamily="34" charset="0"/>
              </a:rPr>
              <a:t>can</a:t>
            </a:r>
            <a:r>
              <a:rPr lang="en-US" sz="1200" dirty="0">
                <a:latin typeface="Arial" panose="020B0604020202020204" pitchFamily="34" charset="0"/>
                <a:cs typeface="Arial" panose="020B0604020202020204" pitchFamily="34" charset="0"/>
              </a:rPr>
              <a:t> be prevented</a:t>
            </a:r>
            <a:r>
              <a:rPr lang="en-US" sz="1200" i="0" dirty="0">
                <a:effectLst/>
                <a:latin typeface="Arial" panose="020B0604020202020204" pitchFamily="34" charset="0"/>
                <a:cs typeface="Arial" panose="020B0604020202020204" pitchFamily="34" charset="0"/>
              </a:rPr>
              <a:t>. Today you’ll learn how you can help prevent suicide deaths.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Source: </a:t>
            </a:r>
            <a:r>
              <a:rPr lang="en-US" sz="1200" i="1" dirty="0">
                <a:latin typeface="Arial" panose="020B0604020202020204" pitchFamily="34" charset="0"/>
                <a:cs typeface="Arial" panose="020B0604020202020204" pitchFamily="34" charset="0"/>
              </a:rPr>
              <a:t>Substance Abuse and Mental Health Services Administration </a:t>
            </a:r>
            <a:r>
              <a:rPr lang="en-US" sz="1200" dirty="0">
                <a:latin typeface="Arial" panose="020B0604020202020204" pitchFamily="34" charset="0"/>
                <a:cs typeface="Arial" panose="020B0604020202020204" pitchFamily="34" charset="0"/>
              </a:rPr>
              <a:t>(SAMHSA) </a:t>
            </a:r>
            <a:r>
              <a:rPr lang="en-US" sz="1200" dirty="0">
                <a:hlinkClick r:id="rId3"/>
              </a:rPr>
              <a:t>What is Suicide and Suicidal Behavior? | SAMHSA</a:t>
            </a:r>
            <a:endParaRPr lang="en-US" sz="12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8B4862BF-7CA0-4006-9486-4B10DDC1008B}" type="slidenum">
              <a:rPr lang="en-US" smtClean="0"/>
              <a:t>3</a:t>
            </a:fld>
            <a:endParaRPr lang="en-US"/>
          </a:p>
        </p:txBody>
      </p:sp>
    </p:spTree>
    <p:extLst>
      <p:ext uri="{BB962C8B-B14F-4D97-AF65-F5344CB8AC3E}">
        <p14:creationId xmlns:p14="http://schemas.microsoft.com/office/powerpoint/2010/main" val="30668209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b="1" i="1" dirty="0"/>
              <a:t>BeThe1To</a:t>
            </a:r>
            <a:r>
              <a:rPr lang="en-US" dirty="0"/>
              <a:t> campaign was </a:t>
            </a:r>
            <a:r>
              <a:rPr lang="en-US" b="0" i="0" dirty="0">
                <a:solidFill>
                  <a:srgbClr val="000000"/>
                </a:solidFill>
                <a:effectLst/>
                <a:latin typeface="Source Sans Pro" panose="020B0503030403020204" pitchFamily="34" charset="0"/>
              </a:rPr>
              <a:t>created by the 988 Suicide and Crisis Lifeline, which is funded by the Substance Abuse and Mental Health Services Administration &amp; administered by Vibrant Emotional Health.</a:t>
            </a:r>
            <a:r>
              <a:rPr lang="en-US" dirty="0"/>
              <a:t> </a:t>
            </a:r>
          </a:p>
        </p:txBody>
      </p:sp>
      <p:sp>
        <p:nvSpPr>
          <p:cNvPr id="4" name="Slide Number Placeholder 3"/>
          <p:cNvSpPr>
            <a:spLocks noGrp="1"/>
          </p:cNvSpPr>
          <p:nvPr>
            <p:ph type="sldNum" sz="quarter" idx="10"/>
          </p:nvPr>
        </p:nvSpPr>
        <p:spPr/>
        <p:txBody>
          <a:bodyPr/>
          <a:lstStyle/>
          <a:p>
            <a:fld id="{8B4862BF-7CA0-4006-9486-4B10DDC1008B}" type="slidenum">
              <a:rPr lang="en-US" smtClean="0"/>
              <a:t>31</a:t>
            </a:fld>
            <a:endParaRPr lang="en-US"/>
          </a:p>
        </p:txBody>
      </p:sp>
    </p:spTree>
    <p:extLst>
      <p:ext uri="{BB962C8B-B14F-4D97-AF65-F5344CB8AC3E}">
        <p14:creationId xmlns:p14="http://schemas.microsoft.com/office/powerpoint/2010/main" val="29716232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&lt;Note: Instructions for specific social media platforms were not included in this presentation, because this audience may be as knowledgeable or more knowledgeable about using this technology as the person presenting. Also, social media companies make changes frequently, and if specific information is included in this PowerPoint, it may become obsolete before the presentation can be updated. Encourage the audience to familiarize themselves with the process for seeking support on social media for all of the platforms they currently use and reiterate the importance of reaching out if they’re concerned that someone might be thinking of suicide.&gt;</a:t>
            </a:r>
          </a:p>
        </p:txBody>
      </p:sp>
      <p:sp>
        <p:nvSpPr>
          <p:cNvPr id="4" name="Slide Number Placeholder 3"/>
          <p:cNvSpPr>
            <a:spLocks noGrp="1"/>
          </p:cNvSpPr>
          <p:nvPr>
            <p:ph type="sldNum" sz="quarter" idx="5"/>
          </p:nvPr>
        </p:nvSpPr>
        <p:spPr/>
        <p:txBody>
          <a:bodyPr/>
          <a:lstStyle/>
          <a:p>
            <a:fld id="{8B4862BF-7CA0-4006-9486-4B10DDC1008B}" type="slidenum">
              <a:rPr lang="en-US" smtClean="0"/>
              <a:t>32</a:t>
            </a:fld>
            <a:endParaRPr lang="en-US"/>
          </a:p>
        </p:txBody>
      </p:sp>
    </p:spTree>
    <p:extLst>
      <p:ext uri="{BB962C8B-B14F-4D97-AF65-F5344CB8AC3E}">
        <p14:creationId xmlns:p14="http://schemas.microsoft.com/office/powerpoint/2010/main" val="24509670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Arial" panose="020B0604020202020204" pitchFamily="34" charset="0"/>
                <a:cs typeface="Arial" panose="020B0604020202020204" pitchFamily="34" charset="0"/>
              </a:rPr>
              <a:t>MY3: </a:t>
            </a:r>
            <a:r>
              <a:rPr lang="en-US" sz="1200" b="0" i="0" kern="1200" dirty="0">
                <a:solidFill>
                  <a:schemeClr val="tx1"/>
                </a:solidFill>
                <a:effectLst/>
                <a:latin typeface="Arial" panose="020B0604020202020204" pitchFamily="34" charset="0"/>
                <a:cs typeface="Arial" panose="020B0604020202020204" pitchFamily="34" charset="0"/>
              </a:rPr>
              <a:t>This app lets you define your network of people who can help when you’re having thoughts of suicide, and it helps you create a plan to stay safe.</a:t>
            </a:r>
            <a:endParaRPr lang="en-US" sz="1200" b="1" i="0" kern="1200" dirty="0">
              <a:solidFill>
                <a:schemeClr val="tx1"/>
              </a:solidFill>
              <a:effectLst/>
              <a:latin typeface="Arial" panose="020B0604020202020204" pitchFamily="34" charset="0"/>
              <a:cs typeface="Arial" panose="020B0604020202020204" pitchFamily="34" charset="0"/>
            </a:endParaRPr>
          </a:p>
          <a:p>
            <a:endParaRPr lang="en-US" sz="1200" b="1" i="0" kern="1200" dirty="0">
              <a:solidFill>
                <a:schemeClr val="tx1"/>
              </a:solidFill>
              <a:effectLst/>
              <a:latin typeface="Arial" panose="020B0604020202020204" pitchFamily="34" charset="0"/>
              <a:cs typeface="Arial" panose="020B0604020202020204" pitchFamily="34" charset="0"/>
            </a:endParaRPr>
          </a:p>
          <a:p>
            <a:r>
              <a:rPr lang="en-US" sz="1200" b="1" i="0" kern="1200" dirty="0">
                <a:solidFill>
                  <a:schemeClr val="tx1"/>
                </a:solidFill>
                <a:effectLst/>
                <a:latin typeface="Arial" panose="020B0604020202020204" pitchFamily="34" charset="0"/>
                <a:cs typeface="Arial" panose="020B0604020202020204" pitchFamily="34" charset="0"/>
              </a:rPr>
              <a:t>Suicide Safety Plan: “</a:t>
            </a:r>
            <a:r>
              <a:rPr lang="en-US" sz="1200" b="0" i="0" kern="1200" dirty="0">
                <a:solidFill>
                  <a:schemeClr val="tx1"/>
                </a:solidFill>
                <a:effectLst/>
                <a:latin typeface="Arial" panose="020B0604020202020204" pitchFamily="34" charset="0"/>
                <a:cs typeface="Arial" panose="020B0604020202020204" pitchFamily="34" charset="0"/>
              </a:rPr>
              <a:t>You can customize your own warning signs that a crisis may be developing, coping strategies for dealing with suicidal urges, places for distraction, friends and family members you can reach out to, professionals you can call, methods of making your environment safe, and your own important reasons for living.”</a:t>
            </a:r>
            <a:endParaRPr lang="en-US" dirty="0"/>
          </a:p>
        </p:txBody>
      </p:sp>
      <p:sp>
        <p:nvSpPr>
          <p:cNvPr id="4" name="Slide Number Placeholder 3"/>
          <p:cNvSpPr>
            <a:spLocks noGrp="1"/>
          </p:cNvSpPr>
          <p:nvPr>
            <p:ph type="sldNum" sz="quarter" idx="5"/>
          </p:nvPr>
        </p:nvSpPr>
        <p:spPr/>
        <p:txBody>
          <a:bodyPr/>
          <a:lstStyle/>
          <a:p>
            <a:fld id="{8B4862BF-7CA0-4006-9486-4B10DDC1008B}" type="slidenum">
              <a:rPr lang="en-US" smtClean="0"/>
              <a:t>33</a:t>
            </a:fld>
            <a:endParaRPr lang="en-US"/>
          </a:p>
        </p:txBody>
      </p:sp>
    </p:spTree>
    <p:extLst>
      <p:ext uri="{BB962C8B-B14F-4D97-AF65-F5344CB8AC3E}">
        <p14:creationId xmlns:p14="http://schemas.microsoft.com/office/powerpoint/2010/main" val="40240919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If you only remember one thing that we talked about today, </a:t>
            </a:r>
            <a:r>
              <a:rPr lang="en-US" sz="1600" b="1" u="sng" dirty="0"/>
              <a:t>remember 988</a:t>
            </a:r>
            <a:r>
              <a:rPr lang="en-US" b="1" dirty="0"/>
              <a:t>. </a:t>
            </a:r>
            <a:r>
              <a:rPr lang="en-US" dirty="0"/>
              <a:t>It’s free and available 24/7. Whether you’re calling for yourself or a friend, the 988 Lifeline can help.</a:t>
            </a:r>
          </a:p>
        </p:txBody>
      </p:sp>
      <p:sp>
        <p:nvSpPr>
          <p:cNvPr id="4" name="Slide Number Placeholder 3"/>
          <p:cNvSpPr>
            <a:spLocks noGrp="1"/>
          </p:cNvSpPr>
          <p:nvPr>
            <p:ph type="sldNum" sz="quarter" idx="5"/>
          </p:nvPr>
        </p:nvSpPr>
        <p:spPr/>
        <p:txBody>
          <a:bodyPr/>
          <a:lstStyle/>
          <a:p>
            <a:fld id="{8B4862BF-7CA0-4006-9486-4B10DDC1008B}" type="slidenum">
              <a:rPr lang="en-US" smtClean="0"/>
              <a:t>34</a:t>
            </a:fld>
            <a:endParaRPr lang="en-US"/>
          </a:p>
        </p:txBody>
      </p:sp>
    </p:spTree>
    <p:extLst>
      <p:ext uri="{BB962C8B-B14F-4D97-AF65-F5344CB8AC3E}">
        <p14:creationId xmlns:p14="http://schemas.microsoft.com/office/powerpoint/2010/main" val="6808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a:p>
            <a:r>
              <a:rPr lang="en-US" sz="1600" dirty="0">
                <a:latin typeface="Arial" panose="020B0604020202020204" pitchFamily="34" charset="0"/>
                <a:cs typeface="Arial" panose="020B0604020202020204" pitchFamily="34" charset="0"/>
              </a:rPr>
              <a:t>Most people who are suicidal exhibit one or more warning signs. As I mentioned earlier, recognizing these signs and taking action can help save a life. Today, you’ll learn about the risk factors and warning signs associated with suicide and what to do if you think someone is in danger. We’ll also discuss some myths and facts about suicide and the resources that are available if you or someone you know is at risk for suicide.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Source: </a:t>
            </a:r>
            <a:r>
              <a:rPr lang="en-US" sz="1200" i="1" dirty="0">
                <a:latin typeface="Arial" panose="020B0604020202020204" pitchFamily="34" charset="0"/>
                <a:cs typeface="Arial" panose="020B0604020202020204" pitchFamily="34" charset="0"/>
              </a:rPr>
              <a:t>Substance Abuse and Mental Health Services Administration </a:t>
            </a:r>
            <a:r>
              <a:rPr lang="en-US" sz="1200" dirty="0">
                <a:latin typeface="Arial" panose="020B0604020202020204" pitchFamily="34" charset="0"/>
                <a:cs typeface="Arial" panose="020B0604020202020204" pitchFamily="34" charset="0"/>
              </a:rPr>
              <a:t>(SAMHSA) </a:t>
            </a:r>
            <a:r>
              <a:rPr lang="en-US" sz="1200" dirty="0">
                <a:hlinkClick r:id="rId3"/>
              </a:rPr>
              <a:t>What is Suicide and Suicidal Behavior? | SAMHSA</a:t>
            </a:r>
            <a:endParaRPr lang="en-US" sz="1200" dirty="0">
              <a:latin typeface="Arial" panose="020B0604020202020204" pitchFamily="34" charset="0"/>
              <a:cs typeface="Arial" panose="020B0604020202020204" pitchFamily="34" charset="0"/>
            </a:endParaRPr>
          </a:p>
          <a:p>
            <a:endParaRPr lang="en-US" dirty="0"/>
          </a:p>
          <a:p>
            <a:endParaRPr lang="en-US" dirty="0"/>
          </a:p>
          <a:p>
            <a:endParaRPr lang="en-US" dirty="0"/>
          </a:p>
          <a:p>
            <a:endParaRPr lang="en-US" dirty="0"/>
          </a:p>
          <a:p>
            <a:r>
              <a:rPr lang="en-US" dirty="0"/>
              <a:t>In</a:t>
            </a:r>
            <a:r>
              <a:rPr lang="en-US" baseline="0" dirty="0"/>
              <a:t> the 2017 legislative session, Act 811 was passed, mandating the Arkansas Department of Health to create and maintain a Suicide Prevention Lifeline.  We are the first call center that is staffed by full time employees in a state health department.  We began answering phones 12/11/2017. </a:t>
            </a:r>
          </a:p>
          <a:p>
            <a:r>
              <a:rPr lang="en-US" baseline="0" dirty="0"/>
              <a:t>On average, for ages 0 – 17, we answer about 50 calls monthly. </a:t>
            </a:r>
            <a:endParaRPr lang="en-US" dirty="0"/>
          </a:p>
        </p:txBody>
      </p:sp>
      <p:sp>
        <p:nvSpPr>
          <p:cNvPr id="4" name="Slide Number Placeholder 3"/>
          <p:cNvSpPr>
            <a:spLocks noGrp="1"/>
          </p:cNvSpPr>
          <p:nvPr>
            <p:ph type="sldNum" sz="quarter" idx="10"/>
          </p:nvPr>
        </p:nvSpPr>
        <p:spPr/>
        <p:txBody>
          <a:bodyPr/>
          <a:lstStyle/>
          <a:p>
            <a:fld id="{8B4862BF-7CA0-4006-9486-4B10DDC1008B}" type="slidenum">
              <a:rPr lang="en-US" smtClean="0"/>
              <a:t>4</a:t>
            </a:fld>
            <a:endParaRPr lang="en-US"/>
          </a:p>
        </p:txBody>
      </p:sp>
    </p:spTree>
    <p:extLst>
      <p:ext uri="{BB962C8B-B14F-4D97-AF65-F5344CB8AC3E}">
        <p14:creationId xmlns:p14="http://schemas.microsoft.com/office/powerpoint/2010/main" val="8370997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hlinkClick r:id="rId3"/>
              </a:rPr>
              <a:t>OurWordsMatter_Guidance</a:t>
            </a:r>
            <a:r>
              <a:rPr lang="en-US" dirty="0">
                <a:hlinkClick r:id="rId3"/>
              </a:rPr>
              <a:t> Cards_Final_260423.indd (imgix.net)</a:t>
            </a:r>
            <a:endParaRPr lang="en-US" dirty="0"/>
          </a:p>
          <a:p>
            <a:endParaRPr lang="en-US" dirty="0"/>
          </a:p>
          <a:p>
            <a:r>
              <a:rPr lang="en-US" dirty="0"/>
              <a:t>Notes:</a:t>
            </a:r>
            <a:r>
              <a:rPr lang="en-US" baseline="0" dirty="0"/>
              <a:t> </a:t>
            </a:r>
          </a:p>
          <a:p>
            <a:r>
              <a:rPr lang="en-US" dirty="0"/>
              <a:t>Our words matter to those struggling with thoughts of ending their own lives</a:t>
            </a:r>
            <a:r>
              <a:rPr lang="en-US" baseline="0" dirty="0"/>
              <a:t>.  And in a world where silence or insensitivity often makes matters worse, we should talk about our language. </a:t>
            </a:r>
          </a:p>
          <a:p>
            <a:endParaRPr lang="en-US" dirty="0"/>
          </a:p>
          <a:p>
            <a:r>
              <a:rPr lang="en-US" dirty="0"/>
              <a:t>Avoid using the phrase “committed suicide”.  It implies sin or crime – we “commit” crimes.</a:t>
            </a:r>
            <a:r>
              <a:rPr lang="en-US" baseline="0" dirty="0"/>
              <a:t>  We suggest more objective phrasing, like ‘died by suicide’, ‘ended their life’, ‘took their life’.</a:t>
            </a:r>
          </a:p>
          <a:p>
            <a:r>
              <a:rPr lang="en-US" baseline="0" dirty="0"/>
              <a:t>If</a:t>
            </a: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effectLst/>
              </a:rPr>
              <a:t>Avoid words that could sound judgmental or increase stigma. Language that glamorizes or sensationalizes suicide is also harmful. </a:t>
            </a:r>
          </a:p>
          <a:p>
            <a:pPr marL="0" marR="0" lvl="0" indent="0" defTabSz="914400" rtl="0" eaLnBrk="0" fontAlgn="base" latinLnBrk="0" hangingPunct="0">
              <a:lnSpc>
                <a:spcPct val="100000"/>
              </a:lnSpc>
              <a:spcBef>
                <a:spcPct val="0"/>
              </a:spcBef>
              <a:spcAft>
                <a:spcPct val="0"/>
              </a:spcAft>
              <a:buClrTx/>
              <a:buSzTx/>
              <a:buFontTx/>
              <a:buNone/>
              <a:tabLst/>
            </a:pPr>
            <a:endParaRPr lang="en-US" altLang="en-US" sz="1200" dirty="0"/>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effectLst/>
              </a:rPr>
              <a:t>Here are some examples of preferred and non-preferred language for talking about suicide.</a:t>
            </a:r>
            <a:endParaRPr kumimoji="0" lang="en-US" altLang="en-US" sz="1400" b="0" i="0" u="none" strike="noStrike" cap="none" normalizeH="0" baseline="0" dirty="0">
              <a:ln>
                <a:noFill/>
              </a:ln>
              <a:effectLst/>
            </a:endParaRPr>
          </a:p>
          <a:p>
            <a:r>
              <a:rPr lang="en-US" baseline="0" dirty="0"/>
              <a:t> we are using the right language, talking about suicide may be easier. </a:t>
            </a:r>
            <a:endParaRPr lang="en-US" dirty="0"/>
          </a:p>
        </p:txBody>
      </p:sp>
      <p:sp>
        <p:nvSpPr>
          <p:cNvPr id="4" name="Slide Number Placeholder 3"/>
          <p:cNvSpPr>
            <a:spLocks noGrp="1"/>
          </p:cNvSpPr>
          <p:nvPr>
            <p:ph type="sldNum" sz="quarter" idx="10"/>
          </p:nvPr>
        </p:nvSpPr>
        <p:spPr/>
        <p:txBody>
          <a:bodyPr/>
          <a:lstStyle/>
          <a:p>
            <a:fld id="{8B4862BF-7CA0-4006-9486-4B10DDC1008B}" type="slidenum">
              <a:rPr lang="en-US" smtClean="0"/>
              <a:t>5</a:t>
            </a:fld>
            <a:endParaRPr lang="en-US"/>
          </a:p>
        </p:txBody>
      </p:sp>
    </p:spTree>
    <p:extLst>
      <p:ext uri="{BB962C8B-B14F-4D97-AF65-F5344CB8AC3E}">
        <p14:creationId xmlns:p14="http://schemas.microsoft.com/office/powerpoint/2010/main" val="849644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dirty="0">
                <a:solidFill>
                  <a:srgbClr val="293340"/>
                </a:solidFill>
                <a:effectLst/>
                <a:latin typeface="Open Sans" panose="020B0606030504020204" pitchFamily="34" charset="0"/>
              </a:rPr>
              <a:t>Source:   </a:t>
            </a:r>
            <a:r>
              <a:rPr lang="en-US" dirty="0">
                <a:hlinkClick r:id="rId3"/>
              </a:rPr>
              <a:t>Suicide Prevention | Suicide | CDC</a:t>
            </a:r>
            <a:endParaRPr lang="en-US" b="0" i="0" dirty="0">
              <a:solidFill>
                <a:srgbClr val="293340"/>
              </a:solidFill>
              <a:effectLst/>
              <a:latin typeface="Open Sans" panose="020B0606030504020204" pitchFamily="34" charset="0"/>
            </a:endParaRPr>
          </a:p>
          <a:p>
            <a:pPr algn="l">
              <a:buFont typeface="Arial" panose="020B0604020202020204" pitchFamily="34" charset="0"/>
              <a:buNone/>
            </a:pPr>
            <a:endParaRPr lang="en-US" b="0" i="0" dirty="0">
              <a:solidFill>
                <a:srgbClr val="293340"/>
              </a:solidFill>
              <a:effectLst/>
              <a:latin typeface="Open Sans" panose="020B0606030504020204" pitchFamily="34" charset="0"/>
            </a:endParaRPr>
          </a:p>
          <a:p>
            <a:pPr algn="l">
              <a:buFont typeface="Arial" panose="020B0604020202020204" pitchFamily="34" charset="0"/>
              <a:buNone/>
            </a:pPr>
            <a:r>
              <a:rPr lang="en-US" b="0" i="1" dirty="0">
                <a:solidFill>
                  <a:srgbClr val="293340"/>
                </a:solidFill>
                <a:effectLst/>
                <a:latin typeface="Open Sans" panose="020B0606030504020204" pitchFamily="34" charset="0"/>
              </a:rPr>
              <a:t>National Institute of Mental Health </a:t>
            </a:r>
            <a:r>
              <a:rPr lang="en-US" b="0" i="0" dirty="0">
                <a:solidFill>
                  <a:srgbClr val="293340"/>
                </a:solidFill>
                <a:effectLst/>
                <a:latin typeface="Open Sans" panose="020B0606030504020204" pitchFamily="34" charset="0"/>
              </a:rPr>
              <a:t>based on data from the CDC. </a:t>
            </a:r>
            <a:r>
              <a:rPr lang="en-US" dirty="0">
                <a:hlinkClick r:id="rId4"/>
              </a:rPr>
              <a:t>NIMH » Suicide (nih.gov)</a:t>
            </a:r>
            <a:endParaRPr lang="en-US" b="0" i="0" dirty="0">
              <a:solidFill>
                <a:srgbClr val="293340"/>
              </a:solidFill>
              <a:effectLst/>
              <a:latin typeface="Open Sans" panose="020B0606030504020204" pitchFamily="34" charset="0"/>
            </a:endParaRPr>
          </a:p>
          <a:p>
            <a:pPr algn="l">
              <a:buFont typeface="Arial" panose="020B0604020202020204" pitchFamily="34" charset="0"/>
              <a:buNone/>
            </a:pPr>
            <a:endParaRPr lang="en-US" b="0" i="0" dirty="0">
              <a:solidFill>
                <a:srgbClr val="293340"/>
              </a:solidFill>
              <a:effectLst/>
              <a:latin typeface="Open Sans" panose="020B0606030504020204" pitchFamily="34" charset="0"/>
            </a:endParaRPr>
          </a:p>
          <a:p>
            <a:pPr algn="l">
              <a:buFont typeface="Arial" panose="020B0604020202020204" pitchFamily="34" charset="0"/>
              <a:buNone/>
            </a:pPr>
            <a:r>
              <a:rPr lang="en-US" b="0" i="0" dirty="0">
                <a:solidFill>
                  <a:srgbClr val="293340"/>
                </a:solidFill>
                <a:effectLst/>
                <a:latin typeface="Open Sans" panose="020B0606030504020204" pitchFamily="34" charset="0"/>
              </a:rPr>
              <a:t>According to the </a:t>
            </a:r>
            <a:r>
              <a:rPr lang="en-US" b="0" i="0" u="none" strike="noStrike" dirty="0">
                <a:solidFill>
                  <a:srgbClr val="0678BE"/>
                </a:solidFill>
                <a:effectLst/>
                <a:latin typeface="Open Sans" panose="020B0606030504020204" pitchFamily="34" charset="0"/>
                <a:hlinkClick r:id="rId5"/>
              </a:rPr>
              <a:t>Centers for Disease Control and Prevention (CDC) WISQARS Leading Causes of Death Reports</a:t>
            </a:r>
            <a:r>
              <a:rPr lang="en-US" b="0" i="0" dirty="0">
                <a:solidFill>
                  <a:srgbClr val="293340"/>
                </a:solidFill>
                <a:effectLst/>
                <a:latin typeface="Open Sans" panose="020B0606030504020204" pitchFamily="34" charset="0"/>
              </a:rPr>
              <a:t>, in 2020:</a:t>
            </a:r>
          </a:p>
          <a:p>
            <a:pPr marL="742950" lvl="1" indent="-285750" algn="l">
              <a:buFont typeface="Arial" panose="020B0604020202020204" pitchFamily="34" charset="0"/>
              <a:buChar char="•"/>
            </a:pPr>
            <a:r>
              <a:rPr lang="en-US" b="0" i="0" dirty="0">
                <a:solidFill>
                  <a:srgbClr val="293340"/>
                </a:solidFill>
                <a:effectLst/>
                <a:latin typeface="Open Sans" panose="020B0606030504020204" pitchFamily="34" charset="0"/>
              </a:rPr>
              <a:t>Suicide was the twelfth leading cause of death overall in the United States, claiming the lives of over 45,900 people.</a:t>
            </a:r>
          </a:p>
          <a:p>
            <a:pPr marL="742950" lvl="1" indent="-285750" algn="l">
              <a:buFont typeface="Arial" panose="020B0604020202020204" pitchFamily="34" charset="0"/>
              <a:buChar char="•"/>
            </a:pPr>
            <a:r>
              <a:rPr lang="en-US" b="0" i="0" dirty="0">
                <a:solidFill>
                  <a:srgbClr val="293340"/>
                </a:solidFill>
                <a:effectLst/>
                <a:latin typeface="Open Sans" panose="020B0606030504020204" pitchFamily="34" charset="0"/>
              </a:rPr>
              <a:t>Suicide was the second leading cause of death among individuals between the ages of 10-14 and 25-34 , the third leading cause of death among individuals between the ages of 15-24, and the fourth leading cause of death among individuals between the ages of 35 and 44.</a:t>
            </a:r>
          </a:p>
          <a:p>
            <a:pPr marL="742950" lvl="1" indent="-285750" algn="l">
              <a:buFont typeface="Arial" panose="020B0604020202020204" pitchFamily="34" charset="0"/>
              <a:buChar char="•"/>
            </a:pPr>
            <a:r>
              <a:rPr lang="en-US" b="0" i="0" dirty="0">
                <a:solidFill>
                  <a:srgbClr val="293340"/>
                </a:solidFill>
                <a:effectLst/>
                <a:latin typeface="Open Sans" panose="020B0606030504020204" pitchFamily="34" charset="0"/>
              </a:rPr>
              <a:t>There were nearly two times as many suicides (45,979) in the United States as there were homicides (24,576).</a:t>
            </a:r>
          </a:p>
          <a:p>
            <a:endParaRPr lang="en-US" dirty="0"/>
          </a:p>
        </p:txBody>
      </p:sp>
      <p:sp>
        <p:nvSpPr>
          <p:cNvPr id="4" name="Slide Number Placeholder 3"/>
          <p:cNvSpPr>
            <a:spLocks noGrp="1"/>
          </p:cNvSpPr>
          <p:nvPr>
            <p:ph type="sldNum" sz="quarter" idx="10"/>
          </p:nvPr>
        </p:nvSpPr>
        <p:spPr/>
        <p:txBody>
          <a:bodyPr/>
          <a:lstStyle/>
          <a:p>
            <a:fld id="{8B4862BF-7CA0-4006-9486-4B10DDC1008B}" type="slidenum">
              <a:rPr lang="en-US" smtClean="0"/>
              <a:t>6</a:t>
            </a:fld>
            <a:endParaRPr lang="en-US"/>
          </a:p>
        </p:txBody>
      </p:sp>
    </p:spTree>
    <p:extLst>
      <p:ext uri="{BB962C8B-B14F-4D97-AF65-F5344CB8AC3E}">
        <p14:creationId xmlns:p14="http://schemas.microsoft.com/office/powerpoint/2010/main" val="36627912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a:t>
            </a:r>
          </a:p>
          <a:p>
            <a:r>
              <a:rPr lang="en-US" i="1" dirty="0"/>
              <a:t>Arkansas Department of Health</a:t>
            </a:r>
            <a:r>
              <a:rPr lang="en-US" dirty="0"/>
              <a:t>, </a:t>
            </a:r>
            <a:r>
              <a:rPr lang="en-US" dirty="0">
                <a:hlinkClick r:id="rId3"/>
              </a:rPr>
              <a:t>Suicide Prevention Arkansas Department of Health</a:t>
            </a:r>
            <a:endParaRPr lang="en-US" dirty="0"/>
          </a:p>
          <a:p>
            <a:r>
              <a:rPr lang="en-US" b="0" i="0" dirty="0">
                <a:solidFill>
                  <a:srgbClr val="000000"/>
                </a:solidFill>
                <a:effectLst/>
                <a:latin typeface="Arial" panose="020B0604020202020204" pitchFamily="34" charset="0"/>
                <a:cs typeface="Arial" panose="020B0604020202020204" pitchFamily="34" charset="0"/>
              </a:rPr>
              <a:t>CDC data report from </a:t>
            </a:r>
            <a:r>
              <a:rPr lang="en-US" b="0" dirty="0">
                <a:latin typeface="Arial" panose="020B0604020202020204" pitchFamily="34" charset="0"/>
                <a:cs typeface="Arial" panose="020B0604020202020204" pitchFamily="34" charset="0"/>
              </a:rPr>
              <a:t>WISQARS</a:t>
            </a:r>
            <a:r>
              <a:rPr lang="en-US" b="0" baseline="30000" dirty="0">
                <a:latin typeface="Arial" panose="020B0604020202020204" pitchFamily="34" charset="0"/>
                <a:cs typeface="Arial" panose="020B0604020202020204" pitchFamily="34" charset="0"/>
              </a:rPr>
              <a:t>TM </a:t>
            </a:r>
            <a:r>
              <a:rPr lang="en-US" b="0" baseline="0" dirty="0">
                <a:latin typeface="Arial" panose="020B0604020202020204" pitchFamily="34" charset="0"/>
                <a:cs typeface="Arial" panose="020B0604020202020204" pitchFamily="34" charset="0"/>
              </a:rPr>
              <a:t>: </a:t>
            </a:r>
            <a:r>
              <a:rPr lang="en-US" b="0" i="1" dirty="0">
                <a:solidFill>
                  <a:srgbClr val="000000"/>
                </a:solidFill>
                <a:effectLst/>
                <a:latin typeface="Arial" panose="020B0604020202020204" pitchFamily="34" charset="0"/>
              </a:rPr>
              <a:t>20 Leading Causes of Death, Arkansas, 2010 - 2020, All Races, Both Sexes, </a:t>
            </a:r>
            <a:r>
              <a:rPr lang="en-US" b="0" i="0" dirty="0">
                <a:solidFill>
                  <a:srgbClr val="000000"/>
                </a:solidFill>
                <a:effectLst/>
                <a:latin typeface="Arial" panose="020B0604020202020204" pitchFamily="34" charset="0"/>
              </a:rPr>
              <a:t>retrieved from </a:t>
            </a:r>
            <a:r>
              <a:rPr lang="en-US" dirty="0">
                <a:hlinkClick r:id="rId4"/>
              </a:rPr>
              <a:t>WISQARS Leading Causes of Death Reports (cdc.gov)</a:t>
            </a:r>
            <a:r>
              <a:rPr lang="en-US" i="0" dirty="0"/>
              <a:t> on 7/10/23.</a:t>
            </a:r>
            <a:r>
              <a:rPr lang="en-US" b="0" i="1" dirty="0">
                <a:solidFill>
                  <a:srgbClr val="000000"/>
                </a:solidFill>
                <a:effectLst/>
                <a:latin typeface="Arial" panose="020B0604020202020204" pitchFamily="34" charset="0"/>
              </a:rPr>
              <a:t> </a:t>
            </a:r>
            <a:endParaRPr lang="en-US" b="0" i="1" dirty="0"/>
          </a:p>
        </p:txBody>
      </p:sp>
      <p:sp>
        <p:nvSpPr>
          <p:cNvPr id="4" name="Slide Number Placeholder 3"/>
          <p:cNvSpPr>
            <a:spLocks noGrp="1"/>
          </p:cNvSpPr>
          <p:nvPr>
            <p:ph type="sldNum" sz="quarter" idx="10"/>
          </p:nvPr>
        </p:nvSpPr>
        <p:spPr/>
        <p:txBody>
          <a:bodyPr/>
          <a:lstStyle/>
          <a:p>
            <a:fld id="{8B4862BF-7CA0-4006-9486-4B10DDC1008B}" type="slidenum">
              <a:rPr lang="en-US" smtClean="0"/>
              <a:t>7</a:t>
            </a:fld>
            <a:endParaRPr lang="en-US"/>
          </a:p>
        </p:txBody>
      </p:sp>
    </p:spTree>
    <p:extLst>
      <p:ext uri="{BB962C8B-B14F-4D97-AF65-F5344CB8AC3E}">
        <p14:creationId xmlns:p14="http://schemas.microsoft.com/office/powerpoint/2010/main" val="6102001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solidFill>
                  <a:srgbClr val="FF0000"/>
                </a:solidFill>
              </a:rPr>
              <a:t>NOTE: </a:t>
            </a:r>
          </a:p>
          <a:p>
            <a:r>
              <a:rPr lang="en-US" baseline="0" dirty="0"/>
              <a:t>This number includes anyone that has died by suicide in the state (residents and non-residents)</a:t>
            </a:r>
            <a:endParaRPr lang="en-US" dirty="0"/>
          </a:p>
        </p:txBody>
      </p:sp>
      <p:sp>
        <p:nvSpPr>
          <p:cNvPr id="4" name="Slide Number Placeholder 3"/>
          <p:cNvSpPr>
            <a:spLocks noGrp="1"/>
          </p:cNvSpPr>
          <p:nvPr>
            <p:ph type="sldNum" sz="quarter" idx="10"/>
          </p:nvPr>
        </p:nvSpPr>
        <p:spPr/>
        <p:txBody>
          <a:bodyPr/>
          <a:lstStyle/>
          <a:p>
            <a:fld id="{8B4862BF-7CA0-4006-9486-4B10DDC1008B}" type="slidenum">
              <a:rPr lang="en-US" smtClean="0"/>
              <a:t>8</a:t>
            </a:fld>
            <a:endParaRPr lang="en-US"/>
          </a:p>
        </p:txBody>
      </p:sp>
    </p:spTree>
    <p:extLst>
      <p:ext uri="{BB962C8B-B14F-4D97-AF65-F5344CB8AC3E}">
        <p14:creationId xmlns:p14="http://schemas.microsoft.com/office/powerpoint/2010/main" val="40973230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solidFill>
                  <a:schemeClr val="bg1"/>
                </a:solidFill>
                <a:latin typeface="Arial" panose="020B0604020202020204" pitchFamily="34" charset="0"/>
                <a:cs typeface="Arial" panose="020B0604020202020204" pitchFamily="34" charset="0"/>
              </a:rPr>
              <a:t>Myths are harmful</a:t>
            </a:r>
          </a:p>
          <a:p>
            <a:pPr marL="0" indent="0">
              <a:buNone/>
            </a:pPr>
            <a:r>
              <a:rPr lang="en-US" sz="1200" dirty="0">
                <a:solidFill>
                  <a:schemeClr val="bg1"/>
                </a:solidFill>
                <a:latin typeface="Arial" panose="020B0604020202020204" pitchFamily="34" charset="0"/>
                <a:cs typeface="Arial" panose="020B0604020202020204" pitchFamily="34" charset="0"/>
              </a:rPr>
              <a:t>Myths can lead people to think they can’t give or receive help in a suicide crisis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4862BF-7CA0-4006-9486-4B10DDC1008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201565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08831" y="1449146"/>
            <a:ext cx="7526338" cy="2971051"/>
          </a:xfrm>
        </p:spPr>
        <p:txBody>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08831" y="5280847"/>
            <a:ext cx="7526338"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7F7774B-C2CB-48B8-9632-DAF677EA2CFF}" type="datetime1">
              <a:rPr lang="en-US" smtClean="0"/>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0EABE1-B597-4291-BD2B-36FC68DB8B52}" type="slidenum">
              <a:rPr lang="en-US" smtClean="0"/>
              <a:t>‹#›</a:t>
            </a:fld>
            <a:endParaRPr lang="en-US"/>
          </a:p>
        </p:txBody>
      </p:sp>
    </p:spTree>
    <p:extLst>
      <p:ext uri="{BB962C8B-B14F-4D97-AF65-F5344CB8AC3E}">
        <p14:creationId xmlns:p14="http://schemas.microsoft.com/office/powerpoint/2010/main" val="344454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04863" y="4800600"/>
            <a:ext cx="7526337" cy="566738"/>
          </a:xfrm>
        </p:spPr>
        <p:txBody>
          <a:bodyPr anchor="b">
            <a:normAutofit/>
          </a:bodyPr>
          <a:lstStyle>
            <a:lvl1pPr algn="l">
              <a:defRPr sz="24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9144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endParaRPr lang="en-US" dirty="0"/>
          </a:p>
        </p:txBody>
      </p:sp>
      <p:sp>
        <p:nvSpPr>
          <p:cNvPr id="4" name="Text Placeholder 3"/>
          <p:cNvSpPr>
            <a:spLocks noGrp="1"/>
          </p:cNvSpPr>
          <p:nvPr>
            <p:ph type="body" sz="half" idx="2"/>
          </p:nvPr>
        </p:nvSpPr>
        <p:spPr>
          <a:xfrm>
            <a:off x="804863" y="5367338"/>
            <a:ext cx="7526337"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499E7E-6083-4835-B3AC-48FB6DFDD496}" type="datetime1">
              <a:rPr lang="en-US" smtClean="0"/>
              <a:t>4/17/2024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0EABE1-B597-4291-BD2B-36FC68DB8B52}" type="slidenum">
              <a:rPr lang="en-US" smtClean="0"/>
              <a:t>‹#›</a:t>
            </a:fld>
            <a:endParaRPr lang="en-US"/>
          </a:p>
        </p:txBody>
      </p:sp>
    </p:spTree>
    <p:extLst>
      <p:ext uri="{BB962C8B-B14F-4D97-AF65-F5344CB8AC3E}">
        <p14:creationId xmlns:p14="http://schemas.microsoft.com/office/powerpoint/2010/main" val="2536056400"/>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485107" y="1338479"/>
            <a:ext cx="4749312"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49573" y="1495525"/>
            <a:ext cx="4420380" cy="2645912"/>
          </a:xfrm>
        </p:spPr>
        <p:txBody>
          <a:bodyPr anchor="b"/>
          <a:lstStyle>
            <a:lvl1pPr algn="l">
              <a:defRPr sz="4200" b="1" cap="none"/>
            </a:lvl1pPr>
          </a:lstStyle>
          <a:p>
            <a:r>
              <a:rPr lang="en-US"/>
              <a:t>Click to edit Master title style</a:t>
            </a:r>
            <a:endParaRPr lang="en-US" dirty="0"/>
          </a:p>
        </p:txBody>
      </p:sp>
      <p:sp>
        <p:nvSpPr>
          <p:cNvPr id="3" name="Text Placeholder 2"/>
          <p:cNvSpPr>
            <a:spLocks noGrp="1"/>
          </p:cNvSpPr>
          <p:nvPr>
            <p:ph type="body" idx="1"/>
          </p:nvPr>
        </p:nvSpPr>
        <p:spPr>
          <a:xfrm>
            <a:off x="651226" y="4700702"/>
            <a:ext cx="4418727"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ext Placeholder 5"/>
          <p:cNvSpPr>
            <a:spLocks noGrp="1"/>
          </p:cNvSpPr>
          <p:nvPr>
            <p:ph type="body" sz="quarter" idx="16"/>
          </p:nvPr>
        </p:nvSpPr>
        <p:spPr>
          <a:xfrm>
            <a:off x="5398884" y="1338479"/>
            <a:ext cx="3302316" cy="4075464"/>
          </a:xfrm>
        </p:spPr>
        <p:txBody>
          <a:bodyPr anchor="t"/>
          <a:lstStyle>
            <a:lvl1pPr marL="0" indent="0">
              <a:buFontTx/>
              <a:buNone/>
              <a:defRPr/>
            </a:lvl1pPr>
          </a:lstStyle>
          <a:p>
            <a:pPr lvl="0"/>
            <a:r>
              <a:rPr lang="en-US"/>
              <a:t>Click to edit Master text styles</a:t>
            </a:r>
          </a:p>
        </p:txBody>
      </p:sp>
      <p:sp>
        <p:nvSpPr>
          <p:cNvPr id="4" name="Date Placeholder 3"/>
          <p:cNvSpPr>
            <a:spLocks noGrp="1"/>
          </p:cNvSpPr>
          <p:nvPr>
            <p:ph type="dt" sz="half" idx="10"/>
          </p:nvPr>
        </p:nvSpPr>
        <p:spPr/>
        <p:txBody>
          <a:bodyPr/>
          <a:lstStyle/>
          <a:p>
            <a:fld id="{68499E7E-6083-4835-B3AC-48FB6DFDD496}" type="datetime1">
              <a:rPr lang="en-US" smtClean="0"/>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0EABE1-B597-4291-BD2B-36FC68DB8B52}" type="slidenum">
              <a:rPr lang="en-US" smtClean="0"/>
              <a:t>‹#›</a:t>
            </a:fld>
            <a:endParaRPr lang="en-US"/>
          </a:p>
        </p:txBody>
      </p:sp>
    </p:spTree>
    <p:extLst>
      <p:ext uri="{BB962C8B-B14F-4D97-AF65-F5344CB8AC3E}">
        <p14:creationId xmlns:p14="http://schemas.microsoft.com/office/powerpoint/2010/main" val="836053005"/>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855663" y="2286585"/>
            <a:ext cx="3671336"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017816" y="2435956"/>
            <a:ext cx="3286891" cy="2007789"/>
          </a:xfrm>
        </p:spPr>
        <p:txBody>
          <a:bodyPr/>
          <a:lstStyle>
            <a:lvl1pPr>
              <a:defRPr sz="3200"/>
            </a:lvl1pPr>
          </a:lstStyle>
          <a:p>
            <a:r>
              <a:rPr lang="en-US"/>
              <a:t>Click to edit Master title style</a:t>
            </a:r>
            <a:endParaRPr lang="en-US" dirty="0"/>
          </a:p>
        </p:txBody>
      </p:sp>
      <p:sp>
        <p:nvSpPr>
          <p:cNvPr id="6" name="Text Placeholder 5"/>
          <p:cNvSpPr>
            <a:spLocks noGrp="1"/>
          </p:cNvSpPr>
          <p:nvPr>
            <p:ph type="body" sz="quarter" idx="16"/>
          </p:nvPr>
        </p:nvSpPr>
        <p:spPr>
          <a:xfrm>
            <a:off x="4616450" y="2286000"/>
            <a:ext cx="3671888" cy="2300288"/>
          </a:xfrm>
        </p:spPr>
        <p:txBody>
          <a:bodyPr anchor="t"/>
          <a:lstStyle>
            <a:lvl1pPr marL="0" indent="0">
              <a:buFontTx/>
              <a:buNone/>
              <a:defRPr/>
            </a:lvl1pPr>
          </a:lstStyle>
          <a:p>
            <a:pPr lvl="0"/>
            <a:r>
              <a:rPr lang="en-US"/>
              <a:t>Click to edit Master text styles</a:t>
            </a:r>
          </a:p>
        </p:txBody>
      </p:sp>
      <p:sp>
        <p:nvSpPr>
          <p:cNvPr id="2" name="Date Placeholder 1"/>
          <p:cNvSpPr>
            <a:spLocks noGrp="1"/>
          </p:cNvSpPr>
          <p:nvPr>
            <p:ph type="dt" sz="half" idx="10"/>
          </p:nvPr>
        </p:nvSpPr>
        <p:spPr/>
        <p:txBody>
          <a:bodyPr/>
          <a:lstStyle/>
          <a:p>
            <a:fld id="{68499E7E-6083-4835-B3AC-48FB6DFDD496}" type="datetime1">
              <a:rPr lang="en-US" smtClean="0"/>
              <a:t>4/17/2024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0EABE1-B597-4291-BD2B-36FC68DB8B52}" type="slidenum">
              <a:rPr lang="en-US" smtClean="0"/>
              <a:t>‹#›</a:t>
            </a:fld>
            <a:endParaRPr lang="en-US"/>
          </a:p>
        </p:txBody>
      </p:sp>
    </p:spTree>
    <p:extLst>
      <p:ext uri="{BB962C8B-B14F-4D97-AF65-F5344CB8AC3E}">
        <p14:creationId xmlns:p14="http://schemas.microsoft.com/office/powerpoint/2010/main" val="173902665"/>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3FA454F-A39A-479F-A931-A5BD27EDEBA9}" type="datetime1">
              <a:rPr lang="en-US" smtClean="0"/>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0EABE1-B597-4291-BD2B-36FC68DB8B52}" type="slidenum">
              <a:rPr lang="en-US" smtClean="0"/>
              <a:t>‹#›</a:t>
            </a:fld>
            <a:endParaRPr lang="en-US"/>
          </a:p>
        </p:txBody>
      </p:sp>
    </p:spTree>
    <p:extLst>
      <p:ext uri="{BB962C8B-B14F-4D97-AF65-F5344CB8AC3E}">
        <p14:creationId xmlns:p14="http://schemas.microsoft.com/office/powerpoint/2010/main" val="23896860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5752238" y="446089"/>
            <a:ext cx="3391762"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9" name="AutoShape 4"/>
          <p:cNvSpPr>
            <a:spLocks noChangeAspect="1" noChangeArrowheads="1" noTextEdit="1"/>
          </p:cNvSpPr>
          <p:nvPr/>
        </p:nvSpPr>
        <p:spPr bwMode="auto">
          <a:xfrm>
            <a:off x="5233988" y="0"/>
            <a:ext cx="3910012"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 name="Vertical Title 1"/>
          <p:cNvSpPr>
            <a:spLocks noGrp="1"/>
          </p:cNvSpPr>
          <p:nvPr>
            <p:ph type="title" orient="vert"/>
          </p:nvPr>
        </p:nvSpPr>
        <p:spPr>
          <a:xfrm>
            <a:off x="6137655" y="586171"/>
            <a:ext cx="1701800"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04862" y="446089"/>
            <a:ext cx="4947376" cy="541496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12C272-69A0-48B3-9968-A9BA077B87E0}" type="datetime1">
              <a:rPr lang="en-US" smtClean="0"/>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0EABE1-B597-4291-BD2B-36FC68DB8B52}" type="slidenum">
              <a:rPr lang="en-US" smtClean="0"/>
              <a:t>‹#›</a:t>
            </a:fld>
            <a:endParaRPr lang="en-US"/>
          </a:p>
        </p:txBody>
      </p:sp>
    </p:spTree>
    <p:extLst>
      <p:ext uri="{BB962C8B-B14F-4D97-AF65-F5344CB8AC3E}">
        <p14:creationId xmlns:p14="http://schemas.microsoft.com/office/powerpoint/2010/main" val="377886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09997" y="2222287"/>
            <a:ext cx="7524003" cy="36365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16B769-64DF-4BCD-ACF1-82BE94928558}" type="datetime1">
              <a:rPr lang="en-US" smtClean="0"/>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0EABE1-B597-4291-BD2B-36FC68DB8B52}" type="slidenum">
              <a:rPr lang="en-US" smtClean="0"/>
              <a:t>‹#›</a:t>
            </a:fld>
            <a:endParaRPr lang="en-US"/>
          </a:p>
        </p:txBody>
      </p:sp>
    </p:spTree>
    <p:extLst>
      <p:ext uri="{BB962C8B-B14F-4D97-AF65-F5344CB8AC3E}">
        <p14:creationId xmlns:p14="http://schemas.microsoft.com/office/powerpoint/2010/main" val="1074599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0"/>
            <a:ext cx="9144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04863" y="2951396"/>
            <a:ext cx="7526337" cy="1468800"/>
          </a:xfrm>
        </p:spPr>
        <p:txBody>
          <a:bodyPr anchor="b"/>
          <a:lstStyle>
            <a:lvl1pPr algn="r">
              <a:defRPr sz="4800" b="1" cap="none"/>
            </a:lvl1pPr>
          </a:lstStyle>
          <a:p>
            <a:r>
              <a:rPr lang="en-US"/>
              <a:t>Click to edit Master title style</a:t>
            </a:r>
            <a:endParaRPr lang="en-US" dirty="0"/>
          </a:p>
        </p:txBody>
      </p:sp>
      <p:sp>
        <p:nvSpPr>
          <p:cNvPr id="3" name="Text Placeholder 2"/>
          <p:cNvSpPr>
            <a:spLocks noGrp="1"/>
          </p:cNvSpPr>
          <p:nvPr>
            <p:ph type="body" idx="1"/>
          </p:nvPr>
        </p:nvSpPr>
        <p:spPr>
          <a:xfrm>
            <a:off x="804863" y="5281200"/>
            <a:ext cx="7526337"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99467CA-4948-47CA-954E-F6B81791D15D}" type="datetime1">
              <a:rPr lang="en-US" smtClean="0"/>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0EABE1-B597-4291-BD2B-36FC68DB8B52}" type="slidenum">
              <a:rPr lang="en-US" smtClean="0"/>
              <a:t>‹#›</a:t>
            </a:fld>
            <a:endParaRPr lang="en-US"/>
          </a:p>
        </p:txBody>
      </p:sp>
    </p:spTree>
    <p:extLst>
      <p:ext uri="{BB962C8B-B14F-4D97-AF65-F5344CB8AC3E}">
        <p14:creationId xmlns:p14="http://schemas.microsoft.com/office/powerpoint/2010/main" val="21975323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09996" y="2222287"/>
            <a:ext cx="3670723"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280" y="2222287"/>
            <a:ext cx="3670720"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30086E7-A920-476B-821B-D20A2474F5C0}" type="datetime1">
              <a:rPr lang="en-US" smtClean="0"/>
              <a:t>4/17/2024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0EABE1-B597-4291-BD2B-36FC68DB8B52}" type="slidenum">
              <a:rPr lang="en-US" smtClean="0"/>
              <a:t>‹#›</a:t>
            </a:fld>
            <a:endParaRPr lang="en-US"/>
          </a:p>
        </p:txBody>
      </p:sp>
    </p:spTree>
    <p:extLst>
      <p:ext uri="{BB962C8B-B14F-4D97-AF65-F5344CB8AC3E}">
        <p14:creationId xmlns:p14="http://schemas.microsoft.com/office/powerpoint/2010/main" val="1563153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09996" y="2174875"/>
            <a:ext cx="367072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09996" y="2751137"/>
            <a:ext cx="3687391"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280" y="2174875"/>
            <a:ext cx="3670720"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280" y="2751137"/>
            <a:ext cx="3670720"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B4574D5-C40D-4F50-A829-C89460589F4B}" type="datetime1">
              <a:rPr lang="en-US" smtClean="0"/>
              <a:t>4/17/2024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B0EABE1-B597-4291-BD2B-36FC68DB8B52}" type="slidenum">
              <a:rPr lang="en-US" smtClean="0"/>
              <a:t>‹#›</a:t>
            </a:fld>
            <a:endParaRPr lang="en-US"/>
          </a:p>
        </p:txBody>
      </p:sp>
    </p:spTree>
    <p:extLst>
      <p:ext uri="{BB962C8B-B14F-4D97-AF65-F5344CB8AC3E}">
        <p14:creationId xmlns:p14="http://schemas.microsoft.com/office/powerpoint/2010/main" val="3770586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8C3EB33-FB0B-47BB-A7CE-DC5568EB72B0}" type="datetime1">
              <a:rPr lang="en-US" smtClean="0"/>
              <a:t>4/17/2024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0EABE1-B597-4291-BD2B-36FC68DB8B52}" type="slidenum">
              <a:rPr lang="en-US" smtClean="0"/>
              <a:t>‹#›</a:t>
            </a:fld>
            <a:endParaRPr lang="en-US"/>
          </a:p>
        </p:txBody>
      </p:sp>
    </p:spTree>
    <p:extLst>
      <p:ext uri="{BB962C8B-B14F-4D97-AF65-F5344CB8AC3E}">
        <p14:creationId xmlns:p14="http://schemas.microsoft.com/office/powerpoint/2010/main" val="3933780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57FE66-A942-4D73-A770-06E4A635EB0C}" type="datetime1">
              <a:rPr lang="en-US" smtClean="0"/>
              <a:t>4/17/2024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0EABE1-B597-4291-BD2B-36FC68DB8B52}" type="slidenum">
              <a:rPr lang="en-US" smtClean="0"/>
              <a:t>‹#›</a:t>
            </a:fld>
            <a:endParaRPr lang="en-US"/>
          </a:p>
        </p:txBody>
      </p:sp>
    </p:spTree>
    <p:extLst>
      <p:ext uri="{BB962C8B-B14F-4D97-AF65-F5344CB8AC3E}">
        <p14:creationId xmlns:p14="http://schemas.microsoft.com/office/powerpoint/2010/main" val="423443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804863" y="446086"/>
            <a:ext cx="2660650"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04863" y="446088"/>
            <a:ext cx="2660650" cy="1618396"/>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641724" y="446087"/>
            <a:ext cx="4689475" cy="54149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04863" y="2260737"/>
            <a:ext cx="2660650"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415F199-6B2A-489E-B3CE-E99E0F331090}" type="datetime1">
              <a:rPr lang="en-US" smtClean="0"/>
              <a:t>4/17/2024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0EABE1-B597-4291-BD2B-36FC68DB8B52}" type="slidenum">
              <a:rPr lang="en-US" smtClean="0"/>
              <a:t>‹#›</a:t>
            </a:fld>
            <a:endParaRPr lang="en-US"/>
          </a:p>
        </p:txBody>
      </p:sp>
    </p:spTree>
    <p:extLst>
      <p:ext uri="{BB962C8B-B14F-4D97-AF65-F5344CB8AC3E}">
        <p14:creationId xmlns:p14="http://schemas.microsoft.com/office/powerpoint/2010/main" val="3236689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09996" y="727521"/>
            <a:ext cx="3501548" cy="1617163"/>
          </a:xfrm>
        </p:spPr>
        <p:txBody>
          <a:bodyPr anchor="b">
            <a:normAutofit/>
          </a:bodyPr>
          <a:lstStyle>
            <a:lvl1pPr algn="l">
              <a:defRPr sz="24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4573588" y="0"/>
            <a:ext cx="4570412"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endParaRPr lang="en-US" dirty="0"/>
          </a:p>
        </p:txBody>
      </p:sp>
      <p:sp>
        <p:nvSpPr>
          <p:cNvPr id="4" name="Text Placeholder 3"/>
          <p:cNvSpPr>
            <a:spLocks noGrp="1"/>
          </p:cNvSpPr>
          <p:nvPr>
            <p:ph type="body" sz="half" idx="2"/>
          </p:nvPr>
        </p:nvSpPr>
        <p:spPr>
          <a:xfrm>
            <a:off x="809996" y="2344684"/>
            <a:ext cx="350154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2914357" y="6041361"/>
            <a:ext cx="732659" cy="365125"/>
          </a:xfrm>
        </p:spPr>
        <p:txBody>
          <a:bodyPr/>
          <a:lstStyle/>
          <a:p>
            <a:fld id="{68499E7E-6083-4835-B3AC-48FB6DFDD496}" type="datetime1">
              <a:rPr lang="en-US" smtClean="0"/>
              <a:t>4/17/2024</a:t>
            </a:fld>
            <a:endParaRPr lang="en-US"/>
          </a:p>
        </p:txBody>
      </p:sp>
      <p:sp>
        <p:nvSpPr>
          <p:cNvPr id="6" name="Footer Placeholder 5"/>
          <p:cNvSpPr>
            <a:spLocks noGrp="1"/>
          </p:cNvSpPr>
          <p:nvPr>
            <p:ph type="ftr" sz="quarter" idx="11"/>
          </p:nvPr>
        </p:nvSpPr>
        <p:spPr>
          <a:xfrm>
            <a:off x="442797" y="6041361"/>
            <a:ext cx="2471560" cy="365125"/>
          </a:xfrm>
        </p:spPr>
        <p:txBody>
          <a:bodyPr/>
          <a:lstStyle/>
          <a:p>
            <a:endParaRPr lang="en-US"/>
          </a:p>
        </p:txBody>
      </p:sp>
      <p:sp>
        <p:nvSpPr>
          <p:cNvPr id="7" name="Slide Number Placeholder 6"/>
          <p:cNvSpPr>
            <a:spLocks noGrp="1"/>
          </p:cNvSpPr>
          <p:nvPr>
            <p:ph type="sldNum" sz="quarter" idx="12"/>
          </p:nvPr>
        </p:nvSpPr>
        <p:spPr>
          <a:xfrm>
            <a:off x="3647017" y="5915887"/>
            <a:ext cx="796616" cy="490599"/>
          </a:xfrm>
        </p:spPr>
        <p:txBody>
          <a:bodyPr/>
          <a:lstStyle/>
          <a:p>
            <a:fld id="{5B0EABE1-B597-4291-BD2B-36FC68DB8B52}" type="slidenum">
              <a:rPr lang="en-US" smtClean="0"/>
              <a:t>‹#›</a:t>
            </a:fld>
            <a:endParaRPr lang="en-US"/>
          </a:p>
        </p:txBody>
      </p:sp>
    </p:spTree>
    <p:extLst>
      <p:ext uri="{BB962C8B-B14F-4D97-AF65-F5344CB8AC3E}">
        <p14:creationId xmlns:p14="http://schemas.microsoft.com/office/powerpoint/2010/main" val="702535105"/>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9997" y="447188"/>
            <a:ext cx="7524003"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09997" y="2184400"/>
            <a:ext cx="7524003"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42797" y="6041361"/>
            <a:ext cx="6289532" cy="365125"/>
          </a:xfrm>
          <a:prstGeom prst="rect">
            <a:avLst/>
          </a:prstGeom>
        </p:spPr>
        <p:txBody>
          <a:bodyPr vert="horz" lIns="91440" tIns="45720" rIns="91440" bIns="45720" rtlCol="0" anchor="b"/>
          <a:lstStyle>
            <a:lvl1pPr algn="l">
              <a:defRPr sz="900">
                <a:solidFill>
                  <a:schemeClr val="tx1"/>
                </a:solidFill>
              </a:defRPr>
            </a:lvl1pPr>
          </a:lstStyle>
          <a:p>
            <a:endParaRPr lang="en-US"/>
          </a:p>
        </p:txBody>
      </p:sp>
      <p:sp>
        <p:nvSpPr>
          <p:cNvPr id="4" name="Date Placeholder 3"/>
          <p:cNvSpPr>
            <a:spLocks noGrp="1"/>
          </p:cNvSpPr>
          <p:nvPr>
            <p:ph type="dt" sz="half" idx="2"/>
          </p:nvPr>
        </p:nvSpPr>
        <p:spPr>
          <a:xfrm>
            <a:off x="6911422" y="6041361"/>
            <a:ext cx="993161" cy="365125"/>
          </a:xfrm>
          <a:prstGeom prst="rect">
            <a:avLst/>
          </a:prstGeom>
        </p:spPr>
        <p:txBody>
          <a:bodyPr vert="horz" lIns="91440" tIns="45720" rIns="91440" bIns="45720" rtlCol="0" anchor="b"/>
          <a:lstStyle>
            <a:lvl1pPr algn="r">
              <a:defRPr sz="900">
                <a:solidFill>
                  <a:schemeClr val="tx1"/>
                </a:solidFill>
              </a:defRPr>
            </a:lvl1pPr>
          </a:lstStyle>
          <a:p>
            <a:fld id="{68499E7E-6083-4835-B3AC-48FB6DFDD496}" type="datetime1">
              <a:rPr lang="en-US" smtClean="0"/>
              <a:t>4/17/2024</a:t>
            </a:fld>
            <a:endParaRPr lang="en-US"/>
          </a:p>
        </p:txBody>
      </p:sp>
      <p:sp>
        <p:nvSpPr>
          <p:cNvPr id="6" name="Slide Number Placeholder 5"/>
          <p:cNvSpPr>
            <a:spLocks noGrp="1"/>
          </p:cNvSpPr>
          <p:nvPr>
            <p:ph type="sldNum" sz="quarter" idx="4"/>
          </p:nvPr>
        </p:nvSpPr>
        <p:spPr>
          <a:xfrm>
            <a:off x="7904584" y="5915887"/>
            <a:ext cx="796616" cy="490599"/>
          </a:xfrm>
          <a:prstGeom prst="rect">
            <a:avLst/>
          </a:prstGeom>
        </p:spPr>
        <p:txBody>
          <a:bodyPr vert="horz" lIns="91440" tIns="45720" rIns="91440" bIns="10800" rtlCol="0" anchor="b"/>
          <a:lstStyle>
            <a:lvl1pPr algn="r">
              <a:defRPr sz="2000">
                <a:solidFill>
                  <a:schemeClr val="accent1"/>
                </a:solidFill>
              </a:defRPr>
            </a:lvl1pPr>
          </a:lstStyle>
          <a:p>
            <a:fld id="{5B0EABE1-B597-4291-BD2B-36FC68DB8B52}" type="slidenum">
              <a:rPr lang="en-US" smtClean="0"/>
              <a:t>‹#›</a:t>
            </a:fld>
            <a:endParaRPr lang="en-US"/>
          </a:p>
        </p:txBody>
      </p:sp>
    </p:spTree>
    <p:extLst>
      <p:ext uri="{BB962C8B-B14F-4D97-AF65-F5344CB8AC3E}">
        <p14:creationId xmlns:p14="http://schemas.microsoft.com/office/powerpoint/2010/main" val="3475906426"/>
      </p:ext>
    </p:extLst>
  </p:cSld>
  <p:clrMap bg1="dk1" tx1="lt1" bg2="dk2" tx2="lt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 id="2147483936" r:id="rId12"/>
    <p:sldLayoutId id="2147483937" r:id="rId13"/>
    <p:sldLayoutId id="2147483938" r:id="rId14"/>
  </p:sldLayoutIdLst>
  <p:hf hdr="0" ftr="0" dt="0"/>
  <p:txStyles>
    <p:title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5.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5.sv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27.png"/><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hyperlink" Target="https://988lifeline.org/help-someone-else/safety-and-support-on-social-media/"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svg"/><Relationship Id="rId12"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 Id="rId14" Type="http://schemas.openxmlformats.org/officeDocument/2006/relationships/image" Target="../media/image16.sv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www.nimh.nih.gov/health/statistics/suicide" TargetMode="External"/><Relationship Id="rId5" Type="http://schemas.openxmlformats.org/officeDocument/2006/relationships/hyperlink" Target="https://www.cdc.gov/suicide/" TargetMode="Externa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wisqars.cdc.gov/cgi-bin/broker.exe" TargetMode="External"/><Relationship Id="rId4" Type="http://schemas.openxmlformats.org/officeDocument/2006/relationships/hyperlink" Target="https://www.healthy.arkansas.gov/programs-services/topics/suicide-prevention"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3.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81150" y="1143000"/>
            <a:ext cx="5981700" cy="3200400"/>
          </a:xfrm>
          <a:effectLst/>
        </p:spPr>
        <p:txBody>
          <a:bodyPr>
            <a:normAutofit/>
          </a:bodyPr>
          <a:lstStyle/>
          <a:p>
            <a:pPr algn="ctr"/>
            <a:r>
              <a:rPr lang="en-US" sz="6000" dirty="0">
                <a:latin typeface="Bradley Hand ITC" panose="03070402050302030203" pitchFamily="66" charset="0"/>
              </a:rPr>
              <a:t>Youth Suicide Prevention</a:t>
            </a:r>
            <a:br>
              <a:rPr lang="en-US" sz="6000" dirty="0">
                <a:latin typeface="Bradley Hand ITC" panose="03070402050302030203" pitchFamily="66" charset="0"/>
              </a:rPr>
            </a:br>
            <a:br>
              <a:rPr lang="en-US" sz="4000" dirty="0">
                <a:latin typeface="Bw Modelica" panose="00000600000000000000" pitchFamily="50" charset="0"/>
              </a:rPr>
            </a:br>
            <a:r>
              <a:rPr lang="en-US" sz="1800" dirty="0">
                <a:latin typeface="Bw Modelica" panose="00000600000000000000" pitchFamily="50" charset="0"/>
              </a:rPr>
              <a:t>Arkansas Department of Health</a:t>
            </a:r>
            <a:br>
              <a:rPr lang="en-US" sz="1800" dirty="0">
                <a:latin typeface="Bw Modelica" panose="00000600000000000000" pitchFamily="50" charset="0"/>
              </a:rPr>
            </a:br>
            <a:r>
              <a:rPr lang="en-US" sz="1800" dirty="0">
                <a:latin typeface="Bw Modelica" panose="00000600000000000000" pitchFamily="50" charset="0"/>
              </a:rPr>
              <a:t>Hometown Health</a:t>
            </a:r>
          </a:p>
        </p:txBody>
      </p:sp>
      <p:sp>
        <p:nvSpPr>
          <p:cNvPr id="5" name="Rectangle 4">
            <a:extLst>
              <a:ext uri="{FF2B5EF4-FFF2-40B4-BE49-F238E27FC236}">
                <a16:creationId xmlns:a16="http://schemas.microsoft.com/office/drawing/2014/main" id="{21876F9F-447A-FFD7-7615-7B13A084B329}"/>
              </a:ext>
            </a:extLst>
          </p:cNvPr>
          <p:cNvSpPr/>
          <p:nvPr/>
        </p:nvSpPr>
        <p:spPr>
          <a:xfrm>
            <a:off x="0" y="4876800"/>
            <a:ext cx="9144000" cy="381000"/>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oogle Shape;60;p13">
            <a:extLst>
              <a:ext uri="{FF2B5EF4-FFF2-40B4-BE49-F238E27FC236}">
                <a16:creationId xmlns:a16="http://schemas.microsoft.com/office/drawing/2014/main" id="{7FA82997-8A00-078C-942A-C969831D588A}"/>
              </a:ext>
            </a:extLst>
          </p:cNvPr>
          <p:cNvPicPr preferRelativeResize="0"/>
          <p:nvPr/>
        </p:nvPicPr>
        <p:blipFill>
          <a:blip r:embed="rId3"/>
          <a:stretch>
            <a:fillRect/>
          </a:stretch>
        </p:blipFill>
        <p:spPr>
          <a:xfrm>
            <a:off x="6773260" y="5334000"/>
            <a:ext cx="2218340" cy="1481722"/>
          </a:xfrm>
          <a:prstGeom prst="rect">
            <a:avLst/>
          </a:prstGeom>
          <a:noFill/>
        </p:spPr>
      </p:pic>
      <p:pic>
        <p:nvPicPr>
          <p:cNvPr id="6" name="Google Shape;61;p13">
            <a:extLst>
              <a:ext uri="{FF2B5EF4-FFF2-40B4-BE49-F238E27FC236}">
                <a16:creationId xmlns:a16="http://schemas.microsoft.com/office/drawing/2014/main" id="{239E8658-1E7F-47CB-F7ED-328C1B3211A8}"/>
              </a:ext>
            </a:extLst>
          </p:cNvPr>
          <p:cNvPicPr preferRelativeResize="0"/>
          <p:nvPr/>
        </p:nvPicPr>
        <p:blipFill>
          <a:blip r:embed="rId4"/>
          <a:stretch>
            <a:fillRect/>
          </a:stretch>
        </p:blipFill>
        <p:spPr>
          <a:xfrm>
            <a:off x="152400" y="5334000"/>
            <a:ext cx="1428749" cy="1481722"/>
          </a:xfrm>
          <a:prstGeom prst="rect">
            <a:avLst/>
          </a:prstGeom>
          <a:noFill/>
        </p:spPr>
      </p:pic>
    </p:spTree>
    <p:extLst>
      <p:ext uri="{BB962C8B-B14F-4D97-AF65-F5344CB8AC3E}">
        <p14:creationId xmlns:p14="http://schemas.microsoft.com/office/powerpoint/2010/main" val="1439777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alpha val="94000"/>
          </a:schemeClr>
        </a:soli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1066800" y="2350127"/>
            <a:ext cx="3325584" cy="2157745"/>
          </a:xfrm>
          <a:effectLst/>
        </p:spPr>
        <p:txBody>
          <a:bodyPr anchor="ctr">
            <a:normAutofit/>
          </a:bodyPr>
          <a:lstStyle/>
          <a:p>
            <a:pPr algn="ctr"/>
            <a:r>
              <a:rPr lang="en-US" sz="4000" dirty="0">
                <a:solidFill>
                  <a:schemeClr val="bg1"/>
                </a:solidFill>
                <a:latin typeface="Bw Modelica" panose="00000600000000000000" pitchFamily="50" charset="0"/>
              </a:rPr>
              <a:t>Myths</a:t>
            </a:r>
            <a:r>
              <a:rPr lang="en-US" sz="3600" dirty="0">
                <a:solidFill>
                  <a:schemeClr val="bg1"/>
                </a:solidFill>
                <a:latin typeface="Bw Modelica" panose="00000600000000000000" pitchFamily="50" charset="0"/>
              </a:rPr>
              <a:t> </a:t>
            </a:r>
            <a:br>
              <a:rPr lang="en-US" sz="3600" dirty="0">
                <a:solidFill>
                  <a:schemeClr val="bg1"/>
                </a:solidFill>
                <a:latin typeface="Bw Modelica" panose="00000600000000000000" pitchFamily="50" charset="0"/>
              </a:rPr>
            </a:br>
            <a:r>
              <a:rPr lang="en-US" dirty="0">
                <a:solidFill>
                  <a:schemeClr val="bg1"/>
                </a:solidFill>
                <a:latin typeface="Bw Modelica" panose="00000600000000000000" pitchFamily="50" charset="0"/>
              </a:rPr>
              <a:t>vs. </a:t>
            </a:r>
            <a:br>
              <a:rPr lang="en-US" sz="3600" dirty="0">
                <a:solidFill>
                  <a:schemeClr val="bg1"/>
                </a:solidFill>
                <a:latin typeface="Bw Modelica" panose="00000600000000000000" pitchFamily="50" charset="0"/>
              </a:rPr>
            </a:br>
            <a:r>
              <a:rPr lang="en-US" sz="4400" dirty="0">
                <a:solidFill>
                  <a:schemeClr val="bg1"/>
                </a:solidFill>
                <a:latin typeface="Bw Modelica" panose="00000600000000000000" pitchFamily="50" charset="0"/>
              </a:rPr>
              <a:t>Facts</a:t>
            </a:r>
            <a:endParaRPr lang="en-US" sz="3600" dirty="0">
              <a:solidFill>
                <a:schemeClr val="bg1"/>
              </a:solidFill>
              <a:latin typeface="Bw Modelica" panose="00000600000000000000" pitchFamily="50" charset="0"/>
            </a:endParaRPr>
          </a:p>
        </p:txBody>
      </p:sp>
      <p:pic>
        <p:nvPicPr>
          <p:cNvPr id="6" name="Picture 5" descr="Shape&#10;&#10;Description automatically generated">
            <a:extLst>
              <a:ext uri="{FF2B5EF4-FFF2-40B4-BE49-F238E27FC236}">
                <a16:creationId xmlns:a16="http://schemas.microsoft.com/office/drawing/2014/main" id="{584FFEF2-CBD6-99FD-6D9C-EF6565E79F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002" y="203296"/>
            <a:ext cx="1163334" cy="1163334"/>
          </a:xfrm>
          <a:prstGeom prst="rect">
            <a:avLst/>
          </a:prstGeom>
        </p:spPr>
      </p:pic>
      <p:sp>
        <p:nvSpPr>
          <p:cNvPr id="2" name="TextBox 1">
            <a:extLst>
              <a:ext uri="{FF2B5EF4-FFF2-40B4-BE49-F238E27FC236}">
                <a16:creationId xmlns:a16="http://schemas.microsoft.com/office/drawing/2014/main" id="{A6E40AF9-C374-8C4C-0686-8AA78DE1A57C}"/>
              </a:ext>
            </a:extLst>
          </p:cNvPr>
          <p:cNvSpPr txBox="1"/>
          <p:nvPr/>
        </p:nvSpPr>
        <p:spPr>
          <a:xfrm>
            <a:off x="4751618" y="2350127"/>
            <a:ext cx="4257675" cy="2308324"/>
          </a:xfrm>
          <a:prstGeom prst="rect">
            <a:avLst/>
          </a:prstGeom>
          <a:noFill/>
        </p:spPr>
        <p:txBody>
          <a:bodyPr wrap="square" rtlCol="0">
            <a:spAutoFit/>
          </a:bodyPr>
          <a:lstStyle/>
          <a:p>
            <a:pPr algn="ctr"/>
            <a:r>
              <a:rPr lang="en-US" sz="3600" b="1" dirty="0">
                <a:solidFill>
                  <a:schemeClr val="bg1"/>
                </a:solidFill>
                <a:latin typeface="Bw Modelica" panose="00000600000000000000" pitchFamily="50" charset="0"/>
                <a:cs typeface="Arial" panose="020B0604020202020204" pitchFamily="34" charset="0"/>
              </a:rPr>
              <a:t>There are many myths surrounding suicide</a:t>
            </a:r>
          </a:p>
          <a:p>
            <a:endParaRPr lang="en-US" sz="3600" dirty="0"/>
          </a:p>
        </p:txBody>
      </p:sp>
    </p:spTree>
    <p:extLst>
      <p:ext uri="{BB962C8B-B14F-4D97-AF65-F5344CB8AC3E}">
        <p14:creationId xmlns:p14="http://schemas.microsoft.com/office/powerpoint/2010/main" val="38504410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0000"/>
            <a:lum/>
            <a:extLst>
              <a:ext uri="{BEBA8EAE-BF5A-486C-A8C5-ECC9F3942E4B}">
                <a14:imgProps xmlns:a14="http://schemas.microsoft.com/office/drawing/2010/main">
                  <a14:imgLayer r:embed="rId4">
                    <a14:imgEffect>
                      <a14:saturation sat="200000"/>
                    </a14:imgEffect>
                  </a14:imgLayer>
                </a14:imgProps>
              </a:ext>
            </a:extLst>
          </a:blip>
          <a:srcRect/>
          <a:stretch>
            <a:fillRect t="-2000" b="-2000"/>
          </a:stretch>
        </a:blip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89A69AF-D57B-49B4-886C-D4A5DC1944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3" name="Freeform: Shape 12">
            <a:extLst>
              <a:ext uri="{FF2B5EF4-FFF2-40B4-BE49-F238E27FC236}">
                <a16:creationId xmlns:a16="http://schemas.microsoft.com/office/drawing/2014/main" id="{CABDC08D-6093-4397-92D4-54D00E2BB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345293" y="1345293"/>
            <a:ext cx="6858000" cy="4167414"/>
          </a:xfrm>
          <a:custGeom>
            <a:avLst/>
            <a:gdLst>
              <a:gd name="connsiteX0" fmla="*/ 6858000 w 6858000"/>
              <a:gd name="connsiteY0" fmla="*/ 3445704 h 5556552"/>
              <a:gd name="connsiteX1" fmla="*/ 3829242 w 6858000"/>
              <a:gd name="connsiteY1" fmla="*/ 5433322 h 5556552"/>
              <a:gd name="connsiteX2" fmla="*/ 3827369 w 6858000"/>
              <a:gd name="connsiteY2" fmla="*/ 5434867 h 5556552"/>
              <a:gd name="connsiteX3" fmla="*/ 3824583 w 6858000"/>
              <a:gd name="connsiteY3" fmla="*/ 5436378 h 5556552"/>
              <a:gd name="connsiteX4" fmla="*/ 3798693 w 6858000"/>
              <a:gd name="connsiteY4" fmla="*/ 5453370 h 5556552"/>
              <a:gd name="connsiteX5" fmla="*/ 3785011 w 6858000"/>
              <a:gd name="connsiteY5" fmla="*/ 5457858 h 5556552"/>
              <a:gd name="connsiteX6" fmla="*/ 3706339 w 6858000"/>
              <a:gd name="connsiteY6" fmla="*/ 5500559 h 5556552"/>
              <a:gd name="connsiteX7" fmla="*/ 3428998 w 6858000"/>
              <a:gd name="connsiteY7" fmla="*/ 5556552 h 5556552"/>
              <a:gd name="connsiteX8" fmla="*/ 3151658 w 6858000"/>
              <a:gd name="connsiteY8" fmla="*/ 5500559 h 5556552"/>
              <a:gd name="connsiteX9" fmla="*/ 3072996 w 6858000"/>
              <a:gd name="connsiteY9" fmla="*/ 5457863 h 5556552"/>
              <a:gd name="connsiteX10" fmla="*/ 3059298 w 6858000"/>
              <a:gd name="connsiteY10" fmla="*/ 5453370 h 5556552"/>
              <a:gd name="connsiteX11" fmla="*/ 3033383 w 6858000"/>
              <a:gd name="connsiteY11" fmla="*/ 5436362 h 5556552"/>
              <a:gd name="connsiteX12" fmla="*/ 3030627 w 6858000"/>
              <a:gd name="connsiteY12" fmla="*/ 5434867 h 5556552"/>
              <a:gd name="connsiteX13" fmla="*/ 3028775 w 6858000"/>
              <a:gd name="connsiteY13" fmla="*/ 5433338 h 5556552"/>
              <a:gd name="connsiteX14" fmla="*/ 0 w 6858000"/>
              <a:gd name="connsiteY14" fmla="*/ 3445704 h 5556552"/>
              <a:gd name="connsiteX15" fmla="*/ 6858000 w 6858000"/>
              <a:gd name="connsiteY15" fmla="*/ 0 h 5556552"/>
              <a:gd name="connsiteX16" fmla="*/ 6858000 w 6858000"/>
              <a:gd name="connsiteY16" fmla="*/ 349336 h 5556552"/>
              <a:gd name="connsiteX17" fmla="*/ 6858000 w 6858000"/>
              <a:gd name="connsiteY17" fmla="*/ 3445703 h 5556552"/>
              <a:gd name="connsiteX18" fmla="*/ 0 w 6858000"/>
              <a:gd name="connsiteY18" fmla="*/ 3445703 h 5556552"/>
              <a:gd name="connsiteX19" fmla="*/ 0 w 6858000"/>
              <a:gd name="connsiteY19" fmla="*/ 0 h 555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58000" h="5556552">
                <a:moveTo>
                  <a:pt x="6858000" y="3445704"/>
                </a:moveTo>
                <a:lnTo>
                  <a:pt x="3829242" y="5433322"/>
                </a:lnTo>
                <a:lnTo>
                  <a:pt x="3827369" y="5434867"/>
                </a:lnTo>
                <a:lnTo>
                  <a:pt x="3824583" y="5436378"/>
                </a:lnTo>
                <a:lnTo>
                  <a:pt x="3798693" y="5453370"/>
                </a:lnTo>
                <a:lnTo>
                  <a:pt x="3785011" y="5457858"/>
                </a:lnTo>
                <a:lnTo>
                  <a:pt x="3706339" y="5500559"/>
                </a:lnTo>
                <a:cubicBezTo>
                  <a:pt x="3621096" y="5536614"/>
                  <a:pt x="3527375" y="5556552"/>
                  <a:pt x="3428998" y="5556552"/>
                </a:cubicBezTo>
                <a:cubicBezTo>
                  <a:pt x="3330621" y="5556552"/>
                  <a:pt x="3236901" y="5536614"/>
                  <a:pt x="3151658" y="5500559"/>
                </a:cubicBezTo>
                <a:lnTo>
                  <a:pt x="3072996" y="5457863"/>
                </a:lnTo>
                <a:lnTo>
                  <a:pt x="3059298" y="5453370"/>
                </a:lnTo>
                <a:lnTo>
                  <a:pt x="3033383" y="5436362"/>
                </a:lnTo>
                <a:lnTo>
                  <a:pt x="3030627" y="5434867"/>
                </a:lnTo>
                <a:lnTo>
                  <a:pt x="3028775" y="5433338"/>
                </a:lnTo>
                <a:lnTo>
                  <a:pt x="0" y="3445704"/>
                </a:lnTo>
                <a:close/>
                <a:moveTo>
                  <a:pt x="6858000" y="0"/>
                </a:moveTo>
                <a:lnTo>
                  <a:pt x="6858000" y="349336"/>
                </a:lnTo>
                <a:lnTo>
                  <a:pt x="6858000" y="3445703"/>
                </a:lnTo>
                <a:lnTo>
                  <a:pt x="0" y="3445703"/>
                </a:lnTo>
                <a:lnTo>
                  <a:pt x="0" y="0"/>
                </a:lnTo>
                <a:close/>
              </a:path>
            </a:pathLst>
          </a:custGeom>
          <a:ln>
            <a:noFill/>
          </a:ln>
          <a:effectLst/>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p:cNvSpPr>
            <a:spLocks noGrp="1"/>
          </p:cNvSpPr>
          <p:nvPr>
            <p:ph idx="1"/>
          </p:nvPr>
        </p:nvSpPr>
        <p:spPr>
          <a:xfrm>
            <a:off x="4160266" y="3201042"/>
            <a:ext cx="4976585" cy="1219200"/>
          </a:xfrm>
          <a:effectLst/>
        </p:spPr>
        <p:txBody>
          <a:bodyPr>
            <a:noAutofit/>
          </a:bodyPr>
          <a:lstStyle/>
          <a:p>
            <a:pPr marL="82296" indent="0" algn="ctr">
              <a:buNone/>
            </a:pPr>
            <a:r>
              <a:rPr lang="en-US" sz="2800" dirty="0">
                <a:solidFill>
                  <a:schemeClr val="tx2"/>
                </a:solidFill>
                <a:latin typeface="Arial" panose="020B0604020202020204" pitchFamily="34" charset="0"/>
                <a:cs typeface="Arial" panose="020B0604020202020204" pitchFamily="34" charset="0"/>
              </a:rPr>
              <a:t>“Suicides happen without warning.”</a:t>
            </a:r>
          </a:p>
          <a:p>
            <a:pPr marL="82296" indent="0" algn="ctr">
              <a:buNone/>
            </a:pPr>
            <a:endParaRPr lang="en-US" sz="2800" dirty="0">
              <a:solidFill>
                <a:schemeClr val="tx2"/>
              </a:solidFill>
              <a:latin typeface="Arial" panose="020B0604020202020204" pitchFamily="34" charset="0"/>
              <a:cs typeface="Arial" panose="020B0604020202020204" pitchFamily="34" charset="0"/>
            </a:endParaRPr>
          </a:p>
          <a:p>
            <a:pPr marL="82296" indent="0" algn="ctr">
              <a:buNone/>
            </a:pPr>
            <a:r>
              <a:rPr lang="en-US" sz="2800" b="1" dirty="0">
                <a:ln w="1905"/>
                <a:solidFill>
                  <a:schemeClr val="tx2"/>
                </a:solidFill>
                <a:effectLst>
                  <a:innerShdw blurRad="69850" dist="43180" dir="5400000">
                    <a:srgbClr val="000000">
                      <a:alpha val="65000"/>
                    </a:srgbClr>
                  </a:innerShdw>
                </a:effectLst>
                <a:latin typeface="Arial" panose="020B0604020202020204" pitchFamily="34" charset="0"/>
                <a:cs typeface="Arial" panose="020B0604020202020204" pitchFamily="34" charset="0"/>
              </a:rPr>
              <a:t>MYTH</a:t>
            </a:r>
          </a:p>
        </p:txBody>
      </p:sp>
      <p:pic>
        <p:nvPicPr>
          <p:cNvPr id="6" name="Picture 5" descr="Shape&#10;&#10;Description automatically generated">
            <a:extLst>
              <a:ext uri="{FF2B5EF4-FFF2-40B4-BE49-F238E27FC236}">
                <a16:creationId xmlns:a16="http://schemas.microsoft.com/office/drawing/2014/main" id="{F0E6BC6B-3DEA-7544-E31E-828737F44A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002" y="203296"/>
            <a:ext cx="1163334" cy="1163334"/>
          </a:xfrm>
          <a:prstGeom prst="rect">
            <a:avLst/>
          </a:prstGeom>
        </p:spPr>
      </p:pic>
      <p:sp>
        <p:nvSpPr>
          <p:cNvPr id="9" name="Title 1">
            <a:extLst>
              <a:ext uri="{FF2B5EF4-FFF2-40B4-BE49-F238E27FC236}">
                <a16:creationId xmlns:a16="http://schemas.microsoft.com/office/drawing/2014/main" id="{BE3CF848-3C67-C607-0E6A-14C27A783987}"/>
              </a:ext>
            </a:extLst>
          </p:cNvPr>
          <p:cNvSpPr txBox="1">
            <a:spLocks/>
          </p:cNvSpPr>
          <p:nvPr/>
        </p:nvSpPr>
        <p:spPr>
          <a:xfrm>
            <a:off x="268251" y="2734328"/>
            <a:ext cx="3623764" cy="1389344"/>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EFEFE"/>
                </a:solidFill>
                <a:effectLst/>
                <a:uLnTx/>
                <a:uFillTx/>
                <a:latin typeface="Century Gothic" panose="020B0502020202020204"/>
                <a:ea typeface="+mj-ea"/>
              </a:rPr>
              <a:t>Myth or Fact?</a:t>
            </a:r>
          </a:p>
        </p:txBody>
      </p:sp>
      <p:sp>
        <p:nvSpPr>
          <p:cNvPr id="10" name="Rectangle 9">
            <a:extLst>
              <a:ext uri="{FF2B5EF4-FFF2-40B4-BE49-F238E27FC236}">
                <a16:creationId xmlns:a16="http://schemas.microsoft.com/office/drawing/2014/main" id="{B282F285-CDEA-37DD-9294-5F31F536085B}"/>
              </a:ext>
            </a:extLst>
          </p:cNvPr>
          <p:cNvSpPr>
            <a:spLocks noGrp="1" noRot="1" noMove="1" noResize="1" noEditPoints="1" noAdjustHandles="1" noChangeArrowheads="1" noChangeShapeType="1"/>
          </p:cNvSpPr>
          <p:nvPr/>
        </p:nvSpPr>
        <p:spPr>
          <a:xfrm>
            <a:off x="0" y="6264179"/>
            <a:ext cx="9144000" cy="381000"/>
          </a:xfrm>
          <a:prstGeom prst="rect">
            <a:avLst/>
          </a:prstGeom>
          <a:solidFill>
            <a:srgbClr val="92D05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20269719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0000"/>
            <a:lum/>
            <a:extLst>
              <a:ext uri="{BEBA8EAE-BF5A-486C-A8C5-ECC9F3942E4B}">
                <a14:imgProps xmlns:a14="http://schemas.microsoft.com/office/drawing/2010/main">
                  <a14:imgLayer r:embed="rId4">
                    <a14:imgEffect>
                      <a14:saturation sat="200000"/>
                    </a14:imgEffect>
                  </a14:imgLayer>
                </a14:imgProps>
              </a:ext>
            </a:extLst>
          </a:blip>
          <a:srcRect/>
          <a:stretch>
            <a:fillRect t="-2000" b="-2000"/>
          </a:stretch>
        </a:blip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89A69AF-D57B-49B4-886C-D4A5DC1944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3" name="Freeform: Shape 12">
            <a:extLst>
              <a:ext uri="{FF2B5EF4-FFF2-40B4-BE49-F238E27FC236}">
                <a16:creationId xmlns:a16="http://schemas.microsoft.com/office/drawing/2014/main" id="{CABDC08D-6093-4397-92D4-54D00E2BB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345293" y="1345293"/>
            <a:ext cx="6858000" cy="4167414"/>
          </a:xfrm>
          <a:custGeom>
            <a:avLst/>
            <a:gdLst>
              <a:gd name="connsiteX0" fmla="*/ 6858000 w 6858000"/>
              <a:gd name="connsiteY0" fmla="*/ 3445704 h 5556552"/>
              <a:gd name="connsiteX1" fmla="*/ 3829242 w 6858000"/>
              <a:gd name="connsiteY1" fmla="*/ 5433322 h 5556552"/>
              <a:gd name="connsiteX2" fmla="*/ 3827369 w 6858000"/>
              <a:gd name="connsiteY2" fmla="*/ 5434867 h 5556552"/>
              <a:gd name="connsiteX3" fmla="*/ 3824583 w 6858000"/>
              <a:gd name="connsiteY3" fmla="*/ 5436378 h 5556552"/>
              <a:gd name="connsiteX4" fmla="*/ 3798693 w 6858000"/>
              <a:gd name="connsiteY4" fmla="*/ 5453370 h 5556552"/>
              <a:gd name="connsiteX5" fmla="*/ 3785011 w 6858000"/>
              <a:gd name="connsiteY5" fmla="*/ 5457858 h 5556552"/>
              <a:gd name="connsiteX6" fmla="*/ 3706339 w 6858000"/>
              <a:gd name="connsiteY6" fmla="*/ 5500559 h 5556552"/>
              <a:gd name="connsiteX7" fmla="*/ 3428998 w 6858000"/>
              <a:gd name="connsiteY7" fmla="*/ 5556552 h 5556552"/>
              <a:gd name="connsiteX8" fmla="*/ 3151658 w 6858000"/>
              <a:gd name="connsiteY8" fmla="*/ 5500559 h 5556552"/>
              <a:gd name="connsiteX9" fmla="*/ 3072996 w 6858000"/>
              <a:gd name="connsiteY9" fmla="*/ 5457863 h 5556552"/>
              <a:gd name="connsiteX10" fmla="*/ 3059298 w 6858000"/>
              <a:gd name="connsiteY10" fmla="*/ 5453370 h 5556552"/>
              <a:gd name="connsiteX11" fmla="*/ 3033383 w 6858000"/>
              <a:gd name="connsiteY11" fmla="*/ 5436362 h 5556552"/>
              <a:gd name="connsiteX12" fmla="*/ 3030627 w 6858000"/>
              <a:gd name="connsiteY12" fmla="*/ 5434867 h 5556552"/>
              <a:gd name="connsiteX13" fmla="*/ 3028775 w 6858000"/>
              <a:gd name="connsiteY13" fmla="*/ 5433338 h 5556552"/>
              <a:gd name="connsiteX14" fmla="*/ 0 w 6858000"/>
              <a:gd name="connsiteY14" fmla="*/ 3445704 h 5556552"/>
              <a:gd name="connsiteX15" fmla="*/ 6858000 w 6858000"/>
              <a:gd name="connsiteY15" fmla="*/ 0 h 5556552"/>
              <a:gd name="connsiteX16" fmla="*/ 6858000 w 6858000"/>
              <a:gd name="connsiteY16" fmla="*/ 349336 h 5556552"/>
              <a:gd name="connsiteX17" fmla="*/ 6858000 w 6858000"/>
              <a:gd name="connsiteY17" fmla="*/ 3445703 h 5556552"/>
              <a:gd name="connsiteX18" fmla="*/ 0 w 6858000"/>
              <a:gd name="connsiteY18" fmla="*/ 3445703 h 5556552"/>
              <a:gd name="connsiteX19" fmla="*/ 0 w 6858000"/>
              <a:gd name="connsiteY19" fmla="*/ 0 h 555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58000" h="5556552">
                <a:moveTo>
                  <a:pt x="6858000" y="3445704"/>
                </a:moveTo>
                <a:lnTo>
                  <a:pt x="3829242" y="5433322"/>
                </a:lnTo>
                <a:lnTo>
                  <a:pt x="3827369" y="5434867"/>
                </a:lnTo>
                <a:lnTo>
                  <a:pt x="3824583" y="5436378"/>
                </a:lnTo>
                <a:lnTo>
                  <a:pt x="3798693" y="5453370"/>
                </a:lnTo>
                <a:lnTo>
                  <a:pt x="3785011" y="5457858"/>
                </a:lnTo>
                <a:lnTo>
                  <a:pt x="3706339" y="5500559"/>
                </a:lnTo>
                <a:cubicBezTo>
                  <a:pt x="3621096" y="5536614"/>
                  <a:pt x="3527375" y="5556552"/>
                  <a:pt x="3428998" y="5556552"/>
                </a:cubicBezTo>
                <a:cubicBezTo>
                  <a:pt x="3330621" y="5556552"/>
                  <a:pt x="3236901" y="5536614"/>
                  <a:pt x="3151658" y="5500559"/>
                </a:cubicBezTo>
                <a:lnTo>
                  <a:pt x="3072996" y="5457863"/>
                </a:lnTo>
                <a:lnTo>
                  <a:pt x="3059298" y="5453370"/>
                </a:lnTo>
                <a:lnTo>
                  <a:pt x="3033383" y="5436362"/>
                </a:lnTo>
                <a:lnTo>
                  <a:pt x="3030627" y="5434867"/>
                </a:lnTo>
                <a:lnTo>
                  <a:pt x="3028775" y="5433338"/>
                </a:lnTo>
                <a:lnTo>
                  <a:pt x="0" y="3445704"/>
                </a:lnTo>
                <a:close/>
                <a:moveTo>
                  <a:pt x="6858000" y="0"/>
                </a:moveTo>
                <a:lnTo>
                  <a:pt x="6858000" y="349336"/>
                </a:lnTo>
                <a:lnTo>
                  <a:pt x="6858000" y="3445703"/>
                </a:lnTo>
                <a:lnTo>
                  <a:pt x="0" y="3445703"/>
                </a:lnTo>
                <a:lnTo>
                  <a:pt x="0" y="0"/>
                </a:lnTo>
                <a:close/>
              </a:path>
            </a:pathLst>
          </a:custGeom>
          <a:ln>
            <a:noFill/>
          </a:ln>
          <a:effectLst/>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p:cNvSpPr>
            <a:spLocks noGrp="1"/>
          </p:cNvSpPr>
          <p:nvPr>
            <p:ph idx="1"/>
          </p:nvPr>
        </p:nvSpPr>
        <p:spPr>
          <a:xfrm>
            <a:off x="4430903" y="2973827"/>
            <a:ext cx="4333149" cy="1154607"/>
          </a:xfrm>
          <a:effectLst/>
        </p:spPr>
        <p:txBody>
          <a:bodyPr>
            <a:noAutofit/>
          </a:bodyPr>
          <a:lstStyle/>
          <a:p>
            <a:pPr marL="82296" indent="0" algn="ctr">
              <a:buNone/>
            </a:pPr>
            <a:r>
              <a:rPr lang="en-US" sz="2800" dirty="0">
                <a:solidFill>
                  <a:schemeClr val="tx2"/>
                </a:solidFill>
                <a:latin typeface="Arial" panose="020B0604020202020204" pitchFamily="34" charset="0"/>
                <a:cs typeface="Arial" panose="020B0604020202020204" pitchFamily="34" charset="0"/>
              </a:rPr>
              <a:t>“Asking someone about suicide could give them the idea.”</a:t>
            </a:r>
          </a:p>
          <a:p>
            <a:pPr marL="82296" indent="0" algn="ctr">
              <a:buNone/>
            </a:pPr>
            <a:endParaRPr lang="en-US" sz="2800" dirty="0">
              <a:solidFill>
                <a:schemeClr val="tx2"/>
              </a:solidFill>
              <a:latin typeface="Arial" panose="020B0604020202020204" pitchFamily="34" charset="0"/>
              <a:cs typeface="Arial" panose="020B0604020202020204" pitchFamily="34" charset="0"/>
            </a:endParaRPr>
          </a:p>
          <a:p>
            <a:pPr marL="82296" indent="0" algn="ctr">
              <a:buNone/>
            </a:pPr>
            <a:r>
              <a:rPr lang="en-US" sz="2800" b="1" dirty="0">
                <a:ln w="1905"/>
                <a:solidFill>
                  <a:schemeClr val="tx2"/>
                </a:solidFill>
                <a:effectLst>
                  <a:innerShdw blurRad="69850" dist="43180" dir="5400000">
                    <a:srgbClr val="000000">
                      <a:alpha val="65000"/>
                    </a:srgbClr>
                  </a:innerShdw>
                </a:effectLst>
                <a:latin typeface="Arial" panose="020B0604020202020204" pitchFamily="34" charset="0"/>
                <a:cs typeface="Arial" panose="020B0604020202020204" pitchFamily="34" charset="0"/>
              </a:rPr>
              <a:t>MYTH</a:t>
            </a:r>
          </a:p>
        </p:txBody>
      </p:sp>
      <p:pic>
        <p:nvPicPr>
          <p:cNvPr id="6" name="Picture 5" descr="Shape&#10;&#10;Description automatically generated">
            <a:extLst>
              <a:ext uri="{FF2B5EF4-FFF2-40B4-BE49-F238E27FC236}">
                <a16:creationId xmlns:a16="http://schemas.microsoft.com/office/drawing/2014/main" id="{B81C9498-DB4D-636C-E778-7BBBE65EC1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002" y="203296"/>
            <a:ext cx="1163334" cy="1163334"/>
          </a:xfrm>
          <a:prstGeom prst="rect">
            <a:avLst/>
          </a:prstGeom>
        </p:spPr>
      </p:pic>
      <p:sp>
        <p:nvSpPr>
          <p:cNvPr id="9" name="Title 1">
            <a:extLst>
              <a:ext uri="{FF2B5EF4-FFF2-40B4-BE49-F238E27FC236}">
                <a16:creationId xmlns:a16="http://schemas.microsoft.com/office/drawing/2014/main" id="{A8F5431B-38E8-B10D-0CBA-88C473B2633F}"/>
              </a:ext>
            </a:extLst>
          </p:cNvPr>
          <p:cNvSpPr txBox="1">
            <a:spLocks/>
          </p:cNvSpPr>
          <p:nvPr/>
        </p:nvSpPr>
        <p:spPr>
          <a:xfrm>
            <a:off x="268251" y="2734328"/>
            <a:ext cx="3623764" cy="1389344"/>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EFEFE"/>
                </a:solidFill>
                <a:effectLst/>
                <a:uLnTx/>
                <a:uFillTx/>
                <a:latin typeface="Century Gothic" panose="020B0502020202020204"/>
                <a:ea typeface="+mj-ea"/>
              </a:rPr>
              <a:t>Myth or Fact?</a:t>
            </a:r>
          </a:p>
        </p:txBody>
      </p:sp>
      <p:sp>
        <p:nvSpPr>
          <p:cNvPr id="10" name="Rectangle 9">
            <a:extLst>
              <a:ext uri="{FF2B5EF4-FFF2-40B4-BE49-F238E27FC236}">
                <a16:creationId xmlns:a16="http://schemas.microsoft.com/office/drawing/2014/main" id="{C14D7729-4A33-FAC2-6270-BA140C2F72C7}"/>
              </a:ext>
            </a:extLst>
          </p:cNvPr>
          <p:cNvSpPr>
            <a:spLocks noGrp="1" noRot="1" noMove="1" noResize="1" noEditPoints="1" noAdjustHandles="1" noChangeArrowheads="1" noChangeShapeType="1"/>
          </p:cNvSpPr>
          <p:nvPr/>
        </p:nvSpPr>
        <p:spPr>
          <a:xfrm>
            <a:off x="0" y="6264179"/>
            <a:ext cx="9144000" cy="381000"/>
          </a:xfrm>
          <a:prstGeom prst="rect">
            <a:avLst/>
          </a:prstGeom>
          <a:solidFill>
            <a:srgbClr val="92D05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 name="TextBox 3">
            <a:extLst>
              <a:ext uri="{FF2B5EF4-FFF2-40B4-BE49-F238E27FC236}">
                <a16:creationId xmlns:a16="http://schemas.microsoft.com/office/drawing/2014/main" id="{D2E46B2B-D442-6180-D592-2615FADC4D40}"/>
              </a:ext>
            </a:extLst>
          </p:cNvPr>
          <p:cNvSpPr txBox="1"/>
          <p:nvPr/>
        </p:nvSpPr>
        <p:spPr>
          <a:xfrm>
            <a:off x="4538662" y="5405027"/>
            <a:ext cx="3886200" cy="646331"/>
          </a:xfrm>
          <a:prstGeom prst="rect">
            <a:avLst/>
          </a:prstGeom>
          <a:noFill/>
        </p:spPr>
        <p:txBody>
          <a:bodyPr wrap="square" rtlCol="0">
            <a:spAutoFit/>
          </a:bodyPr>
          <a:lstStyle/>
          <a:p>
            <a:pPr algn="ctr"/>
            <a:r>
              <a:rPr lang="en-US" b="1" dirty="0">
                <a:solidFill>
                  <a:schemeClr val="accent1"/>
                </a:solidFill>
                <a:latin typeface="Bw Modelica" panose="00000600000000000000" pitchFamily="50" charset="0"/>
                <a:cs typeface="Arial" panose="020B0604020202020204" pitchFamily="34" charset="0"/>
              </a:rPr>
              <a:t>Asking can be the first step in helping them to choose to live.</a:t>
            </a:r>
            <a:endParaRPr lang="en-US" b="1" dirty="0">
              <a:latin typeface="Bw Modelica" panose="00000600000000000000" pitchFamily="50" charset="0"/>
            </a:endParaRPr>
          </a:p>
        </p:txBody>
      </p:sp>
    </p:spTree>
    <p:extLst>
      <p:ext uri="{BB962C8B-B14F-4D97-AF65-F5344CB8AC3E}">
        <p14:creationId xmlns:p14="http://schemas.microsoft.com/office/powerpoint/2010/main" val="50877976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0000"/>
            <a:lum/>
            <a:extLst>
              <a:ext uri="{BEBA8EAE-BF5A-486C-A8C5-ECC9F3942E4B}">
                <a14:imgProps xmlns:a14="http://schemas.microsoft.com/office/drawing/2010/main">
                  <a14:imgLayer r:embed="rId4">
                    <a14:imgEffect>
                      <a14:saturation sat="200000"/>
                    </a14:imgEffect>
                  </a14:imgLayer>
                </a14:imgProps>
              </a:ext>
            </a:extLst>
          </a:blip>
          <a:srcRect/>
          <a:stretch>
            <a:fillRect t="-2000" b="-2000"/>
          </a:stretch>
        </a:blip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89A69AF-D57B-49B4-886C-D4A5DC1944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3" name="Freeform: Shape 12">
            <a:extLst>
              <a:ext uri="{FF2B5EF4-FFF2-40B4-BE49-F238E27FC236}">
                <a16:creationId xmlns:a16="http://schemas.microsoft.com/office/drawing/2014/main" id="{CABDC08D-6093-4397-92D4-54D00E2BB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345293" y="1345293"/>
            <a:ext cx="6858000" cy="4167414"/>
          </a:xfrm>
          <a:custGeom>
            <a:avLst/>
            <a:gdLst>
              <a:gd name="connsiteX0" fmla="*/ 6858000 w 6858000"/>
              <a:gd name="connsiteY0" fmla="*/ 3445704 h 5556552"/>
              <a:gd name="connsiteX1" fmla="*/ 3829242 w 6858000"/>
              <a:gd name="connsiteY1" fmla="*/ 5433322 h 5556552"/>
              <a:gd name="connsiteX2" fmla="*/ 3827369 w 6858000"/>
              <a:gd name="connsiteY2" fmla="*/ 5434867 h 5556552"/>
              <a:gd name="connsiteX3" fmla="*/ 3824583 w 6858000"/>
              <a:gd name="connsiteY3" fmla="*/ 5436378 h 5556552"/>
              <a:gd name="connsiteX4" fmla="*/ 3798693 w 6858000"/>
              <a:gd name="connsiteY4" fmla="*/ 5453370 h 5556552"/>
              <a:gd name="connsiteX5" fmla="*/ 3785011 w 6858000"/>
              <a:gd name="connsiteY5" fmla="*/ 5457858 h 5556552"/>
              <a:gd name="connsiteX6" fmla="*/ 3706339 w 6858000"/>
              <a:gd name="connsiteY6" fmla="*/ 5500559 h 5556552"/>
              <a:gd name="connsiteX7" fmla="*/ 3428998 w 6858000"/>
              <a:gd name="connsiteY7" fmla="*/ 5556552 h 5556552"/>
              <a:gd name="connsiteX8" fmla="*/ 3151658 w 6858000"/>
              <a:gd name="connsiteY8" fmla="*/ 5500559 h 5556552"/>
              <a:gd name="connsiteX9" fmla="*/ 3072996 w 6858000"/>
              <a:gd name="connsiteY9" fmla="*/ 5457863 h 5556552"/>
              <a:gd name="connsiteX10" fmla="*/ 3059298 w 6858000"/>
              <a:gd name="connsiteY10" fmla="*/ 5453370 h 5556552"/>
              <a:gd name="connsiteX11" fmla="*/ 3033383 w 6858000"/>
              <a:gd name="connsiteY11" fmla="*/ 5436362 h 5556552"/>
              <a:gd name="connsiteX12" fmla="*/ 3030627 w 6858000"/>
              <a:gd name="connsiteY12" fmla="*/ 5434867 h 5556552"/>
              <a:gd name="connsiteX13" fmla="*/ 3028775 w 6858000"/>
              <a:gd name="connsiteY13" fmla="*/ 5433338 h 5556552"/>
              <a:gd name="connsiteX14" fmla="*/ 0 w 6858000"/>
              <a:gd name="connsiteY14" fmla="*/ 3445704 h 5556552"/>
              <a:gd name="connsiteX15" fmla="*/ 6858000 w 6858000"/>
              <a:gd name="connsiteY15" fmla="*/ 0 h 5556552"/>
              <a:gd name="connsiteX16" fmla="*/ 6858000 w 6858000"/>
              <a:gd name="connsiteY16" fmla="*/ 349336 h 5556552"/>
              <a:gd name="connsiteX17" fmla="*/ 6858000 w 6858000"/>
              <a:gd name="connsiteY17" fmla="*/ 3445703 h 5556552"/>
              <a:gd name="connsiteX18" fmla="*/ 0 w 6858000"/>
              <a:gd name="connsiteY18" fmla="*/ 3445703 h 5556552"/>
              <a:gd name="connsiteX19" fmla="*/ 0 w 6858000"/>
              <a:gd name="connsiteY19" fmla="*/ 0 h 555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58000" h="5556552">
                <a:moveTo>
                  <a:pt x="6858000" y="3445704"/>
                </a:moveTo>
                <a:lnTo>
                  <a:pt x="3829242" y="5433322"/>
                </a:lnTo>
                <a:lnTo>
                  <a:pt x="3827369" y="5434867"/>
                </a:lnTo>
                <a:lnTo>
                  <a:pt x="3824583" y="5436378"/>
                </a:lnTo>
                <a:lnTo>
                  <a:pt x="3798693" y="5453370"/>
                </a:lnTo>
                <a:lnTo>
                  <a:pt x="3785011" y="5457858"/>
                </a:lnTo>
                <a:lnTo>
                  <a:pt x="3706339" y="5500559"/>
                </a:lnTo>
                <a:cubicBezTo>
                  <a:pt x="3621096" y="5536614"/>
                  <a:pt x="3527375" y="5556552"/>
                  <a:pt x="3428998" y="5556552"/>
                </a:cubicBezTo>
                <a:cubicBezTo>
                  <a:pt x="3330621" y="5556552"/>
                  <a:pt x="3236901" y="5536614"/>
                  <a:pt x="3151658" y="5500559"/>
                </a:cubicBezTo>
                <a:lnTo>
                  <a:pt x="3072996" y="5457863"/>
                </a:lnTo>
                <a:lnTo>
                  <a:pt x="3059298" y="5453370"/>
                </a:lnTo>
                <a:lnTo>
                  <a:pt x="3033383" y="5436362"/>
                </a:lnTo>
                <a:lnTo>
                  <a:pt x="3030627" y="5434867"/>
                </a:lnTo>
                <a:lnTo>
                  <a:pt x="3028775" y="5433338"/>
                </a:lnTo>
                <a:lnTo>
                  <a:pt x="0" y="3445704"/>
                </a:lnTo>
                <a:close/>
                <a:moveTo>
                  <a:pt x="6858000" y="0"/>
                </a:moveTo>
                <a:lnTo>
                  <a:pt x="6858000" y="349336"/>
                </a:lnTo>
                <a:lnTo>
                  <a:pt x="6858000" y="3445703"/>
                </a:lnTo>
                <a:lnTo>
                  <a:pt x="0" y="3445703"/>
                </a:lnTo>
                <a:lnTo>
                  <a:pt x="0" y="0"/>
                </a:lnTo>
                <a:close/>
              </a:path>
            </a:pathLst>
          </a:custGeom>
          <a:ln>
            <a:noFill/>
          </a:ln>
          <a:effectLst/>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p:cNvSpPr>
            <a:spLocks noGrp="1"/>
          </p:cNvSpPr>
          <p:nvPr>
            <p:ph idx="1"/>
          </p:nvPr>
        </p:nvSpPr>
        <p:spPr>
          <a:xfrm>
            <a:off x="4416616" y="3429000"/>
            <a:ext cx="4299313" cy="922052"/>
          </a:xfrm>
          <a:effectLst/>
        </p:spPr>
        <p:txBody>
          <a:bodyPr>
            <a:noAutofit/>
          </a:bodyPr>
          <a:lstStyle/>
          <a:p>
            <a:pPr marL="82296" indent="0" algn="ctr">
              <a:buNone/>
            </a:pPr>
            <a:r>
              <a:rPr lang="en-US" sz="2800" dirty="0">
                <a:solidFill>
                  <a:schemeClr val="tx2"/>
                </a:solidFill>
                <a:latin typeface="Arial" panose="020B0604020202020204" pitchFamily="34" charset="0"/>
                <a:cs typeface="Arial" panose="020B0604020202020204" pitchFamily="34" charset="0"/>
              </a:rPr>
              <a:t>“It’s best to keep someone’s suicidal feelings a secret.”</a:t>
            </a:r>
          </a:p>
          <a:p>
            <a:pPr marL="82296" indent="0" algn="ctr">
              <a:buNone/>
            </a:pPr>
            <a:endParaRPr lang="en-US" sz="2800" dirty="0">
              <a:solidFill>
                <a:schemeClr val="tx2"/>
              </a:solidFill>
              <a:latin typeface="Arial" panose="020B0604020202020204" pitchFamily="34" charset="0"/>
              <a:cs typeface="Arial" panose="020B0604020202020204" pitchFamily="34" charset="0"/>
            </a:endParaRPr>
          </a:p>
          <a:p>
            <a:pPr marL="82296" indent="0" algn="ctr">
              <a:buNone/>
            </a:pPr>
            <a:r>
              <a:rPr lang="en-US" sz="2800" b="1" dirty="0">
                <a:ln w="1905"/>
                <a:solidFill>
                  <a:schemeClr val="tx2"/>
                </a:solidFill>
                <a:effectLst>
                  <a:innerShdw blurRad="69850" dist="43180" dir="5400000">
                    <a:srgbClr val="000000">
                      <a:alpha val="65000"/>
                    </a:srgbClr>
                  </a:innerShdw>
                </a:effectLst>
                <a:latin typeface="Arial" panose="020B0604020202020204" pitchFamily="34" charset="0"/>
                <a:cs typeface="Arial" panose="020B0604020202020204" pitchFamily="34" charset="0"/>
              </a:rPr>
              <a:t>MYTH</a:t>
            </a:r>
          </a:p>
        </p:txBody>
      </p:sp>
      <p:pic>
        <p:nvPicPr>
          <p:cNvPr id="6" name="Picture 5" descr="Shape&#10;&#10;Description automatically generated">
            <a:extLst>
              <a:ext uri="{FF2B5EF4-FFF2-40B4-BE49-F238E27FC236}">
                <a16:creationId xmlns:a16="http://schemas.microsoft.com/office/drawing/2014/main" id="{05F20BD5-3A56-1DAC-8B71-9954B1A5D1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002" y="203296"/>
            <a:ext cx="1163334" cy="1163334"/>
          </a:xfrm>
          <a:prstGeom prst="rect">
            <a:avLst/>
          </a:prstGeom>
        </p:spPr>
      </p:pic>
      <p:sp>
        <p:nvSpPr>
          <p:cNvPr id="9" name="Title 1">
            <a:extLst>
              <a:ext uri="{FF2B5EF4-FFF2-40B4-BE49-F238E27FC236}">
                <a16:creationId xmlns:a16="http://schemas.microsoft.com/office/drawing/2014/main" id="{5F0F753B-676B-41A6-7D75-36B35F95962C}"/>
              </a:ext>
            </a:extLst>
          </p:cNvPr>
          <p:cNvSpPr txBox="1">
            <a:spLocks/>
          </p:cNvSpPr>
          <p:nvPr/>
        </p:nvSpPr>
        <p:spPr>
          <a:xfrm>
            <a:off x="268251" y="2734328"/>
            <a:ext cx="3623764" cy="1389344"/>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EFEFE"/>
                </a:solidFill>
                <a:effectLst/>
                <a:uLnTx/>
                <a:uFillTx/>
                <a:latin typeface="Century Gothic" panose="020B0502020202020204"/>
                <a:ea typeface="+mj-ea"/>
              </a:rPr>
              <a:t>Myth or Fact?</a:t>
            </a:r>
          </a:p>
        </p:txBody>
      </p:sp>
      <p:sp>
        <p:nvSpPr>
          <p:cNvPr id="10" name="Rectangle 9">
            <a:extLst>
              <a:ext uri="{FF2B5EF4-FFF2-40B4-BE49-F238E27FC236}">
                <a16:creationId xmlns:a16="http://schemas.microsoft.com/office/drawing/2014/main" id="{20376432-EFCD-6169-2AC2-F71ADEB29929}"/>
              </a:ext>
            </a:extLst>
          </p:cNvPr>
          <p:cNvSpPr>
            <a:spLocks noGrp="1" noRot="1" noMove="1" noResize="1" noEditPoints="1" noAdjustHandles="1" noChangeArrowheads="1" noChangeShapeType="1"/>
          </p:cNvSpPr>
          <p:nvPr/>
        </p:nvSpPr>
        <p:spPr>
          <a:xfrm>
            <a:off x="0" y="6264179"/>
            <a:ext cx="9144000" cy="381000"/>
          </a:xfrm>
          <a:prstGeom prst="rect">
            <a:avLst/>
          </a:prstGeom>
          <a:solidFill>
            <a:srgbClr val="92D05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97038498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0000"/>
            <a:lum/>
            <a:extLst>
              <a:ext uri="{BEBA8EAE-BF5A-486C-A8C5-ECC9F3942E4B}">
                <a14:imgProps xmlns:a14="http://schemas.microsoft.com/office/drawing/2010/main">
                  <a14:imgLayer r:embed="rId4">
                    <a14:imgEffect>
                      <a14:saturation sat="200000"/>
                    </a14:imgEffect>
                  </a14:imgLayer>
                </a14:imgProps>
              </a:ext>
            </a:extLst>
          </a:blip>
          <a:srcRect/>
          <a:stretch>
            <a:fillRect t="-2000" b="-2000"/>
          </a:stretch>
        </a:blip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89A69AF-D57B-49B4-886C-D4A5DC1944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3" name="Freeform: Shape 12">
            <a:extLst>
              <a:ext uri="{FF2B5EF4-FFF2-40B4-BE49-F238E27FC236}">
                <a16:creationId xmlns:a16="http://schemas.microsoft.com/office/drawing/2014/main" id="{CABDC08D-6093-4397-92D4-54D00E2BB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345293" y="1345293"/>
            <a:ext cx="6858000" cy="4167414"/>
          </a:xfrm>
          <a:custGeom>
            <a:avLst/>
            <a:gdLst>
              <a:gd name="connsiteX0" fmla="*/ 6858000 w 6858000"/>
              <a:gd name="connsiteY0" fmla="*/ 3445704 h 5556552"/>
              <a:gd name="connsiteX1" fmla="*/ 3829242 w 6858000"/>
              <a:gd name="connsiteY1" fmla="*/ 5433322 h 5556552"/>
              <a:gd name="connsiteX2" fmla="*/ 3827369 w 6858000"/>
              <a:gd name="connsiteY2" fmla="*/ 5434867 h 5556552"/>
              <a:gd name="connsiteX3" fmla="*/ 3824583 w 6858000"/>
              <a:gd name="connsiteY3" fmla="*/ 5436378 h 5556552"/>
              <a:gd name="connsiteX4" fmla="*/ 3798693 w 6858000"/>
              <a:gd name="connsiteY4" fmla="*/ 5453370 h 5556552"/>
              <a:gd name="connsiteX5" fmla="*/ 3785011 w 6858000"/>
              <a:gd name="connsiteY5" fmla="*/ 5457858 h 5556552"/>
              <a:gd name="connsiteX6" fmla="*/ 3706339 w 6858000"/>
              <a:gd name="connsiteY6" fmla="*/ 5500559 h 5556552"/>
              <a:gd name="connsiteX7" fmla="*/ 3428998 w 6858000"/>
              <a:gd name="connsiteY7" fmla="*/ 5556552 h 5556552"/>
              <a:gd name="connsiteX8" fmla="*/ 3151658 w 6858000"/>
              <a:gd name="connsiteY8" fmla="*/ 5500559 h 5556552"/>
              <a:gd name="connsiteX9" fmla="*/ 3072996 w 6858000"/>
              <a:gd name="connsiteY9" fmla="*/ 5457863 h 5556552"/>
              <a:gd name="connsiteX10" fmla="*/ 3059298 w 6858000"/>
              <a:gd name="connsiteY10" fmla="*/ 5453370 h 5556552"/>
              <a:gd name="connsiteX11" fmla="*/ 3033383 w 6858000"/>
              <a:gd name="connsiteY11" fmla="*/ 5436362 h 5556552"/>
              <a:gd name="connsiteX12" fmla="*/ 3030627 w 6858000"/>
              <a:gd name="connsiteY12" fmla="*/ 5434867 h 5556552"/>
              <a:gd name="connsiteX13" fmla="*/ 3028775 w 6858000"/>
              <a:gd name="connsiteY13" fmla="*/ 5433338 h 5556552"/>
              <a:gd name="connsiteX14" fmla="*/ 0 w 6858000"/>
              <a:gd name="connsiteY14" fmla="*/ 3445704 h 5556552"/>
              <a:gd name="connsiteX15" fmla="*/ 6858000 w 6858000"/>
              <a:gd name="connsiteY15" fmla="*/ 0 h 5556552"/>
              <a:gd name="connsiteX16" fmla="*/ 6858000 w 6858000"/>
              <a:gd name="connsiteY16" fmla="*/ 349336 h 5556552"/>
              <a:gd name="connsiteX17" fmla="*/ 6858000 w 6858000"/>
              <a:gd name="connsiteY17" fmla="*/ 3445703 h 5556552"/>
              <a:gd name="connsiteX18" fmla="*/ 0 w 6858000"/>
              <a:gd name="connsiteY18" fmla="*/ 3445703 h 5556552"/>
              <a:gd name="connsiteX19" fmla="*/ 0 w 6858000"/>
              <a:gd name="connsiteY19" fmla="*/ 0 h 555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58000" h="5556552">
                <a:moveTo>
                  <a:pt x="6858000" y="3445704"/>
                </a:moveTo>
                <a:lnTo>
                  <a:pt x="3829242" y="5433322"/>
                </a:lnTo>
                <a:lnTo>
                  <a:pt x="3827369" y="5434867"/>
                </a:lnTo>
                <a:lnTo>
                  <a:pt x="3824583" y="5436378"/>
                </a:lnTo>
                <a:lnTo>
                  <a:pt x="3798693" y="5453370"/>
                </a:lnTo>
                <a:lnTo>
                  <a:pt x="3785011" y="5457858"/>
                </a:lnTo>
                <a:lnTo>
                  <a:pt x="3706339" y="5500559"/>
                </a:lnTo>
                <a:cubicBezTo>
                  <a:pt x="3621096" y="5536614"/>
                  <a:pt x="3527375" y="5556552"/>
                  <a:pt x="3428998" y="5556552"/>
                </a:cubicBezTo>
                <a:cubicBezTo>
                  <a:pt x="3330621" y="5556552"/>
                  <a:pt x="3236901" y="5536614"/>
                  <a:pt x="3151658" y="5500559"/>
                </a:cubicBezTo>
                <a:lnTo>
                  <a:pt x="3072996" y="5457863"/>
                </a:lnTo>
                <a:lnTo>
                  <a:pt x="3059298" y="5453370"/>
                </a:lnTo>
                <a:lnTo>
                  <a:pt x="3033383" y="5436362"/>
                </a:lnTo>
                <a:lnTo>
                  <a:pt x="3030627" y="5434867"/>
                </a:lnTo>
                <a:lnTo>
                  <a:pt x="3028775" y="5433338"/>
                </a:lnTo>
                <a:lnTo>
                  <a:pt x="0" y="3445704"/>
                </a:lnTo>
                <a:close/>
                <a:moveTo>
                  <a:pt x="6858000" y="0"/>
                </a:moveTo>
                <a:lnTo>
                  <a:pt x="6858000" y="349336"/>
                </a:lnTo>
                <a:lnTo>
                  <a:pt x="6858000" y="3445703"/>
                </a:lnTo>
                <a:lnTo>
                  <a:pt x="0" y="3445703"/>
                </a:lnTo>
                <a:lnTo>
                  <a:pt x="0" y="0"/>
                </a:lnTo>
                <a:close/>
              </a:path>
            </a:pathLst>
          </a:custGeom>
          <a:ln>
            <a:noFill/>
          </a:ln>
          <a:effectLst/>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title"/>
          </p:nvPr>
        </p:nvSpPr>
        <p:spPr>
          <a:xfrm>
            <a:off x="268251" y="2734328"/>
            <a:ext cx="3623764" cy="1389344"/>
          </a:xfrm>
          <a:effectLst/>
        </p:spPr>
        <p:txBody>
          <a:bodyPr anchor="ctr">
            <a:normAutofit/>
          </a:bodyPr>
          <a:lstStyle/>
          <a:p>
            <a:r>
              <a:rPr lang="en-US" dirty="0"/>
              <a:t>Myth or Fact?</a:t>
            </a:r>
          </a:p>
        </p:txBody>
      </p:sp>
      <p:sp>
        <p:nvSpPr>
          <p:cNvPr id="3" name="Content Placeholder 2"/>
          <p:cNvSpPr>
            <a:spLocks noGrp="1"/>
          </p:cNvSpPr>
          <p:nvPr>
            <p:ph idx="1"/>
          </p:nvPr>
        </p:nvSpPr>
        <p:spPr>
          <a:xfrm>
            <a:off x="4449953" y="3299196"/>
            <a:ext cx="3698109" cy="1070517"/>
          </a:xfrm>
          <a:effectLst/>
        </p:spPr>
        <p:txBody>
          <a:bodyPr>
            <a:noAutofit/>
          </a:bodyPr>
          <a:lstStyle/>
          <a:p>
            <a:pPr marL="82296" indent="0" algn="ctr">
              <a:buNone/>
            </a:pPr>
            <a:r>
              <a:rPr lang="en-US" sz="2800" dirty="0">
                <a:solidFill>
                  <a:schemeClr val="tx2"/>
                </a:solidFill>
                <a:latin typeface="Arial" panose="020B0604020202020204" pitchFamily="34" charset="0"/>
                <a:cs typeface="Arial" panose="020B0604020202020204" pitchFamily="34" charset="0"/>
              </a:rPr>
              <a:t>“People who talk about suicide don’t actually kill themselves.”</a:t>
            </a:r>
          </a:p>
          <a:p>
            <a:pPr marL="82296" indent="0" algn="ctr">
              <a:buNone/>
            </a:pPr>
            <a:endParaRPr lang="en-US" sz="2800" dirty="0">
              <a:solidFill>
                <a:schemeClr val="tx2"/>
              </a:solidFill>
              <a:latin typeface="Arial" panose="020B0604020202020204" pitchFamily="34" charset="0"/>
              <a:cs typeface="Arial" panose="020B0604020202020204" pitchFamily="34" charset="0"/>
            </a:endParaRPr>
          </a:p>
          <a:p>
            <a:pPr marL="82296" indent="0" algn="ctr">
              <a:buNone/>
            </a:pPr>
            <a:r>
              <a:rPr lang="en-US" sz="2800" b="1" dirty="0">
                <a:ln w="1905"/>
                <a:solidFill>
                  <a:schemeClr val="tx2"/>
                </a:solidFill>
                <a:effectLst>
                  <a:innerShdw blurRad="69850" dist="43180" dir="5400000">
                    <a:srgbClr val="000000">
                      <a:alpha val="65000"/>
                    </a:srgbClr>
                  </a:innerShdw>
                </a:effectLst>
                <a:latin typeface="Arial" panose="020B0604020202020204" pitchFamily="34" charset="0"/>
                <a:cs typeface="Arial" panose="020B0604020202020204" pitchFamily="34" charset="0"/>
              </a:rPr>
              <a:t>MYTH</a:t>
            </a:r>
            <a:endParaRPr lang="en-US" sz="2800" dirty="0">
              <a:latin typeface="+mj-lt"/>
            </a:endParaRPr>
          </a:p>
        </p:txBody>
      </p:sp>
      <p:pic>
        <p:nvPicPr>
          <p:cNvPr id="6" name="Picture 5" descr="Shape&#10;&#10;Description automatically generated">
            <a:extLst>
              <a:ext uri="{FF2B5EF4-FFF2-40B4-BE49-F238E27FC236}">
                <a16:creationId xmlns:a16="http://schemas.microsoft.com/office/drawing/2014/main" id="{6B1D5544-BAA1-0E0D-8BBB-69923B79F9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002" y="203296"/>
            <a:ext cx="1163334" cy="1163334"/>
          </a:xfrm>
          <a:prstGeom prst="rect">
            <a:avLst/>
          </a:prstGeom>
        </p:spPr>
      </p:pic>
      <p:sp>
        <p:nvSpPr>
          <p:cNvPr id="7" name="Rectangle 6">
            <a:extLst>
              <a:ext uri="{FF2B5EF4-FFF2-40B4-BE49-F238E27FC236}">
                <a16:creationId xmlns:a16="http://schemas.microsoft.com/office/drawing/2014/main" id="{6DD40BBD-AEF5-FFBF-C046-FAABB99B447E}"/>
              </a:ext>
            </a:extLst>
          </p:cNvPr>
          <p:cNvSpPr>
            <a:spLocks noGrp="1" noRot="1" noMove="1" noResize="1" noEditPoints="1" noAdjustHandles="1" noChangeArrowheads="1" noChangeShapeType="1"/>
          </p:cNvSpPr>
          <p:nvPr/>
        </p:nvSpPr>
        <p:spPr>
          <a:xfrm>
            <a:off x="0" y="6264179"/>
            <a:ext cx="9144000" cy="381000"/>
          </a:xfrm>
          <a:prstGeom prst="rect">
            <a:avLst/>
          </a:prstGeom>
          <a:solidFill>
            <a:srgbClr val="92D05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53734749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Freeform 6">
            <a:extLst>
              <a:ext uri="{FF2B5EF4-FFF2-40B4-BE49-F238E27FC236}">
                <a16:creationId xmlns:a16="http://schemas.microsoft.com/office/drawing/2014/main" id="{8775F366-526C-4C42-8931-696FFE8AA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6="http://schemas.microsoft.com/office/drawing/2014/main"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12839A1C-34CB-4C3C-8531-CA67525FDE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Freeform: Shape 13">
            <a:extLst>
              <a:ext uri="{FF2B5EF4-FFF2-40B4-BE49-F238E27FC236}">
                <a16:creationId xmlns:a16="http://schemas.microsoft.com/office/drawing/2014/main" id="{FAC94EAF-F7F7-4727-AE69-A7036B4A51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345293" y="1345293"/>
            <a:ext cx="6858000" cy="4167414"/>
          </a:xfrm>
          <a:custGeom>
            <a:avLst/>
            <a:gdLst>
              <a:gd name="connsiteX0" fmla="*/ 6858000 w 6858000"/>
              <a:gd name="connsiteY0" fmla="*/ 3445704 h 5556552"/>
              <a:gd name="connsiteX1" fmla="*/ 3829242 w 6858000"/>
              <a:gd name="connsiteY1" fmla="*/ 5433322 h 5556552"/>
              <a:gd name="connsiteX2" fmla="*/ 3827369 w 6858000"/>
              <a:gd name="connsiteY2" fmla="*/ 5434867 h 5556552"/>
              <a:gd name="connsiteX3" fmla="*/ 3824583 w 6858000"/>
              <a:gd name="connsiteY3" fmla="*/ 5436378 h 5556552"/>
              <a:gd name="connsiteX4" fmla="*/ 3798693 w 6858000"/>
              <a:gd name="connsiteY4" fmla="*/ 5453370 h 5556552"/>
              <a:gd name="connsiteX5" fmla="*/ 3785011 w 6858000"/>
              <a:gd name="connsiteY5" fmla="*/ 5457858 h 5556552"/>
              <a:gd name="connsiteX6" fmla="*/ 3706339 w 6858000"/>
              <a:gd name="connsiteY6" fmla="*/ 5500559 h 5556552"/>
              <a:gd name="connsiteX7" fmla="*/ 3428998 w 6858000"/>
              <a:gd name="connsiteY7" fmla="*/ 5556552 h 5556552"/>
              <a:gd name="connsiteX8" fmla="*/ 3151658 w 6858000"/>
              <a:gd name="connsiteY8" fmla="*/ 5500559 h 5556552"/>
              <a:gd name="connsiteX9" fmla="*/ 3072996 w 6858000"/>
              <a:gd name="connsiteY9" fmla="*/ 5457863 h 5556552"/>
              <a:gd name="connsiteX10" fmla="*/ 3059298 w 6858000"/>
              <a:gd name="connsiteY10" fmla="*/ 5453370 h 5556552"/>
              <a:gd name="connsiteX11" fmla="*/ 3033383 w 6858000"/>
              <a:gd name="connsiteY11" fmla="*/ 5436362 h 5556552"/>
              <a:gd name="connsiteX12" fmla="*/ 3030627 w 6858000"/>
              <a:gd name="connsiteY12" fmla="*/ 5434867 h 5556552"/>
              <a:gd name="connsiteX13" fmla="*/ 3028775 w 6858000"/>
              <a:gd name="connsiteY13" fmla="*/ 5433338 h 5556552"/>
              <a:gd name="connsiteX14" fmla="*/ 0 w 6858000"/>
              <a:gd name="connsiteY14" fmla="*/ 3445704 h 5556552"/>
              <a:gd name="connsiteX15" fmla="*/ 6858000 w 6858000"/>
              <a:gd name="connsiteY15" fmla="*/ 0 h 5556552"/>
              <a:gd name="connsiteX16" fmla="*/ 6858000 w 6858000"/>
              <a:gd name="connsiteY16" fmla="*/ 349336 h 5556552"/>
              <a:gd name="connsiteX17" fmla="*/ 6858000 w 6858000"/>
              <a:gd name="connsiteY17" fmla="*/ 3445703 h 5556552"/>
              <a:gd name="connsiteX18" fmla="*/ 0 w 6858000"/>
              <a:gd name="connsiteY18" fmla="*/ 3445703 h 5556552"/>
              <a:gd name="connsiteX19" fmla="*/ 0 w 6858000"/>
              <a:gd name="connsiteY19" fmla="*/ 0 h 555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58000" h="5556552">
                <a:moveTo>
                  <a:pt x="6858000" y="3445704"/>
                </a:moveTo>
                <a:lnTo>
                  <a:pt x="3829242" y="5433322"/>
                </a:lnTo>
                <a:lnTo>
                  <a:pt x="3827369" y="5434867"/>
                </a:lnTo>
                <a:lnTo>
                  <a:pt x="3824583" y="5436378"/>
                </a:lnTo>
                <a:lnTo>
                  <a:pt x="3798693" y="5453370"/>
                </a:lnTo>
                <a:lnTo>
                  <a:pt x="3785011" y="5457858"/>
                </a:lnTo>
                <a:lnTo>
                  <a:pt x="3706339" y="5500559"/>
                </a:lnTo>
                <a:cubicBezTo>
                  <a:pt x="3621096" y="5536614"/>
                  <a:pt x="3527375" y="5556552"/>
                  <a:pt x="3428998" y="5556552"/>
                </a:cubicBezTo>
                <a:cubicBezTo>
                  <a:pt x="3330621" y="5556552"/>
                  <a:pt x="3236901" y="5536614"/>
                  <a:pt x="3151658" y="5500559"/>
                </a:cubicBezTo>
                <a:lnTo>
                  <a:pt x="3072996" y="5457863"/>
                </a:lnTo>
                <a:lnTo>
                  <a:pt x="3059298" y="5453370"/>
                </a:lnTo>
                <a:lnTo>
                  <a:pt x="3033383" y="5436362"/>
                </a:lnTo>
                <a:lnTo>
                  <a:pt x="3030627" y="5434867"/>
                </a:lnTo>
                <a:lnTo>
                  <a:pt x="3028775" y="5433338"/>
                </a:lnTo>
                <a:lnTo>
                  <a:pt x="0" y="3445704"/>
                </a:lnTo>
                <a:close/>
                <a:moveTo>
                  <a:pt x="6858000" y="0"/>
                </a:moveTo>
                <a:lnTo>
                  <a:pt x="6858000" y="349336"/>
                </a:lnTo>
                <a:lnTo>
                  <a:pt x="6858000" y="3445703"/>
                </a:lnTo>
                <a:lnTo>
                  <a:pt x="0" y="3445703"/>
                </a:lnTo>
                <a:lnTo>
                  <a:pt x="0" y="0"/>
                </a:lnTo>
                <a:close/>
              </a:path>
            </a:pathLst>
          </a:custGeom>
          <a:ln>
            <a:noFill/>
          </a:ln>
          <a:effectLst/>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Title 4">
            <a:extLst>
              <a:ext uri="{FF2B5EF4-FFF2-40B4-BE49-F238E27FC236}">
                <a16:creationId xmlns:a16="http://schemas.microsoft.com/office/drawing/2014/main" id="{0795CE6A-262A-EE22-1906-A8FBD41DCFF3}"/>
              </a:ext>
            </a:extLst>
          </p:cNvPr>
          <p:cNvSpPr>
            <a:spLocks noGrp="1"/>
          </p:cNvSpPr>
          <p:nvPr>
            <p:ph type="title"/>
          </p:nvPr>
        </p:nvSpPr>
        <p:spPr>
          <a:xfrm>
            <a:off x="486069" y="2209800"/>
            <a:ext cx="3195276" cy="2067186"/>
          </a:xfrm>
          <a:effectLst/>
        </p:spPr>
        <p:txBody>
          <a:bodyPr vert="horz" lIns="91440" tIns="45720" rIns="91440" bIns="45720" rtlCol="0" anchor="ctr">
            <a:normAutofit/>
          </a:bodyPr>
          <a:lstStyle/>
          <a:p>
            <a:r>
              <a:rPr lang="en-US" sz="4000" dirty="0">
                <a:latin typeface="Bw Modelica" panose="00000600000000000000" pitchFamily="50" charset="0"/>
                <a:cs typeface="+mj-cs"/>
              </a:rPr>
              <a:t>Why does it happen?</a:t>
            </a:r>
          </a:p>
        </p:txBody>
      </p:sp>
      <p:sp>
        <p:nvSpPr>
          <p:cNvPr id="9" name="TextBox 8">
            <a:extLst>
              <a:ext uri="{FF2B5EF4-FFF2-40B4-BE49-F238E27FC236}">
                <a16:creationId xmlns:a16="http://schemas.microsoft.com/office/drawing/2014/main" id="{7417A731-258B-E6E2-3860-BFD2F57F6468}"/>
              </a:ext>
            </a:extLst>
          </p:cNvPr>
          <p:cNvSpPr txBox="1"/>
          <p:nvPr/>
        </p:nvSpPr>
        <p:spPr>
          <a:xfrm>
            <a:off x="4571999" y="2598737"/>
            <a:ext cx="3962401" cy="1661993"/>
          </a:xfrm>
          <a:prstGeom prst="rect">
            <a:avLst/>
          </a:prstGeom>
          <a:noFill/>
        </p:spPr>
        <p:txBody>
          <a:bodyPr wrap="square" rtlCol="0">
            <a:spAutoFit/>
          </a:bodyPr>
          <a:lstStyle/>
          <a:p>
            <a:pPr algn="ctr"/>
            <a:r>
              <a:rPr lang="en-US" sz="2800" b="1" dirty="0">
                <a:latin typeface="Bw Modelica" panose="00000600000000000000" pitchFamily="50" charset="0"/>
                <a:cs typeface="Arial" panose="020B0604020202020204" pitchFamily="34" charset="0"/>
              </a:rPr>
              <a:t>There is no single underlying cause for suicide</a:t>
            </a:r>
          </a:p>
          <a:p>
            <a:endParaRPr lang="en-US" dirty="0"/>
          </a:p>
        </p:txBody>
      </p:sp>
    </p:spTree>
    <p:extLst>
      <p:ext uri="{BB962C8B-B14F-4D97-AF65-F5344CB8AC3E}">
        <p14:creationId xmlns:p14="http://schemas.microsoft.com/office/powerpoint/2010/main" val="981602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Freeform 6">
            <a:extLst>
              <a:ext uri="{FF2B5EF4-FFF2-40B4-BE49-F238E27FC236}">
                <a16:creationId xmlns:a16="http://schemas.microsoft.com/office/drawing/2014/main" id="{8775F366-526C-4C42-8931-696FFE8AA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6="http://schemas.microsoft.com/office/drawing/2014/main"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13" name="Rectangle 12">
            <a:extLst>
              <a:ext uri="{FF2B5EF4-FFF2-40B4-BE49-F238E27FC236}">
                <a16:creationId xmlns:a16="http://schemas.microsoft.com/office/drawing/2014/main" id="{21DCC7BA-3740-47E1-91B9-6269381397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84CEFA49-6B2F-4FE6-B6AF-31D49E68C2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887315" y="887313"/>
            <a:ext cx="6858002" cy="5083374"/>
          </a:xfrm>
          <a:custGeom>
            <a:avLst/>
            <a:gdLst>
              <a:gd name="connsiteX0" fmla="*/ 6858001 w 6858002"/>
              <a:gd name="connsiteY0" fmla="*/ 4666984 h 6777832"/>
              <a:gd name="connsiteX1" fmla="*/ 3829243 w 6858002"/>
              <a:gd name="connsiteY1" fmla="*/ 6654602 h 6777832"/>
              <a:gd name="connsiteX2" fmla="*/ 3827370 w 6858002"/>
              <a:gd name="connsiteY2" fmla="*/ 6656146 h 6777832"/>
              <a:gd name="connsiteX3" fmla="*/ 3824584 w 6858002"/>
              <a:gd name="connsiteY3" fmla="*/ 6657658 h 6777832"/>
              <a:gd name="connsiteX4" fmla="*/ 3798694 w 6858002"/>
              <a:gd name="connsiteY4" fmla="*/ 6674649 h 6777832"/>
              <a:gd name="connsiteX5" fmla="*/ 3785012 w 6858002"/>
              <a:gd name="connsiteY5" fmla="*/ 6679138 h 6777832"/>
              <a:gd name="connsiteX6" fmla="*/ 3706340 w 6858002"/>
              <a:gd name="connsiteY6" fmla="*/ 6721839 h 6777832"/>
              <a:gd name="connsiteX7" fmla="*/ 3428999 w 6858002"/>
              <a:gd name="connsiteY7" fmla="*/ 6777832 h 6777832"/>
              <a:gd name="connsiteX8" fmla="*/ 3151659 w 6858002"/>
              <a:gd name="connsiteY8" fmla="*/ 6721839 h 6777832"/>
              <a:gd name="connsiteX9" fmla="*/ 3072997 w 6858002"/>
              <a:gd name="connsiteY9" fmla="*/ 6679143 h 6777832"/>
              <a:gd name="connsiteX10" fmla="*/ 3059299 w 6858002"/>
              <a:gd name="connsiteY10" fmla="*/ 6674649 h 6777832"/>
              <a:gd name="connsiteX11" fmla="*/ 3033384 w 6858002"/>
              <a:gd name="connsiteY11" fmla="*/ 6657642 h 6777832"/>
              <a:gd name="connsiteX12" fmla="*/ 3030628 w 6858002"/>
              <a:gd name="connsiteY12" fmla="*/ 6656146 h 6777832"/>
              <a:gd name="connsiteX13" fmla="*/ 3028776 w 6858002"/>
              <a:gd name="connsiteY13" fmla="*/ 6654618 h 6777832"/>
              <a:gd name="connsiteX14" fmla="*/ 1 w 6858002"/>
              <a:gd name="connsiteY14" fmla="*/ 4666984 h 6777832"/>
              <a:gd name="connsiteX15" fmla="*/ 6858002 w 6858002"/>
              <a:gd name="connsiteY15" fmla="*/ 0 h 6777832"/>
              <a:gd name="connsiteX16" fmla="*/ 6858002 w 6858002"/>
              <a:gd name="connsiteY16" fmla="*/ 1570616 h 6777832"/>
              <a:gd name="connsiteX17" fmla="*/ 6858001 w 6858002"/>
              <a:gd name="connsiteY17" fmla="*/ 1570616 h 6777832"/>
              <a:gd name="connsiteX18" fmla="*/ 6858001 w 6858002"/>
              <a:gd name="connsiteY18" fmla="*/ 4666983 h 6777832"/>
              <a:gd name="connsiteX19" fmla="*/ 0 w 6858002"/>
              <a:gd name="connsiteY19" fmla="*/ 4666983 h 6777832"/>
              <a:gd name="connsiteX20" fmla="*/ 0 w 6858002"/>
              <a:gd name="connsiteY20" fmla="*/ 595217 h 6777832"/>
              <a:gd name="connsiteX21" fmla="*/ 1 w 6858002"/>
              <a:gd name="connsiteY21" fmla="*/ 595217 h 6777832"/>
              <a:gd name="connsiteX22" fmla="*/ 1 w 6858002"/>
              <a:gd name="connsiteY22" fmla="*/ 0 h 677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858002" h="6777832">
                <a:moveTo>
                  <a:pt x="6858001" y="4666984"/>
                </a:moveTo>
                <a:lnTo>
                  <a:pt x="3829243" y="6654602"/>
                </a:lnTo>
                <a:lnTo>
                  <a:pt x="3827370" y="6656146"/>
                </a:lnTo>
                <a:lnTo>
                  <a:pt x="3824584" y="6657658"/>
                </a:lnTo>
                <a:lnTo>
                  <a:pt x="3798694" y="6674649"/>
                </a:lnTo>
                <a:lnTo>
                  <a:pt x="3785012" y="6679138"/>
                </a:lnTo>
                <a:lnTo>
                  <a:pt x="3706340" y="6721839"/>
                </a:lnTo>
                <a:cubicBezTo>
                  <a:pt x="3621097" y="6757894"/>
                  <a:pt x="3527376" y="6777832"/>
                  <a:pt x="3428999" y="6777832"/>
                </a:cubicBezTo>
                <a:cubicBezTo>
                  <a:pt x="3330622" y="6777832"/>
                  <a:pt x="3236902" y="6757894"/>
                  <a:pt x="3151659" y="6721839"/>
                </a:cubicBezTo>
                <a:lnTo>
                  <a:pt x="3072997" y="6679143"/>
                </a:lnTo>
                <a:lnTo>
                  <a:pt x="3059299" y="6674649"/>
                </a:lnTo>
                <a:lnTo>
                  <a:pt x="3033384" y="6657642"/>
                </a:lnTo>
                <a:lnTo>
                  <a:pt x="3030628" y="6656146"/>
                </a:lnTo>
                <a:lnTo>
                  <a:pt x="3028776" y="6654618"/>
                </a:lnTo>
                <a:lnTo>
                  <a:pt x="1" y="4666984"/>
                </a:lnTo>
                <a:close/>
                <a:moveTo>
                  <a:pt x="6858002" y="0"/>
                </a:moveTo>
                <a:lnTo>
                  <a:pt x="6858002" y="1570616"/>
                </a:lnTo>
                <a:lnTo>
                  <a:pt x="6858001" y="1570616"/>
                </a:lnTo>
                <a:lnTo>
                  <a:pt x="6858001" y="4666983"/>
                </a:lnTo>
                <a:lnTo>
                  <a:pt x="0" y="4666983"/>
                </a:lnTo>
                <a:lnTo>
                  <a:pt x="0" y="595217"/>
                </a:lnTo>
                <a:lnTo>
                  <a:pt x="1" y="595217"/>
                </a:lnTo>
                <a:lnTo>
                  <a:pt x="1" y="0"/>
                </a:lnTo>
                <a:close/>
              </a:path>
            </a:pathLst>
          </a:custGeom>
          <a:ln>
            <a:noFill/>
          </a:ln>
          <a:effectLst/>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TextBox 11">
            <a:extLst>
              <a:ext uri="{FF2B5EF4-FFF2-40B4-BE49-F238E27FC236}">
                <a16:creationId xmlns:a16="http://schemas.microsoft.com/office/drawing/2014/main" id="{6D2EF0F8-646C-DEBF-54F0-9DC01529F2C4}"/>
              </a:ext>
            </a:extLst>
          </p:cNvPr>
          <p:cNvSpPr txBox="1"/>
          <p:nvPr/>
        </p:nvSpPr>
        <p:spPr>
          <a:xfrm>
            <a:off x="464060" y="1547879"/>
            <a:ext cx="4087221" cy="2912464"/>
          </a:xfrm>
          <a:prstGeom prst="rect">
            <a:avLst/>
          </a:prstGeom>
          <a:noFill/>
        </p:spPr>
        <p:txBody>
          <a:bodyPr wrap="square" rtlCol="0">
            <a:spAutoFit/>
          </a:bodyPr>
          <a:lstStyle/>
          <a:p>
            <a:pPr>
              <a:lnSpc>
                <a:spcPct val="110000"/>
              </a:lnSpc>
            </a:pPr>
            <a:r>
              <a:rPr lang="en-US" sz="2800" b="1" dirty="0">
                <a:latin typeface="Bw Modelica" panose="00000600000000000000" pitchFamily="50" charset="0"/>
                <a:cs typeface="Arial" panose="020B0604020202020204" pitchFamily="34" charset="0"/>
              </a:rPr>
              <a:t>Stressful life events, anxiety, depression, social isolation, and trauma can all contribute to the development of suicidal thoughts or behaviors</a:t>
            </a:r>
          </a:p>
        </p:txBody>
      </p:sp>
      <p:sp>
        <p:nvSpPr>
          <p:cNvPr id="14" name="Title 4">
            <a:extLst>
              <a:ext uri="{FF2B5EF4-FFF2-40B4-BE49-F238E27FC236}">
                <a16:creationId xmlns:a16="http://schemas.microsoft.com/office/drawing/2014/main" id="{84B09C0D-FA48-4DD7-1181-2FC0FAFC3EE1}"/>
              </a:ext>
            </a:extLst>
          </p:cNvPr>
          <p:cNvSpPr>
            <a:spLocks noGrp="1"/>
          </p:cNvSpPr>
          <p:nvPr>
            <p:ph type="title"/>
          </p:nvPr>
        </p:nvSpPr>
        <p:spPr>
          <a:xfrm>
            <a:off x="5364038" y="4869091"/>
            <a:ext cx="3499296" cy="1325940"/>
          </a:xfrm>
          <a:effectLst/>
        </p:spPr>
        <p:txBody>
          <a:bodyPr vert="horz" lIns="91440" tIns="45720" rIns="91440" bIns="45720" rtlCol="0" anchor="ctr">
            <a:normAutofit/>
          </a:bodyPr>
          <a:lstStyle/>
          <a:p>
            <a:r>
              <a:rPr lang="en-US" sz="2800" dirty="0">
                <a:latin typeface="Bw Modelica" panose="00000600000000000000" pitchFamily="50" charset="0"/>
                <a:cs typeface="+mj-cs"/>
              </a:rPr>
              <a:t>These are called </a:t>
            </a:r>
            <a:br>
              <a:rPr lang="en-US" sz="2800" dirty="0">
                <a:latin typeface="Bw Modelica" panose="00000600000000000000" pitchFamily="50" charset="0"/>
                <a:cs typeface="+mj-cs"/>
              </a:rPr>
            </a:br>
            <a:r>
              <a:rPr lang="en-US" sz="4400" dirty="0">
                <a:latin typeface="Bw Modelica" panose="00000600000000000000" pitchFamily="50" charset="0"/>
                <a:cs typeface="+mj-cs"/>
              </a:rPr>
              <a:t>risk factors</a:t>
            </a:r>
            <a:endParaRPr lang="en-US" sz="4000" dirty="0">
              <a:latin typeface="Bw Modelica" panose="00000600000000000000" pitchFamily="50" charset="0"/>
              <a:cs typeface="+mj-cs"/>
            </a:endParaRPr>
          </a:p>
        </p:txBody>
      </p:sp>
      <p:cxnSp>
        <p:nvCxnSpPr>
          <p:cNvPr id="17" name="Connector: Elbow 16">
            <a:extLst>
              <a:ext uri="{FF2B5EF4-FFF2-40B4-BE49-F238E27FC236}">
                <a16:creationId xmlns:a16="http://schemas.microsoft.com/office/drawing/2014/main" id="{789B6123-2BAC-9E69-5041-C8A4C50669F3}"/>
              </a:ext>
            </a:extLst>
          </p:cNvPr>
          <p:cNvCxnSpPr>
            <a:cxnSpLocks noGrp="1" noRot="1" noMove="1" noResize="1" noEditPoints="1" noAdjustHandles="1" noChangeArrowheads="1" noChangeShapeType="1"/>
          </p:cNvCxnSpPr>
          <p:nvPr/>
        </p:nvCxnSpPr>
        <p:spPr>
          <a:xfrm>
            <a:off x="2936519" y="5029200"/>
            <a:ext cx="2238152" cy="754594"/>
          </a:xfrm>
          <a:prstGeom prst="bentConnector3">
            <a:avLst>
              <a:gd name="adj1" fmla="val 50000"/>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or: Elbow 17">
            <a:extLst>
              <a:ext uri="{FF2B5EF4-FFF2-40B4-BE49-F238E27FC236}">
                <a16:creationId xmlns:a16="http://schemas.microsoft.com/office/drawing/2014/main" id="{06A8F74F-466F-F501-C023-49AC2AAFFAEC}"/>
              </a:ext>
            </a:extLst>
          </p:cNvPr>
          <p:cNvCxnSpPr>
            <a:cxnSpLocks noGrp="1" noRot="1" noMove="1" noResize="1" noEditPoints="1" noAdjustHandles="1" noChangeArrowheads="1" noChangeShapeType="1"/>
          </p:cNvCxnSpPr>
          <p:nvPr/>
        </p:nvCxnSpPr>
        <p:spPr>
          <a:xfrm rot="16200000" flipH="1">
            <a:off x="2352578" y="4445259"/>
            <a:ext cx="739034" cy="428848"/>
          </a:xfrm>
          <a:prstGeom prst="bentConnector3">
            <a:avLst/>
          </a:prstGeom>
          <a:ln>
            <a:solidFill>
              <a:srgbClr val="92D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444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799250"/>
            <a:ext cx="3347789" cy="691486"/>
          </a:xfrm>
          <a:noFill/>
          <a:ln>
            <a:noFill/>
          </a:ln>
        </p:spPr>
        <p:style>
          <a:lnRef idx="2">
            <a:schemeClr val="accent1">
              <a:shade val="15000"/>
            </a:schemeClr>
          </a:lnRef>
          <a:fillRef idx="1">
            <a:schemeClr val="accent1"/>
          </a:fillRef>
          <a:effectRef idx="0">
            <a:schemeClr val="accent1"/>
          </a:effectRef>
          <a:fontRef idx="minor">
            <a:schemeClr val="lt1"/>
          </a:fontRef>
        </p:style>
        <p:txBody>
          <a:bodyPr>
            <a:noAutofit/>
          </a:bodyPr>
          <a:lstStyle/>
          <a:p>
            <a:r>
              <a:rPr lang="en-US" dirty="0">
                <a:latin typeface="Bw Modelica" panose="00000600000000000000" pitchFamily="50" charset="0"/>
              </a:rPr>
              <a:t>Risk Factors</a:t>
            </a:r>
            <a:endParaRPr lang="en-US" u="sng" dirty="0">
              <a:latin typeface="Bw Modelica" panose="00000600000000000000" pitchFamily="50" charset="0"/>
            </a:endParaRPr>
          </a:p>
        </p:txBody>
      </p:sp>
      <p:sp>
        <p:nvSpPr>
          <p:cNvPr id="3" name="Content Placeholder 2"/>
          <p:cNvSpPr>
            <a:spLocks noGrp="1"/>
          </p:cNvSpPr>
          <p:nvPr>
            <p:ph idx="1"/>
          </p:nvPr>
        </p:nvSpPr>
        <p:spPr>
          <a:xfrm>
            <a:off x="1063083" y="2743200"/>
            <a:ext cx="7193280" cy="3048000"/>
          </a:xfrm>
        </p:spPr>
        <p:txBody>
          <a:bodyPr>
            <a:noAutofit/>
          </a:bodyPr>
          <a:lstStyle/>
          <a:p>
            <a:pPr>
              <a:spcBef>
                <a:spcPts val="0"/>
              </a:spcBef>
              <a:spcAft>
                <a:spcPts val="0"/>
              </a:spcAft>
            </a:pPr>
            <a:r>
              <a:rPr lang="en-US" dirty="0">
                <a:latin typeface="Arial" panose="020B0604020202020204" pitchFamily="34" charset="0"/>
                <a:cs typeface="Arial" panose="020B0604020202020204" pitchFamily="34" charset="0"/>
              </a:rPr>
              <a:t>Mental health conditions like depression or bipolar disorder</a:t>
            </a:r>
          </a:p>
          <a:p>
            <a:pPr>
              <a:spcBef>
                <a:spcPts val="0"/>
              </a:spcBef>
              <a:spcAft>
                <a:spcPts val="0"/>
              </a:spcAft>
            </a:pPr>
            <a:endParaRPr lang="en-US" sz="1200" dirty="0">
              <a:latin typeface="Arial" panose="020B0604020202020204" pitchFamily="34" charset="0"/>
              <a:cs typeface="Arial" panose="020B0604020202020204" pitchFamily="34" charset="0"/>
            </a:endParaRPr>
          </a:p>
          <a:p>
            <a:pPr>
              <a:spcBef>
                <a:spcPts val="0"/>
              </a:spcBef>
              <a:spcAft>
                <a:spcPts val="0"/>
              </a:spcAft>
            </a:pPr>
            <a:r>
              <a:rPr lang="en-US" dirty="0">
                <a:latin typeface="Arial" panose="020B0604020202020204" pitchFamily="34" charset="0"/>
                <a:cs typeface="Arial" panose="020B0604020202020204" pitchFamily="34" charset="0"/>
              </a:rPr>
              <a:t>Feelings of hopelessness, loneliness, and isolation </a:t>
            </a:r>
          </a:p>
          <a:p>
            <a:pPr marL="0" indent="0">
              <a:spcBef>
                <a:spcPts val="0"/>
              </a:spcBef>
              <a:spcAft>
                <a:spcPts val="0"/>
              </a:spcAft>
              <a:buNone/>
            </a:pPr>
            <a:endParaRPr lang="en-US" sz="1200" dirty="0">
              <a:latin typeface="Arial" panose="020B0604020202020204" pitchFamily="34" charset="0"/>
              <a:cs typeface="Arial" panose="020B0604020202020204" pitchFamily="34" charset="0"/>
            </a:endParaRPr>
          </a:p>
          <a:p>
            <a:pPr>
              <a:spcBef>
                <a:spcPts val="0"/>
              </a:spcBef>
              <a:spcAft>
                <a:spcPts val="0"/>
              </a:spcAft>
            </a:pPr>
            <a:r>
              <a:rPr lang="en-US" dirty="0">
                <a:latin typeface="Arial" panose="020B0604020202020204" pitchFamily="34" charset="0"/>
                <a:cs typeface="Arial" panose="020B0604020202020204" pitchFamily="34" charset="0"/>
              </a:rPr>
              <a:t>Using alcohol, tobacco, marijuana or other drugs</a:t>
            </a:r>
          </a:p>
          <a:p>
            <a:pPr marL="82296" indent="0">
              <a:spcBef>
                <a:spcPts val="0"/>
              </a:spcBef>
              <a:spcAft>
                <a:spcPts val="0"/>
              </a:spcAft>
              <a:buNone/>
            </a:pPr>
            <a:endParaRPr lang="en-US" sz="1200" dirty="0">
              <a:latin typeface="Arial" panose="020B0604020202020204" pitchFamily="34" charset="0"/>
              <a:cs typeface="Arial" panose="020B0604020202020204" pitchFamily="34" charset="0"/>
            </a:endParaRPr>
          </a:p>
          <a:p>
            <a:pPr>
              <a:spcBef>
                <a:spcPts val="0"/>
              </a:spcBef>
              <a:spcAft>
                <a:spcPts val="0"/>
              </a:spcAft>
            </a:pPr>
            <a:r>
              <a:rPr lang="en-US" sz="1800" dirty="0">
                <a:latin typeface="Arial" panose="020B0604020202020204" pitchFamily="34" charset="0"/>
                <a:cs typeface="Arial" panose="020B0604020202020204" pitchFamily="34" charset="0"/>
              </a:rPr>
              <a:t>History of trauma or abuse</a:t>
            </a:r>
          </a:p>
          <a:p>
            <a:pPr marL="82296" indent="0">
              <a:spcBef>
                <a:spcPts val="0"/>
              </a:spcBef>
              <a:spcAft>
                <a:spcPts val="0"/>
              </a:spcAft>
              <a:buNone/>
            </a:pPr>
            <a:endParaRPr lang="en-US" sz="1200" dirty="0">
              <a:latin typeface="Arial" panose="020B0604020202020204" pitchFamily="34" charset="0"/>
              <a:cs typeface="Arial" panose="020B0604020202020204" pitchFamily="34" charset="0"/>
            </a:endParaRPr>
          </a:p>
          <a:p>
            <a:pPr>
              <a:spcBef>
                <a:spcPts val="0"/>
              </a:spcBef>
              <a:spcAft>
                <a:spcPts val="0"/>
              </a:spcAft>
            </a:pPr>
            <a:r>
              <a:rPr lang="en-US" sz="1800" dirty="0">
                <a:latin typeface="Arial" panose="020B0604020202020204" pitchFamily="34" charset="0"/>
                <a:cs typeface="Arial" panose="020B0604020202020204" pitchFamily="34" charset="0"/>
              </a:rPr>
              <a:t>Loss of a close relationship</a:t>
            </a:r>
          </a:p>
          <a:p>
            <a:pPr marL="82296" indent="0">
              <a:spcBef>
                <a:spcPts val="0"/>
              </a:spcBef>
              <a:spcAft>
                <a:spcPts val="0"/>
              </a:spcAft>
              <a:buNone/>
            </a:pPr>
            <a:endParaRPr lang="en-US" sz="1200" dirty="0">
              <a:latin typeface="Arial" panose="020B0604020202020204" pitchFamily="34" charset="0"/>
              <a:cs typeface="Arial" panose="020B0604020202020204" pitchFamily="34" charset="0"/>
            </a:endParaRPr>
          </a:p>
          <a:p>
            <a:pPr>
              <a:spcBef>
                <a:spcPts val="0"/>
              </a:spcBef>
              <a:spcAft>
                <a:spcPts val="0"/>
              </a:spcAft>
            </a:pPr>
            <a:r>
              <a:rPr lang="en-US" dirty="0">
                <a:latin typeface="Arial" panose="020B0604020202020204" pitchFamily="34" charset="0"/>
                <a:cs typeface="Arial" panose="020B0604020202020204" pitchFamily="34" charset="0"/>
              </a:rPr>
              <a:t>Any p</a:t>
            </a:r>
            <a:r>
              <a:rPr lang="en-US" sz="1800" dirty="0">
                <a:latin typeface="Arial" panose="020B0604020202020204" pitchFamily="34" charset="0"/>
                <a:cs typeface="Arial" panose="020B0604020202020204" pitchFamily="34" charset="0"/>
              </a:rPr>
              <a:t>revious suicide attempt</a:t>
            </a:r>
          </a:p>
          <a:p>
            <a:pPr marL="82296" indent="0">
              <a:spcBef>
                <a:spcPts val="0"/>
              </a:spcBef>
              <a:spcAft>
                <a:spcPts val="0"/>
              </a:spcAft>
              <a:buNone/>
            </a:pPr>
            <a:endParaRPr lang="en-US" sz="1200" dirty="0">
              <a:latin typeface="Arial" panose="020B0604020202020204" pitchFamily="34" charset="0"/>
              <a:cs typeface="Arial" panose="020B0604020202020204" pitchFamily="34" charset="0"/>
            </a:endParaRPr>
          </a:p>
          <a:p>
            <a:pPr>
              <a:spcBef>
                <a:spcPts val="0"/>
              </a:spcBef>
              <a:spcAft>
                <a:spcPts val="0"/>
              </a:spcAft>
            </a:pPr>
            <a:r>
              <a:rPr lang="en-US" sz="1800" dirty="0">
                <a:latin typeface="Arial" panose="020B0604020202020204" pitchFamily="34" charset="0"/>
                <a:cs typeface="Arial" panose="020B0604020202020204" pitchFamily="34" charset="0"/>
              </a:rPr>
              <a:t>Recent death of a loved one, especially if they died by suicide</a:t>
            </a:r>
          </a:p>
        </p:txBody>
      </p:sp>
      <p:pic>
        <p:nvPicPr>
          <p:cNvPr id="6" name="Picture 5" descr="Shape&#10;&#10;Description automatically generated">
            <a:extLst>
              <a:ext uri="{FF2B5EF4-FFF2-40B4-BE49-F238E27FC236}">
                <a16:creationId xmlns:a16="http://schemas.microsoft.com/office/drawing/2014/main" id="{7027ECC9-137B-30FB-E9C5-505A43F853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002" y="203296"/>
            <a:ext cx="1163334" cy="1163334"/>
          </a:xfrm>
          <a:prstGeom prst="rect">
            <a:avLst/>
          </a:prstGeom>
        </p:spPr>
      </p:pic>
    </p:spTree>
    <p:extLst>
      <p:ext uri="{BB962C8B-B14F-4D97-AF65-F5344CB8AC3E}">
        <p14:creationId xmlns:p14="http://schemas.microsoft.com/office/powerpoint/2010/main" val="630742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8064" y="589751"/>
            <a:ext cx="3657600" cy="761999"/>
          </a:xfrm>
          <a:effectLst/>
        </p:spPr>
        <p:txBody>
          <a:bodyPr>
            <a:normAutofit/>
          </a:bodyPr>
          <a:lstStyle/>
          <a:p>
            <a:pPr algn="ctr"/>
            <a:r>
              <a:rPr lang="en-US" dirty="0">
                <a:solidFill>
                  <a:schemeClr val="tx1"/>
                </a:solidFill>
                <a:latin typeface="Bw Modelica" panose="00000600000000000000" pitchFamily="50" charset="0"/>
              </a:rPr>
              <a:t>Warning Signs</a:t>
            </a:r>
            <a:endParaRPr lang="en-US" u="sng" dirty="0">
              <a:solidFill>
                <a:schemeClr val="tx1"/>
              </a:solidFill>
              <a:latin typeface="Bw Modelica" panose="00000600000000000000" pitchFamily="50" charset="0"/>
            </a:endParaRPr>
          </a:p>
        </p:txBody>
      </p:sp>
      <p:pic>
        <p:nvPicPr>
          <p:cNvPr id="6" name="Picture 5" descr="Shape&#10;&#10;Description automatically generated">
            <a:extLst>
              <a:ext uri="{FF2B5EF4-FFF2-40B4-BE49-F238E27FC236}">
                <a16:creationId xmlns:a16="http://schemas.microsoft.com/office/drawing/2014/main" id="{6B10ED0A-4D43-E8B4-0D2B-A8A413444E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002" y="203296"/>
            <a:ext cx="1163334" cy="1163334"/>
          </a:xfrm>
          <a:prstGeom prst="rect">
            <a:avLst/>
          </a:prstGeom>
        </p:spPr>
      </p:pic>
      <p:sp>
        <p:nvSpPr>
          <p:cNvPr id="8" name="Rectangle 7">
            <a:extLst>
              <a:ext uri="{FF2B5EF4-FFF2-40B4-BE49-F238E27FC236}">
                <a16:creationId xmlns:a16="http://schemas.microsoft.com/office/drawing/2014/main" id="{383ECA63-CBFB-2091-4AAB-7EF2CFDCC19E}"/>
              </a:ext>
            </a:extLst>
          </p:cNvPr>
          <p:cNvSpPr/>
          <p:nvPr/>
        </p:nvSpPr>
        <p:spPr>
          <a:xfrm>
            <a:off x="0" y="1822576"/>
            <a:ext cx="9144000" cy="387223"/>
          </a:xfrm>
          <a:prstGeom prst="rect">
            <a:avLst/>
          </a:prstGeom>
          <a:solidFill>
            <a:srgbClr val="7AC8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284D7D6-DB39-330C-4BE1-8249830D2E54}"/>
              </a:ext>
            </a:extLst>
          </p:cNvPr>
          <p:cNvSpPr>
            <a:spLocks noGrp="1" noRot="1" noMove="1" noResize="1" noEditPoints="1" noAdjustHandles="1" noChangeArrowheads="1" noChangeShapeType="1"/>
          </p:cNvSpPr>
          <p:nvPr/>
        </p:nvSpPr>
        <p:spPr>
          <a:xfrm>
            <a:off x="0" y="1912603"/>
            <a:ext cx="9144000" cy="387223"/>
          </a:xfrm>
          <a:prstGeom prst="rect">
            <a:avLst/>
          </a:prstGeom>
          <a:solidFill>
            <a:srgbClr val="1740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1741D064-1E15-EBA3-DE53-8E4ED13F0DE2}"/>
              </a:ext>
            </a:extLst>
          </p:cNvPr>
          <p:cNvCxnSpPr>
            <a:cxnSpLocks noGrp="1" noRot="1" noMove="1" noResize="1" noEditPoints="1" noAdjustHandles="1" noChangeArrowheads="1" noChangeShapeType="1"/>
          </p:cNvCxnSpPr>
          <p:nvPr/>
        </p:nvCxnSpPr>
        <p:spPr>
          <a:xfrm>
            <a:off x="-1" y="1752600"/>
            <a:ext cx="9144001" cy="0"/>
          </a:xfrm>
          <a:prstGeom prst="line">
            <a:avLst/>
          </a:prstGeom>
          <a:ln w="15875" cmpd="thinThick"/>
        </p:spPr>
        <p:style>
          <a:lnRef idx="1">
            <a:schemeClr val="accent6"/>
          </a:lnRef>
          <a:fillRef idx="0">
            <a:schemeClr val="accent6"/>
          </a:fillRef>
          <a:effectRef idx="0">
            <a:schemeClr val="accent6"/>
          </a:effectRef>
          <a:fontRef idx="minor">
            <a:schemeClr val="tx1"/>
          </a:fontRef>
        </p:style>
      </p:cxnSp>
      <p:sp>
        <p:nvSpPr>
          <p:cNvPr id="3" name="Content Placeholder 2"/>
          <p:cNvSpPr>
            <a:spLocks noGrp="1"/>
          </p:cNvSpPr>
          <p:nvPr>
            <p:ph idx="1"/>
          </p:nvPr>
        </p:nvSpPr>
        <p:spPr>
          <a:xfrm>
            <a:off x="726669" y="1849229"/>
            <a:ext cx="7198131" cy="4866064"/>
          </a:xfrm>
          <a:effectLst/>
        </p:spPr>
        <p:txBody>
          <a:bodyPr>
            <a:noAutofit/>
          </a:bodyPr>
          <a:lstStyle/>
          <a:p>
            <a:pPr marL="569913" indent="-277813">
              <a:spcBef>
                <a:spcPts val="0"/>
              </a:spcBef>
              <a:spcAft>
                <a:spcPts val="1200"/>
              </a:spcAft>
            </a:pPr>
            <a:r>
              <a:rPr lang="en-US" sz="2000" dirty="0">
                <a:latin typeface="Arial" panose="020B0604020202020204" pitchFamily="34" charset="0"/>
                <a:cs typeface="Arial" panose="020B0604020202020204" pitchFamily="34" charset="0"/>
              </a:rPr>
              <a:t>Talking about or making plans for suicide</a:t>
            </a:r>
          </a:p>
          <a:p>
            <a:pPr marL="569913" indent="-277813">
              <a:spcBef>
                <a:spcPts val="0"/>
              </a:spcBef>
              <a:spcAft>
                <a:spcPts val="1200"/>
              </a:spcAft>
            </a:pPr>
            <a:r>
              <a:rPr lang="en-US" sz="2000" dirty="0">
                <a:latin typeface="Arial" panose="020B0604020202020204" pitchFamily="34" charset="0"/>
                <a:cs typeface="Arial" panose="020B0604020202020204" pitchFamily="34" charset="0"/>
              </a:rPr>
              <a:t>Expressing hopelessness about the future</a:t>
            </a:r>
          </a:p>
          <a:p>
            <a:pPr marL="569913" indent="-277813">
              <a:spcBef>
                <a:spcPts val="0"/>
              </a:spcBef>
              <a:spcAft>
                <a:spcPts val="1200"/>
              </a:spcAft>
            </a:pPr>
            <a:r>
              <a:rPr lang="en-US" sz="2000" dirty="0">
                <a:latin typeface="Arial" panose="020B0604020202020204" pitchFamily="34" charset="0"/>
                <a:cs typeface="Arial" panose="020B0604020202020204" pitchFamily="34" charset="0"/>
              </a:rPr>
              <a:t>Displaying severe or overwhelming emotional pain or distress</a:t>
            </a:r>
          </a:p>
          <a:p>
            <a:pPr marL="569913" indent="-277813">
              <a:spcBef>
                <a:spcPts val="0"/>
              </a:spcBef>
              <a:spcAft>
                <a:spcPts val="1200"/>
              </a:spcAft>
            </a:pPr>
            <a:r>
              <a:rPr lang="en-US" sz="2000" dirty="0">
                <a:latin typeface="Arial" panose="020B0604020202020204" pitchFamily="34" charset="0"/>
                <a:cs typeface="Arial" panose="020B0604020202020204" pitchFamily="34" charset="0"/>
              </a:rPr>
              <a:t> Changes in behavior, like:</a:t>
            </a:r>
          </a:p>
          <a:p>
            <a:pPr marL="1314450" lvl="1" indent="-171450">
              <a:lnSpc>
                <a:spcPct val="150000"/>
              </a:lnSpc>
              <a:spcBef>
                <a:spcPts val="0"/>
              </a:spcBef>
              <a:spcAft>
                <a:spcPts val="0"/>
              </a:spcAft>
              <a:buFont typeface="Wingdings" panose="05000000000000000000" pitchFamily="2" charset="2"/>
              <a:buChar char="§"/>
            </a:pPr>
            <a:r>
              <a:rPr lang="en-US" sz="1800" dirty="0">
                <a:latin typeface="Arial" panose="020B0604020202020204" pitchFamily="34" charset="0"/>
                <a:cs typeface="Arial" panose="020B0604020202020204" pitchFamily="34" charset="0"/>
              </a:rPr>
              <a:t>withdrawal from or changing social connections/situations</a:t>
            </a:r>
          </a:p>
          <a:p>
            <a:pPr marL="1314450" lvl="1" indent="-171450">
              <a:lnSpc>
                <a:spcPct val="150000"/>
              </a:lnSpc>
              <a:spcBef>
                <a:spcPts val="0"/>
              </a:spcBef>
              <a:spcAft>
                <a:spcPts val="0"/>
              </a:spcAft>
              <a:buFont typeface="Wingdings" panose="05000000000000000000" pitchFamily="2" charset="2"/>
              <a:buChar char="§"/>
            </a:pPr>
            <a:r>
              <a:rPr lang="en-US" sz="1800" dirty="0">
                <a:latin typeface="Arial" panose="020B0604020202020204" pitchFamily="34" charset="0"/>
                <a:cs typeface="Arial" panose="020B0604020202020204" pitchFamily="34" charset="0"/>
              </a:rPr>
              <a:t>Changes in sleep (increased or decreased)</a:t>
            </a:r>
          </a:p>
          <a:p>
            <a:pPr marL="1314450" lvl="1" indent="-171450">
              <a:lnSpc>
                <a:spcPct val="150000"/>
              </a:lnSpc>
              <a:spcBef>
                <a:spcPts val="0"/>
              </a:spcBef>
              <a:spcAft>
                <a:spcPts val="0"/>
              </a:spcAft>
              <a:buFont typeface="Wingdings" panose="05000000000000000000" pitchFamily="2" charset="2"/>
              <a:buChar char="§"/>
            </a:pPr>
            <a:r>
              <a:rPr lang="en-US" sz="1800" dirty="0">
                <a:latin typeface="Arial" panose="020B0604020202020204" pitchFamily="34" charset="0"/>
                <a:cs typeface="Arial" panose="020B0604020202020204" pitchFamily="34" charset="0"/>
              </a:rPr>
              <a:t>Anger or hostility that seems out of character or out of context</a:t>
            </a:r>
          </a:p>
          <a:p>
            <a:pPr marL="1314450" lvl="1" indent="-171450">
              <a:lnSpc>
                <a:spcPct val="150000"/>
              </a:lnSpc>
              <a:spcBef>
                <a:spcPts val="0"/>
              </a:spcBef>
              <a:spcAft>
                <a:spcPts val="0"/>
              </a:spcAft>
              <a:buFont typeface="Wingdings" panose="05000000000000000000" pitchFamily="2" charset="2"/>
              <a:buChar char="§"/>
            </a:pPr>
            <a:r>
              <a:rPr lang="en-US" sz="1800" dirty="0">
                <a:latin typeface="Arial" panose="020B0604020202020204" pitchFamily="34" charset="0"/>
                <a:cs typeface="Arial" panose="020B0604020202020204" pitchFamily="34" charset="0"/>
              </a:rPr>
              <a:t>Recent increased agitation or irritability</a:t>
            </a:r>
          </a:p>
        </p:txBody>
      </p:sp>
      <p:cxnSp>
        <p:nvCxnSpPr>
          <p:cNvPr id="12" name="Connector: Elbow 11">
            <a:extLst>
              <a:ext uri="{FF2B5EF4-FFF2-40B4-BE49-F238E27FC236}">
                <a16:creationId xmlns:a16="http://schemas.microsoft.com/office/drawing/2014/main" id="{BCA909B0-35FA-9EF5-DA64-2A6F116308F4}"/>
              </a:ext>
            </a:extLst>
          </p:cNvPr>
          <p:cNvCxnSpPr>
            <a:cxnSpLocks/>
          </p:cNvCxnSpPr>
          <p:nvPr/>
        </p:nvCxnSpPr>
        <p:spPr>
          <a:xfrm>
            <a:off x="1600200" y="5816291"/>
            <a:ext cx="685800" cy="156693"/>
          </a:xfrm>
          <a:prstGeom prst="bentConnector3">
            <a:avLst>
              <a:gd name="adj1" fmla="val 50000"/>
            </a:avLst>
          </a:prstGeom>
          <a:ln w="12700">
            <a:solidFill>
              <a:schemeClr val="accent1">
                <a:lumMod val="60000"/>
                <a:lumOff val="40000"/>
                <a:alpha val="52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3" name="Connector: Elbow 12">
            <a:extLst>
              <a:ext uri="{FF2B5EF4-FFF2-40B4-BE49-F238E27FC236}">
                <a16:creationId xmlns:a16="http://schemas.microsoft.com/office/drawing/2014/main" id="{CBC3072F-7859-963A-5048-A56D8E290697}"/>
              </a:ext>
            </a:extLst>
          </p:cNvPr>
          <p:cNvCxnSpPr>
            <a:cxnSpLocks/>
          </p:cNvCxnSpPr>
          <p:nvPr/>
        </p:nvCxnSpPr>
        <p:spPr>
          <a:xfrm rot="16200000" flipH="1">
            <a:off x="1091260" y="4852340"/>
            <a:ext cx="970714" cy="257634"/>
          </a:xfrm>
          <a:prstGeom prst="bentConnector3">
            <a:avLst>
              <a:gd name="adj1" fmla="val 16575"/>
            </a:avLst>
          </a:prstGeom>
          <a:ln w="12700">
            <a:solidFill>
              <a:schemeClr val="accent1">
                <a:lumMod val="60000"/>
                <a:lumOff val="40000"/>
                <a:alpha val="52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6" name="Connector: Elbow 175">
            <a:extLst>
              <a:ext uri="{FF2B5EF4-FFF2-40B4-BE49-F238E27FC236}">
                <a16:creationId xmlns:a16="http://schemas.microsoft.com/office/drawing/2014/main" id="{E4684980-634B-8341-4D96-31E63ADC2947}"/>
              </a:ext>
            </a:extLst>
          </p:cNvPr>
          <p:cNvCxnSpPr>
            <a:cxnSpLocks/>
          </p:cNvCxnSpPr>
          <p:nvPr/>
        </p:nvCxnSpPr>
        <p:spPr>
          <a:xfrm rot="5400000" flipH="1" flipV="1">
            <a:off x="1477930" y="5588788"/>
            <a:ext cx="349775" cy="105235"/>
          </a:xfrm>
          <a:prstGeom prst="bentConnector3">
            <a:avLst>
              <a:gd name="adj1" fmla="val 50000"/>
            </a:avLst>
          </a:prstGeom>
          <a:ln w="12700">
            <a:solidFill>
              <a:schemeClr val="accent1">
                <a:lumMod val="60000"/>
                <a:lumOff val="40000"/>
                <a:alpha val="52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0285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734" y="1800325"/>
            <a:ext cx="4455827" cy="1781075"/>
          </a:xfrm>
          <a:effectLst/>
        </p:spPr>
        <p:txBody>
          <a:bodyPr>
            <a:normAutofit fontScale="90000"/>
          </a:bodyPr>
          <a:lstStyle/>
          <a:p>
            <a:r>
              <a:rPr lang="en-US" sz="3600" b="0" dirty="0">
                <a:latin typeface="Arial Nova Light" panose="020B0304020202020204" pitchFamily="34" charset="0"/>
                <a:cs typeface="Arial" panose="020B0604020202020204" pitchFamily="34" charset="0"/>
              </a:rPr>
              <a:t>Verbal warning signs</a:t>
            </a:r>
            <a:br>
              <a:rPr lang="en-US" sz="2800" b="0" dirty="0">
                <a:latin typeface="Arial" panose="020B0604020202020204" pitchFamily="34" charset="0"/>
                <a:cs typeface="Arial" panose="020B0604020202020204" pitchFamily="34" charset="0"/>
              </a:rPr>
            </a:br>
            <a:r>
              <a:rPr lang="en-US" sz="2800" dirty="0">
                <a:latin typeface="Bw Modelica" panose="00000600000000000000" pitchFamily="50" charset="0"/>
              </a:rPr>
              <a:t>are things that people say </a:t>
            </a:r>
            <a:r>
              <a:rPr lang="en-US" sz="2800" b="0" dirty="0">
                <a:latin typeface="Arial Nova Light" panose="020B0304020202020204" pitchFamily="34" charset="0"/>
                <a:cs typeface="Arial" panose="020B0604020202020204" pitchFamily="34" charset="0"/>
              </a:rPr>
              <a:t>that let others know they are </a:t>
            </a:r>
            <a:r>
              <a:rPr lang="en-US" sz="2800" dirty="0">
                <a:latin typeface="Bw Modelica" panose="00000600000000000000" pitchFamily="50" charset="0"/>
              </a:rPr>
              <a:t>thinking about suicide</a:t>
            </a:r>
            <a:endParaRPr lang="en-US" sz="3600" dirty="0">
              <a:latin typeface="Arial Nova Light" panose="020B0304020202020204" pitchFamily="34" charset="0"/>
            </a:endParaRPr>
          </a:p>
        </p:txBody>
      </p:sp>
      <p:sp>
        <p:nvSpPr>
          <p:cNvPr id="4" name="Text Placeholder 3">
            <a:extLst>
              <a:ext uri="{FF2B5EF4-FFF2-40B4-BE49-F238E27FC236}">
                <a16:creationId xmlns:a16="http://schemas.microsoft.com/office/drawing/2014/main" id="{83F72C2D-080B-4D3A-D824-0A084331496B}"/>
              </a:ext>
            </a:extLst>
          </p:cNvPr>
          <p:cNvSpPr>
            <a:spLocks noGrp="1"/>
          </p:cNvSpPr>
          <p:nvPr>
            <p:ph type="body" idx="1"/>
          </p:nvPr>
        </p:nvSpPr>
        <p:spPr>
          <a:xfrm>
            <a:off x="5664947" y="1738963"/>
            <a:ext cx="3091601" cy="713241"/>
          </a:xfrm>
        </p:spPr>
        <p:txBody>
          <a:bodyPr/>
          <a:lstStyle/>
          <a:p>
            <a:pPr algn="ctr"/>
            <a:r>
              <a:rPr lang="en-US" sz="3600" b="1" dirty="0">
                <a:latin typeface="Bw Modelica" panose="00000600000000000000" pitchFamily="50" charset="0"/>
              </a:rPr>
              <a:t>Direct</a:t>
            </a:r>
            <a:r>
              <a:rPr lang="en-US" sz="3600" dirty="0">
                <a:latin typeface="Bw Modelica" panose="00000600000000000000" pitchFamily="50" charset="0"/>
              </a:rPr>
              <a:t> </a:t>
            </a:r>
          </a:p>
          <a:p>
            <a:pPr algn="ctr"/>
            <a:r>
              <a:rPr lang="en-US" sz="3600" dirty="0">
                <a:latin typeface="Arial" panose="020B0604020202020204" pitchFamily="34" charset="0"/>
                <a:cs typeface="Arial" panose="020B0604020202020204" pitchFamily="34" charset="0"/>
              </a:rPr>
              <a:t>or</a:t>
            </a:r>
            <a:r>
              <a:rPr lang="en-US" sz="3600" dirty="0">
                <a:latin typeface="Bw Modelica" panose="00000600000000000000" pitchFamily="50" charset="0"/>
              </a:rPr>
              <a:t> </a:t>
            </a:r>
          </a:p>
          <a:p>
            <a:pPr algn="ctr"/>
            <a:r>
              <a:rPr lang="en-US" sz="3600" b="1" dirty="0">
                <a:latin typeface="Bw Modelica" panose="00000600000000000000" pitchFamily="50" charset="0"/>
              </a:rPr>
              <a:t>Indirect</a:t>
            </a:r>
          </a:p>
        </p:txBody>
      </p:sp>
      <p:pic>
        <p:nvPicPr>
          <p:cNvPr id="3" name="Picture 2" descr="Shape&#10;&#10;Description automatically generated">
            <a:extLst>
              <a:ext uri="{FF2B5EF4-FFF2-40B4-BE49-F238E27FC236}">
                <a16:creationId xmlns:a16="http://schemas.microsoft.com/office/drawing/2014/main" id="{00B147EF-744B-E5F7-B290-C0061710FD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906" y="52559"/>
            <a:ext cx="1163334" cy="1163334"/>
          </a:xfrm>
          <a:prstGeom prst="rect">
            <a:avLst/>
          </a:prstGeom>
        </p:spPr>
      </p:pic>
      <p:sp>
        <p:nvSpPr>
          <p:cNvPr id="6" name="Rectangle 5">
            <a:extLst>
              <a:ext uri="{FF2B5EF4-FFF2-40B4-BE49-F238E27FC236}">
                <a16:creationId xmlns:a16="http://schemas.microsoft.com/office/drawing/2014/main" id="{4C52B71C-2CF0-ED70-1F0E-2C4555A2B772}"/>
              </a:ext>
            </a:extLst>
          </p:cNvPr>
          <p:cNvSpPr>
            <a:spLocks noGrp="1" noRot="1" noMove="1" noResize="1" noEditPoints="1" noAdjustHandles="1" noChangeArrowheads="1" noChangeShapeType="1"/>
          </p:cNvSpPr>
          <p:nvPr/>
        </p:nvSpPr>
        <p:spPr>
          <a:xfrm>
            <a:off x="0" y="6172200"/>
            <a:ext cx="9144000" cy="381000"/>
          </a:xfrm>
          <a:prstGeom prst="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3">
            <a:extLst>
              <a:ext uri="{FF2B5EF4-FFF2-40B4-BE49-F238E27FC236}">
                <a16:creationId xmlns:a16="http://schemas.microsoft.com/office/drawing/2014/main" id="{6B85FD2D-DDC3-9372-EDF0-4BA46BCA0500}"/>
              </a:ext>
            </a:extLst>
          </p:cNvPr>
          <p:cNvSpPr txBox="1">
            <a:spLocks/>
          </p:cNvSpPr>
          <p:nvPr/>
        </p:nvSpPr>
        <p:spPr>
          <a:xfrm>
            <a:off x="5432323" y="2338545"/>
            <a:ext cx="3429000" cy="1204492"/>
          </a:xfrm>
          <a:prstGeom prst="rect">
            <a:avLst/>
          </a:prstGeom>
          <a:effectLst>
            <a:outerShdw blurRad="50800" dir="14400000">
              <a:srgbClr val="000000">
                <a:alpha val="40000"/>
              </a:srgbClr>
            </a:outerShdw>
          </a:effectLst>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accent1"/>
              </a:buClr>
              <a:buFont typeface="Wingdings 2" charset="2"/>
              <a:buNone/>
              <a:defRPr sz="1800" kern="1200">
                <a:solidFill>
                  <a:schemeClr val="tx1"/>
                </a:solidFill>
                <a:latin typeface="+mn-lt"/>
                <a:ea typeface="+mn-ea"/>
                <a:cs typeface="+mn-cs"/>
              </a:defRPr>
            </a:lvl1pPr>
            <a:lvl2pPr marL="457200" indent="0" algn="l" defTabSz="457200" rtl="0" eaLnBrk="1" latinLnBrk="0" hangingPunct="1">
              <a:spcBef>
                <a:spcPct val="20000"/>
              </a:spcBef>
              <a:spcAft>
                <a:spcPts val="600"/>
              </a:spcAft>
              <a:buClr>
                <a:schemeClr val="accent1"/>
              </a:buClr>
              <a:buFont typeface="Wingdings 2" charset="2"/>
              <a:buNone/>
              <a:defRPr sz="1800" kern="1200">
                <a:solidFill>
                  <a:schemeClr val="tx1">
                    <a:tint val="75000"/>
                  </a:schemeClr>
                </a:solidFill>
                <a:latin typeface="+mn-lt"/>
                <a:ea typeface="+mn-ea"/>
                <a:cs typeface="+mn-cs"/>
              </a:defRPr>
            </a:lvl2pPr>
            <a:lvl3pPr marL="914400" indent="0" algn="l" defTabSz="457200" rtl="0" eaLnBrk="1" latinLnBrk="0" hangingPunct="1">
              <a:spcBef>
                <a:spcPct val="20000"/>
              </a:spcBef>
              <a:spcAft>
                <a:spcPts val="600"/>
              </a:spcAft>
              <a:buClr>
                <a:schemeClr val="accent1"/>
              </a:buClr>
              <a:buFont typeface="Wingdings 2" charset="2"/>
              <a:buNone/>
              <a:defRPr sz="1600" kern="1200">
                <a:solidFill>
                  <a:schemeClr val="tx1">
                    <a:tint val="75000"/>
                  </a:schemeClr>
                </a:solidFill>
                <a:latin typeface="+mn-lt"/>
                <a:ea typeface="+mn-ea"/>
                <a:cs typeface="+mn-cs"/>
              </a:defRPr>
            </a:lvl3pPr>
            <a:lvl4pPr marL="1371600" indent="0" algn="l" defTabSz="457200" rtl="0" eaLnBrk="1" latinLnBrk="0" hangingPunct="1">
              <a:spcBef>
                <a:spcPct val="20000"/>
              </a:spcBef>
              <a:spcAft>
                <a:spcPts val="600"/>
              </a:spcAft>
              <a:buClr>
                <a:schemeClr val="accent1"/>
              </a:buClr>
              <a:buFont typeface="Wingdings 2" charset="2"/>
              <a:buNone/>
              <a:defRPr sz="1400" kern="1200">
                <a:solidFill>
                  <a:schemeClr val="tx1">
                    <a:tint val="75000"/>
                  </a:schemeClr>
                </a:solidFill>
                <a:latin typeface="+mn-lt"/>
                <a:ea typeface="+mn-ea"/>
                <a:cs typeface="+mn-cs"/>
              </a:defRPr>
            </a:lvl4pPr>
            <a:lvl5pPr marL="1828800" indent="0" algn="l" defTabSz="457200" rtl="0" eaLnBrk="1" latinLnBrk="0" hangingPunct="1">
              <a:spcBef>
                <a:spcPct val="20000"/>
              </a:spcBef>
              <a:spcAft>
                <a:spcPts val="600"/>
              </a:spcAft>
              <a:buClr>
                <a:schemeClr val="accent1"/>
              </a:buClr>
              <a:buFont typeface="Wingdings 2" charset="2"/>
              <a:buNone/>
              <a:defRPr sz="1400" kern="1200">
                <a:solidFill>
                  <a:schemeClr val="tx1">
                    <a:tint val="75000"/>
                  </a:schemeClr>
                </a:solidFill>
                <a:latin typeface="+mn-lt"/>
                <a:ea typeface="+mn-ea"/>
                <a:cs typeface="+mn-cs"/>
              </a:defRPr>
            </a:lvl5pPr>
            <a:lvl6pPr marL="2286000" indent="0" algn="l" defTabSz="457200" rtl="0" eaLnBrk="1" latinLnBrk="0" hangingPunct="1">
              <a:spcBef>
                <a:spcPct val="20000"/>
              </a:spcBef>
              <a:spcAft>
                <a:spcPts val="600"/>
              </a:spcAft>
              <a:buClr>
                <a:schemeClr val="accent1"/>
              </a:buClr>
              <a:buFont typeface="Wingdings 2"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spcAft>
                <a:spcPts val="600"/>
              </a:spcAft>
              <a:buClr>
                <a:schemeClr val="accent1"/>
              </a:buClr>
              <a:buFont typeface="Wingdings 2"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spcAft>
                <a:spcPts val="600"/>
              </a:spcAft>
              <a:buClr>
                <a:schemeClr val="accent1"/>
              </a:buClr>
              <a:buFont typeface="Wingdings 2"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spcAft>
                <a:spcPts val="600"/>
              </a:spcAft>
              <a:buClr>
                <a:schemeClr val="accent1"/>
              </a:buClr>
              <a:buFont typeface="Wingdings 2" charset="2"/>
              <a:buNone/>
              <a:defRPr sz="1400" kern="1200">
                <a:solidFill>
                  <a:schemeClr val="tx1">
                    <a:tint val="75000"/>
                  </a:schemeClr>
                </a:solidFill>
                <a:latin typeface="+mn-lt"/>
                <a:ea typeface="+mn-ea"/>
                <a:cs typeface="+mn-cs"/>
              </a:defRPr>
            </a:lvl9pPr>
          </a:lstStyle>
          <a:p>
            <a:pPr>
              <a:spcBef>
                <a:spcPts val="0"/>
              </a:spcBef>
              <a:spcAft>
                <a:spcPts val="0"/>
              </a:spcAft>
            </a:pPr>
            <a:endParaRPr lang="en-US" sz="1400" dirty="0">
              <a:solidFill>
                <a:srgbClr val="92D050"/>
              </a:solidFill>
              <a:latin typeface="Arial" panose="020B0604020202020204" pitchFamily="34" charset="0"/>
              <a:cs typeface="Arial" panose="020B0604020202020204" pitchFamily="34" charset="0"/>
            </a:endParaRPr>
          </a:p>
        </p:txBody>
      </p:sp>
      <p:sp>
        <p:nvSpPr>
          <p:cNvPr id="8" name="Text Placeholder 3">
            <a:extLst>
              <a:ext uri="{FF2B5EF4-FFF2-40B4-BE49-F238E27FC236}">
                <a16:creationId xmlns:a16="http://schemas.microsoft.com/office/drawing/2014/main" id="{5CEF687A-54F2-C0A5-B3E1-69446F57DFB8}"/>
              </a:ext>
            </a:extLst>
          </p:cNvPr>
          <p:cNvSpPr txBox="1">
            <a:spLocks/>
          </p:cNvSpPr>
          <p:nvPr/>
        </p:nvSpPr>
        <p:spPr>
          <a:xfrm>
            <a:off x="5410200" y="3581400"/>
            <a:ext cx="3429000" cy="1434063"/>
          </a:xfrm>
          <a:prstGeom prst="rect">
            <a:avLst/>
          </a:prstGeom>
          <a:effectLst>
            <a:outerShdw blurRad="50800" dir="14400000">
              <a:srgbClr val="000000">
                <a:alpha val="40000"/>
              </a:srgbClr>
            </a:outerShdw>
          </a:effectLst>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accent1"/>
              </a:buClr>
              <a:buFont typeface="Wingdings 2" charset="2"/>
              <a:buNone/>
              <a:defRPr sz="1800" kern="1200">
                <a:solidFill>
                  <a:schemeClr val="tx1"/>
                </a:solidFill>
                <a:latin typeface="+mn-lt"/>
                <a:ea typeface="+mn-ea"/>
                <a:cs typeface="+mn-cs"/>
              </a:defRPr>
            </a:lvl1pPr>
            <a:lvl2pPr marL="457200" indent="0" algn="l" defTabSz="457200" rtl="0" eaLnBrk="1" latinLnBrk="0" hangingPunct="1">
              <a:spcBef>
                <a:spcPct val="20000"/>
              </a:spcBef>
              <a:spcAft>
                <a:spcPts val="600"/>
              </a:spcAft>
              <a:buClr>
                <a:schemeClr val="accent1"/>
              </a:buClr>
              <a:buFont typeface="Wingdings 2" charset="2"/>
              <a:buNone/>
              <a:defRPr sz="1800" kern="1200">
                <a:solidFill>
                  <a:schemeClr val="tx1">
                    <a:tint val="75000"/>
                  </a:schemeClr>
                </a:solidFill>
                <a:latin typeface="+mn-lt"/>
                <a:ea typeface="+mn-ea"/>
                <a:cs typeface="+mn-cs"/>
              </a:defRPr>
            </a:lvl2pPr>
            <a:lvl3pPr marL="914400" indent="0" algn="l" defTabSz="457200" rtl="0" eaLnBrk="1" latinLnBrk="0" hangingPunct="1">
              <a:spcBef>
                <a:spcPct val="20000"/>
              </a:spcBef>
              <a:spcAft>
                <a:spcPts val="600"/>
              </a:spcAft>
              <a:buClr>
                <a:schemeClr val="accent1"/>
              </a:buClr>
              <a:buFont typeface="Wingdings 2" charset="2"/>
              <a:buNone/>
              <a:defRPr sz="1600" kern="1200">
                <a:solidFill>
                  <a:schemeClr val="tx1">
                    <a:tint val="75000"/>
                  </a:schemeClr>
                </a:solidFill>
                <a:latin typeface="+mn-lt"/>
                <a:ea typeface="+mn-ea"/>
                <a:cs typeface="+mn-cs"/>
              </a:defRPr>
            </a:lvl3pPr>
            <a:lvl4pPr marL="1371600" indent="0" algn="l" defTabSz="457200" rtl="0" eaLnBrk="1" latinLnBrk="0" hangingPunct="1">
              <a:spcBef>
                <a:spcPct val="20000"/>
              </a:spcBef>
              <a:spcAft>
                <a:spcPts val="600"/>
              </a:spcAft>
              <a:buClr>
                <a:schemeClr val="accent1"/>
              </a:buClr>
              <a:buFont typeface="Wingdings 2" charset="2"/>
              <a:buNone/>
              <a:defRPr sz="1400" kern="1200">
                <a:solidFill>
                  <a:schemeClr val="tx1">
                    <a:tint val="75000"/>
                  </a:schemeClr>
                </a:solidFill>
                <a:latin typeface="+mn-lt"/>
                <a:ea typeface="+mn-ea"/>
                <a:cs typeface="+mn-cs"/>
              </a:defRPr>
            </a:lvl4pPr>
            <a:lvl5pPr marL="1828800" indent="0" algn="l" defTabSz="457200" rtl="0" eaLnBrk="1" latinLnBrk="0" hangingPunct="1">
              <a:spcBef>
                <a:spcPct val="20000"/>
              </a:spcBef>
              <a:spcAft>
                <a:spcPts val="600"/>
              </a:spcAft>
              <a:buClr>
                <a:schemeClr val="accent1"/>
              </a:buClr>
              <a:buFont typeface="Wingdings 2" charset="2"/>
              <a:buNone/>
              <a:defRPr sz="1400" kern="1200">
                <a:solidFill>
                  <a:schemeClr val="tx1">
                    <a:tint val="75000"/>
                  </a:schemeClr>
                </a:solidFill>
                <a:latin typeface="+mn-lt"/>
                <a:ea typeface="+mn-ea"/>
                <a:cs typeface="+mn-cs"/>
              </a:defRPr>
            </a:lvl5pPr>
            <a:lvl6pPr marL="2286000" indent="0" algn="l" defTabSz="457200" rtl="0" eaLnBrk="1" latinLnBrk="0" hangingPunct="1">
              <a:spcBef>
                <a:spcPct val="20000"/>
              </a:spcBef>
              <a:spcAft>
                <a:spcPts val="600"/>
              </a:spcAft>
              <a:buClr>
                <a:schemeClr val="accent1"/>
              </a:buClr>
              <a:buFont typeface="Wingdings 2"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spcAft>
                <a:spcPts val="600"/>
              </a:spcAft>
              <a:buClr>
                <a:schemeClr val="accent1"/>
              </a:buClr>
              <a:buFont typeface="Wingdings 2"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spcAft>
                <a:spcPts val="600"/>
              </a:spcAft>
              <a:buClr>
                <a:schemeClr val="accent1"/>
              </a:buClr>
              <a:buFont typeface="Wingdings 2"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spcAft>
                <a:spcPts val="600"/>
              </a:spcAft>
              <a:buClr>
                <a:schemeClr val="accent1"/>
              </a:buClr>
              <a:buFont typeface="Wingdings 2" charset="2"/>
              <a:buNone/>
              <a:defRPr sz="1400" kern="1200">
                <a:solidFill>
                  <a:schemeClr val="tx1">
                    <a:tint val="75000"/>
                  </a:schemeClr>
                </a:solidFill>
                <a:latin typeface="+mn-lt"/>
                <a:ea typeface="+mn-ea"/>
                <a:cs typeface="+mn-cs"/>
              </a:defRPr>
            </a:lvl9pPr>
          </a:lstStyle>
          <a:p>
            <a:pPr>
              <a:spcBef>
                <a:spcPts val="0"/>
              </a:spcBef>
              <a:spcAft>
                <a:spcPts val="0"/>
              </a:spcAft>
            </a:pP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2210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grpId="0" nodeType="withEffect" nodePh="1">
                                  <p:stCondLst>
                                    <p:cond delay="0"/>
                                  </p:stCondLst>
                                  <p:endCondLst>
                                    <p:cond evt="begin" delay="0">
                                      <p:tn val="15"/>
                                    </p:cond>
                                  </p:end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nodePh="1">
                                  <p:stCondLst>
                                    <p:cond delay="0"/>
                                  </p:stCondLst>
                                  <p:endCondLst>
                                    <p:cond evt="begin" delay="0">
                                      <p:tn val="17"/>
                                    </p:cond>
                                  </p:end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5C44DBB-AD7C-4682-B258-6367305D20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A1CED323-FAF0-4E0B-8717-FC1F468A28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87225" y="1696777"/>
            <a:ext cx="0" cy="3464447"/>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E43CB897-7862-6D5C-D907-9BC002FCAFAC}"/>
              </a:ext>
            </a:extLst>
          </p:cNvPr>
          <p:cNvSpPr txBox="1"/>
          <p:nvPr/>
        </p:nvSpPr>
        <p:spPr>
          <a:xfrm>
            <a:off x="697386" y="2286000"/>
            <a:ext cx="2565101" cy="1323439"/>
          </a:xfrm>
          <a:prstGeom prst="rect">
            <a:avLst/>
          </a:prstGeom>
          <a:noFill/>
        </p:spPr>
        <p:txBody>
          <a:bodyPr wrap="square" rtlCol="0">
            <a:spAutoFit/>
          </a:bodyPr>
          <a:lstStyle/>
          <a:p>
            <a:r>
              <a:rPr lang="en-US" sz="4000" b="1" dirty="0">
                <a:latin typeface="Bw Modelica" panose="00000600000000000000" pitchFamily="50" charset="0"/>
                <a:cs typeface="Arial" panose="020B0604020202020204" pitchFamily="34" charset="0"/>
              </a:rPr>
              <a:t>We need to talk</a:t>
            </a:r>
            <a:endParaRPr lang="en-US" sz="1400" b="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D09D28CC-C59F-0D76-640C-D2BA86574151}"/>
              </a:ext>
            </a:extLst>
          </p:cNvPr>
          <p:cNvSpPr txBox="1"/>
          <p:nvPr/>
        </p:nvSpPr>
        <p:spPr>
          <a:xfrm>
            <a:off x="3581400" y="2438400"/>
            <a:ext cx="4393811" cy="1569660"/>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Talking about suicide is hard</a:t>
            </a:r>
          </a:p>
          <a:p>
            <a:pPr algn="ctr"/>
            <a:endParaRPr lang="en-US" sz="2400" dirty="0">
              <a:latin typeface="Arial" panose="020B0604020202020204" pitchFamily="34" charset="0"/>
              <a:cs typeface="Arial" panose="020B0604020202020204" pitchFamily="34" charset="0"/>
            </a:endParaRPr>
          </a:p>
          <a:p>
            <a:pPr algn="ctr"/>
            <a:r>
              <a:rPr lang="en-US" sz="2400" dirty="0">
                <a:latin typeface="Bw Modelica" panose="00000600000000000000" pitchFamily="50" charset="0"/>
                <a:cs typeface="Arial" panose="020B0604020202020204" pitchFamily="34" charset="0"/>
              </a:rPr>
              <a:t>Our goal is to prevent suicide</a:t>
            </a: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33134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1E30024-2A76-01EB-7550-9AA411F46189}"/>
              </a:ext>
            </a:extLst>
          </p:cNvPr>
          <p:cNvSpPr>
            <a:spLocks noGrp="1" noRot="1" noMove="1" noResize="1" noEditPoints="1" noAdjustHandles="1" noChangeArrowheads="1" noChangeShapeType="1"/>
          </p:cNvSpPr>
          <p:nvPr/>
        </p:nvSpPr>
        <p:spPr>
          <a:xfrm>
            <a:off x="0" y="0"/>
            <a:ext cx="9144000" cy="1905000"/>
          </a:xfrm>
          <a:prstGeom prst="rect">
            <a:avLst/>
          </a:prstGeom>
          <a:pattFill prst="wdUpDiag">
            <a:fgClr>
              <a:schemeClr val="accent1"/>
            </a:fgClr>
            <a:bgClr>
              <a:schemeClr val="bg2">
                <a:lumMod val="60000"/>
                <a:lumOff val="40000"/>
              </a:schemeClr>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421869" y="3200400"/>
            <a:ext cx="3159529" cy="2276475"/>
          </a:xfrm>
          <a:effectLst/>
        </p:spPr>
        <p:txBody>
          <a:bodyPr anchor="t">
            <a:noAutofit/>
          </a:bodyPr>
          <a:lstStyle/>
          <a:p>
            <a:r>
              <a:rPr lang="en-US" altLang="en-US" sz="1900" b="0" dirty="0">
                <a:solidFill>
                  <a:schemeClr val="tx1"/>
                </a:solidFill>
                <a:effectLst/>
                <a:latin typeface="Arial" panose="020B0604020202020204" pitchFamily="34" charset="0"/>
                <a:cs typeface="Arial" panose="020B0604020202020204" pitchFamily="34" charset="0"/>
              </a:rPr>
              <a:t>“I’ve decided to kill myself.”</a:t>
            </a:r>
            <a:br>
              <a:rPr lang="en-US" altLang="en-US" sz="2000" b="0" dirty="0">
                <a:solidFill>
                  <a:schemeClr val="tx1"/>
                </a:solidFill>
                <a:effectLst/>
                <a:latin typeface="Arial" panose="020B0604020202020204" pitchFamily="34" charset="0"/>
                <a:cs typeface="Arial" panose="020B0604020202020204" pitchFamily="34" charset="0"/>
              </a:rPr>
            </a:br>
            <a:br>
              <a:rPr lang="en-US" altLang="en-US" sz="2000" b="0" dirty="0">
                <a:solidFill>
                  <a:schemeClr val="tx1"/>
                </a:solidFill>
                <a:effectLst/>
                <a:latin typeface="Arial" panose="020B0604020202020204" pitchFamily="34" charset="0"/>
                <a:cs typeface="Arial" panose="020B0604020202020204" pitchFamily="34" charset="0"/>
              </a:rPr>
            </a:br>
            <a:r>
              <a:rPr lang="en-US" altLang="en-US" sz="2000" b="0" dirty="0">
                <a:solidFill>
                  <a:schemeClr val="tx1"/>
                </a:solidFill>
                <a:effectLst/>
                <a:latin typeface="Arial" panose="020B0604020202020204" pitchFamily="34" charset="0"/>
                <a:cs typeface="Arial" panose="020B0604020202020204" pitchFamily="34" charset="0"/>
              </a:rPr>
              <a:t>“I wish I were dead.”</a:t>
            </a:r>
            <a:br>
              <a:rPr lang="en-US" altLang="en-US" sz="2000" b="0" dirty="0">
                <a:solidFill>
                  <a:schemeClr val="tx1"/>
                </a:solidFill>
                <a:effectLst/>
                <a:latin typeface="Arial" panose="020B0604020202020204" pitchFamily="34" charset="0"/>
                <a:cs typeface="Arial" panose="020B0604020202020204" pitchFamily="34" charset="0"/>
              </a:rPr>
            </a:br>
            <a:br>
              <a:rPr lang="en-US" altLang="en-US" sz="2000" b="0" dirty="0">
                <a:solidFill>
                  <a:schemeClr val="tx1"/>
                </a:solidFill>
                <a:effectLst/>
                <a:latin typeface="Arial" panose="020B0604020202020204" pitchFamily="34" charset="0"/>
                <a:cs typeface="Arial" panose="020B0604020202020204" pitchFamily="34" charset="0"/>
              </a:rPr>
            </a:br>
            <a:r>
              <a:rPr lang="en-US" altLang="en-US" sz="2000" b="0" dirty="0">
                <a:solidFill>
                  <a:schemeClr val="tx1"/>
                </a:solidFill>
                <a:effectLst/>
                <a:latin typeface="Arial" panose="020B0604020202020204" pitchFamily="34" charset="0"/>
                <a:cs typeface="Arial" panose="020B0604020202020204" pitchFamily="34" charset="0"/>
              </a:rPr>
              <a:t>“I’m going to end it all.”</a:t>
            </a:r>
            <a:br>
              <a:rPr lang="en-US" altLang="en-US" sz="2000" b="0" dirty="0">
                <a:solidFill>
                  <a:schemeClr val="tx1"/>
                </a:solidFill>
                <a:effectLst/>
                <a:latin typeface="Arial" panose="020B0604020202020204" pitchFamily="34" charset="0"/>
                <a:cs typeface="Arial" panose="020B0604020202020204" pitchFamily="34" charset="0"/>
              </a:rPr>
            </a:br>
            <a:br>
              <a:rPr lang="en-US" altLang="en-US" sz="2000" b="0" dirty="0">
                <a:solidFill>
                  <a:schemeClr val="tx1"/>
                </a:solidFill>
                <a:effectLst/>
                <a:latin typeface="Arial" panose="020B0604020202020204" pitchFamily="34" charset="0"/>
                <a:cs typeface="Arial" panose="020B0604020202020204" pitchFamily="34" charset="0"/>
              </a:rPr>
            </a:br>
            <a:r>
              <a:rPr lang="en-US" altLang="en-US" sz="1800" b="0" dirty="0">
                <a:solidFill>
                  <a:schemeClr val="tx1"/>
                </a:solidFill>
                <a:effectLst/>
                <a:latin typeface="Arial" panose="020B0604020202020204" pitchFamily="34" charset="0"/>
                <a:cs typeface="Arial" panose="020B0604020202020204" pitchFamily="34" charset="0"/>
              </a:rPr>
              <a:t>“If ____ doesn’t happen, I’ll kill myself.”</a:t>
            </a:r>
            <a:endParaRPr lang="en-US" sz="2000" b="0" dirty="0">
              <a:solidFill>
                <a:schemeClr val="tx1"/>
              </a:solidFill>
              <a:effectLst/>
              <a:latin typeface="Arial" panose="020B0604020202020204" pitchFamily="34" charset="0"/>
              <a:cs typeface="Arial" panose="020B0604020202020204" pitchFamily="34" charset="0"/>
            </a:endParaRPr>
          </a:p>
        </p:txBody>
      </p:sp>
      <p:sp>
        <p:nvSpPr>
          <p:cNvPr id="4" name="Rectangle 3"/>
          <p:cNvSpPr/>
          <p:nvPr/>
        </p:nvSpPr>
        <p:spPr>
          <a:xfrm>
            <a:off x="816026" y="2445008"/>
            <a:ext cx="1527476" cy="480131"/>
          </a:xfrm>
          <a:prstGeom prst="rect">
            <a:avLst/>
          </a:prstGeom>
        </p:spPr>
        <p:txBody>
          <a:bodyPr wrap="square">
            <a:spAutoFit/>
          </a:bodyPr>
          <a:lstStyle/>
          <a:p>
            <a:pPr>
              <a:lnSpc>
                <a:spcPct val="90000"/>
              </a:lnSpc>
              <a:buFont typeface="Wingdings" pitchFamily="2" charset="2"/>
              <a:buNone/>
            </a:pPr>
            <a:r>
              <a:rPr lang="en-US" altLang="en-US" sz="2800" b="1" dirty="0">
                <a:ln w="1905"/>
                <a:latin typeface="Bw Modelica" panose="00000600000000000000" pitchFamily="50" charset="0"/>
              </a:rPr>
              <a:t>Direct</a:t>
            </a:r>
          </a:p>
        </p:txBody>
      </p:sp>
      <p:pic>
        <p:nvPicPr>
          <p:cNvPr id="5" name="Picture 4" descr="Shape&#10;&#10;Description automatically generated">
            <a:extLst>
              <a:ext uri="{FF2B5EF4-FFF2-40B4-BE49-F238E27FC236}">
                <a16:creationId xmlns:a16="http://schemas.microsoft.com/office/drawing/2014/main" id="{1A57EA28-07F9-CAD1-4A41-2A21C11A28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002" y="203296"/>
            <a:ext cx="1163334" cy="1163334"/>
          </a:xfrm>
          <a:prstGeom prst="rect">
            <a:avLst/>
          </a:prstGeom>
        </p:spPr>
      </p:pic>
      <p:sp>
        <p:nvSpPr>
          <p:cNvPr id="3" name="Rectangle 2">
            <a:extLst>
              <a:ext uri="{FF2B5EF4-FFF2-40B4-BE49-F238E27FC236}">
                <a16:creationId xmlns:a16="http://schemas.microsoft.com/office/drawing/2014/main" id="{D81CD40E-4A1A-F9C8-AD7E-327D3BEE3404}"/>
              </a:ext>
            </a:extLst>
          </p:cNvPr>
          <p:cNvSpPr/>
          <p:nvPr/>
        </p:nvSpPr>
        <p:spPr>
          <a:xfrm>
            <a:off x="3810000" y="3200400"/>
            <a:ext cx="5105400" cy="2834622"/>
          </a:xfrm>
          <a:prstGeom prst="rect">
            <a:avLst/>
          </a:prstGeom>
        </p:spPr>
        <p:txBody>
          <a:bodyPr wrap="square">
            <a:spAutoFit/>
          </a:bodyPr>
          <a:lstStyle/>
          <a:p>
            <a:pPr>
              <a:lnSpc>
                <a:spcPct val="90000"/>
              </a:lnSpc>
            </a:pPr>
            <a:r>
              <a:rPr lang="en-US" altLang="en-US" dirty="0">
                <a:latin typeface="Arial" panose="020B0604020202020204" pitchFamily="34" charset="0"/>
                <a:cs typeface="Arial" panose="020B0604020202020204" pitchFamily="34" charset="0"/>
              </a:rPr>
              <a:t>“I’m tired of life, I just can’t go on.”</a:t>
            </a:r>
          </a:p>
          <a:p>
            <a:pPr>
              <a:lnSpc>
                <a:spcPct val="90000"/>
              </a:lnSpc>
            </a:pPr>
            <a:endParaRPr lang="en-US" altLang="en-US" dirty="0">
              <a:latin typeface="Arial" panose="020B0604020202020204" pitchFamily="34" charset="0"/>
              <a:cs typeface="Arial" panose="020B0604020202020204" pitchFamily="34" charset="0"/>
            </a:endParaRPr>
          </a:p>
          <a:p>
            <a:pPr>
              <a:lnSpc>
                <a:spcPct val="90000"/>
              </a:lnSpc>
            </a:pPr>
            <a:r>
              <a:rPr lang="en-US" altLang="en-US" dirty="0">
                <a:latin typeface="Arial" panose="020B0604020202020204" pitchFamily="34" charset="0"/>
                <a:cs typeface="Arial" panose="020B0604020202020204" pitchFamily="34" charset="0"/>
              </a:rPr>
              <a:t>“My family is better off without me.”</a:t>
            </a:r>
          </a:p>
          <a:p>
            <a:pPr>
              <a:lnSpc>
                <a:spcPct val="90000"/>
              </a:lnSpc>
            </a:pPr>
            <a:endParaRPr lang="en-US" altLang="en-US" dirty="0">
              <a:latin typeface="Arial" panose="020B0604020202020204" pitchFamily="34" charset="0"/>
              <a:cs typeface="Arial" panose="020B0604020202020204" pitchFamily="34" charset="0"/>
            </a:endParaRPr>
          </a:p>
          <a:p>
            <a:pPr>
              <a:lnSpc>
                <a:spcPct val="90000"/>
              </a:lnSpc>
            </a:pPr>
            <a:r>
              <a:rPr lang="en-US" altLang="en-US" dirty="0">
                <a:latin typeface="Arial" panose="020B0604020202020204" pitchFamily="34" charset="0"/>
                <a:cs typeface="Arial" panose="020B0604020202020204" pitchFamily="34" charset="0"/>
              </a:rPr>
              <a:t>“Who cares if I’m dead anyway.”</a:t>
            </a:r>
          </a:p>
          <a:p>
            <a:pPr>
              <a:lnSpc>
                <a:spcPct val="90000"/>
              </a:lnSpc>
            </a:pPr>
            <a:endParaRPr lang="en-US" altLang="en-US" dirty="0">
              <a:latin typeface="Arial" panose="020B0604020202020204" pitchFamily="34" charset="0"/>
              <a:cs typeface="Arial" panose="020B0604020202020204" pitchFamily="34" charset="0"/>
            </a:endParaRPr>
          </a:p>
          <a:p>
            <a:pPr>
              <a:lnSpc>
                <a:spcPct val="90000"/>
              </a:lnSpc>
            </a:pPr>
            <a:r>
              <a:rPr lang="en-US" altLang="en-US" dirty="0">
                <a:latin typeface="Arial" panose="020B0604020202020204" pitchFamily="34" charset="0"/>
                <a:cs typeface="Arial" panose="020B0604020202020204" pitchFamily="34" charset="0"/>
              </a:rPr>
              <a:t>“I wish I didn’t exist.”</a:t>
            </a:r>
          </a:p>
          <a:p>
            <a:pPr>
              <a:lnSpc>
                <a:spcPct val="90000"/>
              </a:lnSpc>
            </a:pPr>
            <a:endParaRPr lang="en-US" altLang="en-US" dirty="0">
              <a:latin typeface="Arial" panose="020B0604020202020204" pitchFamily="34" charset="0"/>
              <a:cs typeface="Arial" panose="020B0604020202020204" pitchFamily="34" charset="0"/>
            </a:endParaRPr>
          </a:p>
          <a:p>
            <a:pPr>
              <a:lnSpc>
                <a:spcPct val="90000"/>
              </a:lnSpc>
            </a:pPr>
            <a:r>
              <a:rPr lang="en-US" altLang="en-US" dirty="0">
                <a:latin typeface="Arial" panose="020B0604020202020204" pitchFamily="34" charset="0"/>
                <a:cs typeface="Arial" panose="020B0604020202020204" pitchFamily="34" charset="0"/>
              </a:rPr>
              <a:t>“I won’t be around much longer.”</a:t>
            </a:r>
          </a:p>
          <a:p>
            <a:pPr>
              <a:lnSpc>
                <a:spcPct val="90000"/>
              </a:lnSpc>
            </a:pPr>
            <a:endParaRPr lang="en-US" altLang="en-US" dirty="0">
              <a:latin typeface="Arial" panose="020B0604020202020204" pitchFamily="34" charset="0"/>
              <a:cs typeface="Arial" panose="020B0604020202020204" pitchFamily="34" charset="0"/>
            </a:endParaRPr>
          </a:p>
          <a:p>
            <a:pPr>
              <a:lnSpc>
                <a:spcPct val="90000"/>
              </a:lnSpc>
            </a:pPr>
            <a:r>
              <a:rPr lang="en-US" altLang="en-US" dirty="0">
                <a:latin typeface="Arial" panose="020B0604020202020204" pitchFamily="34" charset="0"/>
                <a:cs typeface="Arial" panose="020B0604020202020204" pitchFamily="34" charset="0"/>
              </a:rPr>
              <a:t>“Pretty soon you won’t have to worry about me.”</a:t>
            </a:r>
            <a:endParaRPr lang="en-US" altLang="en-US" sz="1200" dirty="0">
              <a:latin typeface="Arial" panose="020B060402020202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id="{CC6F06FF-CAF8-7655-EFCA-AF9EF9BA6BCA}"/>
              </a:ext>
            </a:extLst>
          </p:cNvPr>
          <p:cNvCxnSpPr>
            <a:cxnSpLocks noGrp="1" noRot="1" noMove="1" noResize="1" noEditPoints="1" noAdjustHandles="1" noChangeArrowheads="1" noChangeShapeType="1"/>
          </p:cNvCxnSpPr>
          <p:nvPr/>
        </p:nvCxnSpPr>
        <p:spPr>
          <a:xfrm>
            <a:off x="3657600" y="3200400"/>
            <a:ext cx="0" cy="300772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98DEFC45-DD4E-E248-47E5-4D11CD31FBB7}"/>
              </a:ext>
            </a:extLst>
          </p:cNvPr>
          <p:cNvSpPr/>
          <p:nvPr/>
        </p:nvSpPr>
        <p:spPr>
          <a:xfrm>
            <a:off x="4544452" y="2422687"/>
            <a:ext cx="1591285" cy="480131"/>
          </a:xfrm>
          <a:prstGeom prst="rect">
            <a:avLst/>
          </a:prstGeom>
        </p:spPr>
        <p:txBody>
          <a:bodyPr wrap="square">
            <a:spAutoFit/>
          </a:bodyPr>
          <a:lstStyle/>
          <a:p>
            <a:pPr algn="ctr">
              <a:lnSpc>
                <a:spcPct val="90000"/>
              </a:lnSpc>
              <a:buFont typeface="Wingdings" pitchFamily="2" charset="2"/>
              <a:buNone/>
            </a:pPr>
            <a:r>
              <a:rPr lang="en-US" altLang="en-US" sz="2800" b="1" dirty="0">
                <a:ln w="1905"/>
                <a:latin typeface="Bw Modelica" panose="00000600000000000000" pitchFamily="50" charset="0"/>
              </a:rPr>
              <a:t>Indirect</a:t>
            </a:r>
          </a:p>
        </p:txBody>
      </p:sp>
      <p:sp>
        <p:nvSpPr>
          <p:cNvPr id="9" name="Rectangle: Rounded Corners 8">
            <a:extLst>
              <a:ext uri="{FF2B5EF4-FFF2-40B4-BE49-F238E27FC236}">
                <a16:creationId xmlns:a16="http://schemas.microsoft.com/office/drawing/2014/main" id="{3F07B6FB-36E3-1278-B0CA-C2600F52DF4F}"/>
              </a:ext>
            </a:extLst>
          </p:cNvPr>
          <p:cNvSpPr/>
          <p:nvPr/>
        </p:nvSpPr>
        <p:spPr>
          <a:xfrm>
            <a:off x="457200" y="2288732"/>
            <a:ext cx="2245128" cy="753354"/>
          </a:xfrm>
          <a:prstGeom prst="roundRect">
            <a:avLst/>
          </a:prstGeom>
          <a:noFill/>
          <a:ln>
            <a:solidFill>
              <a:srgbClr val="7AC8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F3BA7182-82E9-9A36-178E-FD4560CD80D8}"/>
              </a:ext>
            </a:extLst>
          </p:cNvPr>
          <p:cNvSpPr/>
          <p:nvPr/>
        </p:nvSpPr>
        <p:spPr>
          <a:xfrm>
            <a:off x="4258451" y="2308397"/>
            <a:ext cx="2245128" cy="753354"/>
          </a:xfrm>
          <a:prstGeom prst="roundRect">
            <a:avLst/>
          </a:prstGeom>
          <a:noFill/>
          <a:ln>
            <a:solidFill>
              <a:srgbClr val="7AC8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6F2CD9C2-D222-4CF3-96E9-AC794580C7F6}"/>
              </a:ext>
            </a:extLst>
          </p:cNvPr>
          <p:cNvSpPr txBox="1">
            <a:spLocks/>
          </p:cNvSpPr>
          <p:nvPr/>
        </p:nvSpPr>
        <p:spPr>
          <a:xfrm>
            <a:off x="1453338" y="479587"/>
            <a:ext cx="5423244" cy="1295400"/>
          </a:xfrm>
          <a:prstGeom prst="rect">
            <a:avLst/>
          </a:prstGeom>
          <a:effectLst/>
        </p:spPr>
        <p:txBody>
          <a:bodyPr>
            <a:normAutofit/>
          </a:bodyPr>
          <a:lst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ts val="3600"/>
              </a:lnSpc>
            </a:pPr>
            <a:r>
              <a:rPr lang="en-US" sz="4400" dirty="0"/>
              <a:t>Direct </a:t>
            </a:r>
            <a:r>
              <a:rPr lang="en-US" dirty="0"/>
              <a:t>vs</a:t>
            </a:r>
            <a:r>
              <a:rPr lang="en-US" sz="4400" dirty="0"/>
              <a:t> Indirect </a:t>
            </a:r>
          </a:p>
          <a:p>
            <a:pPr>
              <a:lnSpc>
                <a:spcPts val="3600"/>
              </a:lnSpc>
            </a:pPr>
            <a:r>
              <a:rPr lang="en-US" dirty="0"/>
              <a:t>	 </a:t>
            </a:r>
            <a:r>
              <a:rPr lang="en-US" sz="2800" dirty="0"/>
              <a:t>Verbal Warning Signs</a:t>
            </a:r>
            <a:endParaRPr lang="en-US" sz="3200" dirty="0"/>
          </a:p>
        </p:txBody>
      </p:sp>
      <p:cxnSp>
        <p:nvCxnSpPr>
          <p:cNvPr id="15" name="Straight Arrow Connector 14">
            <a:extLst>
              <a:ext uri="{FF2B5EF4-FFF2-40B4-BE49-F238E27FC236}">
                <a16:creationId xmlns:a16="http://schemas.microsoft.com/office/drawing/2014/main" id="{6281D300-0373-145B-6218-DDE641780025}"/>
              </a:ext>
            </a:extLst>
          </p:cNvPr>
          <p:cNvCxnSpPr>
            <a:cxnSpLocks noGrp="1" noRot="1" noMove="1" noResize="1" noEditPoints="1" noAdjustHandles="1" noChangeArrowheads="1" noChangeShapeType="1"/>
          </p:cNvCxnSpPr>
          <p:nvPr/>
        </p:nvCxnSpPr>
        <p:spPr>
          <a:xfrm>
            <a:off x="1676400" y="1000465"/>
            <a:ext cx="0" cy="1209335"/>
          </a:xfrm>
          <a:prstGeom prst="straightConnector1">
            <a:avLst/>
          </a:prstGeom>
          <a:ln w="15875">
            <a:solidFill>
              <a:schemeClr val="tx1">
                <a:alpha val="38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8" name="Connector: Elbow 17">
            <a:extLst>
              <a:ext uri="{FF2B5EF4-FFF2-40B4-BE49-F238E27FC236}">
                <a16:creationId xmlns:a16="http://schemas.microsoft.com/office/drawing/2014/main" id="{0BCE9852-6F57-160A-2E4B-B6F4F0F48F69}"/>
              </a:ext>
            </a:extLst>
          </p:cNvPr>
          <p:cNvCxnSpPr>
            <a:cxnSpLocks noGrp="1" noRot="1" noMove="1" noResize="1" noEditPoints="1" noAdjustHandles="1" noChangeArrowheads="1" noChangeShapeType="1"/>
          </p:cNvCxnSpPr>
          <p:nvPr/>
        </p:nvCxnSpPr>
        <p:spPr>
          <a:xfrm rot="10800000" flipV="1">
            <a:off x="6629653" y="2075434"/>
            <a:ext cx="1530512" cy="666400"/>
          </a:xfrm>
          <a:prstGeom prst="bentConnector3">
            <a:avLst>
              <a:gd name="adj1" fmla="val 50000"/>
            </a:avLst>
          </a:prstGeom>
          <a:ln w="15875">
            <a:solidFill>
              <a:schemeClr val="tx1">
                <a:alpha val="60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9" name="Connector: Elbow 18">
            <a:extLst>
              <a:ext uri="{FF2B5EF4-FFF2-40B4-BE49-F238E27FC236}">
                <a16:creationId xmlns:a16="http://schemas.microsoft.com/office/drawing/2014/main" id="{DE7E7578-0FFA-069E-1B7E-BD9682B1634A}"/>
              </a:ext>
            </a:extLst>
          </p:cNvPr>
          <p:cNvCxnSpPr>
            <a:cxnSpLocks noGrp="1" noRot="1" noMove="1" noResize="1" noEditPoints="1" noAdjustHandles="1" noChangeArrowheads="1" noChangeShapeType="1"/>
          </p:cNvCxnSpPr>
          <p:nvPr/>
        </p:nvCxnSpPr>
        <p:spPr>
          <a:xfrm rot="16200000" flipH="1">
            <a:off x="7240055" y="1155323"/>
            <a:ext cx="1074967" cy="765254"/>
          </a:xfrm>
          <a:prstGeom prst="bentConnector3">
            <a:avLst/>
          </a:prstGeom>
          <a:ln w="15875">
            <a:solidFill>
              <a:schemeClr val="tx1">
                <a:alpha val="6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Connector: Elbow 29">
            <a:extLst>
              <a:ext uri="{FF2B5EF4-FFF2-40B4-BE49-F238E27FC236}">
                <a16:creationId xmlns:a16="http://schemas.microsoft.com/office/drawing/2014/main" id="{C96B0DD5-E51D-1AEF-DB88-DAFB3561E449}"/>
              </a:ext>
            </a:extLst>
          </p:cNvPr>
          <p:cNvCxnSpPr>
            <a:cxnSpLocks noGrp="1" noRot="1" noMove="1" noResize="1" noEditPoints="1" noAdjustHandles="1" noChangeArrowheads="1" noChangeShapeType="1"/>
          </p:cNvCxnSpPr>
          <p:nvPr/>
        </p:nvCxnSpPr>
        <p:spPr>
          <a:xfrm>
            <a:off x="6135737" y="822978"/>
            <a:ext cx="1269194" cy="177487"/>
          </a:xfrm>
          <a:prstGeom prst="bentConnector3">
            <a:avLst>
              <a:gd name="adj1" fmla="val 50000"/>
            </a:avLst>
          </a:prstGeom>
          <a:ln w="15875">
            <a:solidFill>
              <a:schemeClr val="tx1">
                <a:alpha val="6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5956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barn(inVertical)">
                                      <p:cBhvr>
                                        <p:cTn id="18" dur="500"/>
                                        <p:tgtEl>
                                          <p:spTgt spid="3">
                                            <p:txEl>
                                              <p:pRg st="4" end="4"/>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barn(inVertical)">
                                      <p:cBhvr>
                                        <p:cTn id="21" dur="500"/>
                                        <p:tgtEl>
                                          <p:spTgt spid="3">
                                            <p:txEl>
                                              <p:pRg st="6" end="6"/>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3">
                                            <p:txEl>
                                              <p:pRg st="8" end="8"/>
                                            </p:txEl>
                                          </p:spTgt>
                                        </p:tgtEl>
                                        <p:attrNameLst>
                                          <p:attrName>style.visibility</p:attrName>
                                        </p:attrNameLst>
                                      </p:cBhvr>
                                      <p:to>
                                        <p:strVal val="visible"/>
                                      </p:to>
                                    </p:set>
                                    <p:animEffect transition="in" filter="barn(inVertical)">
                                      <p:cBhvr>
                                        <p:cTn id="24" dur="500"/>
                                        <p:tgtEl>
                                          <p:spTgt spid="3">
                                            <p:txEl>
                                              <p:pRg st="8" end="8"/>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Effect transition="in" filter="barn(inVertical)">
                                      <p:cBhvr>
                                        <p:cTn id="2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61000"/>
            <a:lum/>
          </a:blip>
          <a:srcRect/>
          <a:stretch>
            <a:fillRect l="-10000" t="-14000" r="-10000" b="14000"/>
          </a:stretch>
        </a:blipFill>
        <a:effectLst/>
      </p:bgPr>
    </p:bg>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8775F366-526C-4C42-8931-696FFE8AA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6="http://schemas.microsoft.com/office/drawing/2014/main"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F421E41F-66E2-3CB5-E577-061BBD93DC7C}"/>
              </a:ext>
            </a:extLst>
          </p:cNvPr>
          <p:cNvSpPr>
            <a:spLocks noGrp="1" noRot="1" noMove="1" noResize="1" noEditPoints="1" noAdjustHandles="1" noChangeArrowheads="1" noChangeShapeType="1"/>
          </p:cNvSpPr>
          <p:nvPr/>
        </p:nvSpPr>
        <p:spPr>
          <a:xfrm>
            <a:off x="0" y="1165792"/>
            <a:ext cx="9162288" cy="4597580"/>
          </a:xfrm>
          <a:prstGeom prst="rect">
            <a:avLst/>
          </a:prstGeom>
          <a:solidFill>
            <a:schemeClr val="tx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a:extLst>
              <a:ext uri="{FF2B5EF4-FFF2-40B4-BE49-F238E27FC236}">
                <a16:creationId xmlns:a16="http://schemas.microsoft.com/office/drawing/2014/main" id="{597EA66B-2AAB-42B0-9F9D-38920D8D82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360EBE3-31BB-422F-AA87-FA3873DAE4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0800000">
            <a:off x="0" y="5388384"/>
            <a:ext cx="9144000" cy="1469616"/>
          </a:xfrm>
          <a:custGeom>
            <a:avLst/>
            <a:gdLst>
              <a:gd name="connsiteX0" fmla="*/ 6113881 w 12192000"/>
              <a:gd name="connsiteY0" fmla="*/ 1469616 h 1469616"/>
              <a:gd name="connsiteX1" fmla="*/ 6101181 w 12192000"/>
              <a:gd name="connsiteY1" fmla="*/ 1469616 h 1469616"/>
              <a:gd name="connsiteX2" fmla="*/ 6090598 w 12192000"/>
              <a:gd name="connsiteY2" fmla="*/ 1469616 h 1469616"/>
              <a:gd name="connsiteX3" fmla="*/ 6077897 w 12192000"/>
              <a:gd name="connsiteY3" fmla="*/ 1464854 h 1469616"/>
              <a:gd name="connsiteX4" fmla="*/ 6065198 w 12192000"/>
              <a:gd name="connsiteY4" fmla="*/ 1460091 h 1469616"/>
              <a:gd name="connsiteX5" fmla="*/ 6056731 w 12192000"/>
              <a:gd name="connsiteY5" fmla="*/ 1456916 h 1469616"/>
              <a:gd name="connsiteX6" fmla="*/ 5678033 w 12192000"/>
              <a:gd name="connsiteY6" fmla="*/ 1172892 h 1469616"/>
              <a:gd name="connsiteX7" fmla="*/ 0 w 12192000"/>
              <a:gd name="connsiteY7" fmla="*/ 1172892 h 1469616"/>
              <a:gd name="connsiteX8" fmla="*/ 0 w 12192000"/>
              <a:gd name="connsiteY8" fmla="*/ 1162370 h 1469616"/>
              <a:gd name="connsiteX9" fmla="*/ 0 w 12192000"/>
              <a:gd name="connsiteY9" fmla="*/ 403347 h 1469616"/>
              <a:gd name="connsiteX10" fmla="*/ 0 w 12192000"/>
              <a:gd name="connsiteY10" fmla="*/ 0 h 1469616"/>
              <a:gd name="connsiteX11" fmla="*/ 12192000 w 12192000"/>
              <a:gd name="connsiteY11" fmla="*/ 0 h 1469616"/>
              <a:gd name="connsiteX12" fmla="*/ 12192000 w 12192000"/>
              <a:gd name="connsiteY12" fmla="*/ 403347 h 1469616"/>
              <a:gd name="connsiteX13" fmla="*/ 12192000 w 12192000"/>
              <a:gd name="connsiteY13" fmla="*/ 1162370 h 1469616"/>
              <a:gd name="connsiteX14" fmla="*/ 12192000 w 12192000"/>
              <a:gd name="connsiteY14" fmla="*/ 1172892 h 1469616"/>
              <a:gd name="connsiteX15" fmla="*/ 6524330 w 12192000"/>
              <a:gd name="connsiteY15" fmla="*/ 1172892 h 1469616"/>
              <a:gd name="connsiteX16" fmla="*/ 6145631 w 12192000"/>
              <a:gd name="connsiteY16" fmla="*/ 1456916 h 1469616"/>
              <a:gd name="connsiteX17" fmla="*/ 6137163 w 12192000"/>
              <a:gd name="connsiteY17" fmla="*/ 1460091 h 1469616"/>
              <a:gd name="connsiteX18" fmla="*/ 6124463 w 12192000"/>
              <a:gd name="connsiteY18" fmla="*/ 1464854 h 146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0" h="1469616">
                <a:moveTo>
                  <a:pt x="6113881" y="1469616"/>
                </a:moveTo>
                <a:lnTo>
                  <a:pt x="6101181" y="1469616"/>
                </a:lnTo>
                <a:lnTo>
                  <a:pt x="6090598" y="1469616"/>
                </a:lnTo>
                <a:lnTo>
                  <a:pt x="6077897" y="1464854"/>
                </a:lnTo>
                <a:lnTo>
                  <a:pt x="6065198" y="1460091"/>
                </a:lnTo>
                <a:lnTo>
                  <a:pt x="6056731" y="1456916"/>
                </a:lnTo>
                <a:lnTo>
                  <a:pt x="5678033" y="1172892"/>
                </a:lnTo>
                <a:lnTo>
                  <a:pt x="0" y="1172892"/>
                </a:lnTo>
                <a:lnTo>
                  <a:pt x="0" y="1162370"/>
                </a:lnTo>
                <a:lnTo>
                  <a:pt x="0" y="403347"/>
                </a:lnTo>
                <a:lnTo>
                  <a:pt x="0" y="0"/>
                </a:lnTo>
                <a:lnTo>
                  <a:pt x="12192000" y="0"/>
                </a:lnTo>
                <a:lnTo>
                  <a:pt x="12192000" y="403347"/>
                </a:lnTo>
                <a:lnTo>
                  <a:pt x="12192000" y="1162370"/>
                </a:lnTo>
                <a:lnTo>
                  <a:pt x="12192000" y="1172892"/>
                </a:lnTo>
                <a:lnTo>
                  <a:pt x="6524330" y="1172892"/>
                </a:lnTo>
                <a:lnTo>
                  <a:pt x="6145631" y="1456916"/>
                </a:lnTo>
                <a:lnTo>
                  <a:pt x="6137163" y="1460091"/>
                </a:lnTo>
                <a:lnTo>
                  <a:pt x="6124463" y="1464854"/>
                </a:lnTo>
                <a:close/>
              </a:path>
            </a:pathLst>
          </a:custGeom>
          <a:ln>
            <a:noFill/>
          </a:ln>
          <a:effectLst/>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 name="Picture 2" descr="Shape&#10;&#10;Description automatically generated">
            <a:extLst>
              <a:ext uri="{FF2B5EF4-FFF2-40B4-BE49-F238E27FC236}">
                <a16:creationId xmlns:a16="http://schemas.microsoft.com/office/drawing/2014/main" id="{09E85F2A-DA7B-A1F4-A9EB-043C118BF4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2458"/>
            <a:ext cx="1163334" cy="1163334"/>
          </a:xfrm>
          <a:prstGeom prst="rect">
            <a:avLst/>
          </a:prstGeom>
        </p:spPr>
      </p:pic>
      <p:sp>
        <p:nvSpPr>
          <p:cNvPr id="2" name="Title 1"/>
          <p:cNvSpPr>
            <a:spLocks noGrp="1"/>
          </p:cNvSpPr>
          <p:nvPr>
            <p:ph type="title"/>
          </p:nvPr>
        </p:nvSpPr>
        <p:spPr>
          <a:xfrm>
            <a:off x="2362200" y="5763373"/>
            <a:ext cx="7929000" cy="2189254"/>
          </a:xfrm>
          <a:effectLst/>
        </p:spPr>
        <p:txBody>
          <a:bodyPr vert="horz" lIns="91440" tIns="45720" rIns="91440" bIns="45720" rtlCol="0" anchor="t">
            <a:normAutofit/>
          </a:bodyPr>
          <a:lstStyle/>
          <a:p>
            <a:pPr algn="ctr"/>
            <a:r>
              <a:rPr lang="en-US" sz="5400">
                <a:solidFill>
                  <a:schemeClr val="tx1"/>
                </a:solidFill>
                <a:cs typeface="+mj-cs"/>
              </a:rPr>
              <a:t>How can I help?</a:t>
            </a:r>
            <a:endParaRPr lang="en-US" sz="5400" dirty="0">
              <a:solidFill>
                <a:schemeClr val="tx1"/>
              </a:solidFill>
              <a:cs typeface="+mj-cs"/>
            </a:endParaRPr>
          </a:p>
        </p:txBody>
      </p:sp>
    </p:spTree>
    <p:extLst>
      <p:ext uri="{BB962C8B-B14F-4D97-AF65-F5344CB8AC3E}">
        <p14:creationId xmlns:p14="http://schemas.microsoft.com/office/powerpoint/2010/main" val="25341135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l="-6000" r="-6000"/>
          </a:stretch>
        </a:blip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3E1AF138-6436-8C80-D431-448058F9707E}"/>
              </a:ext>
            </a:extLst>
          </p:cNvPr>
          <p:cNvSpPr>
            <a:spLocks noGrp="1" noRot="1" noMove="1" noResize="1" noEditPoints="1" noAdjustHandles="1" noChangeArrowheads="1" noChangeShapeType="1"/>
          </p:cNvSpPr>
          <p:nvPr/>
        </p:nvSpPr>
        <p:spPr>
          <a:xfrm>
            <a:off x="0" y="0"/>
            <a:ext cx="9144000" cy="6858000"/>
          </a:xfrm>
          <a:prstGeom prst="rect">
            <a:avLst/>
          </a:prstGeom>
          <a:solidFill>
            <a:schemeClr val="accent1">
              <a:alpha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peech Bubble: Rectangle 20">
            <a:extLst>
              <a:ext uri="{FF2B5EF4-FFF2-40B4-BE49-F238E27FC236}">
                <a16:creationId xmlns:a16="http://schemas.microsoft.com/office/drawing/2014/main" id="{C91299C4-3384-214E-69AA-FB812714C0C0}"/>
              </a:ext>
            </a:extLst>
          </p:cNvPr>
          <p:cNvSpPr>
            <a:spLocks/>
          </p:cNvSpPr>
          <p:nvPr/>
        </p:nvSpPr>
        <p:spPr>
          <a:xfrm>
            <a:off x="3680301" y="4250243"/>
            <a:ext cx="2521650" cy="1905000"/>
          </a:xfrm>
          <a:prstGeom prst="wedgeRectCallout">
            <a:avLst>
              <a:gd name="adj1" fmla="val -21355"/>
              <a:gd name="adj2" fmla="val 67149"/>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A09CE7B-4A3F-D267-7932-62D214651552}"/>
              </a:ext>
            </a:extLst>
          </p:cNvPr>
          <p:cNvSpPr>
            <a:spLocks/>
          </p:cNvSpPr>
          <p:nvPr/>
        </p:nvSpPr>
        <p:spPr>
          <a:xfrm>
            <a:off x="5897151" y="4250243"/>
            <a:ext cx="2898509" cy="1905000"/>
          </a:xfrm>
          <a:prstGeom prst="rect">
            <a:avLst/>
          </a:prstGeom>
          <a:solidFill>
            <a:srgbClr val="0F6F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03B66466-6C34-86BC-4618-58729ED797A5}"/>
              </a:ext>
            </a:extLst>
          </p:cNvPr>
          <p:cNvSpPr>
            <a:spLocks noGrp="1"/>
          </p:cNvSpPr>
          <p:nvPr>
            <p:ph type="title"/>
          </p:nvPr>
        </p:nvSpPr>
        <p:spPr>
          <a:xfrm>
            <a:off x="521525" y="5421811"/>
            <a:ext cx="2521651" cy="485355"/>
          </a:xfrm>
          <a:effectLst/>
        </p:spPr>
        <p:txBody>
          <a:bodyPr>
            <a:noAutofit/>
          </a:bodyPr>
          <a:lstStyle/>
          <a:p>
            <a:pPr algn="ctr">
              <a:spcBef>
                <a:spcPts val="600"/>
              </a:spcBef>
              <a:spcAft>
                <a:spcPts val="600"/>
              </a:spcAft>
            </a:pPr>
            <a:r>
              <a:rPr lang="en-US" sz="1400" dirty="0">
                <a:solidFill>
                  <a:schemeClr val="tx1"/>
                </a:solidFill>
                <a:latin typeface="Arial" panose="020B0604020202020204" pitchFamily="34" charset="0"/>
                <a:cs typeface="Arial" panose="020B0604020202020204" pitchFamily="34" charset="0"/>
              </a:rPr>
              <a:t>If </a:t>
            </a:r>
            <a:r>
              <a:rPr lang="en-US" sz="1200" dirty="0">
                <a:solidFill>
                  <a:schemeClr val="tx1"/>
                </a:solidFill>
                <a:latin typeface="Arial" panose="020B0604020202020204" pitchFamily="34" charset="0"/>
                <a:cs typeface="Arial" panose="020B0604020202020204" pitchFamily="34" charset="0"/>
              </a:rPr>
              <a:t>you think that someone might be suicidal, </a:t>
            </a:r>
            <a:r>
              <a:rPr lang="en-US" sz="1200" b="1" dirty="0">
                <a:solidFill>
                  <a:schemeClr val="tx1"/>
                </a:solidFill>
                <a:latin typeface="Bw Modelica" panose="00000600000000000000" pitchFamily="50" charset="0"/>
                <a:cs typeface="Arial" panose="020B0604020202020204" pitchFamily="34" charset="0"/>
              </a:rPr>
              <a:t>ask them directly:</a:t>
            </a:r>
            <a:endParaRPr lang="en-US" sz="1600" b="1" dirty="0">
              <a:solidFill>
                <a:schemeClr val="tx1"/>
              </a:solidFill>
              <a:latin typeface="Bw Modelica" panose="00000600000000000000" pitchFamily="50" charset="0"/>
              <a:cs typeface="Arial" panose="020B0604020202020204" pitchFamily="34" charset="0"/>
            </a:endParaRPr>
          </a:p>
        </p:txBody>
      </p:sp>
      <p:sp>
        <p:nvSpPr>
          <p:cNvPr id="10" name="Title 1">
            <a:extLst>
              <a:ext uri="{FF2B5EF4-FFF2-40B4-BE49-F238E27FC236}">
                <a16:creationId xmlns:a16="http://schemas.microsoft.com/office/drawing/2014/main" id="{28DB0A4B-C861-CA5D-DEDC-5679B64A6797}"/>
              </a:ext>
            </a:extLst>
          </p:cNvPr>
          <p:cNvSpPr txBox="1">
            <a:spLocks/>
          </p:cNvSpPr>
          <p:nvPr/>
        </p:nvSpPr>
        <p:spPr>
          <a:xfrm>
            <a:off x="4144551" y="4515758"/>
            <a:ext cx="4275721" cy="1258485"/>
          </a:xfrm>
          <a:prstGeom prst="rect">
            <a:avLst/>
          </a:prstGeom>
          <a:effectLst/>
        </p:spPr>
        <p:txBody>
          <a:bodyPr vert="horz" lIns="91440" tIns="45720" rIns="91440" bIns="45720" rtlCol="0" anchor="b">
            <a:noAutofit/>
          </a:bodyPr>
          <a:lstStyle>
            <a:lvl1pPr algn="r" defTabSz="457200" rtl="0" eaLnBrk="1" latinLnBrk="0" hangingPunct="1">
              <a:spcBef>
                <a:spcPct val="0"/>
              </a:spcBef>
              <a:buNone/>
              <a:defRPr sz="4800" b="1" kern="1200" cap="none">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dirty="0">
                <a:solidFill>
                  <a:schemeClr val="tx1"/>
                </a:solidFill>
                <a:latin typeface="Bw Modelica" panose="00000600000000000000" pitchFamily="50" charset="0"/>
              </a:rPr>
              <a:t>“Are you thinking about suicide?” </a:t>
            </a:r>
          </a:p>
        </p:txBody>
      </p:sp>
      <p:sp>
        <p:nvSpPr>
          <p:cNvPr id="27" name="Rectangle 26">
            <a:extLst>
              <a:ext uri="{FF2B5EF4-FFF2-40B4-BE49-F238E27FC236}">
                <a16:creationId xmlns:a16="http://schemas.microsoft.com/office/drawing/2014/main" id="{2EB27F46-4DF5-E268-07EA-A88F5E05022E}"/>
              </a:ext>
            </a:extLst>
          </p:cNvPr>
          <p:cNvSpPr>
            <a:spLocks/>
          </p:cNvSpPr>
          <p:nvPr/>
        </p:nvSpPr>
        <p:spPr>
          <a:xfrm>
            <a:off x="3992151" y="4515759"/>
            <a:ext cx="4502027" cy="1371238"/>
          </a:xfrm>
          <a:prstGeom prst="rect">
            <a:avLst/>
          </a:prstGeom>
          <a:noFill/>
          <a:ln>
            <a:solidFill>
              <a:srgbClr val="92D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itle 1">
            <a:extLst>
              <a:ext uri="{FF2B5EF4-FFF2-40B4-BE49-F238E27FC236}">
                <a16:creationId xmlns:a16="http://schemas.microsoft.com/office/drawing/2014/main" id="{7330F3F6-D031-82EE-BD1D-429960D88538}"/>
              </a:ext>
            </a:extLst>
          </p:cNvPr>
          <p:cNvSpPr txBox="1">
            <a:spLocks/>
          </p:cNvSpPr>
          <p:nvPr/>
        </p:nvSpPr>
        <p:spPr>
          <a:xfrm>
            <a:off x="372651" y="4207093"/>
            <a:ext cx="2819400" cy="1219200"/>
          </a:xfrm>
          <a:prstGeom prst="rect">
            <a:avLst/>
          </a:prstGeom>
          <a:effectLst/>
        </p:spPr>
        <p:txBody>
          <a:bodyPr vert="horz" lIns="91440" tIns="45720" rIns="91440" bIns="45720" rtlCol="0" anchor="b">
            <a:noAutofit/>
          </a:bodyPr>
          <a:lstStyle>
            <a:lvl1pPr algn="r" defTabSz="457200" rtl="0" eaLnBrk="1" latinLnBrk="0" hangingPunct="1">
              <a:spcBef>
                <a:spcPct val="0"/>
              </a:spcBef>
              <a:buNone/>
              <a:defRPr sz="4800" b="1" kern="1200" cap="none">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lnSpc>
                <a:spcPct val="90000"/>
              </a:lnSpc>
            </a:pPr>
            <a:r>
              <a:rPr lang="en-US" sz="4000" dirty="0">
                <a:solidFill>
                  <a:schemeClr val="tx1"/>
                </a:solidFill>
                <a:latin typeface="Bw Modelica" panose="00000600000000000000" pitchFamily="50" charset="0"/>
              </a:rPr>
              <a:t>Ask the question. </a:t>
            </a:r>
          </a:p>
        </p:txBody>
      </p:sp>
      <p:cxnSp>
        <p:nvCxnSpPr>
          <p:cNvPr id="32" name="Connector: Elbow 31">
            <a:extLst>
              <a:ext uri="{FF2B5EF4-FFF2-40B4-BE49-F238E27FC236}">
                <a16:creationId xmlns:a16="http://schemas.microsoft.com/office/drawing/2014/main" id="{93A1E317-EB4C-7EA7-B9CB-CF3857DC1264}"/>
              </a:ext>
            </a:extLst>
          </p:cNvPr>
          <p:cNvCxnSpPr>
            <a:cxnSpLocks/>
          </p:cNvCxnSpPr>
          <p:nvPr/>
        </p:nvCxnSpPr>
        <p:spPr>
          <a:xfrm>
            <a:off x="3087829" y="5502270"/>
            <a:ext cx="439524" cy="324439"/>
          </a:xfrm>
          <a:prstGeom prst="bentConnector3">
            <a:avLst>
              <a:gd name="adj1" fmla="val 50000"/>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92337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rgbClr val="0070C0"/>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ED715AB-9083-E52F-55A3-BBE259D797E6}"/>
              </a:ext>
            </a:extLst>
          </p:cNvPr>
          <p:cNvSpPr>
            <a:spLocks noGrp="1" noRot="1" noMove="1" noResize="1" noEditPoints="1" noAdjustHandles="1" noChangeArrowheads="1" noChangeShapeType="1"/>
          </p:cNvSpPr>
          <p:nvPr/>
        </p:nvSpPr>
        <p:spPr>
          <a:xfrm>
            <a:off x="-1" y="1478070"/>
            <a:ext cx="9144000" cy="5379929"/>
          </a:xfrm>
          <a:prstGeom prst="rect">
            <a:avLst/>
          </a:prstGeom>
          <a:solidFill>
            <a:schemeClr val="bg2"/>
          </a:solidFill>
          <a:ln w="38100">
            <a:noFill/>
            <a:prstDash val="solid"/>
            <a:extLst>
              <a:ext uri="{C807C97D-BFC1-408E-A445-0C87EB9F89A2}">
                <ask:lineSketchStyleProps xmlns:ask="http://schemas.microsoft.com/office/drawing/2018/sketchyshapes" sd="1109382681">
                  <a:custGeom>
                    <a:avLst/>
                    <a:gdLst>
                      <a:gd name="connsiteX0" fmla="*/ 0 w 9144000"/>
                      <a:gd name="connsiteY0" fmla="*/ 0 h 1519420"/>
                      <a:gd name="connsiteX1" fmla="*/ 378823 w 9144000"/>
                      <a:gd name="connsiteY1" fmla="*/ 0 h 1519420"/>
                      <a:gd name="connsiteX2" fmla="*/ 1214846 w 9144000"/>
                      <a:gd name="connsiteY2" fmla="*/ 0 h 1519420"/>
                      <a:gd name="connsiteX3" fmla="*/ 1867989 w 9144000"/>
                      <a:gd name="connsiteY3" fmla="*/ 0 h 1519420"/>
                      <a:gd name="connsiteX4" fmla="*/ 2429691 w 9144000"/>
                      <a:gd name="connsiteY4" fmla="*/ 0 h 1519420"/>
                      <a:gd name="connsiteX5" fmla="*/ 2899954 w 9144000"/>
                      <a:gd name="connsiteY5" fmla="*/ 0 h 1519420"/>
                      <a:gd name="connsiteX6" fmla="*/ 3370217 w 9144000"/>
                      <a:gd name="connsiteY6" fmla="*/ 0 h 1519420"/>
                      <a:gd name="connsiteX7" fmla="*/ 4206240 w 9144000"/>
                      <a:gd name="connsiteY7" fmla="*/ 0 h 1519420"/>
                      <a:gd name="connsiteX8" fmla="*/ 4585063 w 9144000"/>
                      <a:gd name="connsiteY8" fmla="*/ 0 h 1519420"/>
                      <a:gd name="connsiteX9" fmla="*/ 5238206 w 9144000"/>
                      <a:gd name="connsiteY9" fmla="*/ 0 h 1519420"/>
                      <a:gd name="connsiteX10" fmla="*/ 5982789 w 9144000"/>
                      <a:gd name="connsiteY10" fmla="*/ 0 h 1519420"/>
                      <a:gd name="connsiteX11" fmla="*/ 6453051 w 9144000"/>
                      <a:gd name="connsiteY11" fmla="*/ 0 h 1519420"/>
                      <a:gd name="connsiteX12" fmla="*/ 7289074 w 9144000"/>
                      <a:gd name="connsiteY12" fmla="*/ 0 h 1519420"/>
                      <a:gd name="connsiteX13" fmla="*/ 7667897 w 9144000"/>
                      <a:gd name="connsiteY13" fmla="*/ 0 h 1519420"/>
                      <a:gd name="connsiteX14" fmla="*/ 8046720 w 9144000"/>
                      <a:gd name="connsiteY14" fmla="*/ 0 h 1519420"/>
                      <a:gd name="connsiteX15" fmla="*/ 9144000 w 9144000"/>
                      <a:gd name="connsiteY15" fmla="*/ 0 h 1519420"/>
                      <a:gd name="connsiteX16" fmla="*/ 9144000 w 9144000"/>
                      <a:gd name="connsiteY16" fmla="*/ 476085 h 1519420"/>
                      <a:gd name="connsiteX17" fmla="*/ 9144000 w 9144000"/>
                      <a:gd name="connsiteY17" fmla="*/ 1012947 h 1519420"/>
                      <a:gd name="connsiteX18" fmla="*/ 9144000 w 9144000"/>
                      <a:gd name="connsiteY18" fmla="*/ 1519420 h 1519420"/>
                      <a:gd name="connsiteX19" fmla="*/ 8582297 w 9144000"/>
                      <a:gd name="connsiteY19" fmla="*/ 1519420 h 1519420"/>
                      <a:gd name="connsiteX20" fmla="*/ 7929154 w 9144000"/>
                      <a:gd name="connsiteY20" fmla="*/ 1519420 h 1519420"/>
                      <a:gd name="connsiteX21" fmla="*/ 7367451 w 9144000"/>
                      <a:gd name="connsiteY21" fmla="*/ 1519420 h 1519420"/>
                      <a:gd name="connsiteX22" fmla="*/ 6897189 w 9144000"/>
                      <a:gd name="connsiteY22" fmla="*/ 1519420 h 1519420"/>
                      <a:gd name="connsiteX23" fmla="*/ 6244046 w 9144000"/>
                      <a:gd name="connsiteY23" fmla="*/ 1519420 h 1519420"/>
                      <a:gd name="connsiteX24" fmla="*/ 5408023 w 9144000"/>
                      <a:gd name="connsiteY24" fmla="*/ 1519420 h 1519420"/>
                      <a:gd name="connsiteX25" fmla="*/ 4572000 w 9144000"/>
                      <a:gd name="connsiteY25" fmla="*/ 1519420 h 1519420"/>
                      <a:gd name="connsiteX26" fmla="*/ 3827417 w 9144000"/>
                      <a:gd name="connsiteY26" fmla="*/ 1519420 h 1519420"/>
                      <a:gd name="connsiteX27" fmla="*/ 3174274 w 9144000"/>
                      <a:gd name="connsiteY27" fmla="*/ 1519420 h 1519420"/>
                      <a:gd name="connsiteX28" fmla="*/ 2429691 w 9144000"/>
                      <a:gd name="connsiteY28" fmla="*/ 1519420 h 1519420"/>
                      <a:gd name="connsiteX29" fmla="*/ 1685109 w 9144000"/>
                      <a:gd name="connsiteY29" fmla="*/ 1519420 h 1519420"/>
                      <a:gd name="connsiteX30" fmla="*/ 849086 w 9144000"/>
                      <a:gd name="connsiteY30" fmla="*/ 1519420 h 1519420"/>
                      <a:gd name="connsiteX31" fmla="*/ 0 w 9144000"/>
                      <a:gd name="connsiteY31" fmla="*/ 1519420 h 1519420"/>
                      <a:gd name="connsiteX32" fmla="*/ 0 w 9144000"/>
                      <a:gd name="connsiteY32" fmla="*/ 982558 h 1519420"/>
                      <a:gd name="connsiteX33" fmla="*/ 0 w 9144000"/>
                      <a:gd name="connsiteY33" fmla="*/ 521668 h 1519420"/>
                      <a:gd name="connsiteX34" fmla="*/ 0 w 9144000"/>
                      <a:gd name="connsiteY34" fmla="*/ 0 h 151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144000" h="1519420" fill="none" extrusionOk="0">
                        <a:moveTo>
                          <a:pt x="0" y="0"/>
                        </a:moveTo>
                        <a:cubicBezTo>
                          <a:pt x="100710" y="-3012"/>
                          <a:pt x="264495" y="-3537"/>
                          <a:pt x="378823" y="0"/>
                        </a:cubicBezTo>
                        <a:cubicBezTo>
                          <a:pt x="493151" y="3537"/>
                          <a:pt x="921067" y="30058"/>
                          <a:pt x="1214846" y="0"/>
                        </a:cubicBezTo>
                        <a:cubicBezTo>
                          <a:pt x="1508625" y="-30058"/>
                          <a:pt x="1553209" y="-32236"/>
                          <a:pt x="1867989" y="0"/>
                        </a:cubicBezTo>
                        <a:cubicBezTo>
                          <a:pt x="2182769" y="32236"/>
                          <a:pt x="2216775" y="-8659"/>
                          <a:pt x="2429691" y="0"/>
                        </a:cubicBezTo>
                        <a:cubicBezTo>
                          <a:pt x="2642607" y="8659"/>
                          <a:pt x="2761456" y="22349"/>
                          <a:pt x="2899954" y="0"/>
                        </a:cubicBezTo>
                        <a:cubicBezTo>
                          <a:pt x="3038452" y="-22349"/>
                          <a:pt x="3199262" y="-20815"/>
                          <a:pt x="3370217" y="0"/>
                        </a:cubicBezTo>
                        <a:cubicBezTo>
                          <a:pt x="3541172" y="20815"/>
                          <a:pt x="3958711" y="-20265"/>
                          <a:pt x="4206240" y="0"/>
                        </a:cubicBezTo>
                        <a:cubicBezTo>
                          <a:pt x="4453769" y="20265"/>
                          <a:pt x="4416172" y="7408"/>
                          <a:pt x="4585063" y="0"/>
                        </a:cubicBezTo>
                        <a:cubicBezTo>
                          <a:pt x="4753954" y="-7408"/>
                          <a:pt x="4971092" y="1765"/>
                          <a:pt x="5238206" y="0"/>
                        </a:cubicBezTo>
                        <a:cubicBezTo>
                          <a:pt x="5505320" y="-1765"/>
                          <a:pt x="5615513" y="9373"/>
                          <a:pt x="5982789" y="0"/>
                        </a:cubicBezTo>
                        <a:cubicBezTo>
                          <a:pt x="6350065" y="-9373"/>
                          <a:pt x="6242125" y="-11066"/>
                          <a:pt x="6453051" y="0"/>
                        </a:cubicBezTo>
                        <a:cubicBezTo>
                          <a:pt x="6663977" y="11066"/>
                          <a:pt x="7049058" y="-37783"/>
                          <a:pt x="7289074" y="0"/>
                        </a:cubicBezTo>
                        <a:cubicBezTo>
                          <a:pt x="7529090" y="37783"/>
                          <a:pt x="7575622" y="10681"/>
                          <a:pt x="7667897" y="0"/>
                        </a:cubicBezTo>
                        <a:cubicBezTo>
                          <a:pt x="7760172" y="-10681"/>
                          <a:pt x="7904491" y="6391"/>
                          <a:pt x="8046720" y="0"/>
                        </a:cubicBezTo>
                        <a:cubicBezTo>
                          <a:pt x="8188949" y="-6391"/>
                          <a:pt x="8841347" y="-1450"/>
                          <a:pt x="9144000" y="0"/>
                        </a:cubicBezTo>
                        <a:cubicBezTo>
                          <a:pt x="9139480" y="216958"/>
                          <a:pt x="9135210" y="326701"/>
                          <a:pt x="9144000" y="476085"/>
                        </a:cubicBezTo>
                        <a:cubicBezTo>
                          <a:pt x="9152790" y="625469"/>
                          <a:pt x="9133474" y="820951"/>
                          <a:pt x="9144000" y="1012947"/>
                        </a:cubicBezTo>
                        <a:cubicBezTo>
                          <a:pt x="9154526" y="1204943"/>
                          <a:pt x="9161418" y="1358068"/>
                          <a:pt x="9144000" y="1519420"/>
                        </a:cubicBezTo>
                        <a:cubicBezTo>
                          <a:pt x="8943035" y="1526143"/>
                          <a:pt x="8767508" y="1515457"/>
                          <a:pt x="8582297" y="1519420"/>
                        </a:cubicBezTo>
                        <a:cubicBezTo>
                          <a:pt x="8397086" y="1523383"/>
                          <a:pt x="8142825" y="1528704"/>
                          <a:pt x="7929154" y="1519420"/>
                        </a:cubicBezTo>
                        <a:cubicBezTo>
                          <a:pt x="7715483" y="1510136"/>
                          <a:pt x="7535939" y="1507153"/>
                          <a:pt x="7367451" y="1519420"/>
                        </a:cubicBezTo>
                        <a:cubicBezTo>
                          <a:pt x="7198963" y="1531687"/>
                          <a:pt x="7101876" y="1520038"/>
                          <a:pt x="6897189" y="1519420"/>
                        </a:cubicBezTo>
                        <a:cubicBezTo>
                          <a:pt x="6692502" y="1518802"/>
                          <a:pt x="6449862" y="1516260"/>
                          <a:pt x="6244046" y="1519420"/>
                        </a:cubicBezTo>
                        <a:cubicBezTo>
                          <a:pt x="6038230" y="1522580"/>
                          <a:pt x="5668208" y="1529242"/>
                          <a:pt x="5408023" y="1519420"/>
                        </a:cubicBezTo>
                        <a:cubicBezTo>
                          <a:pt x="5147838" y="1509598"/>
                          <a:pt x="4794502" y="1557050"/>
                          <a:pt x="4572000" y="1519420"/>
                        </a:cubicBezTo>
                        <a:cubicBezTo>
                          <a:pt x="4349498" y="1481790"/>
                          <a:pt x="4086783" y="1537369"/>
                          <a:pt x="3827417" y="1519420"/>
                        </a:cubicBezTo>
                        <a:cubicBezTo>
                          <a:pt x="3568051" y="1501471"/>
                          <a:pt x="3373847" y="1518868"/>
                          <a:pt x="3174274" y="1519420"/>
                        </a:cubicBezTo>
                        <a:cubicBezTo>
                          <a:pt x="2974701" y="1519972"/>
                          <a:pt x="2719559" y="1502492"/>
                          <a:pt x="2429691" y="1519420"/>
                        </a:cubicBezTo>
                        <a:cubicBezTo>
                          <a:pt x="2139823" y="1536348"/>
                          <a:pt x="1970064" y="1541378"/>
                          <a:pt x="1685109" y="1519420"/>
                        </a:cubicBezTo>
                        <a:cubicBezTo>
                          <a:pt x="1400154" y="1497462"/>
                          <a:pt x="1031896" y="1547960"/>
                          <a:pt x="849086" y="1519420"/>
                        </a:cubicBezTo>
                        <a:cubicBezTo>
                          <a:pt x="666276" y="1490880"/>
                          <a:pt x="282148" y="1500316"/>
                          <a:pt x="0" y="1519420"/>
                        </a:cubicBezTo>
                        <a:cubicBezTo>
                          <a:pt x="-19405" y="1359539"/>
                          <a:pt x="18674" y="1242381"/>
                          <a:pt x="0" y="982558"/>
                        </a:cubicBezTo>
                        <a:cubicBezTo>
                          <a:pt x="-18674" y="722735"/>
                          <a:pt x="-16346" y="650523"/>
                          <a:pt x="0" y="521668"/>
                        </a:cubicBezTo>
                        <a:cubicBezTo>
                          <a:pt x="16346" y="392813"/>
                          <a:pt x="-10784" y="112175"/>
                          <a:pt x="0" y="0"/>
                        </a:cubicBezTo>
                        <a:close/>
                      </a:path>
                      <a:path w="9144000" h="1519420" stroke="0" extrusionOk="0">
                        <a:moveTo>
                          <a:pt x="0" y="0"/>
                        </a:moveTo>
                        <a:cubicBezTo>
                          <a:pt x="121912" y="-8206"/>
                          <a:pt x="310676" y="-7556"/>
                          <a:pt x="470263" y="0"/>
                        </a:cubicBezTo>
                        <a:cubicBezTo>
                          <a:pt x="629850" y="7556"/>
                          <a:pt x="677451" y="8241"/>
                          <a:pt x="849086" y="0"/>
                        </a:cubicBezTo>
                        <a:cubicBezTo>
                          <a:pt x="1020721" y="-8241"/>
                          <a:pt x="1407748" y="-5922"/>
                          <a:pt x="1685109" y="0"/>
                        </a:cubicBezTo>
                        <a:cubicBezTo>
                          <a:pt x="1962470" y="5922"/>
                          <a:pt x="2069492" y="29422"/>
                          <a:pt x="2429691" y="0"/>
                        </a:cubicBezTo>
                        <a:cubicBezTo>
                          <a:pt x="2789890" y="-29422"/>
                          <a:pt x="2795180" y="-12471"/>
                          <a:pt x="2899954" y="0"/>
                        </a:cubicBezTo>
                        <a:cubicBezTo>
                          <a:pt x="3004728" y="12471"/>
                          <a:pt x="3410216" y="17722"/>
                          <a:pt x="3644537" y="0"/>
                        </a:cubicBezTo>
                        <a:cubicBezTo>
                          <a:pt x="3878858" y="-17722"/>
                          <a:pt x="3946651" y="-13270"/>
                          <a:pt x="4023360" y="0"/>
                        </a:cubicBezTo>
                        <a:cubicBezTo>
                          <a:pt x="4100069" y="13270"/>
                          <a:pt x="4384908" y="9520"/>
                          <a:pt x="4493623" y="0"/>
                        </a:cubicBezTo>
                        <a:cubicBezTo>
                          <a:pt x="4602338" y="-9520"/>
                          <a:pt x="4757683" y="2390"/>
                          <a:pt x="4872446" y="0"/>
                        </a:cubicBezTo>
                        <a:cubicBezTo>
                          <a:pt x="4987209" y="-2390"/>
                          <a:pt x="5285162" y="-13859"/>
                          <a:pt x="5434149" y="0"/>
                        </a:cubicBezTo>
                        <a:cubicBezTo>
                          <a:pt x="5583136" y="13859"/>
                          <a:pt x="5944195" y="-21255"/>
                          <a:pt x="6178731" y="0"/>
                        </a:cubicBezTo>
                        <a:cubicBezTo>
                          <a:pt x="6413267" y="21255"/>
                          <a:pt x="6431595" y="8392"/>
                          <a:pt x="6557554" y="0"/>
                        </a:cubicBezTo>
                        <a:cubicBezTo>
                          <a:pt x="6683513" y="-8392"/>
                          <a:pt x="6974309" y="-8145"/>
                          <a:pt x="7210697" y="0"/>
                        </a:cubicBezTo>
                        <a:cubicBezTo>
                          <a:pt x="7447085" y="8145"/>
                          <a:pt x="7720398" y="-38326"/>
                          <a:pt x="8046720" y="0"/>
                        </a:cubicBezTo>
                        <a:cubicBezTo>
                          <a:pt x="8373042" y="38326"/>
                          <a:pt x="8876632" y="-47065"/>
                          <a:pt x="9144000" y="0"/>
                        </a:cubicBezTo>
                        <a:cubicBezTo>
                          <a:pt x="9126614" y="164213"/>
                          <a:pt x="9142347" y="371243"/>
                          <a:pt x="9144000" y="521668"/>
                        </a:cubicBezTo>
                        <a:cubicBezTo>
                          <a:pt x="9145653" y="672093"/>
                          <a:pt x="9167415" y="895485"/>
                          <a:pt x="9144000" y="1043335"/>
                        </a:cubicBezTo>
                        <a:cubicBezTo>
                          <a:pt x="9120585" y="1191185"/>
                          <a:pt x="9125274" y="1314825"/>
                          <a:pt x="9144000" y="1519420"/>
                        </a:cubicBezTo>
                        <a:cubicBezTo>
                          <a:pt x="8937228" y="1487705"/>
                          <a:pt x="8565159" y="1518864"/>
                          <a:pt x="8399417" y="1519420"/>
                        </a:cubicBezTo>
                        <a:cubicBezTo>
                          <a:pt x="8233675" y="1519976"/>
                          <a:pt x="8192899" y="1530437"/>
                          <a:pt x="8020594" y="1519420"/>
                        </a:cubicBezTo>
                        <a:cubicBezTo>
                          <a:pt x="7848289" y="1508403"/>
                          <a:pt x="7577205" y="1482745"/>
                          <a:pt x="7276011" y="1519420"/>
                        </a:cubicBezTo>
                        <a:cubicBezTo>
                          <a:pt x="6974817" y="1556095"/>
                          <a:pt x="6931621" y="1493058"/>
                          <a:pt x="6622869" y="1519420"/>
                        </a:cubicBezTo>
                        <a:cubicBezTo>
                          <a:pt x="6314117" y="1545782"/>
                          <a:pt x="6210154" y="1493605"/>
                          <a:pt x="5969726" y="1519420"/>
                        </a:cubicBezTo>
                        <a:cubicBezTo>
                          <a:pt x="5729298" y="1545235"/>
                          <a:pt x="5647545" y="1516433"/>
                          <a:pt x="5499463" y="1519420"/>
                        </a:cubicBezTo>
                        <a:cubicBezTo>
                          <a:pt x="5351381" y="1522407"/>
                          <a:pt x="5286212" y="1525662"/>
                          <a:pt x="5120640" y="1519420"/>
                        </a:cubicBezTo>
                        <a:cubicBezTo>
                          <a:pt x="4955068" y="1513178"/>
                          <a:pt x="4545280" y="1491520"/>
                          <a:pt x="4376057" y="1519420"/>
                        </a:cubicBezTo>
                        <a:cubicBezTo>
                          <a:pt x="4206834" y="1547320"/>
                          <a:pt x="4005514" y="1547147"/>
                          <a:pt x="3814354" y="1519420"/>
                        </a:cubicBezTo>
                        <a:cubicBezTo>
                          <a:pt x="3623194" y="1491693"/>
                          <a:pt x="3364063" y="1517235"/>
                          <a:pt x="3161211" y="1519420"/>
                        </a:cubicBezTo>
                        <a:cubicBezTo>
                          <a:pt x="2958359" y="1521605"/>
                          <a:pt x="2884865" y="1507505"/>
                          <a:pt x="2782389" y="1519420"/>
                        </a:cubicBezTo>
                        <a:cubicBezTo>
                          <a:pt x="2679913" y="1531335"/>
                          <a:pt x="2483780" y="1519384"/>
                          <a:pt x="2403566" y="1519420"/>
                        </a:cubicBezTo>
                        <a:cubicBezTo>
                          <a:pt x="2323352" y="1519456"/>
                          <a:pt x="2051837" y="1546707"/>
                          <a:pt x="1750423" y="1519420"/>
                        </a:cubicBezTo>
                        <a:cubicBezTo>
                          <a:pt x="1449009" y="1492133"/>
                          <a:pt x="1247364" y="1549258"/>
                          <a:pt x="1097280" y="1519420"/>
                        </a:cubicBezTo>
                        <a:cubicBezTo>
                          <a:pt x="947196" y="1489582"/>
                          <a:pt x="906562" y="1502050"/>
                          <a:pt x="718457" y="1519420"/>
                        </a:cubicBezTo>
                        <a:cubicBezTo>
                          <a:pt x="530352" y="1536790"/>
                          <a:pt x="278691" y="1489699"/>
                          <a:pt x="0" y="1519420"/>
                        </a:cubicBezTo>
                        <a:cubicBezTo>
                          <a:pt x="4689" y="1313345"/>
                          <a:pt x="-420" y="1208615"/>
                          <a:pt x="0" y="1043335"/>
                        </a:cubicBezTo>
                        <a:cubicBezTo>
                          <a:pt x="420" y="878056"/>
                          <a:pt x="-1729" y="736669"/>
                          <a:pt x="0" y="582444"/>
                        </a:cubicBezTo>
                        <a:cubicBezTo>
                          <a:pt x="1729" y="428219"/>
                          <a:pt x="-27338" y="159364"/>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744680" y="99318"/>
            <a:ext cx="184731" cy="592213"/>
          </a:xfrm>
          <a:prstGeom prst="rect">
            <a:avLst/>
          </a:prstGeom>
        </p:spPr>
        <p:txBody>
          <a:bodyPr wrap="none">
            <a:spAutoFit/>
          </a:bodyPr>
          <a:lstStyle/>
          <a:p>
            <a:pPr>
              <a:lnSpc>
                <a:spcPct val="90000"/>
              </a:lnSpc>
              <a:buFont typeface="Wingdings" pitchFamily="2" charset="2"/>
              <a:buNone/>
            </a:pPr>
            <a:endParaRPr lang="en-US" altLang="en-US" sz="3600" b="1" u="sng"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Baskerville Old Face" pitchFamily="18" charset="0"/>
            </a:endParaRPr>
          </a:p>
        </p:txBody>
      </p:sp>
      <p:sp>
        <p:nvSpPr>
          <p:cNvPr id="3" name="Rectangle 2"/>
          <p:cNvSpPr/>
          <p:nvPr/>
        </p:nvSpPr>
        <p:spPr>
          <a:xfrm>
            <a:off x="1219200" y="210758"/>
            <a:ext cx="7391400" cy="646331"/>
          </a:xfrm>
          <a:prstGeom prst="rect">
            <a:avLst/>
          </a:prstGeom>
        </p:spPr>
        <p:txBody>
          <a:bodyPr wrap="square">
            <a:spAutoFit/>
          </a:bodyPr>
          <a:lstStyle/>
          <a:p>
            <a:pPr algn="ctr"/>
            <a:endParaRPr lang="en-US" sz="3600" b="1" u="sng"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6" name="Rectangle 5"/>
          <p:cNvSpPr/>
          <p:nvPr/>
        </p:nvSpPr>
        <p:spPr>
          <a:xfrm>
            <a:off x="1017233" y="857089"/>
            <a:ext cx="7924800" cy="646331"/>
          </a:xfrm>
          <a:prstGeom prst="rect">
            <a:avLst/>
          </a:prstGeom>
        </p:spPr>
        <p:txBody>
          <a:bodyPr wrap="square">
            <a:spAutoFit/>
          </a:bodyPr>
          <a:lstStyle/>
          <a:p>
            <a:endParaRPr lang="en-US" altLang="en-US" sz="3600" dirty="0">
              <a:latin typeface="Baskerville Old Face" pitchFamily="18" charset="0"/>
            </a:endParaRPr>
          </a:p>
        </p:txBody>
      </p:sp>
      <p:sp>
        <p:nvSpPr>
          <p:cNvPr id="5" name="Rectangle 4"/>
          <p:cNvSpPr/>
          <p:nvPr/>
        </p:nvSpPr>
        <p:spPr>
          <a:xfrm>
            <a:off x="2527097" y="2002290"/>
            <a:ext cx="5797734" cy="3170099"/>
          </a:xfrm>
          <a:prstGeom prst="rect">
            <a:avLst/>
          </a:prstGeom>
        </p:spPr>
        <p:txBody>
          <a:bodyPr wrap="square">
            <a:spAutoFit/>
          </a:bodyPr>
          <a:lstStyle/>
          <a:p>
            <a:pPr>
              <a:spcAft>
                <a:spcPts val="1200"/>
              </a:spcAft>
            </a:pPr>
            <a:r>
              <a:rPr lang="en-US" b="1" dirty="0">
                <a:latin typeface="Arial" panose="020B0604020202020204" pitchFamily="34" charset="0"/>
                <a:cs typeface="Arial" panose="020B0604020202020204" pitchFamily="34" charset="0"/>
              </a:rPr>
              <a:t>You could say:</a:t>
            </a:r>
          </a:p>
          <a:p>
            <a:pPr>
              <a:spcAft>
                <a:spcPts val="1200"/>
              </a:spcAft>
            </a:pPr>
            <a:r>
              <a:rPr lang="en-US" dirty="0">
                <a:latin typeface="Arial" panose="020B0604020202020204" pitchFamily="34" charset="0"/>
                <a:cs typeface="Arial" panose="020B0604020202020204" pitchFamily="34" charset="0"/>
              </a:rPr>
              <a:t>“I have a feeling you might be thinking about suicide. Are you thinking about suicide?”</a:t>
            </a:r>
          </a:p>
          <a:p>
            <a:pPr>
              <a:spcAft>
                <a:spcPts val="1200"/>
              </a:spcAft>
            </a:pPr>
            <a:r>
              <a:rPr lang="en-US" dirty="0">
                <a:latin typeface="Arial" panose="020B0604020202020204" pitchFamily="34" charset="0"/>
                <a:cs typeface="Arial" panose="020B0604020202020204" pitchFamily="34" charset="0"/>
              </a:rPr>
              <a:t>“Sometimes people in certain situations feel suicidal. Have you been thinking about killing yourself?” </a:t>
            </a:r>
          </a:p>
          <a:p>
            <a:pPr>
              <a:spcAft>
                <a:spcPts val="1200"/>
              </a:spcAft>
            </a:pPr>
            <a:r>
              <a:rPr lang="en-US" sz="1600" dirty="0">
                <a:solidFill>
                  <a:srgbClr val="85CDB9"/>
                </a:solidFill>
                <a:latin typeface="Arial" panose="020B0604020202020204" pitchFamily="34" charset="0"/>
                <a:cs typeface="Arial" panose="020B0604020202020204" pitchFamily="34" charset="0"/>
              </a:rPr>
              <a:t>If the person is reluctant, be persistent; </a:t>
            </a:r>
            <a:r>
              <a:rPr lang="en-US" dirty="0">
                <a:latin typeface="Arial" panose="020B0604020202020204" pitchFamily="34" charset="0"/>
                <a:cs typeface="Arial" panose="020B0604020202020204" pitchFamily="34" charset="0"/>
              </a:rPr>
              <a:t>“It seems like something is bothering you. This is important to me, and I care about you.”</a:t>
            </a:r>
          </a:p>
          <a:p>
            <a:pPr>
              <a:spcAft>
                <a:spcPts val="1200"/>
              </a:spcAft>
            </a:pPr>
            <a:r>
              <a:rPr lang="en-US" altLang="en-US" sz="1600" dirty="0">
                <a:solidFill>
                  <a:srgbClr val="85CDB9"/>
                </a:solidFill>
                <a:latin typeface="Arial" panose="020B0604020202020204" pitchFamily="34" charset="0"/>
                <a:cs typeface="Arial" panose="020B0604020202020204" pitchFamily="34" charset="0"/>
              </a:rPr>
              <a:t>If you can’t ask the question, find someone else who can. </a:t>
            </a:r>
          </a:p>
        </p:txBody>
      </p:sp>
      <p:sp>
        <p:nvSpPr>
          <p:cNvPr id="7" name="TextBox 6"/>
          <p:cNvSpPr txBox="1"/>
          <p:nvPr/>
        </p:nvSpPr>
        <p:spPr>
          <a:xfrm>
            <a:off x="1203784" y="371827"/>
            <a:ext cx="5349416" cy="707886"/>
          </a:xfrm>
          <a:prstGeom prst="rect">
            <a:avLst/>
          </a:prstGeom>
          <a:noFill/>
        </p:spPr>
        <p:txBody>
          <a:bodyPr wrap="square" rtlCol="0">
            <a:spAutoFit/>
          </a:bodyPr>
          <a:lstStyle/>
          <a:p>
            <a:pPr algn="ctr"/>
            <a:r>
              <a:rPr lang="en-US" sz="4000" b="1" dirty="0">
                <a:ln w="1905"/>
                <a:latin typeface="Bw Modelica" panose="00000600000000000000" pitchFamily="50" charset="0"/>
              </a:rPr>
              <a:t>Ask The Question</a:t>
            </a:r>
          </a:p>
        </p:txBody>
      </p:sp>
      <p:pic>
        <p:nvPicPr>
          <p:cNvPr id="9" name="Picture 8" descr="Shape&#10;&#10;Description automatically generated">
            <a:extLst>
              <a:ext uri="{FF2B5EF4-FFF2-40B4-BE49-F238E27FC236}">
                <a16:creationId xmlns:a16="http://schemas.microsoft.com/office/drawing/2014/main" id="{52D135C2-7960-778E-6A3D-B3F497F3CC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002" y="203296"/>
            <a:ext cx="1163334" cy="1163334"/>
          </a:xfrm>
          <a:prstGeom prst="rect">
            <a:avLst/>
          </a:prstGeom>
        </p:spPr>
      </p:pic>
      <p:sp>
        <p:nvSpPr>
          <p:cNvPr id="14" name="Oval 13">
            <a:extLst>
              <a:ext uri="{FF2B5EF4-FFF2-40B4-BE49-F238E27FC236}">
                <a16:creationId xmlns:a16="http://schemas.microsoft.com/office/drawing/2014/main" id="{0B1DBD7C-5A75-2EC0-741C-2300B9C64CED}"/>
              </a:ext>
            </a:extLst>
          </p:cNvPr>
          <p:cNvSpPr>
            <a:spLocks noGrp="1" noRot="1" noMove="1" noResize="1" noEditPoints="1" noAdjustHandles="1" noChangeArrowheads="1" noChangeShapeType="1"/>
          </p:cNvSpPr>
          <p:nvPr/>
        </p:nvSpPr>
        <p:spPr>
          <a:xfrm>
            <a:off x="596533" y="2231304"/>
            <a:ext cx="1219200" cy="1212790"/>
          </a:xfrm>
          <a:prstGeom prst="ellipse">
            <a:avLst/>
          </a:prstGeom>
          <a:solidFill>
            <a:schemeClr val="tx1"/>
          </a:solidFill>
          <a:ln w="31750">
            <a:solidFill>
              <a:srgbClr val="7AC8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28FF1167-C6C7-2F6B-543D-F086C92011E5}"/>
              </a:ext>
            </a:extLst>
          </p:cNvPr>
          <p:cNvSpPr txBox="1"/>
          <p:nvPr/>
        </p:nvSpPr>
        <p:spPr>
          <a:xfrm>
            <a:off x="666751" y="2523934"/>
            <a:ext cx="1066800" cy="523220"/>
          </a:xfrm>
          <a:prstGeom prst="rect">
            <a:avLst/>
          </a:prstGeom>
          <a:noFill/>
        </p:spPr>
        <p:txBody>
          <a:bodyPr wrap="square" rtlCol="0">
            <a:spAutoFit/>
          </a:bodyPr>
          <a:lstStyle/>
          <a:p>
            <a:pPr algn="ctr"/>
            <a:r>
              <a:rPr lang="en-US" sz="2800" b="1" dirty="0">
                <a:solidFill>
                  <a:srgbClr val="92D050"/>
                </a:solidFill>
                <a:latin typeface="Bw Modelica" panose="00000600000000000000" pitchFamily="50" charset="0"/>
              </a:rPr>
              <a:t>ASK</a:t>
            </a:r>
            <a:endParaRPr lang="en-US" sz="1600" b="1" dirty="0">
              <a:solidFill>
                <a:srgbClr val="92D050"/>
              </a:solidFill>
              <a:latin typeface="Bw Modelica" panose="00000600000000000000" pitchFamily="50" charset="0"/>
            </a:endParaRPr>
          </a:p>
        </p:txBody>
      </p:sp>
      <p:sp>
        <p:nvSpPr>
          <p:cNvPr id="16" name="Rectangle 15">
            <a:extLst>
              <a:ext uri="{FF2B5EF4-FFF2-40B4-BE49-F238E27FC236}">
                <a16:creationId xmlns:a16="http://schemas.microsoft.com/office/drawing/2014/main" id="{8BA47E83-D687-316C-C5CD-DC371CF1F760}"/>
              </a:ext>
            </a:extLst>
          </p:cNvPr>
          <p:cNvSpPr>
            <a:spLocks noGrp="1" noRot="1" noMove="1" noResize="1" noEditPoints="1" noAdjustHandles="1" noChangeArrowheads="1" noChangeShapeType="1"/>
          </p:cNvSpPr>
          <p:nvPr/>
        </p:nvSpPr>
        <p:spPr>
          <a:xfrm>
            <a:off x="-1" y="1434591"/>
            <a:ext cx="9144000" cy="212821"/>
          </a:xfrm>
          <a:prstGeom prst="rect">
            <a:avLst/>
          </a:prstGeom>
          <a:pattFill prst="wdUpDiag">
            <a:fgClr>
              <a:srgbClr val="92D050"/>
            </a:fgClr>
            <a:bgClr>
              <a:srgbClr val="AFCDCD"/>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695924BC-4C80-B9CA-3016-A7C918319501}"/>
              </a:ext>
            </a:extLst>
          </p:cNvPr>
          <p:cNvSpPr txBox="1"/>
          <p:nvPr/>
        </p:nvSpPr>
        <p:spPr>
          <a:xfrm>
            <a:off x="2147769" y="5582588"/>
            <a:ext cx="4931639" cy="523220"/>
          </a:xfrm>
          <a:prstGeom prst="rect">
            <a:avLst/>
          </a:prstGeom>
          <a:noFill/>
        </p:spPr>
        <p:txBody>
          <a:bodyPr wrap="square" rtlCol="0" anchor="ctr" anchorCtr="1">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Ask the question.</a:t>
            </a:r>
          </a:p>
        </p:txBody>
      </p:sp>
      <p:sp>
        <p:nvSpPr>
          <p:cNvPr id="34" name="Flowchart: Off-page Connector 33">
            <a:extLst>
              <a:ext uri="{FF2B5EF4-FFF2-40B4-BE49-F238E27FC236}">
                <a16:creationId xmlns:a16="http://schemas.microsoft.com/office/drawing/2014/main" id="{A3A1AC29-CFB9-D253-8A5B-C516438C1857}"/>
              </a:ext>
            </a:extLst>
          </p:cNvPr>
          <p:cNvSpPr>
            <a:spLocks noGrp="1" noRot="1" noMove="1" noResize="1" noEditPoints="1" noAdjustHandles="1" noChangeArrowheads="1" noChangeShapeType="1"/>
          </p:cNvSpPr>
          <p:nvPr/>
        </p:nvSpPr>
        <p:spPr>
          <a:xfrm rot="16200000">
            <a:off x="2037590" y="5310636"/>
            <a:ext cx="639707" cy="1083421"/>
          </a:xfrm>
          <a:prstGeom prst="flowChartOffpage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FFBCE5F3-233A-8877-58C1-C1D3935A3609}"/>
              </a:ext>
            </a:extLst>
          </p:cNvPr>
          <p:cNvSpPr txBox="1"/>
          <p:nvPr/>
        </p:nvSpPr>
        <p:spPr>
          <a:xfrm>
            <a:off x="1753624" y="5568244"/>
            <a:ext cx="1083421" cy="523220"/>
          </a:xfrm>
          <a:prstGeom prst="rect">
            <a:avLst/>
          </a:prstGeom>
          <a:noFill/>
        </p:spPr>
        <p:txBody>
          <a:bodyPr wrap="square" rtlCol="0">
            <a:spAutoFit/>
          </a:bodyPr>
          <a:lstStyle/>
          <a:p>
            <a:pPr algn="ctr"/>
            <a:r>
              <a:rPr kumimoji="0" lang="en-US" alt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Not sure?</a:t>
            </a:r>
          </a:p>
          <a:p>
            <a:pPr algn="ctr"/>
            <a:r>
              <a:rPr lang="en-US" altLang="en-US" sz="1400" dirty="0">
                <a:solidFill>
                  <a:prstClr val="white"/>
                </a:solidFill>
                <a:latin typeface="Arial" panose="020B0604020202020204" pitchFamily="34" charset="0"/>
                <a:cs typeface="Arial" panose="020B0604020202020204" pitchFamily="34" charset="0"/>
              </a:rPr>
              <a:t>D</a:t>
            </a:r>
            <a:r>
              <a:rPr kumimoji="0" lang="en-US" altLang="en-US" sz="1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on’t</a:t>
            </a:r>
            <a:r>
              <a:rPr kumimoji="0" lang="en-US" alt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wait!</a:t>
            </a:r>
            <a:endParaRPr lang="en-US" sz="1400" dirty="0"/>
          </a:p>
        </p:txBody>
      </p:sp>
      <p:cxnSp>
        <p:nvCxnSpPr>
          <p:cNvPr id="35" name="Connector: Elbow 34">
            <a:extLst>
              <a:ext uri="{FF2B5EF4-FFF2-40B4-BE49-F238E27FC236}">
                <a16:creationId xmlns:a16="http://schemas.microsoft.com/office/drawing/2014/main" id="{DAE06E2C-5221-1E32-6855-D135E8662FD7}"/>
              </a:ext>
            </a:extLst>
          </p:cNvPr>
          <p:cNvCxnSpPr>
            <a:cxnSpLocks/>
          </p:cNvCxnSpPr>
          <p:nvPr/>
        </p:nvCxnSpPr>
        <p:spPr>
          <a:xfrm rot="16200000" flipH="1">
            <a:off x="575914" y="4086138"/>
            <a:ext cx="1926686" cy="768559"/>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7519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0070C0"/>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ED715AB-9083-E52F-55A3-BBE259D797E6}"/>
              </a:ext>
            </a:extLst>
          </p:cNvPr>
          <p:cNvSpPr>
            <a:spLocks noGrp="1" noRot="1" noMove="1" noResize="1" noEditPoints="1" noAdjustHandles="1" noChangeArrowheads="1" noChangeShapeType="1"/>
          </p:cNvSpPr>
          <p:nvPr/>
        </p:nvSpPr>
        <p:spPr>
          <a:xfrm>
            <a:off x="-1" y="1478070"/>
            <a:ext cx="9144000" cy="5379929"/>
          </a:xfrm>
          <a:prstGeom prst="rect">
            <a:avLst/>
          </a:prstGeom>
          <a:solidFill>
            <a:schemeClr val="bg2"/>
          </a:solidFill>
          <a:ln w="38100">
            <a:noFill/>
            <a:prstDash val="solid"/>
            <a:extLst>
              <a:ext uri="{C807C97D-BFC1-408E-A445-0C87EB9F89A2}">
                <ask:lineSketchStyleProps xmlns:ask="http://schemas.microsoft.com/office/drawing/2018/sketchyshapes" sd="1109382681">
                  <a:custGeom>
                    <a:avLst/>
                    <a:gdLst>
                      <a:gd name="connsiteX0" fmla="*/ 0 w 9144000"/>
                      <a:gd name="connsiteY0" fmla="*/ 0 h 1519420"/>
                      <a:gd name="connsiteX1" fmla="*/ 378823 w 9144000"/>
                      <a:gd name="connsiteY1" fmla="*/ 0 h 1519420"/>
                      <a:gd name="connsiteX2" fmla="*/ 1214846 w 9144000"/>
                      <a:gd name="connsiteY2" fmla="*/ 0 h 1519420"/>
                      <a:gd name="connsiteX3" fmla="*/ 1867989 w 9144000"/>
                      <a:gd name="connsiteY3" fmla="*/ 0 h 1519420"/>
                      <a:gd name="connsiteX4" fmla="*/ 2429691 w 9144000"/>
                      <a:gd name="connsiteY4" fmla="*/ 0 h 1519420"/>
                      <a:gd name="connsiteX5" fmla="*/ 2899954 w 9144000"/>
                      <a:gd name="connsiteY5" fmla="*/ 0 h 1519420"/>
                      <a:gd name="connsiteX6" fmla="*/ 3370217 w 9144000"/>
                      <a:gd name="connsiteY6" fmla="*/ 0 h 1519420"/>
                      <a:gd name="connsiteX7" fmla="*/ 4206240 w 9144000"/>
                      <a:gd name="connsiteY7" fmla="*/ 0 h 1519420"/>
                      <a:gd name="connsiteX8" fmla="*/ 4585063 w 9144000"/>
                      <a:gd name="connsiteY8" fmla="*/ 0 h 1519420"/>
                      <a:gd name="connsiteX9" fmla="*/ 5238206 w 9144000"/>
                      <a:gd name="connsiteY9" fmla="*/ 0 h 1519420"/>
                      <a:gd name="connsiteX10" fmla="*/ 5982789 w 9144000"/>
                      <a:gd name="connsiteY10" fmla="*/ 0 h 1519420"/>
                      <a:gd name="connsiteX11" fmla="*/ 6453051 w 9144000"/>
                      <a:gd name="connsiteY11" fmla="*/ 0 h 1519420"/>
                      <a:gd name="connsiteX12" fmla="*/ 7289074 w 9144000"/>
                      <a:gd name="connsiteY12" fmla="*/ 0 h 1519420"/>
                      <a:gd name="connsiteX13" fmla="*/ 7667897 w 9144000"/>
                      <a:gd name="connsiteY13" fmla="*/ 0 h 1519420"/>
                      <a:gd name="connsiteX14" fmla="*/ 8046720 w 9144000"/>
                      <a:gd name="connsiteY14" fmla="*/ 0 h 1519420"/>
                      <a:gd name="connsiteX15" fmla="*/ 9144000 w 9144000"/>
                      <a:gd name="connsiteY15" fmla="*/ 0 h 1519420"/>
                      <a:gd name="connsiteX16" fmla="*/ 9144000 w 9144000"/>
                      <a:gd name="connsiteY16" fmla="*/ 476085 h 1519420"/>
                      <a:gd name="connsiteX17" fmla="*/ 9144000 w 9144000"/>
                      <a:gd name="connsiteY17" fmla="*/ 1012947 h 1519420"/>
                      <a:gd name="connsiteX18" fmla="*/ 9144000 w 9144000"/>
                      <a:gd name="connsiteY18" fmla="*/ 1519420 h 1519420"/>
                      <a:gd name="connsiteX19" fmla="*/ 8582297 w 9144000"/>
                      <a:gd name="connsiteY19" fmla="*/ 1519420 h 1519420"/>
                      <a:gd name="connsiteX20" fmla="*/ 7929154 w 9144000"/>
                      <a:gd name="connsiteY20" fmla="*/ 1519420 h 1519420"/>
                      <a:gd name="connsiteX21" fmla="*/ 7367451 w 9144000"/>
                      <a:gd name="connsiteY21" fmla="*/ 1519420 h 1519420"/>
                      <a:gd name="connsiteX22" fmla="*/ 6897189 w 9144000"/>
                      <a:gd name="connsiteY22" fmla="*/ 1519420 h 1519420"/>
                      <a:gd name="connsiteX23" fmla="*/ 6244046 w 9144000"/>
                      <a:gd name="connsiteY23" fmla="*/ 1519420 h 1519420"/>
                      <a:gd name="connsiteX24" fmla="*/ 5408023 w 9144000"/>
                      <a:gd name="connsiteY24" fmla="*/ 1519420 h 1519420"/>
                      <a:gd name="connsiteX25" fmla="*/ 4572000 w 9144000"/>
                      <a:gd name="connsiteY25" fmla="*/ 1519420 h 1519420"/>
                      <a:gd name="connsiteX26" fmla="*/ 3827417 w 9144000"/>
                      <a:gd name="connsiteY26" fmla="*/ 1519420 h 1519420"/>
                      <a:gd name="connsiteX27" fmla="*/ 3174274 w 9144000"/>
                      <a:gd name="connsiteY27" fmla="*/ 1519420 h 1519420"/>
                      <a:gd name="connsiteX28" fmla="*/ 2429691 w 9144000"/>
                      <a:gd name="connsiteY28" fmla="*/ 1519420 h 1519420"/>
                      <a:gd name="connsiteX29" fmla="*/ 1685109 w 9144000"/>
                      <a:gd name="connsiteY29" fmla="*/ 1519420 h 1519420"/>
                      <a:gd name="connsiteX30" fmla="*/ 849086 w 9144000"/>
                      <a:gd name="connsiteY30" fmla="*/ 1519420 h 1519420"/>
                      <a:gd name="connsiteX31" fmla="*/ 0 w 9144000"/>
                      <a:gd name="connsiteY31" fmla="*/ 1519420 h 1519420"/>
                      <a:gd name="connsiteX32" fmla="*/ 0 w 9144000"/>
                      <a:gd name="connsiteY32" fmla="*/ 982558 h 1519420"/>
                      <a:gd name="connsiteX33" fmla="*/ 0 w 9144000"/>
                      <a:gd name="connsiteY33" fmla="*/ 521668 h 1519420"/>
                      <a:gd name="connsiteX34" fmla="*/ 0 w 9144000"/>
                      <a:gd name="connsiteY34" fmla="*/ 0 h 151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144000" h="1519420" fill="none" extrusionOk="0">
                        <a:moveTo>
                          <a:pt x="0" y="0"/>
                        </a:moveTo>
                        <a:cubicBezTo>
                          <a:pt x="100710" y="-3012"/>
                          <a:pt x="264495" y="-3537"/>
                          <a:pt x="378823" y="0"/>
                        </a:cubicBezTo>
                        <a:cubicBezTo>
                          <a:pt x="493151" y="3537"/>
                          <a:pt x="921067" y="30058"/>
                          <a:pt x="1214846" y="0"/>
                        </a:cubicBezTo>
                        <a:cubicBezTo>
                          <a:pt x="1508625" y="-30058"/>
                          <a:pt x="1553209" y="-32236"/>
                          <a:pt x="1867989" y="0"/>
                        </a:cubicBezTo>
                        <a:cubicBezTo>
                          <a:pt x="2182769" y="32236"/>
                          <a:pt x="2216775" y="-8659"/>
                          <a:pt x="2429691" y="0"/>
                        </a:cubicBezTo>
                        <a:cubicBezTo>
                          <a:pt x="2642607" y="8659"/>
                          <a:pt x="2761456" y="22349"/>
                          <a:pt x="2899954" y="0"/>
                        </a:cubicBezTo>
                        <a:cubicBezTo>
                          <a:pt x="3038452" y="-22349"/>
                          <a:pt x="3199262" y="-20815"/>
                          <a:pt x="3370217" y="0"/>
                        </a:cubicBezTo>
                        <a:cubicBezTo>
                          <a:pt x="3541172" y="20815"/>
                          <a:pt x="3958711" y="-20265"/>
                          <a:pt x="4206240" y="0"/>
                        </a:cubicBezTo>
                        <a:cubicBezTo>
                          <a:pt x="4453769" y="20265"/>
                          <a:pt x="4416172" y="7408"/>
                          <a:pt x="4585063" y="0"/>
                        </a:cubicBezTo>
                        <a:cubicBezTo>
                          <a:pt x="4753954" y="-7408"/>
                          <a:pt x="4971092" y="1765"/>
                          <a:pt x="5238206" y="0"/>
                        </a:cubicBezTo>
                        <a:cubicBezTo>
                          <a:pt x="5505320" y="-1765"/>
                          <a:pt x="5615513" y="9373"/>
                          <a:pt x="5982789" y="0"/>
                        </a:cubicBezTo>
                        <a:cubicBezTo>
                          <a:pt x="6350065" y="-9373"/>
                          <a:pt x="6242125" y="-11066"/>
                          <a:pt x="6453051" y="0"/>
                        </a:cubicBezTo>
                        <a:cubicBezTo>
                          <a:pt x="6663977" y="11066"/>
                          <a:pt x="7049058" y="-37783"/>
                          <a:pt x="7289074" y="0"/>
                        </a:cubicBezTo>
                        <a:cubicBezTo>
                          <a:pt x="7529090" y="37783"/>
                          <a:pt x="7575622" y="10681"/>
                          <a:pt x="7667897" y="0"/>
                        </a:cubicBezTo>
                        <a:cubicBezTo>
                          <a:pt x="7760172" y="-10681"/>
                          <a:pt x="7904491" y="6391"/>
                          <a:pt x="8046720" y="0"/>
                        </a:cubicBezTo>
                        <a:cubicBezTo>
                          <a:pt x="8188949" y="-6391"/>
                          <a:pt x="8841347" y="-1450"/>
                          <a:pt x="9144000" y="0"/>
                        </a:cubicBezTo>
                        <a:cubicBezTo>
                          <a:pt x="9139480" y="216958"/>
                          <a:pt x="9135210" y="326701"/>
                          <a:pt x="9144000" y="476085"/>
                        </a:cubicBezTo>
                        <a:cubicBezTo>
                          <a:pt x="9152790" y="625469"/>
                          <a:pt x="9133474" y="820951"/>
                          <a:pt x="9144000" y="1012947"/>
                        </a:cubicBezTo>
                        <a:cubicBezTo>
                          <a:pt x="9154526" y="1204943"/>
                          <a:pt x="9161418" y="1358068"/>
                          <a:pt x="9144000" y="1519420"/>
                        </a:cubicBezTo>
                        <a:cubicBezTo>
                          <a:pt x="8943035" y="1526143"/>
                          <a:pt x="8767508" y="1515457"/>
                          <a:pt x="8582297" y="1519420"/>
                        </a:cubicBezTo>
                        <a:cubicBezTo>
                          <a:pt x="8397086" y="1523383"/>
                          <a:pt x="8142825" y="1528704"/>
                          <a:pt x="7929154" y="1519420"/>
                        </a:cubicBezTo>
                        <a:cubicBezTo>
                          <a:pt x="7715483" y="1510136"/>
                          <a:pt x="7535939" y="1507153"/>
                          <a:pt x="7367451" y="1519420"/>
                        </a:cubicBezTo>
                        <a:cubicBezTo>
                          <a:pt x="7198963" y="1531687"/>
                          <a:pt x="7101876" y="1520038"/>
                          <a:pt x="6897189" y="1519420"/>
                        </a:cubicBezTo>
                        <a:cubicBezTo>
                          <a:pt x="6692502" y="1518802"/>
                          <a:pt x="6449862" y="1516260"/>
                          <a:pt x="6244046" y="1519420"/>
                        </a:cubicBezTo>
                        <a:cubicBezTo>
                          <a:pt x="6038230" y="1522580"/>
                          <a:pt x="5668208" y="1529242"/>
                          <a:pt x="5408023" y="1519420"/>
                        </a:cubicBezTo>
                        <a:cubicBezTo>
                          <a:pt x="5147838" y="1509598"/>
                          <a:pt x="4794502" y="1557050"/>
                          <a:pt x="4572000" y="1519420"/>
                        </a:cubicBezTo>
                        <a:cubicBezTo>
                          <a:pt x="4349498" y="1481790"/>
                          <a:pt x="4086783" y="1537369"/>
                          <a:pt x="3827417" y="1519420"/>
                        </a:cubicBezTo>
                        <a:cubicBezTo>
                          <a:pt x="3568051" y="1501471"/>
                          <a:pt x="3373847" y="1518868"/>
                          <a:pt x="3174274" y="1519420"/>
                        </a:cubicBezTo>
                        <a:cubicBezTo>
                          <a:pt x="2974701" y="1519972"/>
                          <a:pt x="2719559" y="1502492"/>
                          <a:pt x="2429691" y="1519420"/>
                        </a:cubicBezTo>
                        <a:cubicBezTo>
                          <a:pt x="2139823" y="1536348"/>
                          <a:pt x="1970064" y="1541378"/>
                          <a:pt x="1685109" y="1519420"/>
                        </a:cubicBezTo>
                        <a:cubicBezTo>
                          <a:pt x="1400154" y="1497462"/>
                          <a:pt x="1031896" y="1547960"/>
                          <a:pt x="849086" y="1519420"/>
                        </a:cubicBezTo>
                        <a:cubicBezTo>
                          <a:pt x="666276" y="1490880"/>
                          <a:pt x="282148" y="1500316"/>
                          <a:pt x="0" y="1519420"/>
                        </a:cubicBezTo>
                        <a:cubicBezTo>
                          <a:pt x="-19405" y="1359539"/>
                          <a:pt x="18674" y="1242381"/>
                          <a:pt x="0" y="982558"/>
                        </a:cubicBezTo>
                        <a:cubicBezTo>
                          <a:pt x="-18674" y="722735"/>
                          <a:pt x="-16346" y="650523"/>
                          <a:pt x="0" y="521668"/>
                        </a:cubicBezTo>
                        <a:cubicBezTo>
                          <a:pt x="16346" y="392813"/>
                          <a:pt x="-10784" y="112175"/>
                          <a:pt x="0" y="0"/>
                        </a:cubicBezTo>
                        <a:close/>
                      </a:path>
                      <a:path w="9144000" h="1519420" stroke="0" extrusionOk="0">
                        <a:moveTo>
                          <a:pt x="0" y="0"/>
                        </a:moveTo>
                        <a:cubicBezTo>
                          <a:pt x="121912" y="-8206"/>
                          <a:pt x="310676" y="-7556"/>
                          <a:pt x="470263" y="0"/>
                        </a:cubicBezTo>
                        <a:cubicBezTo>
                          <a:pt x="629850" y="7556"/>
                          <a:pt x="677451" y="8241"/>
                          <a:pt x="849086" y="0"/>
                        </a:cubicBezTo>
                        <a:cubicBezTo>
                          <a:pt x="1020721" y="-8241"/>
                          <a:pt x="1407748" y="-5922"/>
                          <a:pt x="1685109" y="0"/>
                        </a:cubicBezTo>
                        <a:cubicBezTo>
                          <a:pt x="1962470" y="5922"/>
                          <a:pt x="2069492" y="29422"/>
                          <a:pt x="2429691" y="0"/>
                        </a:cubicBezTo>
                        <a:cubicBezTo>
                          <a:pt x="2789890" y="-29422"/>
                          <a:pt x="2795180" y="-12471"/>
                          <a:pt x="2899954" y="0"/>
                        </a:cubicBezTo>
                        <a:cubicBezTo>
                          <a:pt x="3004728" y="12471"/>
                          <a:pt x="3410216" y="17722"/>
                          <a:pt x="3644537" y="0"/>
                        </a:cubicBezTo>
                        <a:cubicBezTo>
                          <a:pt x="3878858" y="-17722"/>
                          <a:pt x="3946651" y="-13270"/>
                          <a:pt x="4023360" y="0"/>
                        </a:cubicBezTo>
                        <a:cubicBezTo>
                          <a:pt x="4100069" y="13270"/>
                          <a:pt x="4384908" y="9520"/>
                          <a:pt x="4493623" y="0"/>
                        </a:cubicBezTo>
                        <a:cubicBezTo>
                          <a:pt x="4602338" y="-9520"/>
                          <a:pt x="4757683" y="2390"/>
                          <a:pt x="4872446" y="0"/>
                        </a:cubicBezTo>
                        <a:cubicBezTo>
                          <a:pt x="4987209" y="-2390"/>
                          <a:pt x="5285162" y="-13859"/>
                          <a:pt x="5434149" y="0"/>
                        </a:cubicBezTo>
                        <a:cubicBezTo>
                          <a:pt x="5583136" y="13859"/>
                          <a:pt x="5944195" y="-21255"/>
                          <a:pt x="6178731" y="0"/>
                        </a:cubicBezTo>
                        <a:cubicBezTo>
                          <a:pt x="6413267" y="21255"/>
                          <a:pt x="6431595" y="8392"/>
                          <a:pt x="6557554" y="0"/>
                        </a:cubicBezTo>
                        <a:cubicBezTo>
                          <a:pt x="6683513" y="-8392"/>
                          <a:pt x="6974309" y="-8145"/>
                          <a:pt x="7210697" y="0"/>
                        </a:cubicBezTo>
                        <a:cubicBezTo>
                          <a:pt x="7447085" y="8145"/>
                          <a:pt x="7720398" y="-38326"/>
                          <a:pt x="8046720" y="0"/>
                        </a:cubicBezTo>
                        <a:cubicBezTo>
                          <a:pt x="8373042" y="38326"/>
                          <a:pt x="8876632" y="-47065"/>
                          <a:pt x="9144000" y="0"/>
                        </a:cubicBezTo>
                        <a:cubicBezTo>
                          <a:pt x="9126614" y="164213"/>
                          <a:pt x="9142347" y="371243"/>
                          <a:pt x="9144000" y="521668"/>
                        </a:cubicBezTo>
                        <a:cubicBezTo>
                          <a:pt x="9145653" y="672093"/>
                          <a:pt x="9167415" y="895485"/>
                          <a:pt x="9144000" y="1043335"/>
                        </a:cubicBezTo>
                        <a:cubicBezTo>
                          <a:pt x="9120585" y="1191185"/>
                          <a:pt x="9125274" y="1314825"/>
                          <a:pt x="9144000" y="1519420"/>
                        </a:cubicBezTo>
                        <a:cubicBezTo>
                          <a:pt x="8937228" y="1487705"/>
                          <a:pt x="8565159" y="1518864"/>
                          <a:pt x="8399417" y="1519420"/>
                        </a:cubicBezTo>
                        <a:cubicBezTo>
                          <a:pt x="8233675" y="1519976"/>
                          <a:pt x="8192899" y="1530437"/>
                          <a:pt x="8020594" y="1519420"/>
                        </a:cubicBezTo>
                        <a:cubicBezTo>
                          <a:pt x="7848289" y="1508403"/>
                          <a:pt x="7577205" y="1482745"/>
                          <a:pt x="7276011" y="1519420"/>
                        </a:cubicBezTo>
                        <a:cubicBezTo>
                          <a:pt x="6974817" y="1556095"/>
                          <a:pt x="6931621" y="1493058"/>
                          <a:pt x="6622869" y="1519420"/>
                        </a:cubicBezTo>
                        <a:cubicBezTo>
                          <a:pt x="6314117" y="1545782"/>
                          <a:pt x="6210154" y="1493605"/>
                          <a:pt x="5969726" y="1519420"/>
                        </a:cubicBezTo>
                        <a:cubicBezTo>
                          <a:pt x="5729298" y="1545235"/>
                          <a:pt x="5647545" y="1516433"/>
                          <a:pt x="5499463" y="1519420"/>
                        </a:cubicBezTo>
                        <a:cubicBezTo>
                          <a:pt x="5351381" y="1522407"/>
                          <a:pt x="5286212" y="1525662"/>
                          <a:pt x="5120640" y="1519420"/>
                        </a:cubicBezTo>
                        <a:cubicBezTo>
                          <a:pt x="4955068" y="1513178"/>
                          <a:pt x="4545280" y="1491520"/>
                          <a:pt x="4376057" y="1519420"/>
                        </a:cubicBezTo>
                        <a:cubicBezTo>
                          <a:pt x="4206834" y="1547320"/>
                          <a:pt x="4005514" y="1547147"/>
                          <a:pt x="3814354" y="1519420"/>
                        </a:cubicBezTo>
                        <a:cubicBezTo>
                          <a:pt x="3623194" y="1491693"/>
                          <a:pt x="3364063" y="1517235"/>
                          <a:pt x="3161211" y="1519420"/>
                        </a:cubicBezTo>
                        <a:cubicBezTo>
                          <a:pt x="2958359" y="1521605"/>
                          <a:pt x="2884865" y="1507505"/>
                          <a:pt x="2782389" y="1519420"/>
                        </a:cubicBezTo>
                        <a:cubicBezTo>
                          <a:pt x="2679913" y="1531335"/>
                          <a:pt x="2483780" y="1519384"/>
                          <a:pt x="2403566" y="1519420"/>
                        </a:cubicBezTo>
                        <a:cubicBezTo>
                          <a:pt x="2323352" y="1519456"/>
                          <a:pt x="2051837" y="1546707"/>
                          <a:pt x="1750423" y="1519420"/>
                        </a:cubicBezTo>
                        <a:cubicBezTo>
                          <a:pt x="1449009" y="1492133"/>
                          <a:pt x="1247364" y="1549258"/>
                          <a:pt x="1097280" y="1519420"/>
                        </a:cubicBezTo>
                        <a:cubicBezTo>
                          <a:pt x="947196" y="1489582"/>
                          <a:pt x="906562" y="1502050"/>
                          <a:pt x="718457" y="1519420"/>
                        </a:cubicBezTo>
                        <a:cubicBezTo>
                          <a:pt x="530352" y="1536790"/>
                          <a:pt x="278691" y="1489699"/>
                          <a:pt x="0" y="1519420"/>
                        </a:cubicBezTo>
                        <a:cubicBezTo>
                          <a:pt x="4689" y="1313345"/>
                          <a:pt x="-420" y="1208615"/>
                          <a:pt x="0" y="1043335"/>
                        </a:cubicBezTo>
                        <a:cubicBezTo>
                          <a:pt x="420" y="878056"/>
                          <a:pt x="-1729" y="736669"/>
                          <a:pt x="0" y="582444"/>
                        </a:cubicBezTo>
                        <a:cubicBezTo>
                          <a:pt x="1729" y="428219"/>
                          <a:pt x="-27338" y="159364"/>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744680" y="99318"/>
            <a:ext cx="184731" cy="592213"/>
          </a:xfrm>
          <a:prstGeom prst="rect">
            <a:avLst/>
          </a:prstGeom>
        </p:spPr>
        <p:txBody>
          <a:bodyPr wrap="none">
            <a:spAutoFit/>
          </a:bodyPr>
          <a:lstStyle/>
          <a:p>
            <a:pPr>
              <a:lnSpc>
                <a:spcPct val="90000"/>
              </a:lnSpc>
              <a:buFont typeface="Wingdings" pitchFamily="2" charset="2"/>
              <a:buNone/>
            </a:pPr>
            <a:endParaRPr lang="en-US" altLang="en-US" sz="3600" b="1" u="sng"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Baskerville Old Face" pitchFamily="18" charset="0"/>
            </a:endParaRPr>
          </a:p>
        </p:txBody>
      </p:sp>
      <p:sp>
        <p:nvSpPr>
          <p:cNvPr id="3" name="Rectangle 2"/>
          <p:cNvSpPr/>
          <p:nvPr/>
        </p:nvSpPr>
        <p:spPr>
          <a:xfrm>
            <a:off x="1219200" y="210758"/>
            <a:ext cx="7391400" cy="646331"/>
          </a:xfrm>
          <a:prstGeom prst="rect">
            <a:avLst/>
          </a:prstGeom>
        </p:spPr>
        <p:txBody>
          <a:bodyPr wrap="square">
            <a:spAutoFit/>
          </a:bodyPr>
          <a:lstStyle/>
          <a:p>
            <a:pPr algn="ctr"/>
            <a:endParaRPr lang="en-US" sz="3600" b="1" u="sng"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6" name="Rectangle 5"/>
          <p:cNvSpPr/>
          <p:nvPr/>
        </p:nvSpPr>
        <p:spPr>
          <a:xfrm>
            <a:off x="1017233" y="857089"/>
            <a:ext cx="7924800" cy="646331"/>
          </a:xfrm>
          <a:prstGeom prst="rect">
            <a:avLst/>
          </a:prstGeom>
        </p:spPr>
        <p:txBody>
          <a:bodyPr wrap="square">
            <a:spAutoFit/>
          </a:bodyPr>
          <a:lstStyle/>
          <a:p>
            <a:endParaRPr lang="en-US" altLang="en-US" sz="3600" dirty="0">
              <a:latin typeface="Baskerville Old Face" pitchFamily="18" charset="0"/>
            </a:endParaRPr>
          </a:p>
        </p:txBody>
      </p:sp>
      <p:sp>
        <p:nvSpPr>
          <p:cNvPr id="7" name="TextBox 6"/>
          <p:cNvSpPr txBox="1"/>
          <p:nvPr/>
        </p:nvSpPr>
        <p:spPr>
          <a:xfrm>
            <a:off x="1931252" y="437954"/>
            <a:ext cx="3193932" cy="707886"/>
          </a:xfrm>
          <a:prstGeom prst="rect">
            <a:avLst/>
          </a:prstGeom>
          <a:noFill/>
        </p:spPr>
        <p:txBody>
          <a:bodyPr wrap="square" rtlCol="0">
            <a:spAutoFit/>
          </a:bodyPr>
          <a:lstStyle/>
          <a:p>
            <a:r>
              <a:rPr lang="en-US" sz="4000" b="1" dirty="0">
                <a:latin typeface="Bw Modelica" panose="00000600000000000000" pitchFamily="50" charset="0"/>
                <a:cs typeface="Arial" panose="020B0604020202020204" pitchFamily="34" charset="0"/>
              </a:rPr>
              <a:t>Listen</a:t>
            </a:r>
            <a:endParaRPr lang="en-US" sz="2400" b="1" dirty="0">
              <a:latin typeface="Arial" panose="020B0604020202020204" pitchFamily="34" charset="0"/>
              <a:cs typeface="Arial" panose="020B0604020202020204" pitchFamily="34" charset="0"/>
            </a:endParaRPr>
          </a:p>
        </p:txBody>
      </p:sp>
      <p:pic>
        <p:nvPicPr>
          <p:cNvPr id="9" name="Picture 8" descr="Shape&#10;&#10;Description automatically generated">
            <a:extLst>
              <a:ext uri="{FF2B5EF4-FFF2-40B4-BE49-F238E27FC236}">
                <a16:creationId xmlns:a16="http://schemas.microsoft.com/office/drawing/2014/main" id="{52D135C2-7960-778E-6A3D-B3F497F3CC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002" y="203296"/>
            <a:ext cx="1163334" cy="1163334"/>
          </a:xfrm>
          <a:prstGeom prst="rect">
            <a:avLst/>
          </a:prstGeom>
        </p:spPr>
      </p:pic>
      <p:sp>
        <p:nvSpPr>
          <p:cNvPr id="13" name="TextBox 12">
            <a:extLst>
              <a:ext uri="{FF2B5EF4-FFF2-40B4-BE49-F238E27FC236}">
                <a16:creationId xmlns:a16="http://schemas.microsoft.com/office/drawing/2014/main" id="{2A40F8C0-2AFD-FAD3-E5EA-926AF1799543}"/>
              </a:ext>
            </a:extLst>
          </p:cNvPr>
          <p:cNvSpPr txBox="1"/>
          <p:nvPr/>
        </p:nvSpPr>
        <p:spPr>
          <a:xfrm>
            <a:off x="2998571" y="1916332"/>
            <a:ext cx="5835520" cy="3023905"/>
          </a:xfrm>
          <a:prstGeom prst="rect">
            <a:avLst/>
          </a:prstGeom>
          <a:noFill/>
        </p:spPr>
        <p:txBody>
          <a:bodyPr wrap="square" rtlCol="0">
            <a:spAutoFit/>
          </a:bodyPr>
          <a:lstStyle/>
          <a:p>
            <a:endParaRPr lang="en-US" sz="105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Listen without judgment</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Show </a:t>
            </a:r>
            <a:r>
              <a:rPr lang="en-US" sz="2000" b="1" dirty="0">
                <a:latin typeface="Bw Modelica" panose="00000600000000000000" pitchFamily="50" charset="0"/>
                <a:cs typeface="Arial" panose="020B0604020202020204" pitchFamily="34" charset="0"/>
              </a:rPr>
              <a:t>compassion</a:t>
            </a:r>
            <a:r>
              <a:rPr lang="en-US" sz="2000" dirty="0">
                <a:latin typeface="Arial" panose="020B0604020202020204" pitchFamily="34" charset="0"/>
                <a:cs typeface="Arial" panose="020B0604020202020204" pitchFamily="34" charset="0"/>
              </a:rPr>
              <a:t> and </a:t>
            </a:r>
            <a:r>
              <a:rPr lang="en-US" sz="2000" b="1" dirty="0">
                <a:latin typeface="Bw Modelica" panose="00000600000000000000" pitchFamily="50" charset="0"/>
                <a:cs typeface="Arial" panose="020B0604020202020204" pitchFamily="34" charset="0"/>
              </a:rPr>
              <a:t>empathy</a:t>
            </a:r>
            <a:endParaRPr lang="en-US" sz="2000" dirty="0">
              <a:latin typeface="Arial" panose="020B0604020202020204" pitchFamily="34" charset="0"/>
              <a:cs typeface="Arial" panose="020B0604020202020204" pitchFamily="34" charset="0"/>
            </a:endParaRPr>
          </a:p>
          <a:p>
            <a:pPr lvl="0"/>
            <a:endParaRPr lang="en-US" altLang="en-US" sz="2000" dirty="0">
              <a:latin typeface="Arial" panose="020B0604020202020204" pitchFamily="34" charset="0"/>
              <a:cs typeface="Arial" panose="020B0604020202020204" pitchFamily="34" charset="0"/>
            </a:endParaRPr>
          </a:p>
          <a:p>
            <a:pPr lvl="0"/>
            <a:r>
              <a:rPr lang="en-US" altLang="en-US" sz="2000" b="1" dirty="0">
                <a:solidFill>
                  <a:srgbClr val="85CDB9"/>
                </a:solidFill>
                <a:latin typeface="Arial" panose="020B0604020202020204" pitchFamily="34" charset="0"/>
                <a:cs typeface="Arial" panose="020B0604020202020204" pitchFamily="34" charset="0"/>
              </a:rPr>
              <a:t>Take their answers seriously</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Listen for any potential reasons they might have for staying alive and help them focus on those reasons</a:t>
            </a:r>
          </a:p>
        </p:txBody>
      </p:sp>
      <p:sp>
        <p:nvSpPr>
          <p:cNvPr id="16" name="Rectangle 15">
            <a:extLst>
              <a:ext uri="{FF2B5EF4-FFF2-40B4-BE49-F238E27FC236}">
                <a16:creationId xmlns:a16="http://schemas.microsoft.com/office/drawing/2014/main" id="{8BA47E83-D687-316C-C5CD-DC371CF1F760}"/>
              </a:ext>
            </a:extLst>
          </p:cNvPr>
          <p:cNvSpPr>
            <a:spLocks noGrp="1" noRot="1" noMove="1" noResize="1" noEditPoints="1" noAdjustHandles="1" noChangeArrowheads="1" noChangeShapeType="1"/>
          </p:cNvSpPr>
          <p:nvPr/>
        </p:nvSpPr>
        <p:spPr>
          <a:xfrm>
            <a:off x="-1" y="1434591"/>
            <a:ext cx="9144000" cy="212821"/>
          </a:xfrm>
          <a:prstGeom prst="rect">
            <a:avLst/>
          </a:prstGeom>
          <a:pattFill prst="wdUpDiag">
            <a:fgClr>
              <a:srgbClr val="92D050"/>
            </a:fgClr>
            <a:bgClr>
              <a:srgbClr val="AFCDCD"/>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93356A02-C1EB-9735-C495-B0272893B8BA}"/>
              </a:ext>
            </a:extLst>
          </p:cNvPr>
          <p:cNvSpPr>
            <a:spLocks noGrp="1" noRot="1" noMove="1" noResize="1" noEditPoints="1" noAdjustHandles="1" noChangeArrowheads="1" noChangeShapeType="1"/>
          </p:cNvSpPr>
          <p:nvPr/>
        </p:nvSpPr>
        <p:spPr>
          <a:xfrm>
            <a:off x="517938" y="2171700"/>
            <a:ext cx="1958561" cy="1219200"/>
          </a:xfrm>
          <a:prstGeom prst="triangle">
            <a:avLst/>
          </a:prstGeom>
          <a:solidFill>
            <a:schemeClr val="tx1"/>
          </a:solidFill>
          <a:ln w="31750">
            <a:solidFill>
              <a:srgbClr val="7AC8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AFBFFF07-2CCB-53F7-CA75-6BC5DC641590}"/>
              </a:ext>
            </a:extLst>
          </p:cNvPr>
          <p:cNvSpPr txBox="1"/>
          <p:nvPr/>
        </p:nvSpPr>
        <p:spPr>
          <a:xfrm>
            <a:off x="762000" y="2517446"/>
            <a:ext cx="1470439" cy="830997"/>
          </a:xfrm>
          <a:prstGeom prst="rect">
            <a:avLst/>
          </a:prstGeom>
          <a:noFill/>
        </p:spPr>
        <p:txBody>
          <a:bodyPr wrap="square" rtlCol="0">
            <a:spAutoFit/>
          </a:bodyPr>
          <a:lstStyle/>
          <a:p>
            <a:pPr algn="ctr"/>
            <a:r>
              <a:rPr lang="en-US" sz="2400" b="1" dirty="0">
                <a:solidFill>
                  <a:srgbClr val="92D050"/>
                </a:solidFill>
                <a:latin typeface="Bw Modelica" panose="00000600000000000000" pitchFamily="50" charset="0"/>
              </a:rPr>
              <a:t>BE THERE</a:t>
            </a:r>
          </a:p>
        </p:txBody>
      </p:sp>
      <p:sp>
        <p:nvSpPr>
          <p:cNvPr id="8" name="TextBox 7">
            <a:extLst>
              <a:ext uri="{FF2B5EF4-FFF2-40B4-BE49-F238E27FC236}">
                <a16:creationId xmlns:a16="http://schemas.microsoft.com/office/drawing/2014/main" id="{75E65E12-A2A1-6A40-DC35-4AF068A717E7}"/>
              </a:ext>
            </a:extLst>
          </p:cNvPr>
          <p:cNvSpPr txBox="1"/>
          <p:nvPr/>
        </p:nvSpPr>
        <p:spPr>
          <a:xfrm>
            <a:off x="1497217" y="5311817"/>
            <a:ext cx="6705600" cy="461665"/>
          </a:xfrm>
          <a:prstGeom prst="rect">
            <a:avLst/>
          </a:prstGeom>
          <a:noFill/>
        </p:spPr>
        <p:txBody>
          <a:bodyPr wrap="square" rtlCol="0">
            <a:spAutoFit/>
          </a:bodyPr>
          <a:lstStyle/>
          <a:p>
            <a:r>
              <a:rPr lang="en-US" sz="2400" b="1" dirty="0">
                <a:latin typeface="Bw Modelica" panose="00000600000000000000" pitchFamily="50" charset="0"/>
              </a:rPr>
              <a:t>Being there </a:t>
            </a:r>
            <a:r>
              <a:rPr lang="en-US" sz="1600" b="1" dirty="0">
                <a:latin typeface="Bw Modelica" panose="00000600000000000000" pitchFamily="50" charset="0"/>
              </a:rPr>
              <a:t>for someone with thoughts of suicide </a:t>
            </a:r>
            <a:endParaRPr lang="en-US" b="1" dirty="0">
              <a:latin typeface="Bw Modelica" panose="00000600000000000000" pitchFamily="50" charset="0"/>
            </a:endParaRPr>
          </a:p>
        </p:txBody>
      </p:sp>
      <p:sp>
        <p:nvSpPr>
          <p:cNvPr id="10" name="TextBox 9">
            <a:extLst>
              <a:ext uri="{FF2B5EF4-FFF2-40B4-BE49-F238E27FC236}">
                <a16:creationId xmlns:a16="http://schemas.microsoft.com/office/drawing/2014/main" id="{A60088C8-1552-3D75-BCBD-994A89FA9962}"/>
              </a:ext>
            </a:extLst>
          </p:cNvPr>
          <p:cNvSpPr txBox="1"/>
          <p:nvPr/>
        </p:nvSpPr>
        <p:spPr>
          <a:xfrm>
            <a:off x="3217473" y="5621842"/>
            <a:ext cx="2665520" cy="523220"/>
          </a:xfrm>
          <a:prstGeom prst="rect">
            <a:avLst/>
          </a:prstGeom>
          <a:noFill/>
        </p:spPr>
        <p:txBody>
          <a:bodyPr wrap="square" rtlCol="0">
            <a:spAutoFit/>
          </a:bodyPr>
          <a:lstStyle/>
          <a:p>
            <a:r>
              <a:rPr lang="en-US" b="1" dirty="0">
                <a:latin typeface="Bw Modelica" panose="00000600000000000000" pitchFamily="50" charset="0"/>
              </a:rPr>
              <a:t>is</a:t>
            </a:r>
            <a:r>
              <a:rPr lang="en-US" sz="2800" b="1" dirty="0">
                <a:latin typeface="Bw Modelica" panose="00000600000000000000" pitchFamily="50" charset="0"/>
              </a:rPr>
              <a:t> </a:t>
            </a:r>
            <a:r>
              <a:rPr lang="en-US" sz="2400" b="1" dirty="0">
                <a:latin typeface="Bw Modelica" panose="00000600000000000000" pitchFamily="50" charset="0"/>
              </a:rPr>
              <a:t>life-saving.</a:t>
            </a:r>
            <a:endParaRPr lang="en-US" sz="2000" b="1" dirty="0">
              <a:latin typeface="Bw Modelica" panose="00000600000000000000" pitchFamily="50" charset="0"/>
            </a:endParaRPr>
          </a:p>
        </p:txBody>
      </p:sp>
      <p:cxnSp>
        <p:nvCxnSpPr>
          <p:cNvPr id="20" name="Connector: Elbow 19">
            <a:extLst>
              <a:ext uri="{FF2B5EF4-FFF2-40B4-BE49-F238E27FC236}">
                <a16:creationId xmlns:a16="http://schemas.microsoft.com/office/drawing/2014/main" id="{B8C14955-E616-A591-FEE1-9CCE714986BD}"/>
              </a:ext>
            </a:extLst>
          </p:cNvPr>
          <p:cNvCxnSpPr>
            <a:cxnSpLocks noGrp="1" noRot="1" noMove="1" noResize="1" noEditPoints="1" noAdjustHandles="1" noChangeArrowheads="1" noChangeShapeType="1"/>
          </p:cNvCxnSpPr>
          <p:nvPr/>
        </p:nvCxnSpPr>
        <p:spPr>
          <a:xfrm rot="16200000" flipH="1">
            <a:off x="925079" y="3725424"/>
            <a:ext cx="1609208" cy="1173366"/>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5885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0070C0"/>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ED715AB-9083-E52F-55A3-BBE259D797E6}"/>
              </a:ext>
            </a:extLst>
          </p:cNvPr>
          <p:cNvSpPr>
            <a:spLocks noGrp="1" noRot="1" noMove="1" noResize="1" noEditPoints="1" noAdjustHandles="1" noChangeArrowheads="1" noChangeShapeType="1"/>
          </p:cNvSpPr>
          <p:nvPr/>
        </p:nvSpPr>
        <p:spPr>
          <a:xfrm>
            <a:off x="-1" y="1478070"/>
            <a:ext cx="9144000" cy="5379929"/>
          </a:xfrm>
          <a:prstGeom prst="rect">
            <a:avLst/>
          </a:prstGeom>
          <a:solidFill>
            <a:schemeClr val="bg2"/>
          </a:solidFill>
          <a:ln w="38100">
            <a:noFill/>
            <a:prstDash val="solid"/>
            <a:extLst>
              <a:ext uri="{C807C97D-BFC1-408E-A445-0C87EB9F89A2}">
                <ask:lineSketchStyleProps xmlns:ask="http://schemas.microsoft.com/office/drawing/2018/sketchyshapes" sd="1109382681">
                  <a:custGeom>
                    <a:avLst/>
                    <a:gdLst>
                      <a:gd name="connsiteX0" fmla="*/ 0 w 9144000"/>
                      <a:gd name="connsiteY0" fmla="*/ 0 h 1519420"/>
                      <a:gd name="connsiteX1" fmla="*/ 378823 w 9144000"/>
                      <a:gd name="connsiteY1" fmla="*/ 0 h 1519420"/>
                      <a:gd name="connsiteX2" fmla="*/ 1214846 w 9144000"/>
                      <a:gd name="connsiteY2" fmla="*/ 0 h 1519420"/>
                      <a:gd name="connsiteX3" fmla="*/ 1867989 w 9144000"/>
                      <a:gd name="connsiteY3" fmla="*/ 0 h 1519420"/>
                      <a:gd name="connsiteX4" fmla="*/ 2429691 w 9144000"/>
                      <a:gd name="connsiteY4" fmla="*/ 0 h 1519420"/>
                      <a:gd name="connsiteX5" fmla="*/ 2899954 w 9144000"/>
                      <a:gd name="connsiteY5" fmla="*/ 0 h 1519420"/>
                      <a:gd name="connsiteX6" fmla="*/ 3370217 w 9144000"/>
                      <a:gd name="connsiteY6" fmla="*/ 0 h 1519420"/>
                      <a:gd name="connsiteX7" fmla="*/ 4206240 w 9144000"/>
                      <a:gd name="connsiteY7" fmla="*/ 0 h 1519420"/>
                      <a:gd name="connsiteX8" fmla="*/ 4585063 w 9144000"/>
                      <a:gd name="connsiteY8" fmla="*/ 0 h 1519420"/>
                      <a:gd name="connsiteX9" fmla="*/ 5238206 w 9144000"/>
                      <a:gd name="connsiteY9" fmla="*/ 0 h 1519420"/>
                      <a:gd name="connsiteX10" fmla="*/ 5982789 w 9144000"/>
                      <a:gd name="connsiteY10" fmla="*/ 0 h 1519420"/>
                      <a:gd name="connsiteX11" fmla="*/ 6453051 w 9144000"/>
                      <a:gd name="connsiteY11" fmla="*/ 0 h 1519420"/>
                      <a:gd name="connsiteX12" fmla="*/ 7289074 w 9144000"/>
                      <a:gd name="connsiteY12" fmla="*/ 0 h 1519420"/>
                      <a:gd name="connsiteX13" fmla="*/ 7667897 w 9144000"/>
                      <a:gd name="connsiteY13" fmla="*/ 0 h 1519420"/>
                      <a:gd name="connsiteX14" fmla="*/ 8046720 w 9144000"/>
                      <a:gd name="connsiteY14" fmla="*/ 0 h 1519420"/>
                      <a:gd name="connsiteX15" fmla="*/ 9144000 w 9144000"/>
                      <a:gd name="connsiteY15" fmla="*/ 0 h 1519420"/>
                      <a:gd name="connsiteX16" fmla="*/ 9144000 w 9144000"/>
                      <a:gd name="connsiteY16" fmla="*/ 476085 h 1519420"/>
                      <a:gd name="connsiteX17" fmla="*/ 9144000 w 9144000"/>
                      <a:gd name="connsiteY17" fmla="*/ 1012947 h 1519420"/>
                      <a:gd name="connsiteX18" fmla="*/ 9144000 w 9144000"/>
                      <a:gd name="connsiteY18" fmla="*/ 1519420 h 1519420"/>
                      <a:gd name="connsiteX19" fmla="*/ 8582297 w 9144000"/>
                      <a:gd name="connsiteY19" fmla="*/ 1519420 h 1519420"/>
                      <a:gd name="connsiteX20" fmla="*/ 7929154 w 9144000"/>
                      <a:gd name="connsiteY20" fmla="*/ 1519420 h 1519420"/>
                      <a:gd name="connsiteX21" fmla="*/ 7367451 w 9144000"/>
                      <a:gd name="connsiteY21" fmla="*/ 1519420 h 1519420"/>
                      <a:gd name="connsiteX22" fmla="*/ 6897189 w 9144000"/>
                      <a:gd name="connsiteY22" fmla="*/ 1519420 h 1519420"/>
                      <a:gd name="connsiteX23" fmla="*/ 6244046 w 9144000"/>
                      <a:gd name="connsiteY23" fmla="*/ 1519420 h 1519420"/>
                      <a:gd name="connsiteX24" fmla="*/ 5408023 w 9144000"/>
                      <a:gd name="connsiteY24" fmla="*/ 1519420 h 1519420"/>
                      <a:gd name="connsiteX25" fmla="*/ 4572000 w 9144000"/>
                      <a:gd name="connsiteY25" fmla="*/ 1519420 h 1519420"/>
                      <a:gd name="connsiteX26" fmla="*/ 3827417 w 9144000"/>
                      <a:gd name="connsiteY26" fmla="*/ 1519420 h 1519420"/>
                      <a:gd name="connsiteX27" fmla="*/ 3174274 w 9144000"/>
                      <a:gd name="connsiteY27" fmla="*/ 1519420 h 1519420"/>
                      <a:gd name="connsiteX28" fmla="*/ 2429691 w 9144000"/>
                      <a:gd name="connsiteY28" fmla="*/ 1519420 h 1519420"/>
                      <a:gd name="connsiteX29" fmla="*/ 1685109 w 9144000"/>
                      <a:gd name="connsiteY29" fmla="*/ 1519420 h 1519420"/>
                      <a:gd name="connsiteX30" fmla="*/ 849086 w 9144000"/>
                      <a:gd name="connsiteY30" fmla="*/ 1519420 h 1519420"/>
                      <a:gd name="connsiteX31" fmla="*/ 0 w 9144000"/>
                      <a:gd name="connsiteY31" fmla="*/ 1519420 h 1519420"/>
                      <a:gd name="connsiteX32" fmla="*/ 0 w 9144000"/>
                      <a:gd name="connsiteY32" fmla="*/ 982558 h 1519420"/>
                      <a:gd name="connsiteX33" fmla="*/ 0 w 9144000"/>
                      <a:gd name="connsiteY33" fmla="*/ 521668 h 1519420"/>
                      <a:gd name="connsiteX34" fmla="*/ 0 w 9144000"/>
                      <a:gd name="connsiteY34" fmla="*/ 0 h 151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144000" h="1519420" fill="none" extrusionOk="0">
                        <a:moveTo>
                          <a:pt x="0" y="0"/>
                        </a:moveTo>
                        <a:cubicBezTo>
                          <a:pt x="100710" y="-3012"/>
                          <a:pt x="264495" y="-3537"/>
                          <a:pt x="378823" y="0"/>
                        </a:cubicBezTo>
                        <a:cubicBezTo>
                          <a:pt x="493151" y="3537"/>
                          <a:pt x="921067" y="30058"/>
                          <a:pt x="1214846" y="0"/>
                        </a:cubicBezTo>
                        <a:cubicBezTo>
                          <a:pt x="1508625" y="-30058"/>
                          <a:pt x="1553209" y="-32236"/>
                          <a:pt x="1867989" y="0"/>
                        </a:cubicBezTo>
                        <a:cubicBezTo>
                          <a:pt x="2182769" y="32236"/>
                          <a:pt x="2216775" y="-8659"/>
                          <a:pt x="2429691" y="0"/>
                        </a:cubicBezTo>
                        <a:cubicBezTo>
                          <a:pt x="2642607" y="8659"/>
                          <a:pt x="2761456" y="22349"/>
                          <a:pt x="2899954" y="0"/>
                        </a:cubicBezTo>
                        <a:cubicBezTo>
                          <a:pt x="3038452" y="-22349"/>
                          <a:pt x="3199262" y="-20815"/>
                          <a:pt x="3370217" y="0"/>
                        </a:cubicBezTo>
                        <a:cubicBezTo>
                          <a:pt x="3541172" y="20815"/>
                          <a:pt x="3958711" y="-20265"/>
                          <a:pt x="4206240" y="0"/>
                        </a:cubicBezTo>
                        <a:cubicBezTo>
                          <a:pt x="4453769" y="20265"/>
                          <a:pt x="4416172" y="7408"/>
                          <a:pt x="4585063" y="0"/>
                        </a:cubicBezTo>
                        <a:cubicBezTo>
                          <a:pt x="4753954" y="-7408"/>
                          <a:pt x="4971092" y="1765"/>
                          <a:pt x="5238206" y="0"/>
                        </a:cubicBezTo>
                        <a:cubicBezTo>
                          <a:pt x="5505320" y="-1765"/>
                          <a:pt x="5615513" y="9373"/>
                          <a:pt x="5982789" y="0"/>
                        </a:cubicBezTo>
                        <a:cubicBezTo>
                          <a:pt x="6350065" y="-9373"/>
                          <a:pt x="6242125" y="-11066"/>
                          <a:pt x="6453051" y="0"/>
                        </a:cubicBezTo>
                        <a:cubicBezTo>
                          <a:pt x="6663977" y="11066"/>
                          <a:pt x="7049058" y="-37783"/>
                          <a:pt x="7289074" y="0"/>
                        </a:cubicBezTo>
                        <a:cubicBezTo>
                          <a:pt x="7529090" y="37783"/>
                          <a:pt x="7575622" y="10681"/>
                          <a:pt x="7667897" y="0"/>
                        </a:cubicBezTo>
                        <a:cubicBezTo>
                          <a:pt x="7760172" y="-10681"/>
                          <a:pt x="7904491" y="6391"/>
                          <a:pt x="8046720" y="0"/>
                        </a:cubicBezTo>
                        <a:cubicBezTo>
                          <a:pt x="8188949" y="-6391"/>
                          <a:pt x="8841347" y="-1450"/>
                          <a:pt x="9144000" y="0"/>
                        </a:cubicBezTo>
                        <a:cubicBezTo>
                          <a:pt x="9139480" y="216958"/>
                          <a:pt x="9135210" y="326701"/>
                          <a:pt x="9144000" y="476085"/>
                        </a:cubicBezTo>
                        <a:cubicBezTo>
                          <a:pt x="9152790" y="625469"/>
                          <a:pt x="9133474" y="820951"/>
                          <a:pt x="9144000" y="1012947"/>
                        </a:cubicBezTo>
                        <a:cubicBezTo>
                          <a:pt x="9154526" y="1204943"/>
                          <a:pt x="9161418" y="1358068"/>
                          <a:pt x="9144000" y="1519420"/>
                        </a:cubicBezTo>
                        <a:cubicBezTo>
                          <a:pt x="8943035" y="1526143"/>
                          <a:pt x="8767508" y="1515457"/>
                          <a:pt x="8582297" y="1519420"/>
                        </a:cubicBezTo>
                        <a:cubicBezTo>
                          <a:pt x="8397086" y="1523383"/>
                          <a:pt x="8142825" y="1528704"/>
                          <a:pt x="7929154" y="1519420"/>
                        </a:cubicBezTo>
                        <a:cubicBezTo>
                          <a:pt x="7715483" y="1510136"/>
                          <a:pt x="7535939" y="1507153"/>
                          <a:pt x="7367451" y="1519420"/>
                        </a:cubicBezTo>
                        <a:cubicBezTo>
                          <a:pt x="7198963" y="1531687"/>
                          <a:pt x="7101876" y="1520038"/>
                          <a:pt x="6897189" y="1519420"/>
                        </a:cubicBezTo>
                        <a:cubicBezTo>
                          <a:pt x="6692502" y="1518802"/>
                          <a:pt x="6449862" y="1516260"/>
                          <a:pt x="6244046" y="1519420"/>
                        </a:cubicBezTo>
                        <a:cubicBezTo>
                          <a:pt x="6038230" y="1522580"/>
                          <a:pt x="5668208" y="1529242"/>
                          <a:pt x="5408023" y="1519420"/>
                        </a:cubicBezTo>
                        <a:cubicBezTo>
                          <a:pt x="5147838" y="1509598"/>
                          <a:pt x="4794502" y="1557050"/>
                          <a:pt x="4572000" y="1519420"/>
                        </a:cubicBezTo>
                        <a:cubicBezTo>
                          <a:pt x="4349498" y="1481790"/>
                          <a:pt x="4086783" y="1537369"/>
                          <a:pt x="3827417" y="1519420"/>
                        </a:cubicBezTo>
                        <a:cubicBezTo>
                          <a:pt x="3568051" y="1501471"/>
                          <a:pt x="3373847" y="1518868"/>
                          <a:pt x="3174274" y="1519420"/>
                        </a:cubicBezTo>
                        <a:cubicBezTo>
                          <a:pt x="2974701" y="1519972"/>
                          <a:pt x="2719559" y="1502492"/>
                          <a:pt x="2429691" y="1519420"/>
                        </a:cubicBezTo>
                        <a:cubicBezTo>
                          <a:pt x="2139823" y="1536348"/>
                          <a:pt x="1970064" y="1541378"/>
                          <a:pt x="1685109" y="1519420"/>
                        </a:cubicBezTo>
                        <a:cubicBezTo>
                          <a:pt x="1400154" y="1497462"/>
                          <a:pt x="1031896" y="1547960"/>
                          <a:pt x="849086" y="1519420"/>
                        </a:cubicBezTo>
                        <a:cubicBezTo>
                          <a:pt x="666276" y="1490880"/>
                          <a:pt x="282148" y="1500316"/>
                          <a:pt x="0" y="1519420"/>
                        </a:cubicBezTo>
                        <a:cubicBezTo>
                          <a:pt x="-19405" y="1359539"/>
                          <a:pt x="18674" y="1242381"/>
                          <a:pt x="0" y="982558"/>
                        </a:cubicBezTo>
                        <a:cubicBezTo>
                          <a:pt x="-18674" y="722735"/>
                          <a:pt x="-16346" y="650523"/>
                          <a:pt x="0" y="521668"/>
                        </a:cubicBezTo>
                        <a:cubicBezTo>
                          <a:pt x="16346" y="392813"/>
                          <a:pt x="-10784" y="112175"/>
                          <a:pt x="0" y="0"/>
                        </a:cubicBezTo>
                        <a:close/>
                      </a:path>
                      <a:path w="9144000" h="1519420" stroke="0" extrusionOk="0">
                        <a:moveTo>
                          <a:pt x="0" y="0"/>
                        </a:moveTo>
                        <a:cubicBezTo>
                          <a:pt x="121912" y="-8206"/>
                          <a:pt x="310676" y="-7556"/>
                          <a:pt x="470263" y="0"/>
                        </a:cubicBezTo>
                        <a:cubicBezTo>
                          <a:pt x="629850" y="7556"/>
                          <a:pt x="677451" y="8241"/>
                          <a:pt x="849086" y="0"/>
                        </a:cubicBezTo>
                        <a:cubicBezTo>
                          <a:pt x="1020721" y="-8241"/>
                          <a:pt x="1407748" y="-5922"/>
                          <a:pt x="1685109" y="0"/>
                        </a:cubicBezTo>
                        <a:cubicBezTo>
                          <a:pt x="1962470" y="5922"/>
                          <a:pt x="2069492" y="29422"/>
                          <a:pt x="2429691" y="0"/>
                        </a:cubicBezTo>
                        <a:cubicBezTo>
                          <a:pt x="2789890" y="-29422"/>
                          <a:pt x="2795180" y="-12471"/>
                          <a:pt x="2899954" y="0"/>
                        </a:cubicBezTo>
                        <a:cubicBezTo>
                          <a:pt x="3004728" y="12471"/>
                          <a:pt x="3410216" y="17722"/>
                          <a:pt x="3644537" y="0"/>
                        </a:cubicBezTo>
                        <a:cubicBezTo>
                          <a:pt x="3878858" y="-17722"/>
                          <a:pt x="3946651" y="-13270"/>
                          <a:pt x="4023360" y="0"/>
                        </a:cubicBezTo>
                        <a:cubicBezTo>
                          <a:pt x="4100069" y="13270"/>
                          <a:pt x="4384908" y="9520"/>
                          <a:pt x="4493623" y="0"/>
                        </a:cubicBezTo>
                        <a:cubicBezTo>
                          <a:pt x="4602338" y="-9520"/>
                          <a:pt x="4757683" y="2390"/>
                          <a:pt x="4872446" y="0"/>
                        </a:cubicBezTo>
                        <a:cubicBezTo>
                          <a:pt x="4987209" y="-2390"/>
                          <a:pt x="5285162" y="-13859"/>
                          <a:pt x="5434149" y="0"/>
                        </a:cubicBezTo>
                        <a:cubicBezTo>
                          <a:pt x="5583136" y="13859"/>
                          <a:pt x="5944195" y="-21255"/>
                          <a:pt x="6178731" y="0"/>
                        </a:cubicBezTo>
                        <a:cubicBezTo>
                          <a:pt x="6413267" y="21255"/>
                          <a:pt x="6431595" y="8392"/>
                          <a:pt x="6557554" y="0"/>
                        </a:cubicBezTo>
                        <a:cubicBezTo>
                          <a:pt x="6683513" y="-8392"/>
                          <a:pt x="6974309" y="-8145"/>
                          <a:pt x="7210697" y="0"/>
                        </a:cubicBezTo>
                        <a:cubicBezTo>
                          <a:pt x="7447085" y="8145"/>
                          <a:pt x="7720398" y="-38326"/>
                          <a:pt x="8046720" y="0"/>
                        </a:cubicBezTo>
                        <a:cubicBezTo>
                          <a:pt x="8373042" y="38326"/>
                          <a:pt x="8876632" y="-47065"/>
                          <a:pt x="9144000" y="0"/>
                        </a:cubicBezTo>
                        <a:cubicBezTo>
                          <a:pt x="9126614" y="164213"/>
                          <a:pt x="9142347" y="371243"/>
                          <a:pt x="9144000" y="521668"/>
                        </a:cubicBezTo>
                        <a:cubicBezTo>
                          <a:pt x="9145653" y="672093"/>
                          <a:pt x="9167415" y="895485"/>
                          <a:pt x="9144000" y="1043335"/>
                        </a:cubicBezTo>
                        <a:cubicBezTo>
                          <a:pt x="9120585" y="1191185"/>
                          <a:pt x="9125274" y="1314825"/>
                          <a:pt x="9144000" y="1519420"/>
                        </a:cubicBezTo>
                        <a:cubicBezTo>
                          <a:pt x="8937228" y="1487705"/>
                          <a:pt x="8565159" y="1518864"/>
                          <a:pt x="8399417" y="1519420"/>
                        </a:cubicBezTo>
                        <a:cubicBezTo>
                          <a:pt x="8233675" y="1519976"/>
                          <a:pt x="8192899" y="1530437"/>
                          <a:pt x="8020594" y="1519420"/>
                        </a:cubicBezTo>
                        <a:cubicBezTo>
                          <a:pt x="7848289" y="1508403"/>
                          <a:pt x="7577205" y="1482745"/>
                          <a:pt x="7276011" y="1519420"/>
                        </a:cubicBezTo>
                        <a:cubicBezTo>
                          <a:pt x="6974817" y="1556095"/>
                          <a:pt x="6931621" y="1493058"/>
                          <a:pt x="6622869" y="1519420"/>
                        </a:cubicBezTo>
                        <a:cubicBezTo>
                          <a:pt x="6314117" y="1545782"/>
                          <a:pt x="6210154" y="1493605"/>
                          <a:pt x="5969726" y="1519420"/>
                        </a:cubicBezTo>
                        <a:cubicBezTo>
                          <a:pt x="5729298" y="1545235"/>
                          <a:pt x="5647545" y="1516433"/>
                          <a:pt x="5499463" y="1519420"/>
                        </a:cubicBezTo>
                        <a:cubicBezTo>
                          <a:pt x="5351381" y="1522407"/>
                          <a:pt x="5286212" y="1525662"/>
                          <a:pt x="5120640" y="1519420"/>
                        </a:cubicBezTo>
                        <a:cubicBezTo>
                          <a:pt x="4955068" y="1513178"/>
                          <a:pt x="4545280" y="1491520"/>
                          <a:pt x="4376057" y="1519420"/>
                        </a:cubicBezTo>
                        <a:cubicBezTo>
                          <a:pt x="4206834" y="1547320"/>
                          <a:pt x="4005514" y="1547147"/>
                          <a:pt x="3814354" y="1519420"/>
                        </a:cubicBezTo>
                        <a:cubicBezTo>
                          <a:pt x="3623194" y="1491693"/>
                          <a:pt x="3364063" y="1517235"/>
                          <a:pt x="3161211" y="1519420"/>
                        </a:cubicBezTo>
                        <a:cubicBezTo>
                          <a:pt x="2958359" y="1521605"/>
                          <a:pt x="2884865" y="1507505"/>
                          <a:pt x="2782389" y="1519420"/>
                        </a:cubicBezTo>
                        <a:cubicBezTo>
                          <a:pt x="2679913" y="1531335"/>
                          <a:pt x="2483780" y="1519384"/>
                          <a:pt x="2403566" y="1519420"/>
                        </a:cubicBezTo>
                        <a:cubicBezTo>
                          <a:pt x="2323352" y="1519456"/>
                          <a:pt x="2051837" y="1546707"/>
                          <a:pt x="1750423" y="1519420"/>
                        </a:cubicBezTo>
                        <a:cubicBezTo>
                          <a:pt x="1449009" y="1492133"/>
                          <a:pt x="1247364" y="1549258"/>
                          <a:pt x="1097280" y="1519420"/>
                        </a:cubicBezTo>
                        <a:cubicBezTo>
                          <a:pt x="947196" y="1489582"/>
                          <a:pt x="906562" y="1502050"/>
                          <a:pt x="718457" y="1519420"/>
                        </a:cubicBezTo>
                        <a:cubicBezTo>
                          <a:pt x="530352" y="1536790"/>
                          <a:pt x="278691" y="1489699"/>
                          <a:pt x="0" y="1519420"/>
                        </a:cubicBezTo>
                        <a:cubicBezTo>
                          <a:pt x="4689" y="1313345"/>
                          <a:pt x="-420" y="1208615"/>
                          <a:pt x="0" y="1043335"/>
                        </a:cubicBezTo>
                        <a:cubicBezTo>
                          <a:pt x="420" y="878056"/>
                          <a:pt x="-1729" y="736669"/>
                          <a:pt x="0" y="582444"/>
                        </a:cubicBezTo>
                        <a:cubicBezTo>
                          <a:pt x="1729" y="428219"/>
                          <a:pt x="-27338" y="159364"/>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744680" y="99318"/>
            <a:ext cx="184731" cy="592213"/>
          </a:xfrm>
          <a:prstGeom prst="rect">
            <a:avLst/>
          </a:prstGeom>
        </p:spPr>
        <p:txBody>
          <a:bodyPr wrap="none">
            <a:spAutoFit/>
          </a:bodyPr>
          <a:lstStyle/>
          <a:p>
            <a:pPr>
              <a:lnSpc>
                <a:spcPct val="90000"/>
              </a:lnSpc>
              <a:buFont typeface="Wingdings" pitchFamily="2" charset="2"/>
              <a:buNone/>
            </a:pPr>
            <a:endParaRPr lang="en-US" altLang="en-US" sz="3600" b="1" u="sng"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Baskerville Old Face" pitchFamily="18" charset="0"/>
            </a:endParaRPr>
          </a:p>
        </p:txBody>
      </p:sp>
      <p:sp>
        <p:nvSpPr>
          <p:cNvPr id="3" name="Rectangle 2"/>
          <p:cNvSpPr/>
          <p:nvPr/>
        </p:nvSpPr>
        <p:spPr>
          <a:xfrm>
            <a:off x="1219200" y="210758"/>
            <a:ext cx="7391400" cy="646331"/>
          </a:xfrm>
          <a:prstGeom prst="rect">
            <a:avLst/>
          </a:prstGeom>
        </p:spPr>
        <p:txBody>
          <a:bodyPr wrap="square">
            <a:spAutoFit/>
          </a:bodyPr>
          <a:lstStyle/>
          <a:p>
            <a:pPr algn="ctr"/>
            <a:endParaRPr lang="en-US" sz="3600" b="1" u="sng"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6" name="Rectangle 5"/>
          <p:cNvSpPr/>
          <p:nvPr/>
        </p:nvSpPr>
        <p:spPr>
          <a:xfrm>
            <a:off x="1017233" y="857089"/>
            <a:ext cx="7924800" cy="646331"/>
          </a:xfrm>
          <a:prstGeom prst="rect">
            <a:avLst/>
          </a:prstGeom>
        </p:spPr>
        <p:txBody>
          <a:bodyPr wrap="square">
            <a:spAutoFit/>
          </a:bodyPr>
          <a:lstStyle/>
          <a:p>
            <a:endParaRPr lang="en-US" altLang="en-US" sz="3600" dirty="0">
              <a:latin typeface="Baskerville Old Face" pitchFamily="18" charset="0"/>
            </a:endParaRPr>
          </a:p>
        </p:txBody>
      </p:sp>
      <p:sp>
        <p:nvSpPr>
          <p:cNvPr id="7" name="TextBox 6"/>
          <p:cNvSpPr txBox="1"/>
          <p:nvPr/>
        </p:nvSpPr>
        <p:spPr>
          <a:xfrm>
            <a:off x="1101418" y="459733"/>
            <a:ext cx="5044616" cy="707886"/>
          </a:xfrm>
          <a:prstGeom prst="rect">
            <a:avLst/>
          </a:prstGeom>
          <a:noFill/>
        </p:spPr>
        <p:txBody>
          <a:bodyPr wrap="square" rtlCol="0">
            <a:spAutoFit/>
          </a:bodyPr>
          <a:lstStyle/>
          <a:p>
            <a:pPr algn="ctr"/>
            <a:r>
              <a:rPr lang="en-US" sz="4000" b="1" dirty="0">
                <a:ln w="1905"/>
                <a:latin typeface="Bw Modelica" panose="00000600000000000000" pitchFamily="50" charset="0"/>
              </a:rPr>
              <a:t>Keep Safe</a:t>
            </a:r>
          </a:p>
        </p:txBody>
      </p:sp>
      <p:pic>
        <p:nvPicPr>
          <p:cNvPr id="9" name="Picture 8" descr="Shape&#10;&#10;Description automatically generated">
            <a:extLst>
              <a:ext uri="{FF2B5EF4-FFF2-40B4-BE49-F238E27FC236}">
                <a16:creationId xmlns:a16="http://schemas.microsoft.com/office/drawing/2014/main" id="{52D135C2-7960-778E-6A3D-B3F497F3CC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002" y="203296"/>
            <a:ext cx="1163334" cy="1163334"/>
          </a:xfrm>
          <a:prstGeom prst="rect">
            <a:avLst/>
          </a:prstGeom>
        </p:spPr>
      </p:pic>
      <p:sp>
        <p:nvSpPr>
          <p:cNvPr id="16" name="Rectangle 15">
            <a:extLst>
              <a:ext uri="{FF2B5EF4-FFF2-40B4-BE49-F238E27FC236}">
                <a16:creationId xmlns:a16="http://schemas.microsoft.com/office/drawing/2014/main" id="{8BA47E83-D687-316C-C5CD-DC371CF1F760}"/>
              </a:ext>
            </a:extLst>
          </p:cNvPr>
          <p:cNvSpPr>
            <a:spLocks noGrp="1" noRot="1" noMove="1" noResize="1" noEditPoints="1" noAdjustHandles="1" noChangeArrowheads="1" noChangeShapeType="1"/>
          </p:cNvSpPr>
          <p:nvPr/>
        </p:nvSpPr>
        <p:spPr>
          <a:xfrm>
            <a:off x="-1" y="1434591"/>
            <a:ext cx="9144000" cy="212821"/>
          </a:xfrm>
          <a:prstGeom prst="rect">
            <a:avLst/>
          </a:prstGeom>
          <a:pattFill prst="wdUpDiag">
            <a:fgClr>
              <a:srgbClr val="92D050"/>
            </a:fgClr>
            <a:bgClr>
              <a:srgbClr val="AFCDCD"/>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5EAC946-9F11-037D-7C93-7619512A84EE}"/>
              </a:ext>
            </a:extLst>
          </p:cNvPr>
          <p:cNvSpPr/>
          <p:nvPr/>
        </p:nvSpPr>
        <p:spPr>
          <a:xfrm>
            <a:off x="547174" y="2147392"/>
            <a:ext cx="1219200" cy="1216354"/>
          </a:xfrm>
          <a:prstGeom prst="rect">
            <a:avLst/>
          </a:prstGeom>
          <a:solidFill>
            <a:schemeClr val="tx1"/>
          </a:solidFill>
          <a:ln w="31750">
            <a:solidFill>
              <a:srgbClr val="7AC8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AFBFFF07-2CCB-53F7-CA75-6BC5DC641590}"/>
              </a:ext>
            </a:extLst>
          </p:cNvPr>
          <p:cNvSpPr txBox="1">
            <a:spLocks noGrp="1" noRot="1" noMove="1" noResize="1" noEditPoints="1" noAdjustHandles="1" noChangeArrowheads="1" noChangeShapeType="1"/>
          </p:cNvSpPr>
          <p:nvPr/>
        </p:nvSpPr>
        <p:spPr>
          <a:xfrm>
            <a:off x="394774" y="2147392"/>
            <a:ext cx="1470439" cy="1200329"/>
          </a:xfrm>
          <a:prstGeom prst="rect">
            <a:avLst/>
          </a:prstGeom>
          <a:noFill/>
        </p:spPr>
        <p:txBody>
          <a:bodyPr wrap="square" rtlCol="0">
            <a:spAutoFit/>
          </a:bodyPr>
          <a:lstStyle/>
          <a:p>
            <a:pPr algn="ctr"/>
            <a:r>
              <a:rPr lang="en-US" sz="2400" b="1" dirty="0">
                <a:solidFill>
                  <a:srgbClr val="92D050"/>
                </a:solidFill>
                <a:latin typeface="Bw Modelica" panose="00000600000000000000" pitchFamily="50" charset="0"/>
              </a:rPr>
              <a:t>KEEP THEM SAFE</a:t>
            </a:r>
          </a:p>
        </p:txBody>
      </p:sp>
      <p:sp>
        <p:nvSpPr>
          <p:cNvPr id="5" name="Rectangle 4">
            <a:extLst>
              <a:ext uri="{FF2B5EF4-FFF2-40B4-BE49-F238E27FC236}">
                <a16:creationId xmlns:a16="http://schemas.microsoft.com/office/drawing/2014/main" id="{27C790A1-84CE-944C-CBC5-CC9F3375C55A}"/>
              </a:ext>
            </a:extLst>
          </p:cNvPr>
          <p:cNvSpPr/>
          <p:nvPr/>
        </p:nvSpPr>
        <p:spPr>
          <a:xfrm>
            <a:off x="2328644" y="1545520"/>
            <a:ext cx="6580051" cy="4093428"/>
          </a:xfrm>
          <a:prstGeom prst="rect">
            <a:avLst/>
          </a:prstGeom>
        </p:spPr>
        <p:txBody>
          <a:bodyPr wrap="square">
            <a:spAutoFit/>
          </a:bodyPr>
          <a:lstStyle/>
          <a:p>
            <a:r>
              <a:rPr lang="en-US" sz="2000" u="sng"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 </a:t>
            </a:r>
          </a:p>
          <a:p>
            <a:r>
              <a:rPr lang="en-US" sz="2000" dirty="0">
                <a:latin typeface="Arial" panose="020B0604020202020204" pitchFamily="34" charset="0"/>
                <a:cs typeface="Arial" panose="020B0604020202020204" pitchFamily="34" charset="0"/>
              </a:rPr>
              <a:t>“Do you have a plan to kill yourself?”</a:t>
            </a:r>
          </a:p>
          <a:p>
            <a:endParaRPr lang="en-US" sz="2000"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Keep them safe by putting time and distance between the person and their chosen method. </a:t>
            </a:r>
          </a:p>
          <a:p>
            <a:endParaRPr lang="en-US" sz="2000" dirty="0">
              <a:latin typeface="Arial" panose="020B0604020202020204" pitchFamily="34" charset="0"/>
              <a:cs typeface="Arial" panose="020B0604020202020204" pitchFamily="34" charset="0"/>
            </a:endParaRPr>
          </a:p>
          <a:p>
            <a:r>
              <a:rPr lang="en-US" sz="2000" u="sng" dirty="0">
                <a:latin typeface="Arial" panose="020B0604020202020204" pitchFamily="34" charset="0"/>
                <a:cs typeface="Arial" panose="020B0604020202020204" pitchFamily="34" charset="0"/>
              </a:rPr>
              <a:t>Never promise your friend that you will keep their secret.</a:t>
            </a:r>
            <a:r>
              <a:rPr lang="en-US" sz="2000" dirty="0">
                <a:latin typeface="Arial" panose="020B0604020202020204" pitchFamily="34" charset="0"/>
                <a:cs typeface="Arial" panose="020B0604020202020204" pitchFamily="34" charset="0"/>
              </a:rPr>
              <a:t> You could say “I care about you, and I want you to get help”.</a:t>
            </a:r>
          </a:p>
          <a:p>
            <a:endParaRPr lang="en-US" sz="2000" dirty="0">
              <a:latin typeface="Arial" panose="020B0604020202020204" pitchFamily="34" charset="0"/>
              <a:cs typeface="Arial" panose="020B0604020202020204" pitchFamily="34" charset="0"/>
            </a:endParaRPr>
          </a:p>
          <a:p>
            <a:r>
              <a:rPr lang="en-US" altLang="en-US" sz="2000" dirty="0">
                <a:latin typeface="Arial" panose="020B0604020202020204" pitchFamily="34" charset="0"/>
                <a:cs typeface="Arial" panose="020B0604020202020204" pitchFamily="34" charset="0"/>
              </a:rPr>
              <a:t>Don’t try to help your friend alone – reach out to an adult you trust, like a pastor, school counselor, teacher, coach or school nurse. </a:t>
            </a:r>
            <a:endParaRPr lang="en-US" sz="2000" dirty="0">
              <a:solidFill>
                <a:schemeClr val="tx2"/>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853F20BD-C18D-9FFD-7F90-101BEBACDE18}"/>
              </a:ext>
            </a:extLst>
          </p:cNvPr>
          <p:cNvSpPr txBox="1"/>
          <p:nvPr/>
        </p:nvSpPr>
        <p:spPr>
          <a:xfrm>
            <a:off x="2837045" y="5724540"/>
            <a:ext cx="5855951" cy="861774"/>
          </a:xfrm>
          <a:prstGeom prst="rect">
            <a:avLst/>
          </a:prstGeom>
          <a:noFill/>
        </p:spPr>
        <p:txBody>
          <a:bodyPr wrap="square" rtlCol="0">
            <a:spAutoFit/>
          </a:bodyPr>
          <a:lstStyle/>
          <a:p>
            <a:pPr algn="ctr"/>
            <a:r>
              <a:rPr lang="en-US" sz="3200" b="1" dirty="0">
                <a:latin typeface="Arial" panose="020B0604020202020204" pitchFamily="34" charset="0"/>
                <a:cs typeface="Arial" panose="020B0604020202020204" pitchFamily="34" charset="0"/>
              </a:rPr>
              <a:t>Call or text 988 </a:t>
            </a:r>
            <a:r>
              <a:rPr lang="en-US" sz="2000" b="1" dirty="0">
                <a:latin typeface="Arial" panose="020B0604020202020204" pitchFamily="34" charset="0"/>
                <a:cs typeface="Arial" panose="020B0604020202020204" pitchFamily="34" charset="0"/>
              </a:rPr>
              <a:t>for immediate help.</a:t>
            </a:r>
          </a:p>
          <a:p>
            <a:endParaRPr lang="en-US" dirty="0"/>
          </a:p>
        </p:txBody>
      </p:sp>
      <p:cxnSp>
        <p:nvCxnSpPr>
          <p:cNvPr id="14" name="Connector: Elbow 13">
            <a:extLst>
              <a:ext uri="{FF2B5EF4-FFF2-40B4-BE49-F238E27FC236}">
                <a16:creationId xmlns:a16="http://schemas.microsoft.com/office/drawing/2014/main" id="{235390BC-FA87-FDE6-DFE1-0FC0E530A3E5}"/>
              </a:ext>
            </a:extLst>
          </p:cNvPr>
          <p:cNvCxnSpPr>
            <a:cxnSpLocks noGrp="1" noRot="1" noMove="1" noResize="1" noEditPoints="1" noAdjustHandles="1" noChangeArrowheads="1" noChangeShapeType="1"/>
          </p:cNvCxnSpPr>
          <p:nvPr/>
        </p:nvCxnSpPr>
        <p:spPr>
          <a:xfrm>
            <a:off x="914399" y="4495800"/>
            <a:ext cx="1922646" cy="1505111"/>
          </a:xfrm>
          <a:prstGeom prst="bentConnector3">
            <a:avLst>
              <a:gd name="adj1" fmla="val 41115"/>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Connector: Elbow 19">
            <a:extLst>
              <a:ext uri="{FF2B5EF4-FFF2-40B4-BE49-F238E27FC236}">
                <a16:creationId xmlns:a16="http://schemas.microsoft.com/office/drawing/2014/main" id="{8DBF0FE2-966F-0454-8490-D5E85288E5F5}"/>
              </a:ext>
            </a:extLst>
          </p:cNvPr>
          <p:cNvCxnSpPr>
            <a:cxnSpLocks noGrp="1" noRot="1" noMove="1" noResize="1" noEditPoints="1" noAdjustHandles="1" noChangeArrowheads="1" noChangeShapeType="1"/>
          </p:cNvCxnSpPr>
          <p:nvPr/>
        </p:nvCxnSpPr>
        <p:spPr>
          <a:xfrm rot="16200000" flipH="1">
            <a:off x="304840" y="3886242"/>
            <a:ext cx="990518" cy="228598"/>
          </a:xfrm>
          <a:prstGeom prst="bentConnector3">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9781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rgbClr val="0070C0"/>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ED715AB-9083-E52F-55A3-BBE259D797E6}"/>
              </a:ext>
            </a:extLst>
          </p:cNvPr>
          <p:cNvSpPr>
            <a:spLocks noGrp="1" noRot="1" noMove="1" noResize="1" noEditPoints="1" noAdjustHandles="1" noChangeArrowheads="1" noChangeShapeType="1"/>
          </p:cNvSpPr>
          <p:nvPr/>
        </p:nvSpPr>
        <p:spPr>
          <a:xfrm>
            <a:off x="-1" y="1478070"/>
            <a:ext cx="9144000" cy="5379929"/>
          </a:xfrm>
          <a:prstGeom prst="rect">
            <a:avLst/>
          </a:prstGeom>
          <a:solidFill>
            <a:schemeClr val="bg2"/>
          </a:solidFill>
          <a:ln w="38100">
            <a:noFill/>
            <a:prstDash val="solid"/>
            <a:extLst>
              <a:ext uri="{C807C97D-BFC1-408E-A445-0C87EB9F89A2}">
                <ask:lineSketchStyleProps xmlns:ask="http://schemas.microsoft.com/office/drawing/2018/sketchyshapes" sd="1109382681">
                  <a:custGeom>
                    <a:avLst/>
                    <a:gdLst>
                      <a:gd name="connsiteX0" fmla="*/ 0 w 9144000"/>
                      <a:gd name="connsiteY0" fmla="*/ 0 h 1519420"/>
                      <a:gd name="connsiteX1" fmla="*/ 378823 w 9144000"/>
                      <a:gd name="connsiteY1" fmla="*/ 0 h 1519420"/>
                      <a:gd name="connsiteX2" fmla="*/ 1214846 w 9144000"/>
                      <a:gd name="connsiteY2" fmla="*/ 0 h 1519420"/>
                      <a:gd name="connsiteX3" fmla="*/ 1867989 w 9144000"/>
                      <a:gd name="connsiteY3" fmla="*/ 0 h 1519420"/>
                      <a:gd name="connsiteX4" fmla="*/ 2429691 w 9144000"/>
                      <a:gd name="connsiteY4" fmla="*/ 0 h 1519420"/>
                      <a:gd name="connsiteX5" fmla="*/ 2899954 w 9144000"/>
                      <a:gd name="connsiteY5" fmla="*/ 0 h 1519420"/>
                      <a:gd name="connsiteX6" fmla="*/ 3370217 w 9144000"/>
                      <a:gd name="connsiteY6" fmla="*/ 0 h 1519420"/>
                      <a:gd name="connsiteX7" fmla="*/ 4206240 w 9144000"/>
                      <a:gd name="connsiteY7" fmla="*/ 0 h 1519420"/>
                      <a:gd name="connsiteX8" fmla="*/ 4585063 w 9144000"/>
                      <a:gd name="connsiteY8" fmla="*/ 0 h 1519420"/>
                      <a:gd name="connsiteX9" fmla="*/ 5238206 w 9144000"/>
                      <a:gd name="connsiteY9" fmla="*/ 0 h 1519420"/>
                      <a:gd name="connsiteX10" fmla="*/ 5982789 w 9144000"/>
                      <a:gd name="connsiteY10" fmla="*/ 0 h 1519420"/>
                      <a:gd name="connsiteX11" fmla="*/ 6453051 w 9144000"/>
                      <a:gd name="connsiteY11" fmla="*/ 0 h 1519420"/>
                      <a:gd name="connsiteX12" fmla="*/ 7289074 w 9144000"/>
                      <a:gd name="connsiteY12" fmla="*/ 0 h 1519420"/>
                      <a:gd name="connsiteX13" fmla="*/ 7667897 w 9144000"/>
                      <a:gd name="connsiteY13" fmla="*/ 0 h 1519420"/>
                      <a:gd name="connsiteX14" fmla="*/ 8046720 w 9144000"/>
                      <a:gd name="connsiteY14" fmla="*/ 0 h 1519420"/>
                      <a:gd name="connsiteX15" fmla="*/ 9144000 w 9144000"/>
                      <a:gd name="connsiteY15" fmla="*/ 0 h 1519420"/>
                      <a:gd name="connsiteX16" fmla="*/ 9144000 w 9144000"/>
                      <a:gd name="connsiteY16" fmla="*/ 476085 h 1519420"/>
                      <a:gd name="connsiteX17" fmla="*/ 9144000 w 9144000"/>
                      <a:gd name="connsiteY17" fmla="*/ 1012947 h 1519420"/>
                      <a:gd name="connsiteX18" fmla="*/ 9144000 w 9144000"/>
                      <a:gd name="connsiteY18" fmla="*/ 1519420 h 1519420"/>
                      <a:gd name="connsiteX19" fmla="*/ 8582297 w 9144000"/>
                      <a:gd name="connsiteY19" fmla="*/ 1519420 h 1519420"/>
                      <a:gd name="connsiteX20" fmla="*/ 7929154 w 9144000"/>
                      <a:gd name="connsiteY20" fmla="*/ 1519420 h 1519420"/>
                      <a:gd name="connsiteX21" fmla="*/ 7367451 w 9144000"/>
                      <a:gd name="connsiteY21" fmla="*/ 1519420 h 1519420"/>
                      <a:gd name="connsiteX22" fmla="*/ 6897189 w 9144000"/>
                      <a:gd name="connsiteY22" fmla="*/ 1519420 h 1519420"/>
                      <a:gd name="connsiteX23" fmla="*/ 6244046 w 9144000"/>
                      <a:gd name="connsiteY23" fmla="*/ 1519420 h 1519420"/>
                      <a:gd name="connsiteX24" fmla="*/ 5408023 w 9144000"/>
                      <a:gd name="connsiteY24" fmla="*/ 1519420 h 1519420"/>
                      <a:gd name="connsiteX25" fmla="*/ 4572000 w 9144000"/>
                      <a:gd name="connsiteY25" fmla="*/ 1519420 h 1519420"/>
                      <a:gd name="connsiteX26" fmla="*/ 3827417 w 9144000"/>
                      <a:gd name="connsiteY26" fmla="*/ 1519420 h 1519420"/>
                      <a:gd name="connsiteX27" fmla="*/ 3174274 w 9144000"/>
                      <a:gd name="connsiteY27" fmla="*/ 1519420 h 1519420"/>
                      <a:gd name="connsiteX28" fmla="*/ 2429691 w 9144000"/>
                      <a:gd name="connsiteY28" fmla="*/ 1519420 h 1519420"/>
                      <a:gd name="connsiteX29" fmla="*/ 1685109 w 9144000"/>
                      <a:gd name="connsiteY29" fmla="*/ 1519420 h 1519420"/>
                      <a:gd name="connsiteX30" fmla="*/ 849086 w 9144000"/>
                      <a:gd name="connsiteY30" fmla="*/ 1519420 h 1519420"/>
                      <a:gd name="connsiteX31" fmla="*/ 0 w 9144000"/>
                      <a:gd name="connsiteY31" fmla="*/ 1519420 h 1519420"/>
                      <a:gd name="connsiteX32" fmla="*/ 0 w 9144000"/>
                      <a:gd name="connsiteY32" fmla="*/ 982558 h 1519420"/>
                      <a:gd name="connsiteX33" fmla="*/ 0 w 9144000"/>
                      <a:gd name="connsiteY33" fmla="*/ 521668 h 1519420"/>
                      <a:gd name="connsiteX34" fmla="*/ 0 w 9144000"/>
                      <a:gd name="connsiteY34" fmla="*/ 0 h 151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144000" h="1519420" fill="none" extrusionOk="0">
                        <a:moveTo>
                          <a:pt x="0" y="0"/>
                        </a:moveTo>
                        <a:cubicBezTo>
                          <a:pt x="100710" y="-3012"/>
                          <a:pt x="264495" y="-3537"/>
                          <a:pt x="378823" y="0"/>
                        </a:cubicBezTo>
                        <a:cubicBezTo>
                          <a:pt x="493151" y="3537"/>
                          <a:pt x="921067" y="30058"/>
                          <a:pt x="1214846" y="0"/>
                        </a:cubicBezTo>
                        <a:cubicBezTo>
                          <a:pt x="1508625" y="-30058"/>
                          <a:pt x="1553209" y="-32236"/>
                          <a:pt x="1867989" y="0"/>
                        </a:cubicBezTo>
                        <a:cubicBezTo>
                          <a:pt x="2182769" y="32236"/>
                          <a:pt x="2216775" y="-8659"/>
                          <a:pt x="2429691" y="0"/>
                        </a:cubicBezTo>
                        <a:cubicBezTo>
                          <a:pt x="2642607" y="8659"/>
                          <a:pt x="2761456" y="22349"/>
                          <a:pt x="2899954" y="0"/>
                        </a:cubicBezTo>
                        <a:cubicBezTo>
                          <a:pt x="3038452" y="-22349"/>
                          <a:pt x="3199262" y="-20815"/>
                          <a:pt x="3370217" y="0"/>
                        </a:cubicBezTo>
                        <a:cubicBezTo>
                          <a:pt x="3541172" y="20815"/>
                          <a:pt x="3958711" y="-20265"/>
                          <a:pt x="4206240" y="0"/>
                        </a:cubicBezTo>
                        <a:cubicBezTo>
                          <a:pt x="4453769" y="20265"/>
                          <a:pt x="4416172" y="7408"/>
                          <a:pt x="4585063" y="0"/>
                        </a:cubicBezTo>
                        <a:cubicBezTo>
                          <a:pt x="4753954" y="-7408"/>
                          <a:pt x="4971092" y="1765"/>
                          <a:pt x="5238206" y="0"/>
                        </a:cubicBezTo>
                        <a:cubicBezTo>
                          <a:pt x="5505320" y="-1765"/>
                          <a:pt x="5615513" y="9373"/>
                          <a:pt x="5982789" y="0"/>
                        </a:cubicBezTo>
                        <a:cubicBezTo>
                          <a:pt x="6350065" y="-9373"/>
                          <a:pt x="6242125" y="-11066"/>
                          <a:pt x="6453051" y="0"/>
                        </a:cubicBezTo>
                        <a:cubicBezTo>
                          <a:pt x="6663977" y="11066"/>
                          <a:pt x="7049058" y="-37783"/>
                          <a:pt x="7289074" y="0"/>
                        </a:cubicBezTo>
                        <a:cubicBezTo>
                          <a:pt x="7529090" y="37783"/>
                          <a:pt x="7575622" y="10681"/>
                          <a:pt x="7667897" y="0"/>
                        </a:cubicBezTo>
                        <a:cubicBezTo>
                          <a:pt x="7760172" y="-10681"/>
                          <a:pt x="7904491" y="6391"/>
                          <a:pt x="8046720" y="0"/>
                        </a:cubicBezTo>
                        <a:cubicBezTo>
                          <a:pt x="8188949" y="-6391"/>
                          <a:pt x="8841347" y="-1450"/>
                          <a:pt x="9144000" y="0"/>
                        </a:cubicBezTo>
                        <a:cubicBezTo>
                          <a:pt x="9139480" y="216958"/>
                          <a:pt x="9135210" y="326701"/>
                          <a:pt x="9144000" y="476085"/>
                        </a:cubicBezTo>
                        <a:cubicBezTo>
                          <a:pt x="9152790" y="625469"/>
                          <a:pt x="9133474" y="820951"/>
                          <a:pt x="9144000" y="1012947"/>
                        </a:cubicBezTo>
                        <a:cubicBezTo>
                          <a:pt x="9154526" y="1204943"/>
                          <a:pt x="9161418" y="1358068"/>
                          <a:pt x="9144000" y="1519420"/>
                        </a:cubicBezTo>
                        <a:cubicBezTo>
                          <a:pt x="8943035" y="1526143"/>
                          <a:pt x="8767508" y="1515457"/>
                          <a:pt x="8582297" y="1519420"/>
                        </a:cubicBezTo>
                        <a:cubicBezTo>
                          <a:pt x="8397086" y="1523383"/>
                          <a:pt x="8142825" y="1528704"/>
                          <a:pt x="7929154" y="1519420"/>
                        </a:cubicBezTo>
                        <a:cubicBezTo>
                          <a:pt x="7715483" y="1510136"/>
                          <a:pt x="7535939" y="1507153"/>
                          <a:pt x="7367451" y="1519420"/>
                        </a:cubicBezTo>
                        <a:cubicBezTo>
                          <a:pt x="7198963" y="1531687"/>
                          <a:pt x="7101876" y="1520038"/>
                          <a:pt x="6897189" y="1519420"/>
                        </a:cubicBezTo>
                        <a:cubicBezTo>
                          <a:pt x="6692502" y="1518802"/>
                          <a:pt x="6449862" y="1516260"/>
                          <a:pt x="6244046" y="1519420"/>
                        </a:cubicBezTo>
                        <a:cubicBezTo>
                          <a:pt x="6038230" y="1522580"/>
                          <a:pt x="5668208" y="1529242"/>
                          <a:pt x="5408023" y="1519420"/>
                        </a:cubicBezTo>
                        <a:cubicBezTo>
                          <a:pt x="5147838" y="1509598"/>
                          <a:pt x="4794502" y="1557050"/>
                          <a:pt x="4572000" y="1519420"/>
                        </a:cubicBezTo>
                        <a:cubicBezTo>
                          <a:pt x="4349498" y="1481790"/>
                          <a:pt x="4086783" y="1537369"/>
                          <a:pt x="3827417" y="1519420"/>
                        </a:cubicBezTo>
                        <a:cubicBezTo>
                          <a:pt x="3568051" y="1501471"/>
                          <a:pt x="3373847" y="1518868"/>
                          <a:pt x="3174274" y="1519420"/>
                        </a:cubicBezTo>
                        <a:cubicBezTo>
                          <a:pt x="2974701" y="1519972"/>
                          <a:pt x="2719559" y="1502492"/>
                          <a:pt x="2429691" y="1519420"/>
                        </a:cubicBezTo>
                        <a:cubicBezTo>
                          <a:pt x="2139823" y="1536348"/>
                          <a:pt x="1970064" y="1541378"/>
                          <a:pt x="1685109" y="1519420"/>
                        </a:cubicBezTo>
                        <a:cubicBezTo>
                          <a:pt x="1400154" y="1497462"/>
                          <a:pt x="1031896" y="1547960"/>
                          <a:pt x="849086" y="1519420"/>
                        </a:cubicBezTo>
                        <a:cubicBezTo>
                          <a:pt x="666276" y="1490880"/>
                          <a:pt x="282148" y="1500316"/>
                          <a:pt x="0" y="1519420"/>
                        </a:cubicBezTo>
                        <a:cubicBezTo>
                          <a:pt x="-19405" y="1359539"/>
                          <a:pt x="18674" y="1242381"/>
                          <a:pt x="0" y="982558"/>
                        </a:cubicBezTo>
                        <a:cubicBezTo>
                          <a:pt x="-18674" y="722735"/>
                          <a:pt x="-16346" y="650523"/>
                          <a:pt x="0" y="521668"/>
                        </a:cubicBezTo>
                        <a:cubicBezTo>
                          <a:pt x="16346" y="392813"/>
                          <a:pt x="-10784" y="112175"/>
                          <a:pt x="0" y="0"/>
                        </a:cubicBezTo>
                        <a:close/>
                      </a:path>
                      <a:path w="9144000" h="1519420" stroke="0" extrusionOk="0">
                        <a:moveTo>
                          <a:pt x="0" y="0"/>
                        </a:moveTo>
                        <a:cubicBezTo>
                          <a:pt x="121912" y="-8206"/>
                          <a:pt x="310676" y="-7556"/>
                          <a:pt x="470263" y="0"/>
                        </a:cubicBezTo>
                        <a:cubicBezTo>
                          <a:pt x="629850" y="7556"/>
                          <a:pt x="677451" y="8241"/>
                          <a:pt x="849086" y="0"/>
                        </a:cubicBezTo>
                        <a:cubicBezTo>
                          <a:pt x="1020721" y="-8241"/>
                          <a:pt x="1407748" y="-5922"/>
                          <a:pt x="1685109" y="0"/>
                        </a:cubicBezTo>
                        <a:cubicBezTo>
                          <a:pt x="1962470" y="5922"/>
                          <a:pt x="2069492" y="29422"/>
                          <a:pt x="2429691" y="0"/>
                        </a:cubicBezTo>
                        <a:cubicBezTo>
                          <a:pt x="2789890" y="-29422"/>
                          <a:pt x="2795180" y="-12471"/>
                          <a:pt x="2899954" y="0"/>
                        </a:cubicBezTo>
                        <a:cubicBezTo>
                          <a:pt x="3004728" y="12471"/>
                          <a:pt x="3410216" y="17722"/>
                          <a:pt x="3644537" y="0"/>
                        </a:cubicBezTo>
                        <a:cubicBezTo>
                          <a:pt x="3878858" y="-17722"/>
                          <a:pt x="3946651" y="-13270"/>
                          <a:pt x="4023360" y="0"/>
                        </a:cubicBezTo>
                        <a:cubicBezTo>
                          <a:pt x="4100069" y="13270"/>
                          <a:pt x="4384908" y="9520"/>
                          <a:pt x="4493623" y="0"/>
                        </a:cubicBezTo>
                        <a:cubicBezTo>
                          <a:pt x="4602338" y="-9520"/>
                          <a:pt x="4757683" y="2390"/>
                          <a:pt x="4872446" y="0"/>
                        </a:cubicBezTo>
                        <a:cubicBezTo>
                          <a:pt x="4987209" y="-2390"/>
                          <a:pt x="5285162" y="-13859"/>
                          <a:pt x="5434149" y="0"/>
                        </a:cubicBezTo>
                        <a:cubicBezTo>
                          <a:pt x="5583136" y="13859"/>
                          <a:pt x="5944195" y="-21255"/>
                          <a:pt x="6178731" y="0"/>
                        </a:cubicBezTo>
                        <a:cubicBezTo>
                          <a:pt x="6413267" y="21255"/>
                          <a:pt x="6431595" y="8392"/>
                          <a:pt x="6557554" y="0"/>
                        </a:cubicBezTo>
                        <a:cubicBezTo>
                          <a:pt x="6683513" y="-8392"/>
                          <a:pt x="6974309" y="-8145"/>
                          <a:pt x="7210697" y="0"/>
                        </a:cubicBezTo>
                        <a:cubicBezTo>
                          <a:pt x="7447085" y="8145"/>
                          <a:pt x="7720398" y="-38326"/>
                          <a:pt x="8046720" y="0"/>
                        </a:cubicBezTo>
                        <a:cubicBezTo>
                          <a:pt x="8373042" y="38326"/>
                          <a:pt x="8876632" y="-47065"/>
                          <a:pt x="9144000" y="0"/>
                        </a:cubicBezTo>
                        <a:cubicBezTo>
                          <a:pt x="9126614" y="164213"/>
                          <a:pt x="9142347" y="371243"/>
                          <a:pt x="9144000" y="521668"/>
                        </a:cubicBezTo>
                        <a:cubicBezTo>
                          <a:pt x="9145653" y="672093"/>
                          <a:pt x="9167415" y="895485"/>
                          <a:pt x="9144000" y="1043335"/>
                        </a:cubicBezTo>
                        <a:cubicBezTo>
                          <a:pt x="9120585" y="1191185"/>
                          <a:pt x="9125274" y="1314825"/>
                          <a:pt x="9144000" y="1519420"/>
                        </a:cubicBezTo>
                        <a:cubicBezTo>
                          <a:pt x="8937228" y="1487705"/>
                          <a:pt x="8565159" y="1518864"/>
                          <a:pt x="8399417" y="1519420"/>
                        </a:cubicBezTo>
                        <a:cubicBezTo>
                          <a:pt x="8233675" y="1519976"/>
                          <a:pt x="8192899" y="1530437"/>
                          <a:pt x="8020594" y="1519420"/>
                        </a:cubicBezTo>
                        <a:cubicBezTo>
                          <a:pt x="7848289" y="1508403"/>
                          <a:pt x="7577205" y="1482745"/>
                          <a:pt x="7276011" y="1519420"/>
                        </a:cubicBezTo>
                        <a:cubicBezTo>
                          <a:pt x="6974817" y="1556095"/>
                          <a:pt x="6931621" y="1493058"/>
                          <a:pt x="6622869" y="1519420"/>
                        </a:cubicBezTo>
                        <a:cubicBezTo>
                          <a:pt x="6314117" y="1545782"/>
                          <a:pt x="6210154" y="1493605"/>
                          <a:pt x="5969726" y="1519420"/>
                        </a:cubicBezTo>
                        <a:cubicBezTo>
                          <a:pt x="5729298" y="1545235"/>
                          <a:pt x="5647545" y="1516433"/>
                          <a:pt x="5499463" y="1519420"/>
                        </a:cubicBezTo>
                        <a:cubicBezTo>
                          <a:pt x="5351381" y="1522407"/>
                          <a:pt x="5286212" y="1525662"/>
                          <a:pt x="5120640" y="1519420"/>
                        </a:cubicBezTo>
                        <a:cubicBezTo>
                          <a:pt x="4955068" y="1513178"/>
                          <a:pt x="4545280" y="1491520"/>
                          <a:pt x="4376057" y="1519420"/>
                        </a:cubicBezTo>
                        <a:cubicBezTo>
                          <a:pt x="4206834" y="1547320"/>
                          <a:pt x="4005514" y="1547147"/>
                          <a:pt x="3814354" y="1519420"/>
                        </a:cubicBezTo>
                        <a:cubicBezTo>
                          <a:pt x="3623194" y="1491693"/>
                          <a:pt x="3364063" y="1517235"/>
                          <a:pt x="3161211" y="1519420"/>
                        </a:cubicBezTo>
                        <a:cubicBezTo>
                          <a:pt x="2958359" y="1521605"/>
                          <a:pt x="2884865" y="1507505"/>
                          <a:pt x="2782389" y="1519420"/>
                        </a:cubicBezTo>
                        <a:cubicBezTo>
                          <a:pt x="2679913" y="1531335"/>
                          <a:pt x="2483780" y="1519384"/>
                          <a:pt x="2403566" y="1519420"/>
                        </a:cubicBezTo>
                        <a:cubicBezTo>
                          <a:pt x="2323352" y="1519456"/>
                          <a:pt x="2051837" y="1546707"/>
                          <a:pt x="1750423" y="1519420"/>
                        </a:cubicBezTo>
                        <a:cubicBezTo>
                          <a:pt x="1449009" y="1492133"/>
                          <a:pt x="1247364" y="1549258"/>
                          <a:pt x="1097280" y="1519420"/>
                        </a:cubicBezTo>
                        <a:cubicBezTo>
                          <a:pt x="947196" y="1489582"/>
                          <a:pt x="906562" y="1502050"/>
                          <a:pt x="718457" y="1519420"/>
                        </a:cubicBezTo>
                        <a:cubicBezTo>
                          <a:pt x="530352" y="1536790"/>
                          <a:pt x="278691" y="1489699"/>
                          <a:pt x="0" y="1519420"/>
                        </a:cubicBezTo>
                        <a:cubicBezTo>
                          <a:pt x="4689" y="1313345"/>
                          <a:pt x="-420" y="1208615"/>
                          <a:pt x="0" y="1043335"/>
                        </a:cubicBezTo>
                        <a:cubicBezTo>
                          <a:pt x="420" y="878056"/>
                          <a:pt x="-1729" y="736669"/>
                          <a:pt x="0" y="582444"/>
                        </a:cubicBezTo>
                        <a:cubicBezTo>
                          <a:pt x="1729" y="428219"/>
                          <a:pt x="-27338" y="159364"/>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744680" y="99318"/>
            <a:ext cx="184731" cy="592213"/>
          </a:xfrm>
          <a:prstGeom prst="rect">
            <a:avLst/>
          </a:prstGeom>
        </p:spPr>
        <p:txBody>
          <a:bodyPr wrap="none">
            <a:spAutoFit/>
          </a:bodyPr>
          <a:lstStyle/>
          <a:p>
            <a:pPr>
              <a:lnSpc>
                <a:spcPct val="90000"/>
              </a:lnSpc>
              <a:buFont typeface="Wingdings" pitchFamily="2" charset="2"/>
              <a:buNone/>
            </a:pPr>
            <a:endParaRPr lang="en-US" altLang="en-US" sz="3600" b="1" u="sng"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Baskerville Old Face" pitchFamily="18" charset="0"/>
            </a:endParaRPr>
          </a:p>
        </p:txBody>
      </p:sp>
      <p:sp>
        <p:nvSpPr>
          <p:cNvPr id="3" name="Rectangle 2"/>
          <p:cNvSpPr/>
          <p:nvPr/>
        </p:nvSpPr>
        <p:spPr>
          <a:xfrm>
            <a:off x="1219200" y="210758"/>
            <a:ext cx="7391400" cy="646331"/>
          </a:xfrm>
          <a:prstGeom prst="rect">
            <a:avLst/>
          </a:prstGeom>
        </p:spPr>
        <p:txBody>
          <a:bodyPr wrap="square">
            <a:spAutoFit/>
          </a:bodyPr>
          <a:lstStyle/>
          <a:p>
            <a:pPr algn="ctr"/>
            <a:endParaRPr lang="en-US" sz="3600" b="1" u="sng"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6" name="Rectangle 5"/>
          <p:cNvSpPr/>
          <p:nvPr/>
        </p:nvSpPr>
        <p:spPr>
          <a:xfrm>
            <a:off x="1017233" y="857089"/>
            <a:ext cx="7924800" cy="646331"/>
          </a:xfrm>
          <a:prstGeom prst="rect">
            <a:avLst/>
          </a:prstGeom>
        </p:spPr>
        <p:txBody>
          <a:bodyPr wrap="square">
            <a:spAutoFit/>
          </a:bodyPr>
          <a:lstStyle/>
          <a:p>
            <a:endParaRPr lang="en-US" altLang="en-US" sz="3600" dirty="0">
              <a:latin typeface="Baskerville Old Face" pitchFamily="18" charset="0"/>
            </a:endParaRPr>
          </a:p>
        </p:txBody>
      </p:sp>
      <p:sp>
        <p:nvSpPr>
          <p:cNvPr id="7" name="TextBox 6"/>
          <p:cNvSpPr txBox="1"/>
          <p:nvPr/>
        </p:nvSpPr>
        <p:spPr>
          <a:xfrm>
            <a:off x="1343248" y="370282"/>
            <a:ext cx="5578016" cy="707886"/>
          </a:xfrm>
          <a:prstGeom prst="rect">
            <a:avLst/>
          </a:prstGeom>
          <a:noFill/>
        </p:spPr>
        <p:txBody>
          <a:bodyPr wrap="square" rtlCol="0">
            <a:spAutoFit/>
          </a:bodyPr>
          <a:lstStyle/>
          <a:p>
            <a:pPr algn="ctr"/>
            <a:r>
              <a:rPr lang="en-US" sz="4000" b="1" dirty="0">
                <a:ln w="1905"/>
                <a:latin typeface="Bw Modelica" panose="00000600000000000000" pitchFamily="50" charset="0"/>
              </a:rPr>
              <a:t>Help Them Connect</a:t>
            </a:r>
          </a:p>
        </p:txBody>
      </p:sp>
      <p:pic>
        <p:nvPicPr>
          <p:cNvPr id="9" name="Picture 8" descr="Shape&#10;&#10;Description automatically generated">
            <a:extLst>
              <a:ext uri="{FF2B5EF4-FFF2-40B4-BE49-F238E27FC236}">
                <a16:creationId xmlns:a16="http://schemas.microsoft.com/office/drawing/2014/main" id="{52D135C2-7960-778E-6A3D-B3F497F3CC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002" y="203296"/>
            <a:ext cx="1163334" cy="1163334"/>
          </a:xfrm>
          <a:prstGeom prst="rect">
            <a:avLst/>
          </a:prstGeom>
        </p:spPr>
      </p:pic>
      <p:sp>
        <p:nvSpPr>
          <p:cNvPr id="16" name="Rectangle 15">
            <a:extLst>
              <a:ext uri="{FF2B5EF4-FFF2-40B4-BE49-F238E27FC236}">
                <a16:creationId xmlns:a16="http://schemas.microsoft.com/office/drawing/2014/main" id="{8BA47E83-D687-316C-C5CD-DC371CF1F760}"/>
              </a:ext>
            </a:extLst>
          </p:cNvPr>
          <p:cNvSpPr>
            <a:spLocks noGrp="1" noRot="1" noMove="1" noResize="1" noEditPoints="1" noAdjustHandles="1" noChangeArrowheads="1" noChangeShapeType="1"/>
          </p:cNvSpPr>
          <p:nvPr/>
        </p:nvSpPr>
        <p:spPr>
          <a:xfrm>
            <a:off x="-1" y="1434591"/>
            <a:ext cx="9144000" cy="212821"/>
          </a:xfrm>
          <a:prstGeom prst="rect">
            <a:avLst/>
          </a:prstGeom>
          <a:pattFill prst="wdUpDiag">
            <a:fgClr>
              <a:srgbClr val="92D050"/>
            </a:fgClr>
            <a:bgClr>
              <a:srgbClr val="AFCDCD"/>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5EAC946-9F11-037D-7C93-7619512A84EE}"/>
              </a:ext>
            </a:extLst>
          </p:cNvPr>
          <p:cNvSpPr>
            <a:spLocks noGrp="1" noRot="1" noMove="1" noResize="1" noEditPoints="1" noAdjustHandles="1" noChangeArrowheads="1" noChangeShapeType="1"/>
          </p:cNvSpPr>
          <p:nvPr/>
        </p:nvSpPr>
        <p:spPr>
          <a:xfrm>
            <a:off x="802191" y="2353219"/>
            <a:ext cx="2117695" cy="974838"/>
          </a:xfrm>
          <a:prstGeom prst="rect">
            <a:avLst/>
          </a:prstGeom>
          <a:solidFill>
            <a:schemeClr val="tx1"/>
          </a:solidFill>
          <a:ln w="31750">
            <a:solidFill>
              <a:srgbClr val="7AC8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AFBFFF07-2CCB-53F7-CA75-6BC5DC641590}"/>
              </a:ext>
            </a:extLst>
          </p:cNvPr>
          <p:cNvSpPr txBox="1"/>
          <p:nvPr/>
        </p:nvSpPr>
        <p:spPr>
          <a:xfrm>
            <a:off x="802191" y="2393906"/>
            <a:ext cx="2079595" cy="830997"/>
          </a:xfrm>
          <a:prstGeom prst="rect">
            <a:avLst/>
          </a:prstGeom>
          <a:noFill/>
        </p:spPr>
        <p:txBody>
          <a:bodyPr wrap="square" rtlCol="0">
            <a:spAutoFit/>
          </a:bodyPr>
          <a:lstStyle/>
          <a:p>
            <a:pPr algn="ctr"/>
            <a:r>
              <a:rPr lang="en-US" sz="2400" b="1" dirty="0">
                <a:solidFill>
                  <a:srgbClr val="92D050"/>
                </a:solidFill>
                <a:latin typeface="Bw Modelica" panose="00000600000000000000" pitchFamily="50" charset="0"/>
              </a:rPr>
              <a:t>HELP THEM CONNECT</a:t>
            </a:r>
          </a:p>
        </p:txBody>
      </p:sp>
      <p:sp>
        <p:nvSpPr>
          <p:cNvPr id="5" name="Rectangle 4">
            <a:extLst>
              <a:ext uri="{FF2B5EF4-FFF2-40B4-BE49-F238E27FC236}">
                <a16:creationId xmlns:a16="http://schemas.microsoft.com/office/drawing/2014/main" id="{27C790A1-84CE-944C-CBC5-CC9F3375C55A}"/>
              </a:ext>
            </a:extLst>
          </p:cNvPr>
          <p:cNvSpPr/>
          <p:nvPr/>
        </p:nvSpPr>
        <p:spPr>
          <a:xfrm>
            <a:off x="3505200" y="1724499"/>
            <a:ext cx="5105400" cy="3477875"/>
          </a:xfrm>
          <a:prstGeom prst="rect">
            <a:avLst/>
          </a:prstGeom>
        </p:spPr>
        <p:txBody>
          <a:bodyPr wrap="square">
            <a:spAutoFit/>
          </a:bodyPr>
          <a:lstStyle/>
          <a:p>
            <a:endParaRPr lang="en-US" sz="2000" u="sng"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Don’t just ask your friend to get help – bring the help to them</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Stay with your friend and make sure they get connected to someone who can help</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Help them develop a safety plan they can use if they start having thoughts about suicide</a:t>
            </a:r>
          </a:p>
          <a:p>
            <a:endParaRPr lang="en-US" sz="20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52F0D7E-106E-6CEE-2DCD-FD06DC6DD8BB}"/>
              </a:ext>
            </a:extLst>
          </p:cNvPr>
          <p:cNvSpPr txBox="1"/>
          <p:nvPr/>
        </p:nvSpPr>
        <p:spPr>
          <a:xfrm>
            <a:off x="3733800" y="5716732"/>
            <a:ext cx="2882664" cy="523220"/>
          </a:xfrm>
          <a:prstGeom prst="rect">
            <a:avLst/>
          </a:prstGeom>
          <a:noFill/>
        </p:spPr>
        <p:txBody>
          <a:bodyPr wrap="square" rtlCol="0">
            <a:spAutoFit/>
          </a:bodyPr>
          <a:lstStyle/>
          <a:p>
            <a:r>
              <a:rPr lang="en-US" sz="2800" b="1" dirty="0">
                <a:latin typeface="Bw Modelica" panose="00000600000000000000" pitchFamily="50" charset="0"/>
              </a:rPr>
              <a:t>Offer hope</a:t>
            </a:r>
          </a:p>
        </p:txBody>
      </p:sp>
      <p:cxnSp>
        <p:nvCxnSpPr>
          <p:cNvPr id="11" name="Connector: Elbow 10">
            <a:extLst>
              <a:ext uri="{FF2B5EF4-FFF2-40B4-BE49-F238E27FC236}">
                <a16:creationId xmlns:a16="http://schemas.microsoft.com/office/drawing/2014/main" id="{F1F722E0-41B4-993D-2C0D-446BEED549C9}"/>
              </a:ext>
            </a:extLst>
          </p:cNvPr>
          <p:cNvCxnSpPr>
            <a:cxnSpLocks noGrp="1" noRot="1" noMove="1" noResize="1" noEditPoints="1" noAdjustHandles="1" noChangeArrowheads="1" noChangeShapeType="1"/>
          </p:cNvCxnSpPr>
          <p:nvPr/>
        </p:nvCxnSpPr>
        <p:spPr>
          <a:xfrm>
            <a:off x="1343248" y="4168034"/>
            <a:ext cx="2238152" cy="1832877"/>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87AEB655-B38C-6684-BE2A-215BE494847F}"/>
              </a:ext>
            </a:extLst>
          </p:cNvPr>
          <p:cNvCxnSpPr>
            <a:cxnSpLocks noGrp="1" noRot="1" noMove="1" noResize="1" noEditPoints="1" noAdjustHandles="1" noChangeArrowheads="1" noChangeShapeType="1"/>
          </p:cNvCxnSpPr>
          <p:nvPr/>
        </p:nvCxnSpPr>
        <p:spPr>
          <a:xfrm rot="16200000" flipH="1">
            <a:off x="759307" y="3584093"/>
            <a:ext cx="739034" cy="428848"/>
          </a:xfrm>
          <a:prstGeom prst="bentConnector3">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5991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rgbClr val="0070C0"/>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ED715AB-9083-E52F-55A3-BBE259D797E6}"/>
              </a:ext>
            </a:extLst>
          </p:cNvPr>
          <p:cNvSpPr>
            <a:spLocks noGrp="1" noRot="1" noMove="1" noResize="1" noEditPoints="1" noAdjustHandles="1" noChangeArrowheads="1" noChangeShapeType="1"/>
          </p:cNvSpPr>
          <p:nvPr/>
        </p:nvSpPr>
        <p:spPr>
          <a:xfrm>
            <a:off x="-9994" y="1474689"/>
            <a:ext cx="9144000" cy="5379929"/>
          </a:xfrm>
          <a:prstGeom prst="rect">
            <a:avLst/>
          </a:prstGeom>
          <a:solidFill>
            <a:schemeClr val="bg2"/>
          </a:solidFill>
          <a:ln w="38100">
            <a:noFill/>
            <a:prstDash val="solid"/>
            <a:extLst>
              <a:ext uri="{C807C97D-BFC1-408E-A445-0C87EB9F89A2}">
                <ask:lineSketchStyleProps xmlns:ask="http://schemas.microsoft.com/office/drawing/2018/sketchyshapes" sd="1109382681">
                  <a:custGeom>
                    <a:avLst/>
                    <a:gdLst>
                      <a:gd name="connsiteX0" fmla="*/ 0 w 9144000"/>
                      <a:gd name="connsiteY0" fmla="*/ 0 h 1519420"/>
                      <a:gd name="connsiteX1" fmla="*/ 378823 w 9144000"/>
                      <a:gd name="connsiteY1" fmla="*/ 0 h 1519420"/>
                      <a:gd name="connsiteX2" fmla="*/ 1214846 w 9144000"/>
                      <a:gd name="connsiteY2" fmla="*/ 0 h 1519420"/>
                      <a:gd name="connsiteX3" fmla="*/ 1867989 w 9144000"/>
                      <a:gd name="connsiteY3" fmla="*/ 0 h 1519420"/>
                      <a:gd name="connsiteX4" fmla="*/ 2429691 w 9144000"/>
                      <a:gd name="connsiteY4" fmla="*/ 0 h 1519420"/>
                      <a:gd name="connsiteX5" fmla="*/ 2899954 w 9144000"/>
                      <a:gd name="connsiteY5" fmla="*/ 0 h 1519420"/>
                      <a:gd name="connsiteX6" fmla="*/ 3370217 w 9144000"/>
                      <a:gd name="connsiteY6" fmla="*/ 0 h 1519420"/>
                      <a:gd name="connsiteX7" fmla="*/ 4206240 w 9144000"/>
                      <a:gd name="connsiteY7" fmla="*/ 0 h 1519420"/>
                      <a:gd name="connsiteX8" fmla="*/ 4585063 w 9144000"/>
                      <a:gd name="connsiteY8" fmla="*/ 0 h 1519420"/>
                      <a:gd name="connsiteX9" fmla="*/ 5238206 w 9144000"/>
                      <a:gd name="connsiteY9" fmla="*/ 0 h 1519420"/>
                      <a:gd name="connsiteX10" fmla="*/ 5982789 w 9144000"/>
                      <a:gd name="connsiteY10" fmla="*/ 0 h 1519420"/>
                      <a:gd name="connsiteX11" fmla="*/ 6453051 w 9144000"/>
                      <a:gd name="connsiteY11" fmla="*/ 0 h 1519420"/>
                      <a:gd name="connsiteX12" fmla="*/ 7289074 w 9144000"/>
                      <a:gd name="connsiteY12" fmla="*/ 0 h 1519420"/>
                      <a:gd name="connsiteX13" fmla="*/ 7667897 w 9144000"/>
                      <a:gd name="connsiteY13" fmla="*/ 0 h 1519420"/>
                      <a:gd name="connsiteX14" fmla="*/ 8046720 w 9144000"/>
                      <a:gd name="connsiteY14" fmla="*/ 0 h 1519420"/>
                      <a:gd name="connsiteX15" fmla="*/ 9144000 w 9144000"/>
                      <a:gd name="connsiteY15" fmla="*/ 0 h 1519420"/>
                      <a:gd name="connsiteX16" fmla="*/ 9144000 w 9144000"/>
                      <a:gd name="connsiteY16" fmla="*/ 476085 h 1519420"/>
                      <a:gd name="connsiteX17" fmla="*/ 9144000 w 9144000"/>
                      <a:gd name="connsiteY17" fmla="*/ 1012947 h 1519420"/>
                      <a:gd name="connsiteX18" fmla="*/ 9144000 w 9144000"/>
                      <a:gd name="connsiteY18" fmla="*/ 1519420 h 1519420"/>
                      <a:gd name="connsiteX19" fmla="*/ 8582297 w 9144000"/>
                      <a:gd name="connsiteY19" fmla="*/ 1519420 h 1519420"/>
                      <a:gd name="connsiteX20" fmla="*/ 7929154 w 9144000"/>
                      <a:gd name="connsiteY20" fmla="*/ 1519420 h 1519420"/>
                      <a:gd name="connsiteX21" fmla="*/ 7367451 w 9144000"/>
                      <a:gd name="connsiteY21" fmla="*/ 1519420 h 1519420"/>
                      <a:gd name="connsiteX22" fmla="*/ 6897189 w 9144000"/>
                      <a:gd name="connsiteY22" fmla="*/ 1519420 h 1519420"/>
                      <a:gd name="connsiteX23" fmla="*/ 6244046 w 9144000"/>
                      <a:gd name="connsiteY23" fmla="*/ 1519420 h 1519420"/>
                      <a:gd name="connsiteX24" fmla="*/ 5408023 w 9144000"/>
                      <a:gd name="connsiteY24" fmla="*/ 1519420 h 1519420"/>
                      <a:gd name="connsiteX25" fmla="*/ 4572000 w 9144000"/>
                      <a:gd name="connsiteY25" fmla="*/ 1519420 h 1519420"/>
                      <a:gd name="connsiteX26" fmla="*/ 3827417 w 9144000"/>
                      <a:gd name="connsiteY26" fmla="*/ 1519420 h 1519420"/>
                      <a:gd name="connsiteX27" fmla="*/ 3174274 w 9144000"/>
                      <a:gd name="connsiteY27" fmla="*/ 1519420 h 1519420"/>
                      <a:gd name="connsiteX28" fmla="*/ 2429691 w 9144000"/>
                      <a:gd name="connsiteY28" fmla="*/ 1519420 h 1519420"/>
                      <a:gd name="connsiteX29" fmla="*/ 1685109 w 9144000"/>
                      <a:gd name="connsiteY29" fmla="*/ 1519420 h 1519420"/>
                      <a:gd name="connsiteX30" fmla="*/ 849086 w 9144000"/>
                      <a:gd name="connsiteY30" fmla="*/ 1519420 h 1519420"/>
                      <a:gd name="connsiteX31" fmla="*/ 0 w 9144000"/>
                      <a:gd name="connsiteY31" fmla="*/ 1519420 h 1519420"/>
                      <a:gd name="connsiteX32" fmla="*/ 0 w 9144000"/>
                      <a:gd name="connsiteY32" fmla="*/ 982558 h 1519420"/>
                      <a:gd name="connsiteX33" fmla="*/ 0 w 9144000"/>
                      <a:gd name="connsiteY33" fmla="*/ 521668 h 1519420"/>
                      <a:gd name="connsiteX34" fmla="*/ 0 w 9144000"/>
                      <a:gd name="connsiteY34" fmla="*/ 0 h 151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144000" h="1519420" fill="none" extrusionOk="0">
                        <a:moveTo>
                          <a:pt x="0" y="0"/>
                        </a:moveTo>
                        <a:cubicBezTo>
                          <a:pt x="100710" y="-3012"/>
                          <a:pt x="264495" y="-3537"/>
                          <a:pt x="378823" y="0"/>
                        </a:cubicBezTo>
                        <a:cubicBezTo>
                          <a:pt x="493151" y="3537"/>
                          <a:pt x="921067" y="30058"/>
                          <a:pt x="1214846" y="0"/>
                        </a:cubicBezTo>
                        <a:cubicBezTo>
                          <a:pt x="1508625" y="-30058"/>
                          <a:pt x="1553209" y="-32236"/>
                          <a:pt x="1867989" y="0"/>
                        </a:cubicBezTo>
                        <a:cubicBezTo>
                          <a:pt x="2182769" y="32236"/>
                          <a:pt x="2216775" y="-8659"/>
                          <a:pt x="2429691" y="0"/>
                        </a:cubicBezTo>
                        <a:cubicBezTo>
                          <a:pt x="2642607" y="8659"/>
                          <a:pt x="2761456" y="22349"/>
                          <a:pt x="2899954" y="0"/>
                        </a:cubicBezTo>
                        <a:cubicBezTo>
                          <a:pt x="3038452" y="-22349"/>
                          <a:pt x="3199262" y="-20815"/>
                          <a:pt x="3370217" y="0"/>
                        </a:cubicBezTo>
                        <a:cubicBezTo>
                          <a:pt x="3541172" y="20815"/>
                          <a:pt x="3958711" y="-20265"/>
                          <a:pt x="4206240" y="0"/>
                        </a:cubicBezTo>
                        <a:cubicBezTo>
                          <a:pt x="4453769" y="20265"/>
                          <a:pt x="4416172" y="7408"/>
                          <a:pt x="4585063" y="0"/>
                        </a:cubicBezTo>
                        <a:cubicBezTo>
                          <a:pt x="4753954" y="-7408"/>
                          <a:pt x="4971092" y="1765"/>
                          <a:pt x="5238206" y="0"/>
                        </a:cubicBezTo>
                        <a:cubicBezTo>
                          <a:pt x="5505320" y="-1765"/>
                          <a:pt x="5615513" y="9373"/>
                          <a:pt x="5982789" y="0"/>
                        </a:cubicBezTo>
                        <a:cubicBezTo>
                          <a:pt x="6350065" y="-9373"/>
                          <a:pt x="6242125" y="-11066"/>
                          <a:pt x="6453051" y="0"/>
                        </a:cubicBezTo>
                        <a:cubicBezTo>
                          <a:pt x="6663977" y="11066"/>
                          <a:pt x="7049058" y="-37783"/>
                          <a:pt x="7289074" y="0"/>
                        </a:cubicBezTo>
                        <a:cubicBezTo>
                          <a:pt x="7529090" y="37783"/>
                          <a:pt x="7575622" y="10681"/>
                          <a:pt x="7667897" y="0"/>
                        </a:cubicBezTo>
                        <a:cubicBezTo>
                          <a:pt x="7760172" y="-10681"/>
                          <a:pt x="7904491" y="6391"/>
                          <a:pt x="8046720" y="0"/>
                        </a:cubicBezTo>
                        <a:cubicBezTo>
                          <a:pt x="8188949" y="-6391"/>
                          <a:pt x="8841347" y="-1450"/>
                          <a:pt x="9144000" y="0"/>
                        </a:cubicBezTo>
                        <a:cubicBezTo>
                          <a:pt x="9139480" y="216958"/>
                          <a:pt x="9135210" y="326701"/>
                          <a:pt x="9144000" y="476085"/>
                        </a:cubicBezTo>
                        <a:cubicBezTo>
                          <a:pt x="9152790" y="625469"/>
                          <a:pt x="9133474" y="820951"/>
                          <a:pt x="9144000" y="1012947"/>
                        </a:cubicBezTo>
                        <a:cubicBezTo>
                          <a:pt x="9154526" y="1204943"/>
                          <a:pt x="9161418" y="1358068"/>
                          <a:pt x="9144000" y="1519420"/>
                        </a:cubicBezTo>
                        <a:cubicBezTo>
                          <a:pt x="8943035" y="1526143"/>
                          <a:pt x="8767508" y="1515457"/>
                          <a:pt x="8582297" y="1519420"/>
                        </a:cubicBezTo>
                        <a:cubicBezTo>
                          <a:pt x="8397086" y="1523383"/>
                          <a:pt x="8142825" y="1528704"/>
                          <a:pt x="7929154" y="1519420"/>
                        </a:cubicBezTo>
                        <a:cubicBezTo>
                          <a:pt x="7715483" y="1510136"/>
                          <a:pt x="7535939" y="1507153"/>
                          <a:pt x="7367451" y="1519420"/>
                        </a:cubicBezTo>
                        <a:cubicBezTo>
                          <a:pt x="7198963" y="1531687"/>
                          <a:pt x="7101876" y="1520038"/>
                          <a:pt x="6897189" y="1519420"/>
                        </a:cubicBezTo>
                        <a:cubicBezTo>
                          <a:pt x="6692502" y="1518802"/>
                          <a:pt x="6449862" y="1516260"/>
                          <a:pt x="6244046" y="1519420"/>
                        </a:cubicBezTo>
                        <a:cubicBezTo>
                          <a:pt x="6038230" y="1522580"/>
                          <a:pt x="5668208" y="1529242"/>
                          <a:pt x="5408023" y="1519420"/>
                        </a:cubicBezTo>
                        <a:cubicBezTo>
                          <a:pt x="5147838" y="1509598"/>
                          <a:pt x="4794502" y="1557050"/>
                          <a:pt x="4572000" y="1519420"/>
                        </a:cubicBezTo>
                        <a:cubicBezTo>
                          <a:pt x="4349498" y="1481790"/>
                          <a:pt x="4086783" y="1537369"/>
                          <a:pt x="3827417" y="1519420"/>
                        </a:cubicBezTo>
                        <a:cubicBezTo>
                          <a:pt x="3568051" y="1501471"/>
                          <a:pt x="3373847" y="1518868"/>
                          <a:pt x="3174274" y="1519420"/>
                        </a:cubicBezTo>
                        <a:cubicBezTo>
                          <a:pt x="2974701" y="1519972"/>
                          <a:pt x="2719559" y="1502492"/>
                          <a:pt x="2429691" y="1519420"/>
                        </a:cubicBezTo>
                        <a:cubicBezTo>
                          <a:pt x="2139823" y="1536348"/>
                          <a:pt x="1970064" y="1541378"/>
                          <a:pt x="1685109" y="1519420"/>
                        </a:cubicBezTo>
                        <a:cubicBezTo>
                          <a:pt x="1400154" y="1497462"/>
                          <a:pt x="1031896" y="1547960"/>
                          <a:pt x="849086" y="1519420"/>
                        </a:cubicBezTo>
                        <a:cubicBezTo>
                          <a:pt x="666276" y="1490880"/>
                          <a:pt x="282148" y="1500316"/>
                          <a:pt x="0" y="1519420"/>
                        </a:cubicBezTo>
                        <a:cubicBezTo>
                          <a:pt x="-19405" y="1359539"/>
                          <a:pt x="18674" y="1242381"/>
                          <a:pt x="0" y="982558"/>
                        </a:cubicBezTo>
                        <a:cubicBezTo>
                          <a:pt x="-18674" y="722735"/>
                          <a:pt x="-16346" y="650523"/>
                          <a:pt x="0" y="521668"/>
                        </a:cubicBezTo>
                        <a:cubicBezTo>
                          <a:pt x="16346" y="392813"/>
                          <a:pt x="-10784" y="112175"/>
                          <a:pt x="0" y="0"/>
                        </a:cubicBezTo>
                        <a:close/>
                      </a:path>
                      <a:path w="9144000" h="1519420" stroke="0" extrusionOk="0">
                        <a:moveTo>
                          <a:pt x="0" y="0"/>
                        </a:moveTo>
                        <a:cubicBezTo>
                          <a:pt x="121912" y="-8206"/>
                          <a:pt x="310676" y="-7556"/>
                          <a:pt x="470263" y="0"/>
                        </a:cubicBezTo>
                        <a:cubicBezTo>
                          <a:pt x="629850" y="7556"/>
                          <a:pt x="677451" y="8241"/>
                          <a:pt x="849086" y="0"/>
                        </a:cubicBezTo>
                        <a:cubicBezTo>
                          <a:pt x="1020721" y="-8241"/>
                          <a:pt x="1407748" y="-5922"/>
                          <a:pt x="1685109" y="0"/>
                        </a:cubicBezTo>
                        <a:cubicBezTo>
                          <a:pt x="1962470" y="5922"/>
                          <a:pt x="2069492" y="29422"/>
                          <a:pt x="2429691" y="0"/>
                        </a:cubicBezTo>
                        <a:cubicBezTo>
                          <a:pt x="2789890" y="-29422"/>
                          <a:pt x="2795180" y="-12471"/>
                          <a:pt x="2899954" y="0"/>
                        </a:cubicBezTo>
                        <a:cubicBezTo>
                          <a:pt x="3004728" y="12471"/>
                          <a:pt x="3410216" y="17722"/>
                          <a:pt x="3644537" y="0"/>
                        </a:cubicBezTo>
                        <a:cubicBezTo>
                          <a:pt x="3878858" y="-17722"/>
                          <a:pt x="3946651" y="-13270"/>
                          <a:pt x="4023360" y="0"/>
                        </a:cubicBezTo>
                        <a:cubicBezTo>
                          <a:pt x="4100069" y="13270"/>
                          <a:pt x="4384908" y="9520"/>
                          <a:pt x="4493623" y="0"/>
                        </a:cubicBezTo>
                        <a:cubicBezTo>
                          <a:pt x="4602338" y="-9520"/>
                          <a:pt x="4757683" y="2390"/>
                          <a:pt x="4872446" y="0"/>
                        </a:cubicBezTo>
                        <a:cubicBezTo>
                          <a:pt x="4987209" y="-2390"/>
                          <a:pt x="5285162" y="-13859"/>
                          <a:pt x="5434149" y="0"/>
                        </a:cubicBezTo>
                        <a:cubicBezTo>
                          <a:pt x="5583136" y="13859"/>
                          <a:pt x="5944195" y="-21255"/>
                          <a:pt x="6178731" y="0"/>
                        </a:cubicBezTo>
                        <a:cubicBezTo>
                          <a:pt x="6413267" y="21255"/>
                          <a:pt x="6431595" y="8392"/>
                          <a:pt x="6557554" y="0"/>
                        </a:cubicBezTo>
                        <a:cubicBezTo>
                          <a:pt x="6683513" y="-8392"/>
                          <a:pt x="6974309" y="-8145"/>
                          <a:pt x="7210697" y="0"/>
                        </a:cubicBezTo>
                        <a:cubicBezTo>
                          <a:pt x="7447085" y="8145"/>
                          <a:pt x="7720398" y="-38326"/>
                          <a:pt x="8046720" y="0"/>
                        </a:cubicBezTo>
                        <a:cubicBezTo>
                          <a:pt x="8373042" y="38326"/>
                          <a:pt x="8876632" y="-47065"/>
                          <a:pt x="9144000" y="0"/>
                        </a:cubicBezTo>
                        <a:cubicBezTo>
                          <a:pt x="9126614" y="164213"/>
                          <a:pt x="9142347" y="371243"/>
                          <a:pt x="9144000" y="521668"/>
                        </a:cubicBezTo>
                        <a:cubicBezTo>
                          <a:pt x="9145653" y="672093"/>
                          <a:pt x="9167415" y="895485"/>
                          <a:pt x="9144000" y="1043335"/>
                        </a:cubicBezTo>
                        <a:cubicBezTo>
                          <a:pt x="9120585" y="1191185"/>
                          <a:pt x="9125274" y="1314825"/>
                          <a:pt x="9144000" y="1519420"/>
                        </a:cubicBezTo>
                        <a:cubicBezTo>
                          <a:pt x="8937228" y="1487705"/>
                          <a:pt x="8565159" y="1518864"/>
                          <a:pt x="8399417" y="1519420"/>
                        </a:cubicBezTo>
                        <a:cubicBezTo>
                          <a:pt x="8233675" y="1519976"/>
                          <a:pt x="8192899" y="1530437"/>
                          <a:pt x="8020594" y="1519420"/>
                        </a:cubicBezTo>
                        <a:cubicBezTo>
                          <a:pt x="7848289" y="1508403"/>
                          <a:pt x="7577205" y="1482745"/>
                          <a:pt x="7276011" y="1519420"/>
                        </a:cubicBezTo>
                        <a:cubicBezTo>
                          <a:pt x="6974817" y="1556095"/>
                          <a:pt x="6931621" y="1493058"/>
                          <a:pt x="6622869" y="1519420"/>
                        </a:cubicBezTo>
                        <a:cubicBezTo>
                          <a:pt x="6314117" y="1545782"/>
                          <a:pt x="6210154" y="1493605"/>
                          <a:pt x="5969726" y="1519420"/>
                        </a:cubicBezTo>
                        <a:cubicBezTo>
                          <a:pt x="5729298" y="1545235"/>
                          <a:pt x="5647545" y="1516433"/>
                          <a:pt x="5499463" y="1519420"/>
                        </a:cubicBezTo>
                        <a:cubicBezTo>
                          <a:pt x="5351381" y="1522407"/>
                          <a:pt x="5286212" y="1525662"/>
                          <a:pt x="5120640" y="1519420"/>
                        </a:cubicBezTo>
                        <a:cubicBezTo>
                          <a:pt x="4955068" y="1513178"/>
                          <a:pt x="4545280" y="1491520"/>
                          <a:pt x="4376057" y="1519420"/>
                        </a:cubicBezTo>
                        <a:cubicBezTo>
                          <a:pt x="4206834" y="1547320"/>
                          <a:pt x="4005514" y="1547147"/>
                          <a:pt x="3814354" y="1519420"/>
                        </a:cubicBezTo>
                        <a:cubicBezTo>
                          <a:pt x="3623194" y="1491693"/>
                          <a:pt x="3364063" y="1517235"/>
                          <a:pt x="3161211" y="1519420"/>
                        </a:cubicBezTo>
                        <a:cubicBezTo>
                          <a:pt x="2958359" y="1521605"/>
                          <a:pt x="2884865" y="1507505"/>
                          <a:pt x="2782389" y="1519420"/>
                        </a:cubicBezTo>
                        <a:cubicBezTo>
                          <a:pt x="2679913" y="1531335"/>
                          <a:pt x="2483780" y="1519384"/>
                          <a:pt x="2403566" y="1519420"/>
                        </a:cubicBezTo>
                        <a:cubicBezTo>
                          <a:pt x="2323352" y="1519456"/>
                          <a:pt x="2051837" y="1546707"/>
                          <a:pt x="1750423" y="1519420"/>
                        </a:cubicBezTo>
                        <a:cubicBezTo>
                          <a:pt x="1449009" y="1492133"/>
                          <a:pt x="1247364" y="1549258"/>
                          <a:pt x="1097280" y="1519420"/>
                        </a:cubicBezTo>
                        <a:cubicBezTo>
                          <a:pt x="947196" y="1489582"/>
                          <a:pt x="906562" y="1502050"/>
                          <a:pt x="718457" y="1519420"/>
                        </a:cubicBezTo>
                        <a:cubicBezTo>
                          <a:pt x="530352" y="1536790"/>
                          <a:pt x="278691" y="1489699"/>
                          <a:pt x="0" y="1519420"/>
                        </a:cubicBezTo>
                        <a:cubicBezTo>
                          <a:pt x="4689" y="1313345"/>
                          <a:pt x="-420" y="1208615"/>
                          <a:pt x="0" y="1043335"/>
                        </a:cubicBezTo>
                        <a:cubicBezTo>
                          <a:pt x="420" y="878056"/>
                          <a:pt x="-1729" y="736669"/>
                          <a:pt x="0" y="582444"/>
                        </a:cubicBezTo>
                        <a:cubicBezTo>
                          <a:pt x="1729" y="428219"/>
                          <a:pt x="-27338" y="159364"/>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744680" y="99318"/>
            <a:ext cx="184731" cy="592213"/>
          </a:xfrm>
          <a:prstGeom prst="rect">
            <a:avLst/>
          </a:prstGeom>
        </p:spPr>
        <p:txBody>
          <a:bodyPr wrap="none">
            <a:spAutoFit/>
          </a:bodyPr>
          <a:lstStyle/>
          <a:p>
            <a:pPr>
              <a:lnSpc>
                <a:spcPct val="90000"/>
              </a:lnSpc>
              <a:buFont typeface="Wingdings" pitchFamily="2" charset="2"/>
              <a:buNone/>
            </a:pPr>
            <a:endParaRPr lang="en-US" altLang="en-US" sz="3600" b="1" u="sng"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Baskerville Old Face" pitchFamily="18" charset="0"/>
            </a:endParaRPr>
          </a:p>
        </p:txBody>
      </p:sp>
      <p:sp>
        <p:nvSpPr>
          <p:cNvPr id="3" name="Rectangle 2"/>
          <p:cNvSpPr/>
          <p:nvPr/>
        </p:nvSpPr>
        <p:spPr>
          <a:xfrm>
            <a:off x="1219200" y="210758"/>
            <a:ext cx="7391400" cy="646331"/>
          </a:xfrm>
          <a:prstGeom prst="rect">
            <a:avLst/>
          </a:prstGeom>
        </p:spPr>
        <p:txBody>
          <a:bodyPr wrap="square">
            <a:spAutoFit/>
          </a:bodyPr>
          <a:lstStyle/>
          <a:p>
            <a:pPr algn="ctr"/>
            <a:endParaRPr lang="en-US" sz="3600" b="1" u="sng"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6" name="Rectangle 5"/>
          <p:cNvSpPr/>
          <p:nvPr/>
        </p:nvSpPr>
        <p:spPr>
          <a:xfrm>
            <a:off x="1017233" y="857089"/>
            <a:ext cx="7924800" cy="646331"/>
          </a:xfrm>
          <a:prstGeom prst="rect">
            <a:avLst/>
          </a:prstGeom>
        </p:spPr>
        <p:txBody>
          <a:bodyPr wrap="square">
            <a:spAutoFit/>
          </a:bodyPr>
          <a:lstStyle/>
          <a:p>
            <a:endParaRPr lang="en-US" altLang="en-US" sz="3600" dirty="0">
              <a:latin typeface="Baskerville Old Face" pitchFamily="18" charset="0"/>
            </a:endParaRPr>
          </a:p>
        </p:txBody>
      </p:sp>
      <p:sp>
        <p:nvSpPr>
          <p:cNvPr id="7" name="TextBox 6"/>
          <p:cNvSpPr txBox="1"/>
          <p:nvPr/>
        </p:nvSpPr>
        <p:spPr>
          <a:xfrm>
            <a:off x="1203784" y="371827"/>
            <a:ext cx="3444416" cy="707886"/>
          </a:xfrm>
          <a:prstGeom prst="rect">
            <a:avLst/>
          </a:prstGeom>
          <a:noFill/>
        </p:spPr>
        <p:txBody>
          <a:bodyPr wrap="square" rtlCol="0">
            <a:spAutoFit/>
          </a:bodyPr>
          <a:lstStyle/>
          <a:p>
            <a:pPr algn="ctr"/>
            <a:r>
              <a:rPr lang="en-US" sz="4000" b="1" dirty="0">
                <a:ln w="1905"/>
                <a:latin typeface="Bw Modelica" panose="00000600000000000000" pitchFamily="50" charset="0"/>
              </a:rPr>
              <a:t>Follow Up</a:t>
            </a:r>
          </a:p>
        </p:txBody>
      </p:sp>
      <p:pic>
        <p:nvPicPr>
          <p:cNvPr id="9" name="Picture 8" descr="Shape&#10;&#10;Description automatically generated">
            <a:extLst>
              <a:ext uri="{FF2B5EF4-FFF2-40B4-BE49-F238E27FC236}">
                <a16:creationId xmlns:a16="http://schemas.microsoft.com/office/drawing/2014/main" id="{52D135C2-7960-778E-6A3D-B3F497F3CC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002" y="203296"/>
            <a:ext cx="1163334" cy="1163334"/>
          </a:xfrm>
          <a:prstGeom prst="rect">
            <a:avLst/>
          </a:prstGeom>
        </p:spPr>
      </p:pic>
      <p:sp>
        <p:nvSpPr>
          <p:cNvPr id="16" name="Rectangle 15">
            <a:extLst>
              <a:ext uri="{FF2B5EF4-FFF2-40B4-BE49-F238E27FC236}">
                <a16:creationId xmlns:a16="http://schemas.microsoft.com/office/drawing/2014/main" id="{8BA47E83-D687-316C-C5CD-DC371CF1F760}"/>
              </a:ext>
            </a:extLst>
          </p:cNvPr>
          <p:cNvSpPr>
            <a:spLocks noGrp="1" noRot="1" noMove="1" noResize="1" noEditPoints="1" noAdjustHandles="1" noChangeArrowheads="1" noChangeShapeType="1"/>
          </p:cNvSpPr>
          <p:nvPr/>
        </p:nvSpPr>
        <p:spPr>
          <a:xfrm>
            <a:off x="-1" y="1434591"/>
            <a:ext cx="9144000" cy="212821"/>
          </a:xfrm>
          <a:prstGeom prst="rect">
            <a:avLst/>
          </a:prstGeom>
          <a:pattFill prst="wdUpDiag">
            <a:fgClr>
              <a:srgbClr val="92D050"/>
            </a:fgClr>
            <a:bgClr>
              <a:srgbClr val="AFCDCD"/>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Off-page Connector 9">
            <a:extLst>
              <a:ext uri="{FF2B5EF4-FFF2-40B4-BE49-F238E27FC236}">
                <a16:creationId xmlns:a16="http://schemas.microsoft.com/office/drawing/2014/main" id="{3D288B52-7E1D-4C23-AAC4-2F9780727528}"/>
              </a:ext>
            </a:extLst>
          </p:cNvPr>
          <p:cNvSpPr>
            <a:spLocks noGrp="1" noRot="1" noMove="1" noResize="1" noEditPoints="1" noAdjustHandles="1" noChangeArrowheads="1" noChangeShapeType="1"/>
          </p:cNvSpPr>
          <p:nvPr/>
        </p:nvSpPr>
        <p:spPr>
          <a:xfrm rot="16200000">
            <a:off x="1562099" y="1532356"/>
            <a:ext cx="838201" cy="2590799"/>
          </a:xfrm>
          <a:prstGeom prst="flowChartOffpageConnector">
            <a:avLst/>
          </a:prstGeom>
          <a:solidFill>
            <a:schemeClr val="tx1"/>
          </a:solidFill>
          <a:ln w="31750">
            <a:solidFill>
              <a:srgbClr val="7AC8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AFBFFF07-2CCB-53F7-CA75-6BC5DC641590}"/>
              </a:ext>
            </a:extLst>
          </p:cNvPr>
          <p:cNvSpPr txBox="1"/>
          <p:nvPr/>
        </p:nvSpPr>
        <p:spPr>
          <a:xfrm>
            <a:off x="657225" y="2623157"/>
            <a:ext cx="2309675" cy="461665"/>
          </a:xfrm>
          <a:prstGeom prst="rect">
            <a:avLst/>
          </a:prstGeom>
          <a:noFill/>
        </p:spPr>
        <p:txBody>
          <a:bodyPr wrap="square" rtlCol="0">
            <a:spAutoFit/>
          </a:bodyPr>
          <a:lstStyle/>
          <a:p>
            <a:pPr algn="ctr"/>
            <a:r>
              <a:rPr lang="en-US" sz="2400" b="1" dirty="0">
                <a:solidFill>
                  <a:srgbClr val="92D050"/>
                </a:solidFill>
                <a:latin typeface="Bw Modelica" panose="00000600000000000000" pitchFamily="50" charset="0"/>
              </a:rPr>
              <a:t>FOLLOW UP</a:t>
            </a:r>
          </a:p>
        </p:txBody>
      </p:sp>
      <p:sp>
        <p:nvSpPr>
          <p:cNvPr id="11" name="Rectangle 10">
            <a:extLst>
              <a:ext uri="{FF2B5EF4-FFF2-40B4-BE49-F238E27FC236}">
                <a16:creationId xmlns:a16="http://schemas.microsoft.com/office/drawing/2014/main" id="{ECEACFEE-92AB-00D9-DE0B-A929A055CA6A}"/>
              </a:ext>
            </a:extLst>
          </p:cNvPr>
          <p:cNvSpPr/>
          <p:nvPr/>
        </p:nvSpPr>
        <p:spPr>
          <a:xfrm>
            <a:off x="3484230" y="2224914"/>
            <a:ext cx="5071141" cy="3170099"/>
          </a:xfrm>
          <a:prstGeom prst="rect">
            <a:avLst/>
          </a:prstGeom>
        </p:spPr>
        <p:txBody>
          <a:bodyPr wrap="square">
            <a:spAutoFit/>
          </a:bodyPr>
          <a:lstStyle/>
          <a:p>
            <a:r>
              <a:rPr lang="en-US" sz="2000" dirty="0">
                <a:latin typeface="Arial" panose="020B0604020202020204" pitchFamily="34" charset="0"/>
                <a:cs typeface="Arial" panose="020B0604020202020204" pitchFamily="34" charset="0"/>
              </a:rPr>
              <a:t>After you’ve connected your friend to someone who can help, it’s important to </a:t>
            </a:r>
            <a:r>
              <a:rPr lang="en-US" sz="2000" b="1" u="sng" dirty="0">
                <a:latin typeface="Arial" panose="020B0604020202020204" pitchFamily="34" charset="0"/>
                <a:cs typeface="Arial" panose="020B0604020202020204" pitchFamily="34" charset="0"/>
              </a:rPr>
              <a:t>follow-up</a:t>
            </a:r>
            <a:r>
              <a:rPr lang="en-US" sz="2000" dirty="0">
                <a:latin typeface="Arial" panose="020B0604020202020204" pitchFamily="34" charset="0"/>
                <a:cs typeface="Arial" panose="020B0604020202020204" pitchFamily="34" charset="0"/>
              </a:rPr>
              <a:t> regularly and see how they’re doing</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Send a text, give them a call, or visit in person to let them know you care</a:t>
            </a:r>
          </a:p>
          <a:p>
            <a:endParaRPr lang="en-US" sz="2000"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Even a small gesture of kindness can make a difference</a:t>
            </a:r>
            <a:endParaRPr lang="en-US" sz="2000" u="sng" dirty="0">
              <a:solidFill>
                <a:schemeClr val="tx2"/>
              </a:solidFill>
              <a:latin typeface="Arial" panose="020B0604020202020204" pitchFamily="34" charset="0"/>
              <a:cs typeface="Arial" panose="020B0604020202020204" pitchFamily="34" charset="0"/>
            </a:endParaRPr>
          </a:p>
        </p:txBody>
      </p:sp>
      <p:sp>
        <p:nvSpPr>
          <p:cNvPr id="13" name="Text Box 5">
            <a:extLst>
              <a:ext uri="{FF2B5EF4-FFF2-40B4-BE49-F238E27FC236}">
                <a16:creationId xmlns:a16="http://schemas.microsoft.com/office/drawing/2014/main" id="{189971F8-58A4-C305-400B-C4C632EB3B5D}"/>
              </a:ext>
            </a:extLst>
          </p:cNvPr>
          <p:cNvSpPr txBox="1">
            <a:spLocks noChangeArrowheads="1"/>
          </p:cNvSpPr>
          <p:nvPr/>
        </p:nvSpPr>
        <p:spPr bwMode="auto">
          <a:xfrm>
            <a:off x="3512304" y="5693927"/>
            <a:ext cx="5181599" cy="461665"/>
          </a:xfrm>
          <a:prstGeom prst="rect">
            <a:avLst/>
          </a:prstGeom>
          <a:noFill/>
          <a:ln>
            <a:noFill/>
          </a:ln>
          <a:effectLst/>
          <a:extLst>
            <a:ext uri="{909E8E84-426E-40DD-AFC4-6F175D3DCCD1}">
              <a14:hiddenFill xmlns:a14="http://schemas.microsoft.com/office/drawing/2010/main">
                <a:solidFill>
                  <a:srgbClr val="3560E3"/>
                </a:solidFill>
              </a14:hiddenFill>
            </a:ext>
            <a:ext uri="{91240B29-F687-4F45-9708-019B960494DF}">
              <a14:hiddenLine xmlns:a14="http://schemas.microsoft.com/office/drawing/2010/main" w="25400" algn="ctr">
                <a:solidFill>
                  <a:srgbClr val="93FFA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pPr>
            <a:r>
              <a:rPr lang="en-US" sz="1600" dirty="0">
                <a:latin typeface="Arial" panose="020B0604020202020204" pitchFamily="34" charset="0"/>
                <a:cs typeface="Arial" panose="020B0604020202020204" pitchFamily="34" charset="0"/>
              </a:rPr>
              <a:t>Find out why this can save a life at </a:t>
            </a:r>
            <a:r>
              <a:rPr lang="en-US" sz="1600" b="1" dirty="0">
                <a:latin typeface="Bw Modelica" panose="00000600000000000000" pitchFamily="50" charset="0"/>
                <a:cs typeface="Arial" panose="020B0604020202020204" pitchFamily="34" charset="0"/>
              </a:rPr>
              <a:t>BeThe1To.com</a:t>
            </a:r>
            <a:r>
              <a:rPr lang="en-US" sz="1600" dirty="0">
                <a:latin typeface="Arial" panose="020B0604020202020204" pitchFamily="34" charset="0"/>
                <a:cs typeface="Arial" panose="020B0604020202020204" pitchFamily="34" charset="0"/>
              </a:rPr>
              <a:t>.</a:t>
            </a:r>
            <a:r>
              <a:rPr kumimoji="0" lang="en-US" altLang="en-US" b="0" i="0" u="none" strike="noStrike" cap="none" normalizeH="0" baseline="0" dirty="0">
                <a:ln>
                  <a:noFill/>
                </a:ln>
                <a:solidFill>
                  <a:srgbClr val="FFFFFF"/>
                </a:solidFill>
                <a:effectLst/>
                <a:latin typeface="Arial" panose="020B0604020202020204" pitchFamily="34" charset="0"/>
                <a:cs typeface="Arial" panose="020B0604020202020204" pitchFamily="34" charset="0"/>
              </a:rPr>
              <a:t> </a:t>
            </a:r>
          </a:p>
        </p:txBody>
      </p:sp>
      <p:cxnSp>
        <p:nvCxnSpPr>
          <p:cNvPr id="14" name="Connector: Elbow 13">
            <a:extLst>
              <a:ext uri="{FF2B5EF4-FFF2-40B4-BE49-F238E27FC236}">
                <a16:creationId xmlns:a16="http://schemas.microsoft.com/office/drawing/2014/main" id="{13CD9EF2-BE11-1090-27F1-6AACBC128E4E}"/>
              </a:ext>
            </a:extLst>
          </p:cNvPr>
          <p:cNvCxnSpPr>
            <a:cxnSpLocks noGrp="1" noRot="1" noMove="1" noResize="1" noEditPoints="1" noAdjustHandles="1" noChangeArrowheads="1" noChangeShapeType="1"/>
          </p:cNvCxnSpPr>
          <p:nvPr/>
        </p:nvCxnSpPr>
        <p:spPr>
          <a:xfrm>
            <a:off x="1837462" y="3840741"/>
            <a:ext cx="1447801" cy="1301356"/>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3308C04C-FB6D-67B2-8916-44357CE774E2}"/>
              </a:ext>
            </a:extLst>
          </p:cNvPr>
          <p:cNvCxnSpPr>
            <a:cxnSpLocks noGrp="1" noRot="1" noMove="1" noResize="1" noEditPoints="1" noAdjustHandles="1" noChangeArrowheads="1" noChangeShapeType="1"/>
          </p:cNvCxnSpPr>
          <p:nvPr/>
        </p:nvCxnSpPr>
        <p:spPr>
          <a:xfrm rot="16200000" flipH="1">
            <a:off x="1289050" y="3292328"/>
            <a:ext cx="567699" cy="529126"/>
          </a:xfrm>
          <a:prstGeom prst="bentConnector3">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2253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Freeform 6">
            <a:extLst>
              <a:ext uri="{FF2B5EF4-FFF2-40B4-BE49-F238E27FC236}">
                <a16:creationId xmlns:a16="http://schemas.microsoft.com/office/drawing/2014/main" id="{133F8CB7-795C-4272-9073-64D8CF97F2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0" name="Rounded Rectangle 16">
            <a:extLst>
              <a:ext uri="{FF2B5EF4-FFF2-40B4-BE49-F238E27FC236}">
                <a16:creationId xmlns:a16="http://schemas.microsoft.com/office/drawing/2014/main" id="{CC57EF5B-92B7-4D8A-82DE-4665F89A2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8229" y="643464"/>
            <a:ext cx="8195711" cy="3599352"/>
          </a:xfrm>
          <a:prstGeom prst="roundRect">
            <a:avLst>
              <a:gd name="adj" fmla="val 3513"/>
            </a:avLst>
          </a:prstGeom>
          <a:solidFill>
            <a:schemeClr val="bg1"/>
          </a:solidFill>
          <a:ln>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14">
            <a:extLst>
              <a:ext uri="{FF2B5EF4-FFF2-40B4-BE49-F238E27FC236}">
                <a16:creationId xmlns:a16="http://schemas.microsoft.com/office/drawing/2014/main" id="{3A4AC0CC-D5D6-4673-B926-3E826AAA752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bwMode="white">
          <a:xfrm>
            <a:off x="0" y="4525094"/>
            <a:ext cx="9152363" cy="2344057"/>
            <a:chOff x="0" y="4525094"/>
            <a:chExt cx="12203151" cy="2344057"/>
          </a:xfrm>
        </p:grpSpPr>
        <p:sp>
          <p:nvSpPr>
            <p:cNvPr id="16" name="Freeform 9">
              <a:extLst>
                <a:ext uri="{FF2B5EF4-FFF2-40B4-BE49-F238E27FC236}">
                  <a16:creationId xmlns:a16="http://schemas.microsoft.com/office/drawing/2014/main" id="{8F6A282D-54F8-4F82-8E6A-17C174AA39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0" y="4525094"/>
              <a:ext cx="12192000" cy="2332906"/>
            </a:xfrm>
            <a:custGeom>
              <a:avLst/>
              <a:gdLst>
                <a:gd name="connsiteX0" fmla="*/ 0 w 12192000"/>
                <a:gd name="connsiteY0" fmla="*/ 0 h 2332906"/>
                <a:gd name="connsiteX1" fmla="*/ 1996017 w 12192000"/>
                <a:gd name="connsiteY1" fmla="*/ 0 h 2332906"/>
                <a:gd name="connsiteX2" fmla="*/ 2377017 w 12192000"/>
                <a:gd name="connsiteY2" fmla="*/ 263783 h 2332906"/>
                <a:gd name="connsiteX3" fmla="*/ 2385484 w 12192000"/>
                <a:gd name="connsiteY3" fmla="*/ 266713 h 2332906"/>
                <a:gd name="connsiteX4" fmla="*/ 2398184 w 12192000"/>
                <a:gd name="connsiteY4" fmla="*/ 271110 h 2332906"/>
                <a:gd name="connsiteX5" fmla="*/ 2410883 w 12192000"/>
                <a:gd name="connsiteY5" fmla="*/ 275506 h 2332906"/>
                <a:gd name="connsiteX6" fmla="*/ 2421467 w 12192000"/>
                <a:gd name="connsiteY6" fmla="*/ 275506 h 2332906"/>
                <a:gd name="connsiteX7" fmla="*/ 2434167 w 12192000"/>
                <a:gd name="connsiteY7" fmla="*/ 275506 h 2332906"/>
                <a:gd name="connsiteX8" fmla="*/ 2444750 w 12192000"/>
                <a:gd name="connsiteY8" fmla="*/ 271110 h 2332906"/>
                <a:gd name="connsiteX9" fmla="*/ 2457450 w 12192000"/>
                <a:gd name="connsiteY9" fmla="*/ 266713 h 2332906"/>
                <a:gd name="connsiteX10" fmla="*/ 2465917 w 12192000"/>
                <a:gd name="connsiteY10" fmla="*/ 263783 h 2332906"/>
                <a:gd name="connsiteX11" fmla="*/ 2846917 w 12192000"/>
                <a:gd name="connsiteY11" fmla="*/ 0 h 2332906"/>
                <a:gd name="connsiteX12" fmla="*/ 12192000 w 12192000"/>
                <a:gd name="connsiteY12" fmla="*/ 0 h 2332906"/>
                <a:gd name="connsiteX13" fmla="*/ 12192000 w 12192000"/>
                <a:gd name="connsiteY13" fmla="*/ 2332906 h 2332906"/>
                <a:gd name="connsiteX14" fmla="*/ 0 w 12192000"/>
                <a:gd name="connsiteY14" fmla="*/ 2332906 h 2332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2332906">
                  <a:moveTo>
                    <a:pt x="0" y="0"/>
                  </a:moveTo>
                  <a:lnTo>
                    <a:pt x="1996017" y="0"/>
                  </a:lnTo>
                  <a:lnTo>
                    <a:pt x="2377017" y="263783"/>
                  </a:lnTo>
                  <a:lnTo>
                    <a:pt x="2385484" y="266713"/>
                  </a:lnTo>
                  <a:lnTo>
                    <a:pt x="2398184" y="271110"/>
                  </a:lnTo>
                  <a:lnTo>
                    <a:pt x="2410883" y="275506"/>
                  </a:lnTo>
                  <a:lnTo>
                    <a:pt x="2421467" y="275506"/>
                  </a:lnTo>
                  <a:lnTo>
                    <a:pt x="2434167" y="275506"/>
                  </a:lnTo>
                  <a:lnTo>
                    <a:pt x="2444750" y="271110"/>
                  </a:lnTo>
                  <a:lnTo>
                    <a:pt x="2457450" y="266713"/>
                  </a:lnTo>
                  <a:lnTo>
                    <a:pt x="2465917" y="263783"/>
                  </a:lnTo>
                  <a:lnTo>
                    <a:pt x="2846917" y="0"/>
                  </a:lnTo>
                  <a:lnTo>
                    <a:pt x="12192000" y="0"/>
                  </a:lnTo>
                  <a:lnTo>
                    <a:pt x="12192000" y="2332906"/>
                  </a:lnTo>
                  <a:lnTo>
                    <a:pt x="0" y="2332906"/>
                  </a:lnTo>
                  <a:close/>
                </a:path>
              </a:pathLst>
            </a:custGeom>
            <a:solidFill>
              <a:srgbClr val="26262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2CC7973C-9C83-467C-8997-F160C1AA12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flipH="1">
              <a:off x="3820" y="4536245"/>
              <a:ext cx="5660999" cy="2332906"/>
            </a:xfrm>
            <a:prstGeom prst="triangle">
              <a:avLst>
                <a:gd name="adj" fmla="val 100000"/>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33437AA1-6F72-4CDF-B5DF-55B57B2835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4813714" y="4536245"/>
              <a:ext cx="7389437" cy="2332906"/>
            </a:xfrm>
            <a:prstGeom prst="triangle">
              <a:avLst>
                <a:gd name="adj" fmla="val 100000"/>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7805CF98-CAE4-51E1-38BB-408674609300}"/>
              </a:ext>
            </a:extLst>
          </p:cNvPr>
          <p:cNvSpPr>
            <a:spLocks noGrp="1"/>
          </p:cNvSpPr>
          <p:nvPr>
            <p:ph type="title"/>
          </p:nvPr>
        </p:nvSpPr>
        <p:spPr>
          <a:xfrm>
            <a:off x="607500" y="4817533"/>
            <a:ext cx="7929000" cy="779529"/>
          </a:xfrm>
        </p:spPr>
        <p:txBody>
          <a:bodyPr vert="horz" lIns="91440" tIns="45720" rIns="91440" bIns="45720" rtlCol="0" anchor="b">
            <a:normAutofit/>
          </a:bodyPr>
          <a:lstStyle/>
          <a:p>
            <a:r>
              <a:rPr lang="en-US" sz="3500">
                <a:cs typeface="+mj-cs"/>
              </a:rPr>
              <a:t>Things to Remember</a:t>
            </a:r>
          </a:p>
        </p:txBody>
      </p:sp>
      <p:pic>
        <p:nvPicPr>
          <p:cNvPr id="22" name="Graphic 7" descr="Thought bubble">
            <a:extLst>
              <a:ext uri="{FF2B5EF4-FFF2-40B4-BE49-F238E27FC236}">
                <a16:creationId xmlns:a16="http://schemas.microsoft.com/office/drawing/2014/main" id="{33B37AE5-DF07-4430-CC50-51F18C17B0D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6557" y="895961"/>
            <a:ext cx="3092656" cy="3092656"/>
          </a:xfrm>
          <a:prstGeom prst="rect">
            <a:avLst/>
          </a:prstGeom>
        </p:spPr>
      </p:pic>
      <p:sp>
        <p:nvSpPr>
          <p:cNvPr id="4" name="Slide Number Placeholder 3">
            <a:extLst>
              <a:ext uri="{FF2B5EF4-FFF2-40B4-BE49-F238E27FC236}">
                <a16:creationId xmlns:a16="http://schemas.microsoft.com/office/drawing/2014/main" id="{6C11A76E-1F09-0555-00A5-D50D188273EC}"/>
              </a:ext>
            </a:extLst>
          </p:cNvPr>
          <p:cNvSpPr>
            <a:spLocks noGrp="1"/>
          </p:cNvSpPr>
          <p:nvPr>
            <p:ph type="sldNum" sz="quarter" idx="12"/>
          </p:nvPr>
        </p:nvSpPr>
        <p:spPr>
          <a:xfrm>
            <a:off x="8008748" y="5915888"/>
            <a:ext cx="796616" cy="490599"/>
          </a:xfrm>
        </p:spPr>
        <p:txBody>
          <a:bodyPr vert="horz" lIns="91440" tIns="45720" rIns="91440" bIns="10800" rtlCol="0" anchor="b">
            <a:normAutofit/>
          </a:bodyPr>
          <a:lstStyle/>
          <a:p>
            <a:pPr defTabSz="914400">
              <a:spcAft>
                <a:spcPts val="600"/>
              </a:spcAft>
            </a:pPr>
            <a:fld id="{5B0EABE1-B597-4291-BD2B-36FC68DB8B52}" type="slidenum">
              <a:rPr lang="en-US" smtClean="0"/>
              <a:pPr defTabSz="914400">
                <a:spcAft>
                  <a:spcPts val="600"/>
                </a:spcAft>
              </a:pPr>
              <a:t>28</a:t>
            </a:fld>
            <a:endParaRPr lang="en-US"/>
          </a:p>
        </p:txBody>
      </p:sp>
      <p:sp>
        <p:nvSpPr>
          <p:cNvPr id="5" name="TextBox 4">
            <a:extLst>
              <a:ext uri="{FF2B5EF4-FFF2-40B4-BE49-F238E27FC236}">
                <a16:creationId xmlns:a16="http://schemas.microsoft.com/office/drawing/2014/main" id="{FC0A2881-B7A9-A7F1-B1FD-7735AFB713B5}"/>
              </a:ext>
            </a:extLst>
          </p:cNvPr>
          <p:cNvSpPr txBox="1"/>
          <p:nvPr/>
        </p:nvSpPr>
        <p:spPr>
          <a:xfrm>
            <a:off x="3729213" y="990600"/>
            <a:ext cx="4778230" cy="3046988"/>
          </a:xfrm>
          <a:prstGeom prst="rect">
            <a:avLst/>
          </a:prstGeom>
          <a:noFill/>
        </p:spPr>
        <p:txBody>
          <a:bodyPr wrap="square" rtlCol="0">
            <a:spAutoFit/>
          </a:bodyPr>
          <a:lstStyle/>
          <a:p>
            <a:r>
              <a:rPr lang="en-US" sz="2400" dirty="0"/>
              <a:t>You are NOT alone</a:t>
            </a:r>
          </a:p>
          <a:p>
            <a:endParaRPr lang="en-US" sz="2400" dirty="0"/>
          </a:p>
          <a:p>
            <a:r>
              <a:rPr lang="en-US" sz="2400" dirty="0"/>
              <a:t>Teenage years are tough</a:t>
            </a:r>
          </a:p>
          <a:p>
            <a:endParaRPr lang="en-US" sz="2400" dirty="0"/>
          </a:p>
          <a:p>
            <a:r>
              <a:rPr lang="en-US" sz="2400" dirty="0"/>
              <a:t>EVERYONE needs a trusted adult to talk to</a:t>
            </a:r>
          </a:p>
          <a:p>
            <a:endParaRPr lang="en-US" sz="2400" dirty="0"/>
          </a:p>
          <a:p>
            <a:r>
              <a:rPr lang="en-US" sz="2400" dirty="0"/>
              <a:t>Who is yours?</a:t>
            </a:r>
          </a:p>
        </p:txBody>
      </p:sp>
    </p:spTree>
    <p:extLst>
      <p:ext uri="{BB962C8B-B14F-4D97-AF65-F5344CB8AC3E}">
        <p14:creationId xmlns:p14="http://schemas.microsoft.com/office/powerpoint/2010/main" val="668850980"/>
      </p:ext>
    </p:extLst>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7AC8B3"/>
        </a:solidFill>
        <a:effectLst/>
      </p:bgPr>
    </p:bg>
    <p:spTree>
      <p:nvGrpSpPr>
        <p:cNvPr id="1" name=""/>
        <p:cNvGrpSpPr/>
        <p:nvPr/>
      </p:nvGrpSpPr>
      <p:grpSpPr>
        <a:xfrm>
          <a:off x="0" y="0"/>
          <a:ext cx="0" cy="0"/>
          <a:chOff x="0" y="0"/>
          <a:chExt cx="0" cy="0"/>
        </a:xfrm>
      </p:grpSpPr>
      <p:pic>
        <p:nvPicPr>
          <p:cNvPr id="2" name="Picture 1" descr="Friends celebrating on a bench">
            <a:extLst>
              <a:ext uri="{FF2B5EF4-FFF2-40B4-BE49-F238E27FC236}">
                <a16:creationId xmlns:a16="http://schemas.microsoft.com/office/drawing/2014/main" id="{D6D661A5-C4B5-6C48-15E7-3A95107C1958}"/>
              </a:ext>
            </a:extLst>
          </p:cNvPr>
          <p:cNvPicPr>
            <a:picLocks noGrp="1" noRot="1" noChangeAspect="1" noMove="1" noResize="1" noEditPoints="1" noAdjustHandles="1" noChangeArrowheads="1" noChangeShapeType="1" noCrop="1"/>
          </p:cNvPicPr>
          <p:nvPr/>
        </p:nvPicPr>
        <p:blipFill rotWithShape="1">
          <a:blip r:embed="rId3" cstate="print">
            <a:grayscl/>
            <a:alphaModFix amt="55000"/>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r="11111"/>
          <a:stretch/>
        </p:blipFill>
        <p:spPr>
          <a:xfrm>
            <a:off x="0" y="0"/>
            <a:ext cx="9144000" cy="6858000"/>
          </a:xfrm>
          <a:prstGeom prst="rect">
            <a:avLst/>
          </a:prstGeom>
        </p:spPr>
      </p:pic>
      <p:sp>
        <p:nvSpPr>
          <p:cNvPr id="9" name="Rectangle 8">
            <a:extLst>
              <a:ext uri="{FF2B5EF4-FFF2-40B4-BE49-F238E27FC236}">
                <a16:creationId xmlns:a16="http://schemas.microsoft.com/office/drawing/2014/main" id="{3054C282-D32C-D97B-B558-A83730247807}"/>
              </a:ext>
            </a:extLst>
          </p:cNvPr>
          <p:cNvSpPr>
            <a:spLocks noGrp="1" noRot="1" noMove="1" noResize="1" noEditPoints="1" noAdjustHandles="1" noChangeArrowheads="1" noChangeShapeType="1"/>
          </p:cNvSpPr>
          <p:nvPr/>
        </p:nvSpPr>
        <p:spPr>
          <a:xfrm>
            <a:off x="0" y="4904233"/>
            <a:ext cx="9144000" cy="1373269"/>
          </a:xfrm>
          <a:prstGeom prst="rect">
            <a:avLst/>
          </a:prstGeom>
          <a:solidFill>
            <a:srgbClr val="0070C0"/>
          </a:solidFill>
          <a:ln w="9525">
            <a:solidFill>
              <a:schemeClr val="bg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Shape&#10;&#10;Description automatically generated">
            <a:extLst>
              <a:ext uri="{FF2B5EF4-FFF2-40B4-BE49-F238E27FC236}">
                <a16:creationId xmlns:a16="http://schemas.microsoft.com/office/drawing/2014/main" id="{09E85F2A-DA7B-A1F4-A9EB-043C118BF4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40618" y="5013960"/>
            <a:ext cx="859781" cy="859781"/>
          </a:xfrm>
          <a:prstGeom prst="rect">
            <a:avLst/>
          </a:prstGeom>
        </p:spPr>
      </p:pic>
      <p:sp>
        <p:nvSpPr>
          <p:cNvPr id="8" name="Rectangle 7">
            <a:extLst>
              <a:ext uri="{FF2B5EF4-FFF2-40B4-BE49-F238E27FC236}">
                <a16:creationId xmlns:a16="http://schemas.microsoft.com/office/drawing/2014/main" id="{2A4FE6D8-BF58-0752-B105-0EE7C7870CBB}"/>
              </a:ext>
            </a:extLst>
          </p:cNvPr>
          <p:cNvSpPr>
            <a:spLocks noGrp="1" noRot="1" noMove="1" noResize="1" noEditPoints="1" noAdjustHandles="1" noChangeArrowheads="1" noChangeShapeType="1"/>
          </p:cNvSpPr>
          <p:nvPr/>
        </p:nvSpPr>
        <p:spPr>
          <a:xfrm rot="10800000" flipV="1">
            <a:off x="1752600" y="5912822"/>
            <a:ext cx="7274331" cy="27432"/>
          </a:xfrm>
          <a:custGeom>
            <a:avLst/>
            <a:gdLst>
              <a:gd name="connsiteX0" fmla="*/ 0 w 7274331"/>
              <a:gd name="connsiteY0" fmla="*/ 0 h 27432"/>
              <a:gd name="connsiteX1" fmla="*/ 443073 w 7274331"/>
              <a:gd name="connsiteY1" fmla="*/ 0 h 27432"/>
              <a:gd name="connsiteX2" fmla="*/ 1249862 w 7274331"/>
              <a:gd name="connsiteY2" fmla="*/ 0 h 27432"/>
              <a:gd name="connsiteX3" fmla="*/ 1983908 w 7274331"/>
              <a:gd name="connsiteY3" fmla="*/ 0 h 27432"/>
              <a:gd name="connsiteX4" fmla="*/ 2426981 w 7274331"/>
              <a:gd name="connsiteY4" fmla="*/ 0 h 27432"/>
              <a:gd name="connsiteX5" fmla="*/ 3015541 w 7274331"/>
              <a:gd name="connsiteY5" fmla="*/ 0 h 27432"/>
              <a:gd name="connsiteX6" fmla="*/ 3822330 w 7274331"/>
              <a:gd name="connsiteY6" fmla="*/ 0 h 27432"/>
              <a:gd name="connsiteX7" fmla="*/ 4483633 w 7274331"/>
              <a:gd name="connsiteY7" fmla="*/ 0 h 27432"/>
              <a:gd name="connsiteX8" fmla="*/ 5217679 w 7274331"/>
              <a:gd name="connsiteY8" fmla="*/ 0 h 27432"/>
              <a:gd name="connsiteX9" fmla="*/ 5806239 w 7274331"/>
              <a:gd name="connsiteY9" fmla="*/ 0 h 27432"/>
              <a:gd name="connsiteX10" fmla="*/ 6467542 w 7274331"/>
              <a:gd name="connsiteY10" fmla="*/ 0 h 27432"/>
              <a:gd name="connsiteX11" fmla="*/ 7274331 w 7274331"/>
              <a:gd name="connsiteY11" fmla="*/ 0 h 27432"/>
              <a:gd name="connsiteX12" fmla="*/ 7274331 w 7274331"/>
              <a:gd name="connsiteY12" fmla="*/ 27432 h 27432"/>
              <a:gd name="connsiteX13" fmla="*/ 6831258 w 7274331"/>
              <a:gd name="connsiteY13" fmla="*/ 27432 h 27432"/>
              <a:gd name="connsiteX14" fmla="*/ 6388185 w 7274331"/>
              <a:gd name="connsiteY14" fmla="*/ 27432 h 27432"/>
              <a:gd name="connsiteX15" fmla="*/ 5654139 w 7274331"/>
              <a:gd name="connsiteY15" fmla="*/ 27432 h 27432"/>
              <a:gd name="connsiteX16" fmla="*/ 5211066 w 7274331"/>
              <a:gd name="connsiteY16" fmla="*/ 27432 h 27432"/>
              <a:gd name="connsiteX17" fmla="*/ 4549763 w 7274331"/>
              <a:gd name="connsiteY17" fmla="*/ 27432 h 27432"/>
              <a:gd name="connsiteX18" fmla="*/ 4033947 w 7274331"/>
              <a:gd name="connsiteY18" fmla="*/ 27432 h 27432"/>
              <a:gd name="connsiteX19" fmla="*/ 3372644 w 7274331"/>
              <a:gd name="connsiteY19" fmla="*/ 27432 h 27432"/>
              <a:gd name="connsiteX20" fmla="*/ 2711342 w 7274331"/>
              <a:gd name="connsiteY20" fmla="*/ 27432 h 27432"/>
              <a:gd name="connsiteX21" fmla="*/ 2050039 w 7274331"/>
              <a:gd name="connsiteY21" fmla="*/ 27432 h 27432"/>
              <a:gd name="connsiteX22" fmla="*/ 1388736 w 7274331"/>
              <a:gd name="connsiteY22" fmla="*/ 27432 h 27432"/>
              <a:gd name="connsiteX23" fmla="*/ 800176 w 7274331"/>
              <a:gd name="connsiteY23" fmla="*/ 27432 h 27432"/>
              <a:gd name="connsiteX24" fmla="*/ 0 w 7274331"/>
              <a:gd name="connsiteY24" fmla="*/ 27432 h 27432"/>
              <a:gd name="connsiteX25" fmla="*/ 0 w 7274331"/>
              <a:gd name="connsiteY2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274331" h="27432" fill="none" extrusionOk="0">
                <a:moveTo>
                  <a:pt x="0" y="0"/>
                </a:moveTo>
                <a:cubicBezTo>
                  <a:pt x="108767" y="-9484"/>
                  <a:pt x="314241" y="-10978"/>
                  <a:pt x="443073" y="0"/>
                </a:cubicBezTo>
                <a:cubicBezTo>
                  <a:pt x="571905" y="10978"/>
                  <a:pt x="1034769" y="-25857"/>
                  <a:pt x="1249862" y="0"/>
                </a:cubicBezTo>
                <a:cubicBezTo>
                  <a:pt x="1464955" y="25857"/>
                  <a:pt x="1765635" y="-17396"/>
                  <a:pt x="1983908" y="0"/>
                </a:cubicBezTo>
                <a:cubicBezTo>
                  <a:pt x="2202181" y="17396"/>
                  <a:pt x="2311164" y="-3110"/>
                  <a:pt x="2426981" y="0"/>
                </a:cubicBezTo>
                <a:cubicBezTo>
                  <a:pt x="2542798" y="3110"/>
                  <a:pt x="2788728" y="20706"/>
                  <a:pt x="3015541" y="0"/>
                </a:cubicBezTo>
                <a:cubicBezTo>
                  <a:pt x="3242354" y="-20706"/>
                  <a:pt x="3445769" y="-26716"/>
                  <a:pt x="3822330" y="0"/>
                </a:cubicBezTo>
                <a:cubicBezTo>
                  <a:pt x="4198891" y="26716"/>
                  <a:pt x="4154569" y="17438"/>
                  <a:pt x="4483633" y="0"/>
                </a:cubicBezTo>
                <a:cubicBezTo>
                  <a:pt x="4812697" y="-17438"/>
                  <a:pt x="4989768" y="-9372"/>
                  <a:pt x="5217679" y="0"/>
                </a:cubicBezTo>
                <a:cubicBezTo>
                  <a:pt x="5445590" y="9372"/>
                  <a:pt x="5684729" y="21484"/>
                  <a:pt x="5806239" y="0"/>
                </a:cubicBezTo>
                <a:cubicBezTo>
                  <a:pt x="5927749" y="-21484"/>
                  <a:pt x="6311734" y="13718"/>
                  <a:pt x="6467542" y="0"/>
                </a:cubicBezTo>
                <a:cubicBezTo>
                  <a:pt x="6623350" y="-13718"/>
                  <a:pt x="6996945" y="22199"/>
                  <a:pt x="7274331" y="0"/>
                </a:cubicBezTo>
                <a:cubicBezTo>
                  <a:pt x="7274486" y="11236"/>
                  <a:pt x="7275652" y="17127"/>
                  <a:pt x="7274331" y="27432"/>
                </a:cubicBezTo>
                <a:cubicBezTo>
                  <a:pt x="7141543" y="25867"/>
                  <a:pt x="6957646" y="15978"/>
                  <a:pt x="6831258" y="27432"/>
                </a:cubicBezTo>
                <a:cubicBezTo>
                  <a:pt x="6704870" y="38886"/>
                  <a:pt x="6606079" y="46474"/>
                  <a:pt x="6388185" y="27432"/>
                </a:cubicBezTo>
                <a:cubicBezTo>
                  <a:pt x="6170291" y="8390"/>
                  <a:pt x="5924966" y="3877"/>
                  <a:pt x="5654139" y="27432"/>
                </a:cubicBezTo>
                <a:cubicBezTo>
                  <a:pt x="5383312" y="50987"/>
                  <a:pt x="5312379" y="46252"/>
                  <a:pt x="5211066" y="27432"/>
                </a:cubicBezTo>
                <a:cubicBezTo>
                  <a:pt x="5109753" y="8612"/>
                  <a:pt x="4722869" y="7977"/>
                  <a:pt x="4549763" y="27432"/>
                </a:cubicBezTo>
                <a:cubicBezTo>
                  <a:pt x="4376657" y="46887"/>
                  <a:pt x="4198832" y="22595"/>
                  <a:pt x="4033947" y="27432"/>
                </a:cubicBezTo>
                <a:cubicBezTo>
                  <a:pt x="3869062" y="32269"/>
                  <a:pt x="3588366" y="41814"/>
                  <a:pt x="3372644" y="27432"/>
                </a:cubicBezTo>
                <a:cubicBezTo>
                  <a:pt x="3156922" y="13050"/>
                  <a:pt x="2981953" y="42301"/>
                  <a:pt x="2711342" y="27432"/>
                </a:cubicBezTo>
                <a:cubicBezTo>
                  <a:pt x="2440731" y="12563"/>
                  <a:pt x="2227730" y="39730"/>
                  <a:pt x="2050039" y="27432"/>
                </a:cubicBezTo>
                <a:cubicBezTo>
                  <a:pt x="1872348" y="15134"/>
                  <a:pt x="1707459" y="19772"/>
                  <a:pt x="1388736" y="27432"/>
                </a:cubicBezTo>
                <a:cubicBezTo>
                  <a:pt x="1070013" y="35092"/>
                  <a:pt x="932290" y="1488"/>
                  <a:pt x="800176" y="27432"/>
                </a:cubicBezTo>
                <a:cubicBezTo>
                  <a:pt x="668062" y="53376"/>
                  <a:pt x="191596" y="-12184"/>
                  <a:pt x="0" y="27432"/>
                </a:cubicBezTo>
                <a:cubicBezTo>
                  <a:pt x="1367" y="16730"/>
                  <a:pt x="-795" y="9503"/>
                  <a:pt x="0" y="0"/>
                </a:cubicBezTo>
                <a:close/>
              </a:path>
              <a:path w="7274331" h="27432" stroke="0" extrusionOk="0">
                <a:moveTo>
                  <a:pt x="0" y="0"/>
                </a:moveTo>
                <a:cubicBezTo>
                  <a:pt x="229803" y="23903"/>
                  <a:pt x="385407" y="19863"/>
                  <a:pt x="588560" y="0"/>
                </a:cubicBezTo>
                <a:cubicBezTo>
                  <a:pt x="791713" y="-19863"/>
                  <a:pt x="897431" y="-22045"/>
                  <a:pt x="1031632" y="0"/>
                </a:cubicBezTo>
                <a:cubicBezTo>
                  <a:pt x="1165833" y="22045"/>
                  <a:pt x="1502115" y="28441"/>
                  <a:pt x="1838422" y="0"/>
                </a:cubicBezTo>
                <a:cubicBezTo>
                  <a:pt x="2174729" y="-28441"/>
                  <a:pt x="2135603" y="7467"/>
                  <a:pt x="2426981" y="0"/>
                </a:cubicBezTo>
                <a:cubicBezTo>
                  <a:pt x="2718359" y="-7467"/>
                  <a:pt x="2823685" y="19597"/>
                  <a:pt x="3015541" y="0"/>
                </a:cubicBezTo>
                <a:cubicBezTo>
                  <a:pt x="3207397" y="-19597"/>
                  <a:pt x="3425325" y="286"/>
                  <a:pt x="3822330" y="0"/>
                </a:cubicBezTo>
                <a:cubicBezTo>
                  <a:pt x="4219335" y="-286"/>
                  <a:pt x="4083233" y="25340"/>
                  <a:pt x="4338146" y="0"/>
                </a:cubicBezTo>
                <a:cubicBezTo>
                  <a:pt x="4593059" y="-25340"/>
                  <a:pt x="4852130" y="-35807"/>
                  <a:pt x="5144936" y="0"/>
                </a:cubicBezTo>
                <a:cubicBezTo>
                  <a:pt x="5437742" y="35807"/>
                  <a:pt x="5618976" y="30378"/>
                  <a:pt x="5951725" y="0"/>
                </a:cubicBezTo>
                <a:cubicBezTo>
                  <a:pt x="6284474" y="-30378"/>
                  <a:pt x="6467412" y="-10629"/>
                  <a:pt x="6613028" y="0"/>
                </a:cubicBezTo>
                <a:cubicBezTo>
                  <a:pt x="6758644" y="10629"/>
                  <a:pt x="7128337" y="19306"/>
                  <a:pt x="7274331" y="0"/>
                </a:cubicBezTo>
                <a:cubicBezTo>
                  <a:pt x="7272971" y="10164"/>
                  <a:pt x="7274414" y="19377"/>
                  <a:pt x="7274331" y="27432"/>
                </a:cubicBezTo>
                <a:cubicBezTo>
                  <a:pt x="7135838" y="20521"/>
                  <a:pt x="6958181" y="8264"/>
                  <a:pt x="6831258" y="27432"/>
                </a:cubicBezTo>
                <a:cubicBezTo>
                  <a:pt x="6704335" y="46600"/>
                  <a:pt x="6218282" y="42226"/>
                  <a:pt x="6024469" y="27432"/>
                </a:cubicBezTo>
                <a:cubicBezTo>
                  <a:pt x="5830656" y="12638"/>
                  <a:pt x="5673078" y="39409"/>
                  <a:pt x="5508652" y="27432"/>
                </a:cubicBezTo>
                <a:cubicBezTo>
                  <a:pt x="5344226" y="15455"/>
                  <a:pt x="5140971" y="8344"/>
                  <a:pt x="4847350" y="27432"/>
                </a:cubicBezTo>
                <a:cubicBezTo>
                  <a:pt x="4553729" y="46520"/>
                  <a:pt x="4433883" y="58347"/>
                  <a:pt x="4040560" y="27432"/>
                </a:cubicBezTo>
                <a:cubicBezTo>
                  <a:pt x="3647237" y="-3483"/>
                  <a:pt x="3593798" y="23920"/>
                  <a:pt x="3379257" y="27432"/>
                </a:cubicBezTo>
                <a:cubicBezTo>
                  <a:pt x="3164716" y="30944"/>
                  <a:pt x="3051580" y="33999"/>
                  <a:pt x="2936185" y="27432"/>
                </a:cubicBezTo>
                <a:cubicBezTo>
                  <a:pt x="2820790" y="20865"/>
                  <a:pt x="2629345" y="14423"/>
                  <a:pt x="2420368" y="27432"/>
                </a:cubicBezTo>
                <a:cubicBezTo>
                  <a:pt x="2211391" y="40441"/>
                  <a:pt x="1920431" y="42147"/>
                  <a:pt x="1613579" y="27432"/>
                </a:cubicBezTo>
                <a:cubicBezTo>
                  <a:pt x="1306727" y="12717"/>
                  <a:pt x="1195241" y="53081"/>
                  <a:pt x="952276" y="27432"/>
                </a:cubicBezTo>
                <a:cubicBezTo>
                  <a:pt x="709311" y="1783"/>
                  <a:pt x="326912" y="10992"/>
                  <a:pt x="0" y="27432"/>
                </a:cubicBezTo>
                <a:cubicBezTo>
                  <a:pt x="-254" y="20900"/>
                  <a:pt x="311" y="11783"/>
                  <a:pt x="0" y="0"/>
                </a:cubicBezTo>
                <a:close/>
              </a:path>
            </a:pathLst>
          </a:custGeom>
          <a:solidFill>
            <a:srgbClr val="92D050"/>
          </a:solidFill>
          <a:ln w="3175">
            <a:solidFill>
              <a:srgbClr val="AFCDCD"/>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DF4EF158-E9B8-0665-0152-9D28AE5C3051}"/>
              </a:ext>
            </a:extLst>
          </p:cNvPr>
          <p:cNvSpPr>
            <a:spLocks noGrp="1"/>
          </p:cNvSpPr>
          <p:nvPr>
            <p:ph type="title"/>
          </p:nvPr>
        </p:nvSpPr>
        <p:spPr>
          <a:xfrm>
            <a:off x="3030843" y="4932572"/>
            <a:ext cx="6140196" cy="859782"/>
          </a:xfrm>
          <a:effectLst/>
        </p:spPr>
        <p:txBody>
          <a:bodyPr/>
          <a:lstStyle/>
          <a:p>
            <a:pPr algn="ctr"/>
            <a:r>
              <a:rPr lang="en-US" dirty="0">
                <a:solidFill>
                  <a:schemeClr val="tx1"/>
                </a:solidFill>
                <a:effectLst/>
                <a:latin typeface="Bw Modelica" panose="00000600000000000000" pitchFamily="50" charset="0"/>
              </a:rPr>
              <a:t>Helpful Resources</a:t>
            </a:r>
          </a:p>
        </p:txBody>
      </p:sp>
    </p:spTree>
    <p:extLst>
      <p:ext uri="{BB962C8B-B14F-4D97-AF65-F5344CB8AC3E}">
        <p14:creationId xmlns:p14="http://schemas.microsoft.com/office/powerpoint/2010/main" val="29057779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accent1">
            <a:alpha val="84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299254D-7807-E644-58C8-D814FB714EBD}"/>
              </a:ext>
            </a:extLst>
          </p:cNvPr>
          <p:cNvSpPr>
            <a:spLocks noGrp="1" noRot="1" noMove="1" noResize="1" noEditPoints="1" noAdjustHandles="1" noChangeArrowheads="1" noChangeShapeType="1"/>
          </p:cNvSpPr>
          <p:nvPr/>
        </p:nvSpPr>
        <p:spPr>
          <a:xfrm rot="5400000">
            <a:off x="-844867" y="854425"/>
            <a:ext cx="6871336" cy="5181601"/>
          </a:xfrm>
          <a:prstGeom prst="rect">
            <a:avLst/>
          </a:prstGeom>
          <a:blipFill dpi="0" rotWithShape="1">
            <a:blip r:embed="rId3">
              <a:alphaModFix amt="23000"/>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effectLst/>
        </p:spPr>
        <p:txBody>
          <a:bodyPr anchor="t">
            <a:normAutofit fontScale="90000"/>
          </a:bodyPr>
          <a:lstStyle/>
          <a:p>
            <a:pPr algn="ctr"/>
            <a:br>
              <a:rPr lang="en-US" altLang="en-US" sz="2800" dirty="0">
                <a:solidFill>
                  <a:schemeClr val="tx1"/>
                </a:solidFill>
                <a:latin typeface="Baskerville Old Face" pitchFamily="18" charset="0"/>
              </a:rPr>
            </a:br>
            <a:br>
              <a:rPr lang="en-US" altLang="en-US" sz="2800" dirty="0">
                <a:solidFill>
                  <a:schemeClr val="tx1"/>
                </a:solidFill>
                <a:latin typeface="Baskerville Old Face" pitchFamily="18" charset="0"/>
              </a:rPr>
            </a:br>
            <a:br>
              <a:rPr lang="en-US" altLang="en-US" sz="2800" dirty="0">
                <a:solidFill>
                  <a:schemeClr val="tx1"/>
                </a:solidFill>
                <a:latin typeface="Baskerville Old Face" pitchFamily="18" charset="0"/>
              </a:rPr>
            </a:br>
            <a:br>
              <a:rPr lang="en-US" altLang="en-US" sz="2800" dirty="0">
                <a:solidFill>
                  <a:schemeClr val="tx1"/>
                </a:solidFill>
                <a:latin typeface="Baskerville Old Face" pitchFamily="18" charset="0"/>
              </a:rPr>
            </a:br>
            <a:endParaRPr lang="en-US" sz="2800" dirty="0"/>
          </a:p>
        </p:txBody>
      </p:sp>
      <p:sp>
        <p:nvSpPr>
          <p:cNvPr id="4" name="Rectangle 3"/>
          <p:cNvSpPr/>
          <p:nvPr/>
        </p:nvSpPr>
        <p:spPr>
          <a:xfrm>
            <a:off x="5624411" y="1417638"/>
            <a:ext cx="2685679" cy="1754326"/>
          </a:xfrm>
          <a:prstGeom prst="rect">
            <a:avLst/>
          </a:prstGeom>
        </p:spPr>
        <p:txBody>
          <a:bodyPr wrap="square">
            <a:spAutoFit/>
          </a:bodyPr>
          <a:lstStyle/>
          <a:p>
            <a:r>
              <a:rPr lang="en-US" sz="3600" b="1" dirty="0">
                <a:latin typeface="+mj-lt"/>
              </a:rPr>
              <a:t>Suicide </a:t>
            </a:r>
            <a:r>
              <a:rPr lang="en-US" sz="3600" b="1" u="sng" dirty="0">
                <a:latin typeface="+mj-lt"/>
              </a:rPr>
              <a:t>can</a:t>
            </a:r>
            <a:r>
              <a:rPr lang="en-US" sz="3600" b="1" dirty="0">
                <a:latin typeface="+mj-lt"/>
              </a:rPr>
              <a:t> be prevented</a:t>
            </a:r>
          </a:p>
        </p:txBody>
      </p:sp>
      <p:sp>
        <p:nvSpPr>
          <p:cNvPr id="7" name="TextBox 6">
            <a:extLst>
              <a:ext uri="{FF2B5EF4-FFF2-40B4-BE49-F238E27FC236}">
                <a16:creationId xmlns:a16="http://schemas.microsoft.com/office/drawing/2014/main" id="{8783E0B7-600A-AFD2-186F-26C5D687B8E6}"/>
              </a:ext>
            </a:extLst>
          </p:cNvPr>
          <p:cNvSpPr txBox="1"/>
          <p:nvPr/>
        </p:nvSpPr>
        <p:spPr>
          <a:xfrm>
            <a:off x="5743200" y="5791200"/>
            <a:ext cx="2791200" cy="646331"/>
          </a:xfrm>
          <a:prstGeom prst="rect">
            <a:avLst/>
          </a:prstGeom>
          <a:noFill/>
        </p:spPr>
        <p:txBody>
          <a:bodyPr wrap="square" rtlCol="0">
            <a:spAutoFit/>
          </a:bodyPr>
          <a:lstStyle/>
          <a:p>
            <a:r>
              <a:rPr lang="en-US" b="1" dirty="0">
                <a:latin typeface="Bw Modelica" panose="00000600000000000000" pitchFamily="50" charset="0"/>
                <a:cs typeface="Arial" panose="020B0604020202020204" pitchFamily="34" charset="0"/>
              </a:rPr>
              <a:t>Each of us has a role to play in preventing suicide</a:t>
            </a:r>
          </a:p>
        </p:txBody>
      </p:sp>
      <p:sp>
        <p:nvSpPr>
          <p:cNvPr id="17" name="Rectangle 16">
            <a:extLst>
              <a:ext uri="{FF2B5EF4-FFF2-40B4-BE49-F238E27FC236}">
                <a16:creationId xmlns:a16="http://schemas.microsoft.com/office/drawing/2014/main" id="{96FEC44A-966B-626E-C32F-3E890A90D8AC}"/>
              </a:ext>
            </a:extLst>
          </p:cNvPr>
          <p:cNvSpPr/>
          <p:nvPr/>
        </p:nvSpPr>
        <p:spPr>
          <a:xfrm rot="10800000" flipV="1">
            <a:off x="304800" y="6382724"/>
            <a:ext cx="5004915" cy="45719"/>
          </a:xfrm>
          <a:custGeom>
            <a:avLst/>
            <a:gdLst>
              <a:gd name="connsiteX0" fmla="*/ 0 w 5004915"/>
              <a:gd name="connsiteY0" fmla="*/ 0 h 45719"/>
              <a:gd name="connsiteX1" fmla="*/ 525516 w 5004915"/>
              <a:gd name="connsiteY1" fmla="*/ 0 h 45719"/>
              <a:gd name="connsiteX2" fmla="*/ 1201180 w 5004915"/>
              <a:gd name="connsiteY2" fmla="*/ 0 h 45719"/>
              <a:gd name="connsiteX3" fmla="*/ 1776745 w 5004915"/>
              <a:gd name="connsiteY3" fmla="*/ 0 h 45719"/>
              <a:gd name="connsiteX4" fmla="*/ 2302261 w 5004915"/>
              <a:gd name="connsiteY4" fmla="*/ 0 h 45719"/>
              <a:gd name="connsiteX5" fmla="*/ 2977924 w 5004915"/>
              <a:gd name="connsiteY5" fmla="*/ 0 h 45719"/>
              <a:gd name="connsiteX6" fmla="*/ 3603539 w 5004915"/>
              <a:gd name="connsiteY6" fmla="*/ 0 h 45719"/>
              <a:gd name="connsiteX7" fmla="*/ 4229153 w 5004915"/>
              <a:gd name="connsiteY7" fmla="*/ 0 h 45719"/>
              <a:gd name="connsiteX8" fmla="*/ 5004915 w 5004915"/>
              <a:gd name="connsiteY8" fmla="*/ 0 h 45719"/>
              <a:gd name="connsiteX9" fmla="*/ 5004915 w 5004915"/>
              <a:gd name="connsiteY9" fmla="*/ 45719 h 45719"/>
              <a:gd name="connsiteX10" fmla="*/ 4479399 w 5004915"/>
              <a:gd name="connsiteY10" fmla="*/ 45719 h 45719"/>
              <a:gd name="connsiteX11" fmla="*/ 4003932 w 5004915"/>
              <a:gd name="connsiteY11" fmla="*/ 45719 h 45719"/>
              <a:gd name="connsiteX12" fmla="*/ 3328268 w 5004915"/>
              <a:gd name="connsiteY12" fmla="*/ 45719 h 45719"/>
              <a:gd name="connsiteX13" fmla="*/ 2802752 w 5004915"/>
              <a:gd name="connsiteY13" fmla="*/ 45719 h 45719"/>
              <a:gd name="connsiteX14" fmla="*/ 2127089 w 5004915"/>
              <a:gd name="connsiteY14" fmla="*/ 45719 h 45719"/>
              <a:gd name="connsiteX15" fmla="*/ 1401376 w 5004915"/>
              <a:gd name="connsiteY15" fmla="*/ 45719 h 45719"/>
              <a:gd name="connsiteX16" fmla="*/ 825811 w 5004915"/>
              <a:gd name="connsiteY16" fmla="*/ 45719 h 45719"/>
              <a:gd name="connsiteX17" fmla="*/ 0 w 5004915"/>
              <a:gd name="connsiteY17" fmla="*/ 45719 h 45719"/>
              <a:gd name="connsiteX18" fmla="*/ 0 w 5004915"/>
              <a:gd name="connsiteY18"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04915" h="45719" fill="none" extrusionOk="0">
                <a:moveTo>
                  <a:pt x="0" y="0"/>
                </a:moveTo>
                <a:cubicBezTo>
                  <a:pt x="233002" y="21048"/>
                  <a:pt x="340676" y="2331"/>
                  <a:pt x="525516" y="0"/>
                </a:cubicBezTo>
                <a:cubicBezTo>
                  <a:pt x="710356" y="-2331"/>
                  <a:pt x="1020894" y="-7708"/>
                  <a:pt x="1201180" y="0"/>
                </a:cubicBezTo>
                <a:cubicBezTo>
                  <a:pt x="1381466" y="7708"/>
                  <a:pt x="1658030" y="-9616"/>
                  <a:pt x="1776745" y="0"/>
                </a:cubicBezTo>
                <a:cubicBezTo>
                  <a:pt x="1895461" y="9616"/>
                  <a:pt x="2095940" y="15655"/>
                  <a:pt x="2302261" y="0"/>
                </a:cubicBezTo>
                <a:cubicBezTo>
                  <a:pt x="2508582" y="-15655"/>
                  <a:pt x="2800832" y="32793"/>
                  <a:pt x="2977924" y="0"/>
                </a:cubicBezTo>
                <a:cubicBezTo>
                  <a:pt x="3155016" y="-32793"/>
                  <a:pt x="3343263" y="13004"/>
                  <a:pt x="3603539" y="0"/>
                </a:cubicBezTo>
                <a:cubicBezTo>
                  <a:pt x="3863816" y="-13004"/>
                  <a:pt x="4083252" y="-17774"/>
                  <a:pt x="4229153" y="0"/>
                </a:cubicBezTo>
                <a:cubicBezTo>
                  <a:pt x="4375054" y="17774"/>
                  <a:pt x="4639645" y="-37513"/>
                  <a:pt x="5004915" y="0"/>
                </a:cubicBezTo>
                <a:cubicBezTo>
                  <a:pt x="5005018" y="20319"/>
                  <a:pt x="5006004" y="30814"/>
                  <a:pt x="5004915" y="45719"/>
                </a:cubicBezTo>
                <a:cubicBezTo>
                  <a:pt x="4853386" y="44546"/>
                  <a:pt x="4708716" y="61327"/>
                  <a:pt x="4479399" y="45719"/>
                </a:cubicBezTo>
                <a:cubicBezTo>
                  <a:pt x="4250082" y="30111"/>
                  <a:pt x="4128102" y="46687"/>
                  <a:pt x="4003932" y="45719"/>
                </a:cubicBezTo>
                <a:cubicBezTo>
                  <a:pt x="3879762" y="44751"/>
                  <a:pt x="3478186" y="33779"/>
                  <a:pt x="3328268" y="45719"/>
                </a:cubicBezTo>
                <a:cubicBezTo>
                  <a:pt x="3178350" y="57659"/>
                  <a:pt x="2952508" y="31943"/>
                  <a:pt x="2802752" y="45719"/>
                </a:cubicBezTo>
                <a:cubicBezTo>
                  <a:pt x="2652996" y="59495"/>
                  <a:pt x="2390095" y="64460"/>
                  <a:pt x="2127089" y="45719"/>
                </a:cubicBezTo>
                <a:cubicBezTo>
                  <a:pt x="1864083" y="26978"/>
                  <a:pt x="1683025" y="41722"/>
                  <a:pt x="1401376" y="45719"/>
                </a:cubicBezTo>
                <a:cubicBezTo>
                  <a:pt x="1119727" y="49716"/>
                  <a:pt x="1081759" y="18834"/>
                  <a:pt x="825811" y="45719"/>
                </a:cubicBezTo>
                <a:cubicBezTo>
                  <a:pt x="569864" y="72604"/>
                  <a:pt x="218394" y="72580"/>
                  <a:pt x="0" y="45719"/>
                </a:cubicBezTo>
                <a:cubicBezTo>
                  <a:pt x="431" y="34109"/>
                  <a:pt x="60" y="19896"/>
                  <a:pt x="0" y="0"/>
                </a:cubicBezTo>
                <a:close/>
              </a:path>
              <a:path w="5004915" h="45719" stroke="0" extrusionOk="0">
                <a:moveTo>
                  <a:pt x="0" y="0"/>
                </a:moveTo>
                <a:cubicBezTo>
                  <a:pt x="146725" y="-16302"/>
                  <a:pt x="365869" y="21858"/>
                  <a:pt x="575565" y="0"/>
                </a:cubicBezTo>
                <a:cubicBezTo>
                  <a:pt x="785262" y="-21858"/>
                  <a:pt x="953199" y="-13028"/>
                  <a:pt x="1051032" y="0"/>
                </a:cubicBezTo>
                <a:cubicBezTo>
                  <a:pt x="1148865" y="13028"/>
                  <a:pt x="1593542" y="-33850"/>
                  <a:pt x="1776745" y="0"/>
                </a:cubicBezTo>
                <a:cubicBezTo>
                  <a:pt x="1959948" y="33850"/>
                  <a:pt x="2164992" y="13082"/>
                  <a:pt x="2352310" y="0"/>
                </a:cubicBezTo>
                <a:cubicBezTo>
                  <a:pt x="2539629" y="-13082"/>
                  <a:pt x="2671605" y="-828"/>
                  <a:pt x="2927875" y="0"/>
                </a:cubicBezTo>
                <a:cubicBezTo>
                  <a:pt x="3184145" y="828"/>
                  <a:pt x="3340335" y="-7337"/>
                  <a:pt x="3653588" y="0"/>
                </a:cubicBezTo>
                <a:cubicBezTo>
                  <a:pt x="3966841" y="7337"/>
                  <a:pt x="3988243" y="-8915"/>
                  <a:pt x="4179104" y="0"/>
                </a:cubicBezTo>
                <a:cubicBezTo>
                  <a:pt x="4369965" y="8915"/>
                  <a:pt x="4772787" y="-7136"/>
                  <a:pt x="5004915" y="0"/>
                </a:cubicBezTo>
                <a:cubicBezTo>
                  <a:pt x="5005884" y="13425"/>
                  <a:pt x="5006517" y="27282"/>
                  <a:pt x="5004915" y="45719"/>
                </a:cubicBezTo>
                <a:cubicBezTo>
                  <a:pt x="4856771" y="58539"/>
                  <a:pt x="4683568" y="29650"/>
                  <a:pt x="4479399" y="45719"/>
                </a:cubicBezTo>
                <a:cubicBezTo>
                  <a:pt x="4275230" y="61788"/>
                  <a:pt x="4104294" y="39801"/>
                  <a:pt x="3853785" y="45719"/>
                </a:cubicBezTo>
                <a:cubicBezTo>
                  <a:pt x="3603276" y="51637"/>
                  <a:pt x="3408112" y="49857"/>
                  <a:pt x="3278219" y="45719"/>
                </a:cubicBezTo>
                <a:cubicBezTo>
                  <a:pt x="3148326" y="41581"/>
                  <a:pt x="2899895" y="32117"/>
                  <a:pt x="2552507" y="45719"/>
                </a:cubicBezTo>
                <a:cubicBezTo>
                  <a:pt x="2205119" y="59321"/>
                  <a:pt x="2003135" y="69999"/>
                  <a:pt x="1826794" y="45719"/>
                </a:cubicBezTo>
                <a:cubicBezTo>
                  <a:pt x="1650453" y="21439"/>
                  <a:pt x="1551373" y="60997"/>
                  <a:pt x="1301278" y="45719"/>
                </a:cubicBezTo>
                <a:cubicBezTo>
                  <a:pt x="1051183" y="30441"/>
                  <a:pt x="894159" y="32399"/>
                  <a:pt x="675664" y="45719"/>
                </a:cubicBezTo>
                <a:cubicBezTo>
                  <a:pt x="457169" y="59039"/>
                  <a:pt x="259014" y="19366"/>
                  <a:pt x="0" y="45719"/>
                </a:cubicBezTo>
                <a:cubicBezTo>
                  <a:pt x="-1573" y="35991"/>
                  <a:pt x="1942" y="9510"/>
                  <a:pt x="0" y="0"/>
                </a:cubicBezTo>
                <a:close/>
              </a:path>
            </a:pathLst>
          </a:custGeom>
          <a:solidFill>
            <a:schemeClr val="tx1">
              <a:alpha val="62000"/>
            </a:schemeClr>
          </a:solidFill>
          <a:ln w="3175">
            <a:solidFill>
              <a:srgbClr val="92D050"/>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5721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78345E3-31A3-E951-B1DD-279647EBD447}"/>
              </a:ext>
            </a:extLst>
          </p:cNvPr>
          <p:cNvSpPr>
            <a:spLocks noGrp="1"/>
          </p:cNvSpPr>
          <p:nvPr>
            <p:ph type="title"/>
          </p:nvPr>
        </p:nvSpPr>
        <p:spPr>
          <a:xfrm>
            <a:off x="914399" y="1495525"/>
            <a:ext cx="4155553" cy="2645912"/>
          </a:xfrm>
          <a:effectLst/>
        </p:spPr>
        <p:txBody>
          <a:bodyPr/>
          <a:lstStyle/>
          <a:p>
            <a:r>
              <a:rPr lang="en-US" sz="16600" dirty="0"/>
              <a:t>988</a:t>
            </a:r>
          </a:p>
        </p:txBody>
      </p:sp>
      <p:sp>
        <p:nvSpPr>
          <p:cNvPr id="7" name="Text Placeholder 6">
            <a:extLst>
              <a:ext uri="{FF2B5EF4-FFF2-40B4-BE49-F238E27FC236}">
                <a16:creationId xmlns:a16="http://schemas.microsoft.com/office/drawing/2014/main" id="{5F966D0F-B616-B55A-7072-34FE175C1D78}"/>
              </a:ext>
            </a:extLst>
          </p:cNvPr>
          <p:cNvSpPr>
            <a:spLocks noGrp="1"/>
          </p:cNvSpPr>
          <p:nvPr>
            <p:ph type="body" sz="quarter" idx="16"/>
          </p:nvPr>
        </p:nvSpPr>
        <p:spPr>
          <a:xfrm>
            <a:off x="5490475" y="1448547"/>
            <a:ext cx="3302316" cy="1828054"/>
          </a:xfrm>
          <a:effectLst/>
        </p:spPr>
        <p:txBody>
          <a:bodyPr>
            <a:norm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FFFFFF"/>
                </a:solidFill>
                <a:effectLst/>
                <a:latin typeface="Calibri" panose="020F0502020204030204" pitchFamily="34" charset="0"/>
              </a:rPr>
              <a:t>If you are struggling, </a:t>
            </a:r>
            <a:r>
              <a:rPr kumimoji="0" lang="en-US" altLang="en-US" sz="3600" b="0" i="0" u="none" strike="noStrike" cap="none" normalizeH="0" baseline="0" dirty="0">
                <a:ln>
                  <a:noFill/>
                </a:ln>
                <a:solidFill>
                  <a:srgbClr val="FFFFFF"/>
                </a:solidFill>
                <a:effectLst/>
                <a:latin typeface="72 Black" panose="020B0A04030603020204" pitchFamily="34" charset="0"/>
              </a:rPr>
              <a:t>call or text </a:t>
            </a:r>
            <a:r>
              <a:rPr kumimoji="0" lang="en-US" altLang="en-US" sz="2800" b="0" i="0" u="none" strike="noStrike" cap="none" normalizeH="0" baseline="0" dirty="0">
                <a:ln>
                  <a:noFill/>
                </a:ln>
                <a:solidFill>
                  <a:srgbClr val="FFFFFF"/>
                </a:solidFill>
                <a:effectLst/>
                <a:latin typeface="Calibri" panose="020F0502020204030204" pitchFamily="34" charset="0"/>
              </a:rPr>
              <a:t>the</a:t>
            </a:r>
            <a:r>
              <a:rPr kumimoji="0" lang="en-US" altLang="en-US" sz="3200" b="0" i="0" u="none" strike="noStrike" cap="none" normalizeH="0" baseline="0" dirty="0">
                <a:ln>
                  <a:noFill/>
                </a:ln>
                <a:solidFill>
                  <a:srgbClr val="FFFFFF"/>
                </a:solidFill>
                <a:effectLst/>
                <a:latin typeface="Calibri" panose="020F0502020204030204" pitchFamily="34" charset="0"/>
              </a:rPr>
              <a:t> Lifeline at </a:t>
            </a:r>
            <a:r>
              <a:rPr kumimoji="0" lang="en-US" altLang="en-US" sz="3600" b="0" i="0" u="none" strike="noStrike" cap="none" normalizeH="0" baseline="0" dirty="0">
                <a:ln>
                  <a:noFill/>
                </a:ln>
                <a:solidFill>
                  <a:srgbClr val="FFFFFF"/>
                </a:solidFill>
                <a:effectLst/>
                <a:latin typeface="Bw Modelica ExtraBold" panose="00000900000000000000" pitchFamily="50" charset="0"/>
              </a:rPr>
              <a:t>988</a:t>
            </a:r>
            <a:endParaRPr kumimoji="0" lang="en-US" altLang="en-US" sz="4400" b="0" i="0" u="none" strike="noStrike" cap="none" normalizeH="0" baseline="0" dirty="0">
              <a:ln>
                <a:noFill/>
              </a:ln>
              <a:solidFill>
                <a:schemeClr val="tx1"/>
              </a:solidFill>
              <a:effectLst/>
              <a:latin typeface="Arial" panose="020B0604020202020204" pitchFamily="34" charset="0"/>
            </a:endParaRPr>
          </a:p>
          <a:p>
            <a:endParaRPr lang="en-US" dirty="0"/>
          </a:p>
        </p:txBody>
      </p:sp>
      <p:sp>
        <p:nvSpPr>
          <p:cNvPr id="2" name="TextBox 1">
            <a:extLst>
              <a:ext uri="{FF2B5EF4-FFF2-40B4-BE49-F238E27FC236}">
                <a16:creationId xmlns:a16="http://schemas.microsoft.com/office/drawing/2014/main" id="{FD424AFD-E027-775E-8578-AEF50C9C6063}"/>
              </a:ext>
            </a:extLst>
          </p:cNvPr>
          <p:cNvSpPr txBox="1"/>
          <p:nvPr/>
        </p:nvSpPr>
        <p:spPr>
          <a:xfrm>
            <a:off x="5562600" y="3462867"/>
            <a:ext cx="2832258" cy="677108"/>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It’s free, confidential, and </a:t>
            </a:r>
            <a:r>
              <a:rPr lang="en-US" sz="2400" dirty="0">
                <a:latin typeface="Arial" panose="020B0604020202020204" pitchFamily="34" charset="0"/>
                <a:cs typeface="Arial" panose="020B0604020202020204" pitchFamily="34" charset="0"/>
              </a:rPr>
              <a:t>available 24/7</a:t>
            </a:r>
            <a:endParaRPr lang="en-US" sz="14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4B98BD2C-6D95-6BB4-3F8A-D3A97A9DA98C}"/>
              </a:ext>
            </a:extLst>
          </p:cNvPr>
          <p:cNvSpPr txBox="1"/>
          <p:nvPr/>
        </p:nvSpPr>
        <p:spPr>
          <a:xfrm>
            <a:off x="2209800" y="5727588"/>
            <a:ext cx="6477000" cy="400110"/>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You can also reach the Lifeline via chat at  </a:t>
            </a:r>
            <a:r>
              <a:rPr lang="en-US" sz="2000" u="sng" dirty="0">
                <a:solidFill>
                  <a:srgbClr val="00B0F0"/>
                </a:solidFill>
                <a:latin typeface="Arial" panose="020B0604020202020204" pitchFamily="34" charset="0"/>
                <a:cs typeface="Arial" panose="020B0604020202020204" pitchFamily="34" charset="0"/>
              </a:rPr>
              <a:t>http://988lifeline.org/chat</a:t>
            </a:r>
            <a:endParaRPr lang="en-US" sz="1600" u="sng" dirty="0">
              <a:solidFill>
                <a:srgbClr val="00B0F0"/>
              </a:solidFill>
              <a:latin typeface="Arial" panose="020B0604020202020204" pitchFamily="34" charset="0"/>
              <a:cs typeface="Arial" panose="020B0604020202020204" pitchFamily="34" charset="0"/>
            </a:endParaRPr>
          </a:p>
        </p:txBody>
      </p:sp>
      <p:cxnSp>
        <p:nvCxnSpPr>
          <p:cNvPr id="4" name="Connector: Elbow 3">
            <a:extLst>
              <a:ext uri="{FF2B5EF4-FFF2-40B4-BE49-F238E27FC236}">
                <a16:creationId xmlns:a16="http://schemas.microsoft.com/office/drawing/2014/main" id="{CDCBB284-FC74-4B6B-27AC-C5D530DF8375}"/>
              </a:ext>
            </a:extLst>
          </p:cNvPr>
          <p:cNvCxnSpPr>
            <a:cxnSpLocks/>
          </p:cNvCxnSpPr>
          <p:nvPr/>
        </p:nvCxnSpPr>
        <p:spPr>
          <a:xfrm rot="16200000" flipH="1">
            <a:off x="3352800" y="4660788"/>
            <a:ext cx="1447800" cy="685800"/>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pic>
        <p:nvPicPr>
          <p:cNvPr id="6" name="Picture 5" descr="Shape&#10;&#10;Description automatically generated">
            <a:extLst>
              <a:ext uri="{FF2B5EF4-FFF2-40B4-BE49-F238E27FC236}">
                <a16:creationId xmlns:a16="http://schemas.microsoft.com/office/drawing/2014/main" id="{594F9C63-B483-D170-A4BF-8A5B7A8824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200" y="3413992"/>
            <a:ext cx="774858" cy="774858"/>
          </a:xfrm>
          <a:prstGeom prst="rect">
            <a:avLst/>
          </a:prstGeom>
        </p:spPr>
      </p:pic>
    </p:spTree>
    <p:extLst>
      <p:ext uri="{BB962C8B-B14F-4D97-AF65-F5344CB8AC3E}">
        <p14:creationId xmlns:p14="http://schemas.microsoft.com/office/powerpoint/2010/main" val="5576103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7AC8B3"/>
        </a:solidFill>
        <a:effectLst/>
      </p:bgPr>
    </p:bg>
    <p:spTree>
      <p:nvGrpSpPr>
        <p:cNvPr id="1" name=""/>
        <p:cNvGrpSpPr/>
        <p:nvPr/>
      </p:nvGrpSpPr>
      <p:grpSpPr>
        <a:xfrm>
          <a:off x="0" y="0"/>
          <a:ext cx="0" cy="0"/>
          <a:chOff x="0" y="0"/>
          <a:chExt cx="0" cy="0"/>
        </a:xfrm>
      </p:grpSpPr>
      <p:pic>
        <p:nvPicPr>
          <p:cNvPr id="3" name="Picture 2" descr="Shape&#10;&#10;Description automatically generated">
            <a:extLst>
              <a:ext uri="{FF2B5EF4-FFF2-40B4-BE49-F238E27FC236}">
                <a16:creationId xmlns:a16="http://schemas.microsoft.com/office/drawing/2014/main" id="{09E85F2A-DA7B-A1F4-A9EB-043C118BF4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002" y="203296"/>
            <a:ext cx="1163334" cy="1163334"/>
          </a:xfrm>
          <a:prstGeom prst="rect">
            <a:avLst/>
          </a:prstGeom>
        </p:spPr>
      </p:pic>
      <p:sp>
        <p:nvSpPr>
          <p:cNvPr id="8" name="Rectangle 7">
            <a:extLst>
              <a:ext uri="{FF2B5EF4-FFF2-40B4-BE49-F238E27FC236}">
                <a16:creationId xmlns:a16="http://schemas.microsoft.com/office/drawing/2014/main" id="{2A4FE6D8-BF58-0752-B105-0EE7C7870CBB}"/>
              </a:ext>
            </a:extLst>
          </p:cNvPr>
          <p:cNvSpPr>
            <a:spLocks noGrp="1" noRot="1" noMove="1" noResize="1" noEditPoints="1" noAdjustHandles="1" noChangeArrowheads="1" noChangeShapeType="1"/>
          </p:cNvSpPr>
          <p:nvPr/>
        </p:nvSpPr>
        <p:spPr>
          <a:xfrm rot="10800000" flipV="1">
            <a:off x="1642733" y="4669536"/>
            <a:ext cx="7274331" cy="27432"/>
          </a:xfrm>
          <a:custGeom>
            <a:avLst/>
            <a:gdLst>
              <a:gd name="connsiteX0" fmla="*/ 0 w 7274331"/>
              <a:gd name="connsiteY0" fmla="*/ 0 h 27432"/>
              <a:gd name="connsiteX1" fmla="*/ 443073 w 7274331"/>
              <a:gd name="connsiteY1" fmla="*/ 0 h 27432"/>
              <a:gd name="connsiteX2" fmla="*/ 1249862 w 7274331"/>
              <a:gd name="connsiteY2" fmla="*/ 0 h 27432"/>
              <a:gd name="connsiteX3" fmla="*/ 1983908 w 7274331"/>
              <a:gd name="connsiteY3" fmla="*/ 0 h 27432"/>
              <a:gd name="connsiteX4" fmla="*/ 2426981 w 7274331"/>
              <a:gd name="connsiteY4" fmla="*/ 0 h 27432"/>
              <a:gd name="connsiteX5" fmla="*/ 3015541 w 7274331"/>
              <a:gd name="connsiteY5" fmla="*/ 0 h 27432"/>
              <a:gd name="connsiteX6" fmla="*/ 3822330 w 7274331"/>
              <a:gd name="connsiteY6" fmla="*/ 0 h 27432"/>
              <a:gd name="connsiteX7" fmla="*/ 4483633 w 7274331"/>
              <a:gd name="connsiteY7" fmla="*/ 0 h 27432"/>
              <a:gd name="connsiteX8" fmla="*/ 5217679 w 7274331"/>
              <a:gd name="connsiteY8" fmla="*/ 0 h 27432"/>
              <a:gd name="connsiteX9" fmla="*/ 5806239 w 7274331"/>
              <a:gd name="connsiteY9" fmla="*/ 0 h 27432"/>
              <a:gd name="connsiteX10" fmla="*/ 6467542 w 7274331"/>
              <a:gd name="connsiteY10" fmla="*/ 0 h 27432"/>
              <a:gd name="connsiteX11" fmla="*/ 7274331 w 7274331"/>
              <a:gd name="connsiteY11" fmla="*/ 0 h 27432"/>
              <a:gd name="connsiteX12" fmla="*/ 7274331 w 7274331"/>
              <a:gd name="connsiteY12" fmla="*/ 27432 h 27432"/>
              <a:gd name="connsiteX13" fmla="*/ 6831258 w 7274331"/>
              <a:gd name="connsiteY13" fmla="*/ 27432 h 27432"/>
              <a:gd name="connsiteX14" fmla="*/ 6388185 w 7274331"/>
              <a:gd name="connsiteY14" fmla="*/ 27432 h 27432"/>
              <a:gd name="connsiteX15" fmla="*/ 5654139 w 7274331"/>
              <a:gd name="connsiteY15" fmla="*/ 27432 h 27432"/>
              <a:gd name="connsiteX16" fmla="*/ 5211066 w 7274331"/>
              <a:gd name="connsiteY16" fmla="*/ 27432 h 27432"/>
              <a:gd name="connsiteX17" fmla="*/ 4549763 w 7274331"/>
              <a:gd name="connsiteY17" fmla="*/ 27432 h 27432"/>
              <a:gd name="connsiteX18" fmla="*/ 4033947 w 7274331"/>
              <a:gd name="connsiteY18" fmla="*/ 27432 h 27432"/>
              <a:gd name="connsiteX19" fmla="*/ 3372644 w 7274331"/>
              <a:gd name="connsiteY19" fmla="*/ 27432 h 27432"/>
              <a:gd name="connsiteX20" fmla="*/ 2711342 w 7274331"/>
              <a:gd name="connsiteY20" fmla="*/ 27432 h 27432"/>
              <a:gd name="connsiteX21" fmla="*/ 2050039 w 7274331"/>
              <a:gd name="connsiteY21" fmla="*/ 27432 h 27432"/>
              <a:gd name="connsiteX22" fmla="*/ 1388736 w 7274331"/>
              <a:gd name="connsiteY22" fmla="*/ 27432 h 27432"/>
              <a:gd name="connsiteX23" fmla="*/ 800176 w 7274331"/>
              <a:gd name="connsiteY23" fmla="*/ 27432 h 27432"/>
              <a:gd name="connsiteX24" fmla="*/ 0 w 7274331"/>
              <a:gd name="connsiteY24" fmla="*/ 27432 h 27432"/>
              <a:gd name="connsiteX25" fmla="*/ 0 w 7274331"/>
              <a:gd name="connsiteY2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274331" h="27432" fill="none" extrusionOk="0">
                <a:moveTo>
                  <a:pt x="0" y="0"/>
                </a:moveTo>
                <a:cubicBezTo>
                  <a:pt x="108767" y="-9484"/>
                  <a:pt x="314241" y="-10978"/>
                  <a:pt x="443073" y="0"/>
                </a:cubicBezTo>
                <a:cubicBezTo>
                  <a:pt x="571905" y="10978"/>
                  <a:pt x="1034769" y="-25857"/>
                  <a:pt x="1249862" y="0"/>
                </a:cubicBezTo>
                <a:cubicBezTo>
                  <a:pt x="1464955" y="25857"/>
                  <a:pt x="1765635" y="-17396"/>
                  <a:pt x="1983908" y="0"/>
                </a:cubicBezTo>
                <a:cubicBezTo>
                  <a:pt x="2202181" y="17396"/>
                  <a:pt x="2311164" y="-3110"/>
                  <a:pt x="2426981" y="0"/>
                </a:cubicBezTo>
                <a:cubicBezTo>
                  <a:pt x="2542798" y="3110"/>
                  <a:pt x="2788728" y="20706"/>
                  <a:pt x="3015541" y="0"/>
                </a:cubicBezTo>
                <a:cubicBezTo>
                  <a:pt x="3242354" y="-20706"/>
                  <a:pt x="3445769" y="-26716"/>
                  <a:pt x="3822330" y="0"/>
                </a:cubicBezTo>
                <a:cubicBezTo>
                  <a:pt x="4198891" y="26716"/>
                  <a:pt x="4154569" y="17438"/>
                  <a:pt x="4483633" y="0"/>
                </a:cubicBezTo>
                <a:cubicBezTo>
                  <a:pt x="4812697" y="-17438"/>
                  <a:pt x="4989768" y="-9372"/>
                  <a:pt x="5217679" y="0"/>
                </a:cubicBezTo>
                <a:cubicBezTo>
                  <a:pt x="5445590" y="9372"/>
                  <a:pt x="5684729" y="21484"/>
                  <a:pt x="5806239" y="0"/>
                </a:cubicBezTo>
                <a:cubicBezTo>
                  <a:pt x="5927749" y="-21484"/>
                  <a:pt x="6311734" y="13718"/>
                  <a:pt x="6467542" y="0"/>
                </a:cubicBezTo>
                <a:cubicBezTo>
                  <a:pt x="6623350" y="-13718"/>
                  <a:pt x="6996945" y="22199"/>
                  <a:pt x="7274331" y="0"/>
                </a:cubicBezTo>
                <a:cubicBezTo>
                  <a:pt x="7274486" y="11236"/>
                  <a:pt x="7275652" y="17127"/>
                  <a:pt x="7274331" y="27432"/>
                </a:cubicBezTo>
                <a:cubicBezTo>
                  <a:pt x="7141543" y="25867"/>
                  <a:pt x="6957646" y="15978"/>
                  <a:pt x="6831258" y="27432"/>
                </a:cubicBezTo>
                <a:cubicBezTo>
                  <a:pt x="6704870" y="38886"/>
                  <a:pt x="6606079" y="46474"/>
                  <a:pt x="6388185" y="27432"/>
                </a:cubicBezTo>
                <a:cubicBezTo>
                  <a:pt x="6170291" y="8390"/>
                  <a:pt x="5924966" y="3877"/>
                  <a:pt x="5654139" y="27432"/>
                </a:cubicBezTo>
                <a:cubicBezTo>
                  <a:pt x="5383312" y="50987"/>
                  <a:pt x="5312379" y="46252"/>
                  <a:pt x="5211066" y="27432"/>
                </a:cubicBezTo>
                <a:cubicBezTo>
                  <a:pt x="5109753" y="8612"/>
                  <a:pt x="4722869" y="7977"/>
                  <a:pt x="4549763" y="27432"/>
                </a:cubicBezTo>
                <a:cubicBezTo>
                  <a:pt x="4376657" y="46887"/>
                  <a:pt x="4198832" y="22595"/>
                  <a:pt x="4033947" y="27432"/>
                </a:cubicBezTo>
                <a:cubicBezTo>
                  <a:pt x="3869062" y="32269"/>
                  <a:pt x="3588366" y="41814"/>
                  <a:pt x="3372644" y="27432"/>
                </a:cubicBezTo>
                <a:cubicBezTo>
                  <a:pt x="3156922" y="13050"/>
                  <a:pt x="2981953" y="42301"/>
                  <a:pt x="2711342" y="27432"/>
                </a:cubicBezTo>
                <a:cubicBezTo>
                  <a:pt x="2440731" y="12563"/>
                  <a:pt x="2227730" y="39730"/>
                  <a:pt x="2050039" y="27432"/>
                </a:cubicBezTo>
                <a:cubicBezTo>
                  <a:pt x="1872348" y="15134"/>
                  <a:pt x="1707459" y="19772"/>
                  <a:pt x="1388736" y="27432"/>
                </a:cubicBezTo>
                <a:cubicBezTo>
                  <a:pt x="1070013" y="35092"/>
                  <a:pt x="932290" y="1488"/>
                  <a:pt x="800176" y="27432"/>
                </a:cubicBezTo>
                <a:cubicBezTo>
                  <a:pt x="668062" y="53376"/>
                  <a:pt x="191596" y="-12184"/>
                  <a:pt x="0" y="27432"/>
                </a:cubicBezTo>
                <a:cubicBezTo>
                  <a:pt x="1367" y="16730"/>
                  <a:pt x="-795" y="9503"/>
                  <a:pt x="0" y="0"/>
                </a:cubicBezTo>
                <a:close/>
              </a:path>
              <a:path w="7274331" h="27432" stroke="0" extrusionOk="0">
                <a:moveTo>
                  <a:pt x="0" y="0"/>
                </a:moveTo>
                <a:cubicBezTo>
                  <a:pt x="229803" y="23903"/>
                  <a:pt x="385407" y="19863"/>
                  <a:pt x="588560" y="0"/>
                </a:cubicBezTo>
                <a:cubicBezTo>
                  <a:pt x="791713" y="-19863"/>
                  <a:pt x="897431" y="-22045"/>
                  <a:pt x="1031632" y="0"/>
                </a:cubicBezTo>
                <a:cubicBezTo>
                  <a:pt x="1165833" y="22045"/>
                  <a:pt x="1502115" y="28441"/>
                  <a:pt x="1838422" y="0"/>
                </a:cubicBezTo>
                <a:cubicBezTo>
                  <a:pt x="2174729" y="-28441"/>
                  <a:pt x="2135603" y="7467"/>
                  <a:pt x="2426981" y="0"/>
                </a:cubicBezTo>
                <a:cubicBezTo>
                  <a:pt x="2718359" y="-7467"/>
                  <a:pt x="2823685" y="19597"/>
                  <a:pt x="3015541" y="0"/>
                </a:cubicBezTo>
                <a:cubicBezTo>
                  <a:pt x="3207397" y="-19597"/>
                  <a:pt x="3425325" y="286"/>
                  <a:pt x="3822330" y="0"/>
                </a:cubicBezTo>
                <a:cubicBezTo>
                  <a:pt x="4219335" y="-286"/>
                  <a:pt x="4083233" y="25340"/>
                  <a:pt x="4338146" y="0"/>
                </a:cubicBezTo>
                <a:cubicBezTo>
                  <a:pt x="4593059" y="-25340"/>
                  <a:pt x="4852130" y="-35807"/>
                  <a:pt x="5144936" y="0"/>
                </a:cubicBezTo>
                <a:cubicBezTo>
                  <a:pt x="5437742" y="35807"/>
                  <a:pt x="5618976" y="30378"/>
                  <a:pt x="5951725" y="0"/>
                </a:cubicBezTo>
                <a:cubicBezTo>
                  <a:pt x="6284474" y="-30378"/>
                  <a:pt x="6467412" y="-10629"/>
                  <a:pt x="6613028" y="0"/>
                </a:cubicBezTo>
                <a:cubicBezTo>
                  <a:pt x="6758644" y="10629"/>
                  <a:pt x="7128337" y="19306"/>
                  <a:pt x="7274331" y="0"/>
                </a:cubicBezTo>
                <a:cubicBezTo>
                  <a:pt x="7272971" y="10164"/>
                  <a:pt x="7274414" y="19377"/>
                  <a:pt x="7274331" y="27432"/>
                </a:cubicBezTo>
                <a:cubicBezTo>
                  <a:pt x="7135838" y="20521"/>
                  <a:pt x="6958181" y="8264"/>
                  <a:pt x="6831258" y="27432"/>
                </a:cubicBezTo>
                <a:cubicBezTo>
                  <a:pt x="6704335" y="46600"/>
                  <a:pt x="6218282" y="42226"/>
                  <a:pt x="6024469" y="27432"/>
                </a:cubicBezTo>
                <a:cubicBezTo>
                  <a:pt x="5830656" y="12638"/>
                  <a:pt x="5673078" y="39409"/>
                  <a:pt x="5508652" y="27432"/>
                </a:cubicBezTo>
                <a:cubicBezTo>
                  <a:pt x="5344226" y="15455"/>
                  <a:pt x="5140971" y="8344"/>
                  <a:pt x="4847350" y="27432"/>
                </a:cubicBezTo>
                <a:cubicBezTo>
                  <a:pt x="4553729" y="46520"/>
                  <a:pt x="4433883" y="58347"/>
                  <a:pt x="4040560" y="27432"/>
                </a:cubicBezTo>
                <a:cubicBezTo>
                  <a:pt x="3647237" y="-3483"/>
                  <a:pt x="3593798" y="23920"/>
                  <a:pt x="3379257" y="27432"/>
                </a:cubicBezTo>
                <a:cubicBezTo>
                  <a:pt x="3164716" y="30944"/>
                  <a:pt x="3051580" y="33999"/>
                  <a:pt x="2936185" y="27432"/>
                </a:cubicBezTo>
                <a:cubicBezTo>
                  <a:pt x="2820790" y="20865"/>
                  <a:pt x="2629345" y="14423"/>
                  <a:pt x="2420368" y="27432"/>
                </a:cubicBezTo>
                <a:cubicBezTo>
                  <a:pt x="2211391" y="40441"/>
                  <a:pt x="1920431" y="42147"/>
                  <a:pt x="1613579" y="27432"/>
                </a:cubicBezTo>
                <a:cubicBezTo>
                  <a:pt x="1306727" y="12717"/>
                  <a:pt x="1195241" y="53081"/>
                  <a:pt x="952276" y="27432"/>
                </a:cubicBezTo>
                <a:cubicBezTo>
                  <a:pt x="709311" y="1783"/>
                  <a:pt x="326912" y="10992"/>
                  <a:pt x="0" y="27432"/>
                </a:cubicBezTo>
                <a:cubicBezTo>
                  <a:pt x="-254" y="20900"/>
                  <a:pt x="311" y="11783"/>
                  <a:pt x="0" y="0"/>
                </a:cubicBezTo>
                <a:close/>
              </a:path>
            </a:pathLst>
          </a:custGeom>
          <a:solidFill>
            <a:srgbClr val="92D050">
              <a:alpha val="50000"/>
            </a:srgbClr>
          </a:solidFill>
          <a:ln w="3175">
            <a:solidFill>
              <a:srgbClr val="AFCDCD"/>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DF4EF158-E9B8-0665-0152-9D28AE5C3051}"/>
              </a:ext>
            </a:extLst>
          </p:cNvPr>
          <p:cNvSpPr>
            <a:spLocks noGrp="1"/>
          </p:cNvSpPr>
          <p:nvPr>
            <p:ph type="title"/>
          </p:nvPr>
        </p:nvSpPr>
        <p:spPr>
          <a:xfrm>
            <a:off x="914400" y="3636263"/>
            <a:ext cx="7971329" cy="935737"/>
          </a:xfrm>
          <a:effectLst/>
        </p:spPr>
        <p:txBody>
          <a:bodyPr/>
          <a:lstStyle/>
          <a:p>
            <a:pPr marR="0" lvl="0" defTabSz="914400" rtl="0" eaLnBrk="0" fontAlgn="base" latinLnBrk="0" hangingPunct="0">
              <a:lnSpc>
                <a:spcPct val="100000"/>
              </a:lnSpc>
              <a:spcBef>
                <a:spcPct val="0"/>
              </a:spcBef>
              <a:spcAft>
                <a:spcPct val="0"/>
              </a:spcAft>
              <a:buClrTx/>
              <a:buSzTx/>
              <a:buFontTx/>
              <a:buNone/>
              <a:tabLst/>
            </a:pPr>
            <a:r>
              <a:rPr kumimoji="0" lang="en-US" altLang="en-US" sz="5400" b="0" i="0" u="none" strike="noStrike" cap="none" normalizeH="0" baseline="0" dirty="0">
                <a:ln>
                  <a:noFill/>
                </a:ln>
                <a:solidFill>
                  <a:srgbClr val="FFFFFF"/>
                </a:solidFill>
                <a:effectLst/>
                <a:latin typeface="72 Black" panose="020B0A04030603020204" pitchFamily="34" charset="0"/>
              </a:rPr>
              <a:t>www.BeThe1To.com</a:t>
            </a:r>
            <a:endParaRPr kumimoji="0" lang="en-US" altLang="en-US" sz="5400" b="0" i="0" u="none" strike="noStrike" cap="none" normalizeH="0" baseline="0" dirty="0">
              <a:ln>
                <a:noFill/>
              </a:ln>
              <a:solidFill>
                <a:srgbClr val="FFFFFF"/>
              </a:solidFill>
              <a:effectLst/>
              <a:latin typeface="Bw Modelica Light" panose="00000500000000000000" pitchFamily="50" charset="0"/>
            </a:endParaRPr>
          </a:p>
        </p:txBody>
      </p:sp>
      <p:sp>
        <p:nvSpPr>
          <p:cNvPr id="9" name="Rectangle 8">
            <a:extLst>
              <a:ext uri="{FF2B5EF4-FFF2-40B4-BE49-F238E27FC236}">
                <a16:creationId xmlns:a16="http://schemas.microsoft.com/office/drawing/2014/main" id="{3054C282-D32C-D97B-B558-A83730247807}"/>
              </a:ext>
            </a:extLst>
          </p:cNvPr>
          <p:cNvSpPr>
            <a:spLocks noGrp="1" noRot="1" noMove="1" noResize="1" noEditPoints="1" noAdjustHandles="1" noChangeArrowheads="1" noChangeShapeType="1"/>
          </p:cNvSpPr>
          <p:nvPr/>
        </p:nvSpPr>
        <p:spPr>
          <a:xfrm>
            <a:off x="0" y="4876800"/>
            <a:ext cx="9144000" cy="381000"/>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48509FF-3C03-8C5A-F9C0-9BB5C875091E}"/>
              </a:ext>
            </a:extLst>
          </p:cNvPr>
          <p:cNvSpPr txBox="1"/>
          <p:nvPr/>
        </p:nvSpPr>
        <p:spPr>
          <a:xfrm>
            <a:off x="3202064" y="5257800"/>
            <a:ext cx="5715000" cy="1200329"/>
          </a:xfrm>
          <a:prstGeom prst="rect">
            <a:avLst/>
          </a:prstGeom>
          <a:noFill/>
        </p:spPr>
        <p:txBody>
          <a:bodyPr wrap="square" rtlCol="0">
            <a:spAutoFit/>
          </a:bodyPr>
          <a:lstStyle/>
          <a:p>
            <a:pPr algn="r"/>
            <a:r>
              <a:rPr lang="en-US" altLang="en-US" sz="2000" dirty="0">
                <a:solidFill>
                  <a:srgbClr val="FFFFFF"/>
                </a:solidFill>
                <a:latin typeface="Arial" panose="020B0604020202020204" pitchFamily="34" charset="0"/>
                <a:cs typeface="Arial" panose="020B0604020202020204" pitchFamily="34" charset="0"/>
              </a:rPr>
              <a:t>for </a:t>
            </a:r>
            <a:r>
              <a:rPr lang="en-US" altLang="en-US" sz="2400" b="1" dirty="0">
                <a:solidFill>
                  <a:srgbClr val="FFFFFF"/>
                </a:solidFill>
                <a:latin typeface="Bw Modelica" panose="00000600000000000000" pitchFamily="50" charset="0"/>
                <a:cs typeface="Arial" panose="020B0604020202020204" pitchFamily="34" charset="0"/>
              </a:rPr>
              <a:t>resources</a:t>
            </a:r>
            <a:r>
              <a:rPr lang="en-US" altLang="en-US" sz="2000" dirty="0">
                <a:solidFill>
                  <a:srgbClr val="FFFFFF"/>
                </a:solidFill>
                <a:latin typeface="Arial" panose="020B0604020202020204" pitchFamily="34" charset="0"/>
                <a:cs typeface="Arial" panose="020B0604020202020204" pitchFamily="34" charset="0"/>
              </a:rPr>
              <a:t>, </a:t>
            </a:r>
          </a:p>
          <a:p>
            <a:pPr algn="r"/>
            <a:r>
              <a:rPr lang="en-US" altLang="en-US" sz="2400" b="1" dirty="0">
                <a:solidFill>
                  <a:srgbClr val="FFFFFF"/>
                </a:solidFill>
                <a:latin typeface="Bw Modelica" panose="00000600000000000000" pitchFamily="50" charset="0"/>
                <a:cs typeface="Arial" panose="020B0604020202020204" pitchFamily="34" charset="0"/>
              </a:rPr>
              <a:t>success stories</a:t>
            </a:r>
            <a:r>
              <a:rPr lang="en-US" altLang="en-US" sz="2000" dirty="0">
                <a:solidFill>
                  <a:srgbClr val="FFFFFF"/>
                </a:solidFill>
                <a:latin typeface="Arial" panose="020B0604020202020204" pitchFamily="34" charset="0"/>
                <a:cs typeface="Arial" panose="020B0604020202020204" pitchFamily="34" charset="0"/>
              </a:rPr>
              <a:t>, and more </a:t>
            </a:r>
          </a:p>
          <a:p>
            <a:pPr algn="r"/>
            <a:r>
              <a:rPr lang="en-US" altLang="en-US" sz="2000" dirty="0">
                <a:solidFill>
                  <a:srgbClr val="FFFFFF"/>
                </a:solidFill>
                <a:latin typeface="Arial" panose="020B0604020202020204" pitchFamily="34" charset="0"/>
                <a:cs typeface="Arial" panose="020B0604020202020204" pitchFamily="34" charset="0"/>
              </a:rPr>
              <a:t>information about how you can </a:t>
            </a:r>
            <a:r>
              <a:rPr lang="en-US" altLang="en-US" sz="2400" b="1" dirty="0">
                <a:solidFill>
                  <a:srgbClr val="FFFFFF"/>
                </a:solidFill>
                <a:latin typeface="Bw Modelica" panose="00000600000000000000" pitchFamily="50" charset="0"/>
                <a:cs typeface="Arial" panose="020B0604020202020204" pitchFamily="34" charset="0"/>
              </a:rPr>
              <a:t>help</a:t>
            </a:r>
            <a:r>
              <a:rPr lang="en-US" altLang="en-US" sz="2000" dirty="0">
                <a:solidFill>
                  <a:srgbClr val="FFFFFF"/>
                </a:solidFill>
                <a:latin typeface="Arial" panose="020B0604020202020204" pitchFamily="34" charset="0"/>
                <a:cs typeface="Arial" panose="020B0604020202020204" pitchFamily="34" charset="0"/>
              </a:rPr>
              <a:t>. </a:t>
            </a:r>
            <a:endParaRPr lang="en-US" sz="2000" dirty="0">
              <a:latin typeface="Arial" panose="020B0604020202020204" pitchFamily="34" charset="0"/>
              <a:cs typeface="Arial" panose="020B0604020202020204" pitchFamily="34" charset="0"/>
            </a:endParaRPr>
          </a:p>
        </p:txBody>
      </p:sp>
      <p:sp>
        <p:nvSpPr>
          <p:cNvPr id="5" name="Flowchart: Off-page Connector 4">
            <a:extLst>
              <a:ext uri="{FF2B5EF4-FFF2-40B4-BE49-F238E27FC236}">
                <a16:creationId xmlns:a16="http://schemas.microsoft.com/office/drawing/2014/main" id="{1A2A9D9C-3476-2FF7-50B8-097A3CFF079F}"/>
              </a:ext>
            </a:extLst>
          </p:cNvPr>
          <p:cNvSpPr>
            <a:spLocks noGrp="1" noRot="1" noMove="1" noResize="1" noEditPoints="1" noAdjustHandles="1" noChangeArrowheads="1" noChangeShapeType="1"/>
          </p:cNvSpPr>
          <p:nvPr/>
        </p:nvSpPr>
        <p:spPr>
          <a:xfrm rot="16200000">
            <a:off x="570294" y="3753292"/>
            <a:ext cx="639707" cy="1083421"/>
          </a:xfrm>
          <a:prstGeom prst="flowChartOffpageConnector">
            <a:avLst/>
          </a:prstGeom>
          <a:solidFill>
            <a:srgbClr val="0C9B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B25E686-D008-497C-07E7-18A6DF33B585}"/>
              </a:ext>
            </a:extLst>
          </p:cNvPr>
          <p:cNvSpPr txBox="1"/>
          <p:nvPr/>
        </p:nvSpPr>
        <p:spPr>
          <a:xfrm>
            <a:off x="457199" y="4043524"/>
            <a:ext cx="958037"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visit</a:t>
            </a:r>
          </a:p>
        </p:txBody>
      </p:sp>
      <p:cxnSp>
        <p:nvCxnSpPr>
          <p:cNvPr id="6" name="Connector: Elbow 5">
            <a:extLst>
              <a:ext uri="{FF2B5EF4-FFF2-40B4-BE49-F238E27FC236}">
                <a16:creationId xmlns:a16="http://schemas.microsoft.com/office/drawing/2014/main" id="{7E7BA8F4-161F-8EA2-6168-8E87790F275B}"/>
              </a:ext>
            </a:extLst>
          </p:cNvPr>
          <p:cNvCxnSpPr>
            <a:cxnSpLocks noGrp="1" noRot="1" noMove="1" noResize="1" noEditPoints="1" noAdjustHandles="1" noChangeArrowheads="1" noChangeShapeType="1"/>
          </p:cNvCxnSpPr>
          <p:nvPr/>
        </p:nvCxnSpPr>
        <p:spPr>
          <a:xfrm>
            <a:off x="5410200" y="5077969"/>
            <a:ext cx="1297064" cy="435219"/>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a16="http://schemas.microsoft.com/office/drawing/2014/main" id="{C1D94C52-7D4B-07F7-EA75-51FEEBD9EFC9}"/>
              </a:ext>
            </a:extLst>
          </p:cNvPr>
          <p:cNvCxnSpPr>
            <a:cxnSpLocks noGrp="1" noRot="1" noMove="1" noResize="1" noEditPoints="1" noAdjustHandles="1" noChangeArrowheads="1" noChangeShapeType="1"/>
          </p:cNvCxnSpPr>
          <p:nvPr/>
        </p:nvCxnSpPr>
        <p:spPr>
          <a:xfrm>
            <a:off x="5181600" y="4939908"/>
            <a:ext cx="228600" cy="138061"/>
          </a:xfrm>
          <a:prstGeom prst="bentConnector3">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93015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8" name="Freeform 6">
            <a:extLst>
              <a:ext uri="{FF2B5EF4-FFF2-40B4-BE49-F238E27FC236}">
                <a16:creationId xmlns:a16="http://schemas.microsoft.com/office/drawing/2014/main" id="{8775F366-526C-4C42-8931-696FFE8AA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Rectangle 19">
            <a:extLst>
              <a:ext uri="{FF2B5EF4-FFF2-40B4-BE49-F238E27FC236}">
                <a16:creationId xmlns:a16="http://schemas.microsoft.com/office/drawing/2014/main" id="{12839A1C-34CB-4C3C-8531-CA67525FDE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92E620-9D0A-9500-323D-ECF2727DF6E3}"/>
              </a:ext>
            </a:extLst>
          </p:cNvPr>
          <p:cNvSpPr>
            <a:spLocks noGrp="1"/>
          </p:cNvSpPr>
          <p:nvPr>
            <p:ph type="title"/>
          </p:nvPr>
        </p:nvSpPr>
        <p:spPr>
          <a:xfrm>
            <a:off x="4343400" y="1032917"/>
            <a:ext cx="4419602" cy="4792165"/>
          </a:xfrm>
          <a:effectLst/>
        </p:spPr>
        <p:txBody>
          <a:bodyPr vert="horz" lIns="91440" tIns="45720" rIns="91440" bIns="45720" rtlCol="0" anchor="ctr">
            <a:normAutofit/>
          </a:bodyPr>
          <a:lstStyle/>
          <a:p>
            <a:pPr algn="l">
              <a:lnSpc>
                <a:spcPct val="90000"/>
              </a:lnSpc>
            </a:pPr>
            <a:r>
              <a:rPr lang="en-US" sz="1800" dirty="0">
                <a:latin typeface="Arial" panose="020B0604020202020204" pitchFamily="34" charset="0"/>
                <a:cs typeface="Arial" panose="020B0604020202020204" pitchFamily="34" charset="0"/>
              </a:rPr>
              <a:t>Most major social media platforms have processes in place to assist a user in crisis. The steps for reporting are slightly different for each platform, so it’s important to know what the steps are for each social media platforms you use. </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 </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You can learn more about how to help someone on social media at </a:t>
            </a:r>
            <a:r>
              <a:rPr lang="en-US" sz="1400" dirty="0">
                <a:latin typeface="Arial" panose="020B0604020202020204" pitchFamily="34" charset="0"/>
                <a:cs typeface="Arial" panose="020B0604020202020204" pitchFamily="34" charset="0"/>
                <a:hlinkClick r:id="rId3"/>
              </a:rPr>
              <a:t>https://988lifeline.org/help-someone-else/safety-and-support-on-social-media/</a:t>
            </a:r>
            <a:endParaRPr lang="en-US" sz="1800" dirty="0">
              <a:latin typeface="Arial" panose="020B0604020202020204" pitchFamily="34" charset="0"/>
              <a:cs typeface="Arial" panose="020B0604020202020204" pitchFamily="34" charset="0"/>
            </a:endParaRPr>
          </a:p>
        </p:txBody>
      </p:sp>
      <p:sp useBgFill="1">
        <p:nvSpPr>
          <p:cNvPr id="22" name="Freeform: Shape 21">
            <a:extLst>
              <a:ext uri="{FF2B5EF4-FFF2-40B4-BE49-F238E27FC236}">
                <a16:creationId xmlns:a16="http://schemas.microsoft.com/office/drawing/2014/main" id="{FAC94EAF-F7F7-4727-AE69-A7036B4A51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345293" y="1345293"/>
            <a:ext cx="6858000" cy="4167414"/>
          </a:xfrm>
          <a:custGeom>
            <a:avLst/>
            <a:gdLst>
              <a:gd name="connsiteX0" fmla="*/ 6858000 w 6858000"/>
              <a:gd name="connsiteY0" fmla="*/ 3445704 h 5556552"/>
              <a:gd name="connsiteX1" fmla="*/ 3829242 w 6858000"/>
              <a:gd name="connsiteY1" fmla="*/ 5433322 h 5556552"/>
              <a:gd name="connsiteX2" fmla="*/ 3827369 w 6858000"/>
              <a:gd name="connsiteY2" fmla="*/ 5434867 h 5556552"/>
              <a:gd name="connsiteX3" fmla="*/ 3824583 w 6858000"/>
              <a:gd name="connsiteY3" fmla="*/ 5436378 h 5556552"/>
              <a:gd name="connsiteX4" fmla="*/ 3798693 w 6858000"/>
              <a:gd name="connsiteY4" fmla="*/ 5453370 h 5556552"/>
              <a:gd name="connsiteX5" fmla="*/ 3785011 w 6858000"/>
              <a:gd name="connsiteY5" fmla="*/ 5457858 h 5556552"/>
              <a:gd name="connsiteX6" fmla="*/ 3706339 w 6858000"/>
              <a:gd name="connsiteY6" fmla="*/ 5500559 h 5556552"/>
              <a:gd name="connsiteX7" fmla="*/ 3428998 w 6858000"/>
              <a:gd name="connsiteY7" fmla="*/ 5556552 h 5556552"/>
              <a:gd name="connsiteX8" fmla="*/ 3151658 w 6858000"/>
              <a:gd name="connsiteY8" fmla="*/ 5500559 h 5556552"/>
              <a:gd name="connsiteX9" fmla="*/ 3072996 w 6858000"/>
              <a:gd name="connsiteY9" fmla="*/ 5457863 h 5556552"/>
              <a:gd name="connsiteX10" fmla="*/ 3059298 w 6858000"/>
              <a:gd name="connsiteY10" fmla="*/ 5453370 h 5556552"/>
              <a:gd name="connsiteX11" fmla="*/ 3033383 w 6858000"/>
              <a:gd name="connsiteY11" fmla="*/ 5436362 h 5556552"/>
              <a:gd name="connsiteX12" fmla="*/ 3030627 w 6858000"/>
              <a:gd name="connsiteY12" fmla="*/ 5434867 h 5556552"/>
              <a:gd name="connsiteX13" fmla="*/ 3028775 w 6858000"/>
              <a:gd name="connsiteY13" fmla="*/ 5433338 h 5556552"/>
              <a:gd name="connsiteX14" fmla="*/ 0 w 6858000"/>
              <a:gd name="connsiteY14" fmla="*/ 3445704 h 5556552"/>
              <a:gd name="connsiteX15" fmla="*/ 6858000 w 6858000"/>
              <a:gd name="connsiteY15" fmla="*/ 0 h 5556552"/>
              <a:gd name="connsiteX16" fmla="*/ 6858000 w 6858000"/>
              <a:gd name="connsiteY16" fmla="*/ 349336 h 5556552"/>
              <a:gd name="connsiteX17" fmla="*/ 6858000 w 6858000"/>
              <a:gd name="connsiteY17" fmla="*/ 3445703 h 5556552"/>
              <a:gd name="connsiteX18" fmla="*/ 0 w 6858000"/>
              <a:gd name="connsiteY18" fmla="*/ 3445703 h 5556552"/>
              <a:gd name="connsiteX19" fmla="*/ 0 w 6858000"/>
              <a:gd name="connsiteY19" fmla="*/ 0 h 555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58000" h="5556552">
                <a:moveTo>
                  <a:pt x="6858000" y="3445704"/>
                </a:moveTo>
                <a:lnTo>
                  <a:pt x="3829242" y="5433322"/>
                </a:lnTo>
                <a:lnTo>
                  <a:pt x="3827369" y="5434867"/>
                </a:lnTo>
                <a:lnTo>
                  <a:pt x="3824583" y="5436378"/>
                </a:lnTo>
                <a:lnTo>
                  <a:pt x="3798693" y="5453370"/>
                </a:lnTo>
                <a:lnTo>
                  <a:pt x="3785011" y="5457858"/>
                </a:lnTo>
                <a:lnTo>
                  <a:pt x="3706339" y="5500559"/>
                </a:lnTo>
                <a:cubicBezTo>
                  <a:pt x="3621096" y="5536614"/>
                  <a:pt x="3527375" y="5556552"/>
                  <a:pt x="3428998" y="5556552"/>
                </a:cubicBezTo>
                <a:cubicBezTo>
                  <a:pt x="3330621" y="5556552"/>
                  <a:pt x="3236901" y="5536614"/>
                  <a:pt x="3151658" y="5500559"/>
                </a:cubicBezTo>
                <a:lnTo>
                  <a:pt x="3072996" y="5457863"/>
                </a:lnTo>
                <a:lnTo>
                  <a:pt x="3059298" y="5453370"/>
                </a:lnTo>
                <a:lnTo>
                  <a:pt x="3033383" y="5436362"/>
                </a:lnTo>
                <a:lnTo>
                  <a:pt x="3030627" y="5434867"/>
                </a:lnTo>
                <a:lnTo>
                  <a:pt x="3028775" y="5433338"/>
                </a:lnTo>
                <a:lnTo>
                  <a:pt x="0" y="3445704"/>
                </a:lnTo>
                <a:close/>
                <a:moveTo>
                  <a:pt x="6858000" y="0"/>
                </a:moveTo>
                <a:lnTo>
                  <a:pt x="6858000" y="349336"/>
                </a:lnTo>
                <a:lnTo>
                  <a:pt x="6858000" y="3445703"/>
                </a:lnTo>
                <a:lnTo>
                  <a:pt x="0" y="3445703"/>
                </a:lnTo>
                <a:lnTo>
                  <a:pt x="0" y="0"/>
                </a:lnTo>
                <a:close/>
              </a:path>
            </a:pathLst>
          </a:custGeom>
          <a:ln>
            <a:noFill/>
          </a:ln>
          <a:effectLst/>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Text Placeholder 2">
            <a:extLst>
              <a:ext uri="{FF2B5EF4-FFF2-40B4-BE49-F238E27FC236}">
                <a16:creationId xmlns:a16="http://schemas.microsoft.com/office/drawing/2014/main" id="{288A98EC-E8F4-5EEC-B887-36E04740AB4F}"/>
              </a:ext>
            </a:extLst>
          </p:cNvPr>
          <p:cNvSpPr>
            <a:spLocks noGrp="1"/>
          </p:cNvSpPr>
          <p:nvPr>
            <p:ph type="body" idx="1"/>
          </p:nvPr>
        </p:nvSpPr>
        <p:spPr>
          <a:xfrm>
            <a:off x="228600" y="1657350"/>
            <a:ext cx="3505200" cy="3008930"/>
          </a:xfrm>
          <a:effectLst/>
        </p:spPr>
        <p:txBody>
          <a:bodyPr vert="horz" lIns="91440" tIns="45720" rIns="91440" bIns="45720" rtlCol="0" anchor="ctr">
            <a:normAutofit/>
          </a:bodyPr>
          <a:lstStyle/>
          <a:p>
            <a:pPr algn="ctr">
              <a:spcBef>
                <a:spcPts val="0"/>
              </a:spcBef>
              <a:spcAft>
                <a:spcPts val="0"/>
              </a:spcAft>
            </a:pPr>
            <a:r>
              <a:rPr lang="en-US" sz="3600" b="1" dirty="0">
                <a:latin typeface="Bw Modelica" panose="00000600000000000000" pitchFamily="50" charset="0"/>
              </a:rPr>
              <a:t>Support on </a:t>
            </a:r>
          </a:p>
          <a:p>
            <a:pPr algn="ctr">
              <a:spcBef>
                <a:spcPts val="0"/>
              </a:spcBef>
              <a:spcAft>
                <a:spcPts val="0"/>
              </a:spcAft>
            </a:pPr>
            <a:r>
              <a:rPr lang="en-US" sz="3600" b="1" dirty="0">
                <a:latin typeface="Bw Modelica" panose="00000600000000000000" pitchFamily="50" charset="0"/>
              </a:rPr>
              <a:t>Social Media</a:t>
            </a:r>
          </a:p>
        </p:txBody>
      </p:sp>
    </p:spTree>
    <p:extLst>
      <p:ext uri="{BB962C8B-B14F-4D97-AF65-F5344CB8AC3E}">
        <p14:creationId xmlns:p14="http://schemas.microsoft.com/office/powerpoint/2010/main" val="9540260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2E620-9D0A-9500-323D-ECF2727DF6E3}"/>
              </a:ext>
            </a:extLst>
          </p:cNvPr>
          <p:cNvSpPr>
            <a:spLocks noGrp="1"/>
          </p:cNvSpPr>
          <p:nvPr>
            <p:ph type="title"/>
          </p:nvPr>
        </p:nvSpPr>
        <p:spPr>
          <a:xfrm>
            <a:off x="393970" y="253824"/>
            <a:ext cx="4876799" cy="918224"/>
          </a:xfrm>
          <a:effectLst/>
        </p:spPr>
        <p:txBody>
          <a:bodyPr vert="horz" lIns="91440" tIns="45720" rIns="91440" bIns="45720" rtlCol="0" anchor="ctr">
            <a:normAutofit/>
          </a:bodyPr>
          <a:lstStyle/>
          <a:p>
            <a:pPr algn="l">
              <a:lnSpc>
                <a:spcPct val="90000"/>
              </a:lnSpc>
            </a:pPr>
            <a:r>
              <a:rPr lang="en-US" sz="3600" dirty="0">
                <a:latin typeface="Bw Modelica" panose="00000600000000000000" pitchFamily="50" charset="0"/>
                <a:cs typeface="Arial" panose="020B0604020202020204" pitchFamily="34" charset="0"/>
              </a:rPr>
              <a:t>Helpful Technology</a:t>
            </a:r>
          </a:p>
        </p:txBody>
      </p:sp>
      <p:pic>
        <p:nvPicPr>
          <p:cNvPr id="5" name="Content Placeholder 4">
            <a:extLst>
              <a:ext uri="{FF2B5EF4-FFF2-40B4-BE49-F238E27FC236}">
                <a16:creationId xmlns:a16="http://schemas.microsoft.com/office/drawing/2014/main" id="{75378C38-73C0-B6D0-FF97-4CA7FC2B3BE6}"/>
              </a:ext>
            </a:extLst>
          </p:cNvPr>
          <p:cNvPicPr>
            <a:picLocks noGrp="1" noChangeAspect="1"/>
          </p:cNvPicPr>
          <p:nvPr>
            <p:ph sz="half" idx="1"/>
          </p:nvPr>
        </p:nvPicPr>
        <p:blipFill>
          <a:blip r:embed="rId3"/>
          <a:stretch>
            <a:fillRect/>
          </a:stretch>
        </p:blipFill>
        <p:spPr>
          <a:xfrm>
            <a:off x="428017" y="1625700"/>
            <a:ext cx="3763918" cy="3301799"/>
          </a:xfrm>
          <a:prstGeom prst="rect">
            <a:avLst/>
          </a:prstGeom>
          <a:ln>
            <a:noFill/>
          </a:ln>
          <a:effectLst/>
        </p:spPr>
      </p:pic>
      <p:pic>
        <p:nvPicPr>
          <p:cNvPr id="6" name="Content Placeholder 5">
            <a:extLst>
              <a:ext uri="{FF2B5EF4-FFF2-40B4-BE49-F238E27FC236}">
                <a16:creationId xmlns:a16="http://schemas.microsoft.com/office/drawing/2014/main" id="{5D3A4D5A-2A7B-8DE4-A275-5460158FAD01}"/>
              </a:ext>
            </a:extLst>
          </p:cNvPr>
          <p:cNvPicPr>
            <a:picLocks noGrp="1" noChangeAspect="1"/>
          </p:cNvPicPr>
          <p:nvPr>
            <p:ph sz="half" idx="2"/>
          </p:nvPr>
        </p:nvPicPr>
        <p:blipFill>
          <a:blip r:embed="rId4"/>
          <a:stretch>
            <a:fillRect/>
          </a:stretch>
        </p:blipFill>
        <p:spPr>
          <a:xfrm>
            <a:off x="4372583" y="1641137"/>
            <a:ext cx="4343400" cy="3232893"/>
          </a:xfrm>
          <a:prstGeom prst="rect">
            <a:avLst/>
          </a:prstGeom>
          <a:effectLst/>
        </p:spPr>
      </p:pic>
      <p:sp>
        <p:nvSpPr>
          <p:cNvPr id="7" name="TextBox 6">
            <a:extLst>
              <a:ext uri="{FF2B5EF4-FFF2-40B4-BE49-F238E27FC236}">
                <a16:creationId xmlns:a16="http://schemas.microsoft.com/office/drawing/2014/main" id="{1E1CBA74-3BDE-4B27-00BF-FA8B9F6E1A1E}"/>
              </a:ext>
            </a:extLst>
          </p:cNvPr>
          <p:cNvSpPr txBox="1"/>
          <p:nvPr/>
        </p:nvSpPr>
        <p:spPr>
          <a:xfrm>
            <a:off x="590956" y="4952999"/>
            <a:ext cx="3496406" cy="1354217"/>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The </a:t>
            </a:r>
            <a:r>
              <a:rPr lang="en-US" b="1" dirty="0">
                <a:latin typeface="Bw Modelica" panose="00000600000000000000" pitchFamily="50" charset="0"/>
                <a:cs typeface="Arial" panose="020B0604020202020204" pitchFamily="34" charset="0"/>
              </a:rPr>
              <a:t>MY3 Support Network </a:t>
            </a:r>
          </a:p>
          <a:p>
            <a:r>
              <a:rPr lang="en-US" sz="1600" dirty="0">
                <a:latin typeface="Arial" panose="020B0604020202020204" pitchFamily="34" charset="0"/>
                <a:cs typeface="Arial" panose="020B0604020202020204" pitchFamily="34" charset="0"/>
              </a:rPr>
              <a:t>app helps you stay connected with people you can reach out to when </a:t>
            </a:r>
            <a:r>
              <a:rPr lang="en-US" sz="1600" spc="-40" dirty="0">
                <a:latin typeface="Arial" panose="020B0604020202020204" pitchFamily="34" charset="0"/>
                <a:cs typeface="Arial" panose="020B0604020202020204" pitchFamily="34" charset="0"/>
              </a:rPr>
              <a:t>you’re struggling with tough emotions </a:t>
            </a:r>
          </a:p>
          <a:p>
            <a:r>
              <a:rPr lang="en-US" sz="1600" dirty="0">
                <a:latin typeface="Arial" panose="020B0604020202020204" pitchFamily="34" charset="0"/>
                <a:cs typeface="Arial" panose="020B0604020202020204" pitchFamily="34" charset="0"/>
              </a:rPr>
              <a:t>or having thoughts of suicide. </a:t>
            </a:r>
          </a:p>
        </p:txBody>
      </p:sp>
      <p:sp>
        <p:nvSpPr>
          <p:cNvPr id="9" name="TextBox 8">
            <a:extLst>
              <a:ext uri="{FF2B5EF4-FFF2-40B4-BE49-F238E27FC236}">
                <a16:creationId xmlns:a16="http://schemas.microsoft.com/office/drawing/2014/main" id="{7E8CE8C0-F9A9-04F3-2B6E-02D24901179C}"/>
              </a:ext>
            </a:extLst>
          </p:cNvPr>
          <p:cNvSpPr txBox="1"/>
          <p:nvPr/>
        </p:nvSpPr>
        <p:spPr>
          <a:xfrm>
            <a:off x="4372583" y="4953000"/>
            <a:ext cx="4542817" cy="1354217"/>
          </a:xfrm>
          <a:prstGeom prst="rect">
            <a:avLst/>
          </a:prstGeom>
          <a:noFill/>
        </p:spPr>
        <p:txBody>
          <a:bodyPr wrap="square" rtlCol="0">
            <a:spAutoFit/>
          </a:bodyPr>
          <a:lstStyle/>
          <a:p>
            <a:r>
              <a:rPr lang="en-US" sz="1600" b="0" i="0" kern="1200" dirty="0">
                <a:solidFill>
                  <a:schemeClr val="tx1"/>
                </a:solidFill>
                <a:effectLst/>
                <a:latin typeface="Arial" panose="020B0604020202020204" pitchFamily="34" charset="0"/>
                <a:cs typeface="Arial" panose="020B0604020202020204" pitchFamily="34" charset="0"/>
              </a:rPr>
              <a:t>The</a:t>
            </a:r>
            <a:r>
              <a:rPr lang="en-US" sz="1400" b="0" i="0" kern="1200" dirty="0">
                <a:solidFill>
                  <a:schemeClr val="tx1"/>
                </a:solidFill>
                <a:effectLst/>
                <a:latin typeface="Arial" panose="020B0604020202020204" pitchFamily="34" charset="0"/>
                <a:cs typeface="Arial" panose="020B0604020202020204" pitchFamily="34" charset="0"/>
              </a:rPr>
              <a:t> </a:t>
            </a:r>
            <a:r>
              <a:rPr lang="en-US" b="1" i="0" kern="1200" dirty="0">
                <a:solidFill>
                  <a:schemeClr val="tx1"/>
                </a:solidFill>
                <a:effectLst/>
                <a:latin typeface="Bw Modelica" panose="00000600000000000000" pitchFamily="50" charset="0"/>
                <a:cs typeface="Arial" panose="020B0604020202020204" pitchFamily="34" charset="0"/>
              </a:rPr>
              <a:t>Suicide Safety Plan </a:t>
            </a:r>
            <a:r>
              <a:rPr lang="en-US" sz="1600" b="0" i="0" kern="1200" dirty="0">
                <a:solidFill>
                  <a:schemeClr val="tx1"/>
                </a:solidFill>
                <a:effectLst/>
                <a:latin typeface="Arial" panose="020B0604020202020204" pitchFamily="34" charset="0"/>
                <a:cs typeface="Arial" panose="020B0604020202020204" pitchFamily="34" charset="0"/>
              </a:rPr>
              <a:t>app helps you create a custom safety plan that you can follow when you feel like having thoughts of suicide. can guide you through difficult moments and keep you safe.</a:t>
            </a:r>
            <a:endParaRPr lang="en-US" dirty="0"/>
          </a:p>
        </p:txBody>
      </p:sp>
      <p:sp>
        <p:nvSpPr>
          <p:cNvPr id="10" name="TextBox 9">
            <a:extLst>
              <a:ext uri="{FF2B5EF4-FFF2-40B4-BE49-F238E27FC236}">
                <a16:creationId xmlns:a16="http://schemas.microsoft.com/office/drawing/2014/main" id="{16678DF2-C2AD-E60B-58A6-54A8B352EE36}"/>
              </a:ext>
            </a:extLst>
          </p:cNvPr>
          <p:cNvSpPr txBox="1"/>
          <p:nvPr/>
        </p:nvSpPr>
        <p:spPr>
          <a:xfrm>
            <a:off x="393970" y="987382"/>
            <a:ext cx="5058383" cy="369332"/>
          </a:xfrm>
          <a:prstGeom prst="rect">
            <a:avLst/>
          </a:prstGeom>
          <a:noFill/>
        </p:spPr>
        <p:txBody>
          <a:bodyPr wrap="square" rtlCol="0">
            <a:spAutoFit/>
          </a:bodyPr>
          <a:lstStyle/>
          <a:p>
            <a:r>
              <a:rPr lang="en-US" sz="1800" b="0" i="0" kern="1200" dirty="0">
                <a:solidFill>
                  <a:schemeClr val="tx1"/>
                </a:solidFill>
                <a:effectLst/>
                <a:latin typeface="Arial" panose="020B0604020202020204" pitchFamily="34" charset="0"/>
                <a:cs typeface="Arial" panose="020B0604020202020204" pitchFamily="34" charset="0"/>
              </a:rPr>
              <a:t>Having a plan in place can help you stay safe.</a:t>
            </a:r>
            <a:endParaRPr lang="en-US" dirty="0"/>
          </a:p>
        </p:txBody>
      </p:sp>
    </p:spTree>
    <p:extLst>
      <p:ext uri="{BB962C8B-B14F-4D97-AF65-F5344CB8AC3E}">
        <p14:creationId xmlns:p14="http://schemas.microsoft.com/office/powerpoint/2010/main" val="13442045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7FB8DD5-96A9-2212-00B7-A3E007E88225}"/>
              </a:ext>
            </a:extLst>
          </p:cNvPr>
          <p:cNvSpPr/>
          <p:nvPr/>
        </p:nvSpPr>
        <p:spPr>
          <a:xfrm>
            <a:off x="2363229" y="2108099"/>
            <a:ext cx="4495800" cy="2428313"/>
          </a:xfrm>
          <a:prstGeom prst="rect">
            <a:avLst/>
          </a:prstGeom>
          <a:noFill/>
          <a:ln w="38100">
            <a:solidFill>
              <a:srgbClr val="A6DAC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078345E3-31A3-E951-B1DD-279647EBD447}"/>
              </a:ext>
            </a:extLst>
          </p:cNvPr>
          <p:cNvSpPr>
            <a:spLocks noGrp="1"/>
          </p:cNvSpPr>
          <p:nvPr>
            <p:ph type="title" idx="4294967295"/>
          </p:nvPr>
        </p:nvSpPr>
        <p:spPr>
          <a:xfrm>
            <a:off x="2667000" y="1905000"/>
            <a:ext cx="3888261" cy="2646363"/>
          </a:xfrm>
          <a:effectLst/>
        </p:spPr>
        <p:txBody>
          <a:bodyPr/>
          <a:lstStyle/>
          <a:p>
            <a:r>
              <a:rPr lang="en-US" sz="16600" dirty="0"/>
              <a:t>988</a:t>
            </a:r>
          </a:p>
        </p:txBody>
      </p:sp>
      <p:sp>
        <p:nvSpPr>
          <p:cNvPr id="3" name="TextBox 2">
            <a:extLst>
              <a:ext uri="{FF2B5EF4-FFF2-40B4-BE49-F238E27FC236}">
                <a16:creationId xmlns:a16="http://schemas.microsoft.com/office/drawing/2014/main" id="{4B98BD2C-6D95-6BB4-3F8A-D3A97A9DA98C}"/>
              </a:ext>
            </a:extLst>
          </p:cNvPr>
          <p:cNvSpPr txBox="1"/>
          <p:nvPr/>
        </p:nvSpPr>
        <p:spPr>
          <a:xfrm>
            <a:off x="1333500" y="5909175"/>
            <a:ext cx="6477000" cy="400110"/>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You can also reach the Lifeline via chat at  </a:t>
            </a:r>
            <a:r>
              <a:rPr lang="en-US" sz="2000" u="sng" dirty="0">
                <a:solidFill>
                  <a:srgbClr val="00B0F0"/>
                </a:solidFill>
                <a:latin typeface="Arial" panose="020B0604020202020204" pitchFamily="34" charset="0"/>
                <a:cs typeface="Arial" panose="020B0604020202020204" pitchFamily="34" charset="0"/>
              </a:rPr>
              <a:t>http://988lifeline.org/chat</a:t>
            </a:r>
            <a:endParaRPr lang="en-US" sz="1600" u="sng" dirty="0">
              <a:solidFill>
                <a:srgbClr val="00B0F0"/>
              </a:solidFill>
              <a:latin typeface="Arial" panose="020B0604020202020204" pitchFamily="34" charset="0"/>
              <a:cs typeface="Arial" panose="020B0604020202020204" pitchFamily="34" charset="0"/>
            </a:endParaRPr>
          </a:p>
        </p:txBody>
      </p:sp>
      <p:pic>
        <p:nvPicPr>
          <p:cNvPr id="6" name="Picture 5" descr="Shape&#10;&#10;Description automatically generated">
            <a:extLst>
              <a:ext uri="{FF2B5EF4-FFF2-40B4-BE49-F238E27FC236}">
                <a16:creationId xmlns:a16="http://schemas.microsoft.com/office/drawing/2014/main" id="{594F9C63-B483-D170-A4BF-8A5B7A8824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5721801"/>
            <a:ext cx="774858" cy="774858"/>
          </a:xfrm>
          <a:prstGeom prst="rect">
            <a:avLst/>
          </a:prstGeom>
        </p:spPr>
      </p:pic>
      <p:sp>
        <p:nvSpPr>
          <p:cNvPr id="8" name="TextBox 7">
            <a:extLst>
              <a:ext uri="{FF2B5EF4-FFF2-40B4-BE49-F238E27FC236}">
                <a16:creationId xmlns:a16="http://schemas.microsoft.com/office/drawing/2014/main" id="{3E9449BD-4221-5280-D6CD-39357073E098}"/>
              </a:ext>
            </a:extLst>
          </p:cNvPr>
          <p:cNvSpPr txBox="1"/>
          <p:nvPr/>
        </p:nvSpPr>
        <p:spPr>
          <a:xfrm>
            <a:off x="1981200" y="1120315"/>
            <a:ext cx="5447271" cy="646331"/>
          </a:xfrm>
          <a:prstGeom prst="rect">
            <a:avLst/>
          </a:prstGeom>
          <a:noFill/>
        </p:spPr>
        <p:txBody>
          <a:bodyPr wrap="square" rtlCol="0">
            <a:spAutoFit/>
          </a:bodyPr>
          <a:lstStyle/>
          <a:p>
            <a:r>
              <a:rPr lang="en-US" sz="3600" dirty="0">
                <a:latin typeface="Felisha Regular" pitchFamily="50" charset="0"/>
                <a:cs typeface="Arial" panose="020B0604020202020204" pitchFamily="34" charset="0"/>
              </a:rPr>
              <a:t>When in doubt, call or text</a:t>
            </a:r>
          </a:p>
        </p:txBody>
      </p:sp>
    </p:spTree>
    <p:extLst>
      <p:ext uri="{BB962C8B-B14F-4D97-AF65-F5344CB8AC3E}">
        <p14:creationId xmlns:p14="http://schemas.microsoft.com/office/powerpoint/2010/main" val="42689049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Freeform 6">
            <a:extLst>
              <a:ext uri="{FF2B5EF4-FFF2-40B4-BE49-F238E27FC236}">
                <a16:creationId xmlns:a16="http://schemas.microsoft.com/office/drawing/2014/main" id="{1FCF5244-C62C-4E27-B395-14F26DFB1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7" name="TextBox 6">
            <a:extLst>
              <a:ext uri="{FF2B5EF4-FFF2-40B4-BE49-F238E27FC236}">
                <a16:creationId xmlns:a16="http://schemas.microsoft.com/office/drawing/2014/main" id="{BB8E2D82-7889-8497-FB03-B91EF6BCB481}"/>
              </a:ext>
            </a:extLst>
          </p:cNvPr>
          <p:cNvSpPr txBox="1"/>
          <p:nvPr/>
        </p:nvSpPr>
        <p:spPr>
          <a:xfrm>
            <a:off x="861115" y="2456882"/>
            <a:ext cx="3957965" cy="3632200"/>
          </a:xfrm>
          <a:prstGeom prst="rect">
            <a:avLst/>
          </a:prstGeom>
        </p:spPr>
        <p:txBody>
          <a:bodyPr vert="horz" lIns="91440" tIns="45720" rIns="91440" bIns="45720" rtlCol="0" anchor="ctr">
            <a:noAutofit/>
          </a:bodyPr>
          <a:lstStyle/>
          <a:p>
            <a:pPr>
              <a:spcBef>
                <a:spcPct val="20000"/>
              </a:spcBef>
              <a:spcAft>
                <a:spcPts val="600"/>
              </a:spcAft>
              <a:buClr>
                <a:schemeClr val="accent1"/>
              </a:buClr>
            </a:pPr>
            <a:r>
              <a:rPr lang="en-US" sz="2400" dirty="0"/>
              <a:t>Thank you for your participation today</a:t>
            </a:r>
          </a:p>
          <a:p>
            <a:pPr>
              <a:spcBef>
                <a:spcPct val="20000"/>
              </a:spcBef>
              <a:spcAft>
                <a:spcPts val="600"/>
              </a:spcAft>
              <a:buClr>
                <a:schemeClr val="accent1"/>
              </a:buClr>
            </a:pPr>
            <a:r>
              <a:rPr lang="en-US" sz="2400" dirty="0"/>
              <a:t>Each county in Arkansas has a Local Health Department</a:t>
            </a:r>
          </a:p>
          <a:p>
            <a:pPr>
              <a:spcBef>
                <a:spcPct val="20000"/>
              </a:spcBef>
              <a:spcAft>
                <a:spcPts val="600"/>
              </a:spcAft>
              <a:buClr>
                <a:schemeClr val="accent1"/>
              </a:buClr>
            </a:pPr>
            <a:r>
              <a:rPr lang="en-US" sz="2400" dirty="0"/>
              <a:t>For more information or to find out about services near you, please scan the QR Code</a:t>
            </a:r>
          </a:p>
          <a:p>
            <a:pPr>
              <a:spcBef>
                <a:spcPct val="20000"/>
              </a:spcBef>
              <a:spcAft>
                <a:spcPts val="600"/>
              </a:spcAft>
              <a:buClr>
                <a:schemeClr val="accent1"/>
              </a:buClr>
            </a:pPr>
            <a:endParaRPr lang="en-US" sz="2400" dirty="0"/>
          </a:p>
        </p:txBody>
      </p:sp>
      <p:pic>
        <p:nvPicPr>
          <p:cNvPr id="3" name="Google Shape;61;p13">
            <a:extLst>
              <a:ext uri="{FF2B5EF4-FFF2-40B4-BE49-F238E27FC236}">
                <a16:creationId xmlns:a16="http://schemas.microsoft.com/office/drawing/2014/main" id="{FDC0B76B-9331-CFFC-6A4D-558D6F693107}"/>
              </a:ext>
            </a:extLst>
          </p:cNvPr>
          <p:cNvPicPr preferRelativeResize="0"/>
          <p:nvPr/>
        </p:nvPicPr>
        <p:blipFill>
          <a:blip r:embed="rId2"/>
          <a:stretch>
            <a:fillRect/>
          </a:stretch>
        </p:blipFill>
        <p:spPr>
          <a:xfrm>
            <a:off x="5107866" y="3441720"/>
            <a:ext cx="1653682" cy="1662525"/>
          </a:xfrm>
          <a:prstGeom prst="roundRect">
            <a:avLst>
              <a:gd name="adj" fmla="val 3876"/>
            </a:avLst>
          </a:prstGeom>
          <a:noFill/>
          <a:ln>
            <a:solidFill>
              <a:schemeClr val="accent1"/>
            </a:solidFill>
          </a:ln>
          <a:effectLst/>
        </p:spPr>
      </p:pic>
      <p:pic>
        <p:nvPicPr>
          <p:cNvPr id="4" name="Picture 3" descr="Qr code&#10;&#10;Description automatically generated">
            <a:extLst>
              <a:ext uri="{FF2B5EF4-FFF2-40B4-BE49-F238E27FC236}">
                <a16:creationId xmlns:a16="http://schemas.microsoft.com/office/drawing/2014/main" id="{CEBDCC7B-26F6-AEC6-2418-BAFB9EDF2B0C}"/>
              </a:ext>
            </a:extLst>
          </p:cNvPr>
          <p:cNvPicPr>
            <a:picLocks noChangeAspect="1"/>
          </p:cNvPicPr>
          <p:nvPr/>
        </p:nvPicPr>
        <p:blipFill>
          <a:blip r:embed="rId3"/>
          <a:stretch>
            <a:fillRect/>
          </a:stretch>
        </p:blipFill>
        <p:spPr>
          <a:xfrm>
            <a:off x="6882200" y="2473787"/>
            <a:ext cx="1654298" cy="1654298"/>
          </a:xfrm>
          <a:prstGeom prst="roundRect">
            <a:avLst>
              <a:gd name="adj" fmla="val 3876"/>
            </a:avLst>
          </a:prstGeom>
          <a:ln>
            <a:solidFill>
              <a:schemeClr val="accent1"/>
            </a:solidFill>
          </a:ln>
          <a:effectLst/>
        </p:spPr>
      </p:pic>
      <p:sp>
        <p:nvSpPr>
          <p:cNvPr id="2" name="Slide Number Placeholder 1">
            <a:extLst>
              <a:ext uri="{FF2B5EF4-FFF2-40B4-BE49-F238E27FC236}">
                <a16:creationId xmlns:a16="http://schemas.microsoft.com/office/drawing/2014/main" id="{FE8D9547-FF17-63E3-8AB6-4FC95A61411A}"/>
              </a:ext>
            </a:extLst>
          </p:cNvPr>
          <p:cNvSpPr>
            <a:spLocks noGrp="1"/>
          </p:cNvSpPr>
          <p:nvPr>
            <p:ph type="sldNum" sz="quarter" idx="12"/>
          </p:nvPr>
        </p:nvSpPr>
        <p:spPr>
          <a:xfrm>
            <a:off x="8008748" y="5915888"/>
            <a:ext cx="796616" cy="490599"/>
          </a:xfrm>
        </p:spPr>
        <p:txBody>
          <a:bodyPr vert="horz" lIns="91440" tIns="45720" rIns="91440" bIns="10800" rtlCol="0" anchor="b">
            <a:normAutofit/>
          </a:bodyPr>
          <a:lstStyle/>
          <a:p>
            <a:pPr defTabSz="914400">
              <a:spcAft>
                <a:spcPts val="600"/>
              </a:spcAft>
            </a:pPr>
            <a:fld id="{5B0EABE1-B597-4291-BD2B-36FC68DB8B52}" type="slidenum">
              <a:rPr lang="en-US" smtClean="0"/>
              <a:pPr defTabSz="914400">
                <a:spcAft>
                  <a:spcPts val="600"/>
                </a:spcAft>
              </a:pPr>
              <a:t>35</a:t>
            </a:fld>
            <a:endParaRPr lang="en-US"/>
          </a:p>
        </p:txBody>
      </p:sp>
      <p:pic>
        <p:nvPicPr>
          <p:cNvPr id="5" name="Google Shape;60;p13" descr="Logo, company name&#10;&#10;Description automatically generated">
            <a:extLst>
              <a:ext uri="{FF2B5EF4-FFF2-40B4-BE49-F238E27FC236}">
                <a16:creationId xmlns:a16="http://schemas.microsoft.com/office/drawing/2014/main" id="{69EB4E71-64F5-1A19-205D-DC0AD6740780}"/>
              </a:ext>
            </a:extLst>
          </p:cNvPr>
          <p:cNvPicPr preferRelativeResize="0"/>
          <p:nvPr/>
        </p:nvPicPr>
        <p:blipFill>
          <a:blip r:embed="rId4"/>
          <a:stretch>
            <a:fillRect/>
          </a:stretch>
        </p:blipFill>
        <p:spPr>
          <a:xfrm>
            <a:off x="6882200" y="4631378"/>
            <a:ext cx="1654298" cy="1220044"/>
          </a:xfrm>
          <a:prstGeom prst="roundRect">
            <a:avLst>
              <a:gd name="adj" fmla="val 3876"/>
            </a:avLst>
          </a:prstGeom>
          <a:noFill/>
          <a:ln>
            <a:solidFill>
              <a:schemeClr val="accent1"/>
            </a:solidFill>
          </a:ln>
          <a:effectLst/>
        </p:spPr>
      </p:pic>
      <p:sp>
        <p:nvSpPr>
          <p:cNvPr id="8" name="TextBox 7">
            <a:extLst>
              <a:ext uri="{FF2B5EF4-FFF2-40B4-BE49-F238E27FC236}">
                <a16:creationId xmlns:a16="http://schemas.microsoft.com/office/drawing/2014/main" id="{67CEC857-7802-FD3D-3E69-6DEBCAF17EEC}"/>
              </a:ext>
            </a:extLst>
          </p:cNvPr>
          <p:cNvSpPr txBox="1"/>
          <p:nvPr/>
        </p:nvSpPr>
        <p:spPr>
          <a:xfrm>
            <a:off x="2543066" y="558708"/>
            <a:ext cx="5129600" cy="830997"/>
          </a:xfrm>
          <a:prstGeom prst="rect">
            <a:avLst/>
          </a:prstGeom>
          <a:noFill/>
        </p:spPr>
        <p:txBody>
          <a:bodyPr wrap="square" rtlCol="0">
            <a:spAutoFit/>
          </a:bodyPr>
          <a:lstStyle/>
          <a:p>
            <a:r>
              <a:rPr lang="en-US" sz="4800" dirty="0"/>
              <a:t>Thank You!</a:t>
            </a:r>
          </a:p>
        </p:txBody>
      </p:sp>
    </p:spTree>
    <p:extLst>
      <p:ext uri="{BB962C8B-B14F-4D97-AF65-F5344CB8AC3E}">
        <p14:creationId xmlns:p14="http://schemas.microsoft.com/office/powerpoint/2010/main" val="14282141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7AC8B3"/>
        </a:solidFill>
        <a:effectLst/>
      </p:bgPr>
    </p:bg>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555FD538-CD34-E917-8504-74E3DD2800D3}"/>
              </a:ext>
            </a:extLst>
          </p:cNvPr>
          <p:cNvSpPr/>
          <p:nvPr/>
        </p:nvSpPr>
        <p:spPr>
          <a:xfrm>
            <a:off x="-20922" y="0"/>
            <a:ext cx="9183209" cy="187275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effectLst/>
        </p:spPr>
        <p:txBody>
          <a:bodyPr anchor="t">
            <a:normAutofit fontScale="90000"/>
          </a:bodyPr>
          <a:lstStyle/>
          <a:p>
            <a:pPr algn="ctr"/>
            <a:br>
              <a:rPr lang="en-US" altLang="en-US" sz="2800" dirty="0">
                <a:solidFill>
                  <a:schemeClr val="tx1"/>
                </a:solidFill>
                <a:latin typeface="Baskerville Old Face" pitchFamily="18" charset="0"/>
              </a:rPr>
            </a:br>
            <a:br>
              <a:rPr lang="en-US" altLang="en-US" sz="2800" dirty="0">
                <a:solidFill>
                  <a:schemeClr val="tx1"/>
                </a:solidFill>
                <a:latin typeface="Baskerville Old Face" pitchFamily="18" charset="0"/>
              </a:rPr>
            </a:br>
            <a:br>
              <a:rPr lang="en-US" altLang="en-US" sz="2800" dirty="0">
                <a:solidFill>
                  <a:schemeClr val="tx1"/>
                </a:solidFill>
                <a:latin typeface="Baskerville Old Face" pitchFamily="18" charset="0"/>
              </a:rPr>
            </a:br>
            <a:br>
              <a:rPr lang="en-US" altLang="en-US" sz="2800" dirty="0">
                <a:solidFill>
                  <a:schemeClr val="tx1"/>
                </a:solidFill>
                <a:latin typeface="Baskerville Old Face" pitchFamily="18" charset="0"/>
              </a:rPr>
            </a:br>
            <a:endParaRPr lang="en-US" sz="2800" dirty="0"/>
          </a:p>
        </p:txBody>
      </p:sp>
      <p:sp>
        <p:nvSpPr>
          <p:cNvPr id="5" name="Title 1"/>
          <p:cNvSpPr txBox="1">
            <a:spLocks/>
          </p:cNvSpPr>
          <p:nvPr/>
        </p:nvSpPr>
        <p:spPr>
          <a:xfrm>
            <a:off x="1299869" y="447188"/>
            <a:ext cx="5562602" cy="8001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a:no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r>
              <a:rPr lang="en-US" sz="4000" b="1" dirty="0">
                <a:solidFill>
                  <a:schemeClr val="tx1"/>
                </a:solidFill>
                <a:effectLst/>
                <a:latin typeface="Bw Modelica" panose="00000600000000000000" pitchFamily="50" charset="0"/>
              </a:rPr>
              <a:t>Suicide Prevention</a:t>
            </a:r>
          </a:p>
        </p:txBody>
      </p:sp>
      <p:pic>
        <p:nvPicPr>
          <p:cNvPr id="3" name="Picture 2" descr="Shape&#10;&#10;Description automatically generated">
            <a:extLst>
              <a:ext uri="{FF2B5EF4-FFF2-40B4-BE49-F238E27FC236}">
                <a16:creationId xmlns:a16="http://schemas.microsoft.com/office/drawing/2014/main" id="{44DACA16-67EE-14EF-F8F9-23A742A380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002" y="203296"/>
            <a:ext cx="1163334" cy="1163334"/>
          </a:xfrm>
          <a:prstGeom prst="rect">
            <a:avLst/>
          </a:prstGeom>
        </p:spPr>
      </p:pic>
      <p:sp>
        <p:nvSpPr>
          <p:cNvPr id="9" name="Right Triangle 8">
            <a:extLst>
              <a:ext uri="{FF2B5EF4-FFF2-40B4-BE49-F238E27FC236}">
                <a16:creationId xmlns:a16="http://schemas.microsoft.com/office/drawing/2014/main" id="{8AE3639C-0C38-3695-EE36-907AB5AFCE61}"/>
              </a:ext>
            </a:extLst>
          </p:cNvPr>
          <p:cNvSpPr>
            <a:spLocks noGrp="1" noRot="1" noMove="1" noResize="1" noEditPoints="1" noAdjustHandles="1" noChangeArrowheads="1" noChangeShapeType="1"/>
          </p:cNvSpPr>
          <p:nvPr/>
        </p:nvSpPr>
        <p:spPr>
          <a:xfrm>
            <a:off x="-2" y="5334628"/>
            <a:ext cx="2237284" cy="1523371"/>
          </a:xfrm>
          <a:prstGeom prst="rtTriangle">
            <a:avLst/>
          </a:prstGeom>
          <a:solidFill>
            <a:srgbClr val="0070C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B57AFAC-FFD5-7953-A410-EBDDF6206649}"/>
              </a:ext>
            </a:extLst>
          </p:cNvPr>
          <p:cNvSpPr>
            <a:spLocks noGrp="1" noRot="1" noMove="1" noResize="1" noEditPoints="1" noAdjustHandles="1" noChangeArrowheads="1" noChangeShapeType="1"/>
          </p:cNvSpPr>
          <p:nvPr/>
        </p:nvSpPr>
        <p:spPr>
          <a:xfrm>
            <a:off x="-20922" y="1546462"/>
            <a:ext cx="9183209" cy="381000"/>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descr="Artificial Intelligence outline">
            <a:extLst>
              <a:ext uri="{FF2B5EF4-FFF2-40B4-BE49-F238E27FC236}">
                <a16:creationId xmlns:a16="http://schemas.microsoft.com/office/drawing/2014/main" id="{5976BBC4-C7FD-9397-7B2D-449ABE495B8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921963" y="4203011"/>
            <a:ext cx="1112124" cy="1112124"/>
          </a:xfrm>
          <a:prstGeom prst="rect">
            <a:avLst/>
          </a:prstGeom>
        </p:spPr>
      </p:pic>
      <p:pic>
        <p:nvPicPr>
          <p:cNvPr id="23" name="Graphic 22" descr="Cheers with solid fill">
            <a:extLst>
              <a:ext uri="{FF2B5EF4-FFF2-40B4-BE49-F238E27FC236}">
                <a16:creationId xmlns:a16="http://schemas.microsoft.com/office/drawing/2014/main" id="{237E43A6-6848-0050-E33F-EDFCF0F7098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241154" y="4216621"/>
            <a:ext cx="1159764" cy="1159764"/>
          </a:xfrm>
          <a:prstGeom prst="rect">
            <a:avLst/>
          </a:prstGeom>
        </p:spPr>
      </p:pic>
      <p:pic>
        <p:nvPicPr>
          <p:cNvPr id="27" name="Graphic 26" descr="Left Brain with solid fill">
            <a:extLst>
              <a:ext uri="{FF2B5EF4-FFF2-40B4-BE49-F238E27FC236}">
                <a16:creationId xmlns:a16="http://schemas.microsoft.com/office/drawing/2014/main" id="{4AB7282E-55E8-4134-1C19-1A2122DF710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241154" y="2347457"/>
            <a:ext cx="1159764" cy="1159764"/>
          </a:xfrm>
          <a:prstGeom prst="rect">
            <a:avLst/>
          </a:prstGeom>
        </p:spPr>
      </p:pic>
      <p:pic>
        <p:nvPicPr>
          <p:cNvPr id="33" name="Graphic 32" descr="Comment Heart with solid fill">
            <a:extLst>
              <a:ext uri="{FF2B5EF4-FFF2-40B4-BE49-F238E27FC236}">
                <a16:creationId xmlns:a16="http://schemas.microsoft.com/office/drawing/2014/main" id="{2907045A-2267-ED53-41B5-CA5419B98B1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955869" y="4095198"/>
            <a:ext cx="1305000" cy="1305000"/>
          </a:xfrm>
          <a:prstGeom prst="rect">
            <a:avLst/>
          </a:prstGeom>
        </p:spPr>
      </p:pic>
      <p:pic>
        <p:nvPicPr>
          <p:cNvPr id="45" name="Picture 44" descr="A picture containing shape&#10;&#10;Description automatically generated">
            <a:extLst>
              <a:ext uri="{FF2B5EF4-FFF2-40B4-BE49-F238E27FC236}">
                <a16:creationId xmlns:a16="http://schemas.microsoft.com/office/drawing/2014/main" id="{7E519442-A874-84A1-6586-A12AF71B745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180223" y="2540482"/>
            <a:ext cx="975497" cy="863836"/>
          </a:xfrm>
          <a:prstGeom prst="rect">
            <a:avLst/>
          </a:prstGeom>
        </p:spPr>
      </p:pic>
      <p:pic>
        <p:nvPicPr>
          <p:cNvPr id="47" name="Graphic 46" descr="Speech with solid fill">
            <a:extLst>
              <a:ext uri="{FF2B5EF4-FFF2-40B4-BE49-F238E27FC236}">
                <a16:creationId xmlns:a16="http://schemas.microsoft.com/office/drawing/2014/main" id="{7CBC01E9-BCB0-C421-A142-94D90780F91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709696" y="2219551"/>
            <a:ext cx="1455795" cy="1455795"/>
          </a:xfrm>
          <a:prstGeom prst="rect">
            <a:avLst/>
          </a:prstGeom>
        </p:spPr>
      </p:pic>
      <p:sp>
        <p:nvSpPr>
          <p:cNvPr id="48" name="TextBox 47">
            <a:extLst>
              <a:ext uri="{FF2B5EF4-FFF2-40B4-BE49-F238E27FC236}">
                <a16:creationId xmlns:a16="http://schemas.microsoft.com/office/drawing/2014/main" id="{6C318451-DA90-DC2B-0402-2BFC3460C479}"/>
              </a:ext>
            </a:extLst>
          </p:cNvPr>
          <p:cNvSpPr txBox="1"/>
          <p:nvPr/>
        </p:nvSpPr>
        <p:spPr>
          <a:xfrm>
            <a:off x="2013878" y="2773451"/>
            <a:ext cx="928295" cy="307777"/>
          </a:xfrm>
          <a:prstGeom prst="rect">
            <a:avLst/>
          </a:prstGeom>
          <a:noFill/>
        </p:spPr>
        <p:txBody>
          <a:bodyPr wrap="square" rtlCol="0">
            <a:spAutoFit/>
          </a:bodyPr>
          <a:lstStyle/>
          <a:p>
            <a:r>
              <a:rPr lang="en-US" sz="1400" dirty="0">
                <a:solidFill>
                  <a:schemeClr val="accent1"/>
                </a:solidFill>
              </a:rPr>
              <a:t>Commit</a:t>
            </a:r>
          </a:p>
        </p:txBody>
      </p:sp>
      <p:cxnSp>
        <p:nvCxnSpPr>
          <p:cNvPr id="50" name="Straight Connector 49">
            <a:extLst>
              <a:ext uri="{FF2B5EF4-FFF2-40B4-BE49-F238E27FC236}">
                <a16:creationId xmlns:a16="http://schemas.microsoft.com/office/drawing/2014/main" id="{861E0F9A-3F73-5423-8F9E-EBE011A2B50D}"/>
              </a:ext>
            </a:extLst>
          </p:cNvPr>
          <p:cNvCxnSpPr>
            <a:cxnSpLocks/>
          </p:cNvCxnSpPr>
          <p:nvPr/>
        </p:nvCxnSpPr>
        <p:spPr>
          <a:xfrm>
            <a:off x="2062168" y="2918963"/>
            <a:ext cx="813816" cy="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31C3129A-CEA2-D6AB-EA10-17413F41306F}"/>
              </a:ext>
            </a:extLst>
          </p:cNvPr>
          <p:cNvSpPr txBox="1"/>
          <p:nvPr/>
        </p:nvSpPr>
        <p:spPr>
          <a:xfrm>
            <a:off x="4306615" y="2734297"/>
            <a:ext cx="665594" cy="369332"/>
          </a:xfrm>
          <a:prstGeom prst="rect">
            <a:avLst/>
          </a:prstGeom>
          <a:noFill/>
        </p:spPr>
        <p:txBody>
          <a:bodyPr wrap="square" rtlCol="0">
            <a:spAutoFit/>
          </a:bodyPr>
          <a:lstStyle/>
          <a:p>
            <a:r>
              <a:rPr lang="en-US" dirty="0">
                <a:solidFill>
                  <a:schemeClr val="accent1"/>
                </a:solidFill>
              </a:rPr>
              <a:t>617</a:t>
            </a:r>
          </a:p>
        </p:txBody>
      </p:sp>
      <p:sp>
        <p:nvSpPr>
          <p:cNvPr id="55" name="TextBox 54">
            <a:extLst>
              <a:ext uri="{FF2B5EF4-FFF2-40B4-BE49-F238E27FC236}">
                <a16:creationId xmlns:a16="http://schemas.microsoft.com/office/drawing/2014/main" id="{54CD5799-999A-EDCB-B1C2-056F9B188D34}"/>
              </a:ext>
            </a:extLst>
          </p:cNvPr>
          <p:cNvSpPr txBox="1"/>
          <p:nvPr/>
        </p:nvSpPr>
        <p:spPr>
          <a:xfrm>
            <a:off x="1350434" y="3556173"/>
            <a:ext cx="2237284" cy="584775"/>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The best </a:t>
            </a:r>
            <a:r>
              <a:rPr lang="en-US" sz="1600" b="1" dirty="0">
                <a:latin typeface="Arial" panose="020B0604020202020204" pitchFamily="34" charset="0"/>
                <a:cs typeface="Arial" panose="020B0604020202020204" pitchFamily="34" charset="0"/>
              </a:rPr>
              <a:t>language</a:t>
            </a:r>
            <a:r>
              <a:rPr lang="en-US" sz="1600" dirty="0">
                <a:latin typeface="Arial" panose="020B0604020202020204" pitchFamily="34" charset="0"/>
                <a:cs typeface="Arial" panose="020B0604020202020204" pitchFamily="34" charset="0"/>
              </a:rPr>
              <a:t> to use to discuss suicide</a:t>
            </a:r>
          </a:p>
        </p:txBody>
      </p:sp>
      <p:sp>
        <p:nvSpPr>
          <p:cNvPr id="56" name="TextBox 55">
            <a:extLst>
              <a:ext uri="{FF2B5EF4-FFF2-40B4-BE49-F238E27FC236}">
                <a16:creationId xmlns:a16="http://schemas.microsoft.com/office/drawing/2014/main" id="{FE1332BC-30DC-AD87-40DA-D800F2F527D8}"/>
              </a:ext>
            </a:extLst>
          </p:cNvPr>
          <p:cNvSpPr txBox="1"/>
          <p:nvPr/>
        </p:nvSpPr>
        <p:spPr>
          <a:xfrm>
            <a:off x="3808387" y="3519716"/>
            <a:ext cx="1806671" cy="830997"/>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The </a:t>
            </a:r>
            <a:r>
              <a:rPr lang="en-US" sz="1600" b="1" dirty="0">
                <a:latin typeface="Arial" panose="020B0604020202020204" pitchFamily="34" charset="0"/>
                <a:cs typeface="Arial" panose="020B0604020202020204" pitchFamily="34" charset="0"/>
              </a:rPr>
              <a:t>impact</a:t>
            </a:r>
            <a:r>
              <a:rPr lang="en-US" sz="1600" dirty="0">
                <a:latin typeface="Arial" panose="020B0604020202020204" pitchFamily="34" charset="0"/>
                <a:cs typeface="Arial" panose="020B0604020202020204" pitchFamily="34" charset="0"/>
              </a:rPr>
              <a:t> of suicide in our state</a:t>
            </a:r>
          </a:p>
        </p:txBody>
      </p:sp>
      <p:sp>
        <p:nvSpPr>
          <p:cNvPr id="57" name="TextBox 56">
            <a:extLst>
              <a:ext uri="{FF2B5EF4-FFF2-40B4-BE49-F238E27FC236}">
                <a16:creationId xmlns:a16="http://schemas.microsoft.com/office/drawing/2014/main" id="{A7E5EB8D-1D0D-B394-928F-3FD1C4F9C5D1}"/>
              </a:ext>
            </a:extLst>
          </p:cNvPr>
          <p:cNvSpPr txBox="1"/>
          <p:nvPr/>
        </p:nvSpPr>
        <p:spPr>
          <a:xfrm>
            <a:off x="1299869" y="5334628"/>
            <a:ext cx="2226430" cy="584775"/>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Signs</a:t>
            </a:r>
            <a:r>
              <a:rPr lang="en-US" sz="1600" dirty="0">
                <a:latin typeface="Arial" panose="020B0604020202020204" pitchFamily="34" charset="0"/>
                <a:cs typeface="Arial" panose="020B0604020202020204" pitchFamily="34" charset="0"/>
              </a:rPr>
              <a:t> that someone is thinking of suicide</a:t>
            </a:r>
          </a:p>
        </p:txBody>
      </p:sp>
      <p:sp>
        <p:nvSpPr>
          <p:cNvPr id="58" name="TextBox 57">
            <a:extLst>
              <a:ext uri="{FF2B5EF4-FFF2-40B4-BE49-F238E27FC236}">
                <a16:creationId xmlns:a16="http://schemas.microsoft.com/office/drawing/2014/main" id="{BDBC092B-7982-E5B4-FF1E-D482DFEECD6C}"/>
              </a:ext>
            </a:extLst>
          </p:cNvPr>
          <p:cNvSpPr txBox="1"/>
          <p:nvPr/>
        </p:nvSpPr>
        <p:spPr>
          <a:xfrm>
            <a:off x="5910340" y="3556173"/>
            <a:ext cx="1785860" cy="584775"/>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Myths</a:t>
            </a:r>
            <a:r>
              <a:rPr lang="en-US" sz="1600" dirty="0">
                <a:latin typeface="Arial" panose="020B0604020202020204" pitchFamily="34" charset="0"/>
                <a:cs typeface="Arial" panose="020B0604020202020204" pitchFamily="34" charset="0"/>
              </a:rPr>
              <a:t> and facts about suicide</a:t>
            </a:r>
          </a:p>
        </p:txBody>
      </p:sp>
      <p:sp>
        <p:nvSpPr>
          <p:cNvPr id="59" name="TextBox 58">
            <a:extLst>
              <a:ext uri="{FF2B5EF4-FFF2-40B4-BE49-F238E27FC236}">
                <a16:creationId xmlns:a16="http://schemas.microsoft.com/office/drawing/2014/main" id="{D3CFC7A2-6474-229B-2CCF-E1200857335A}"/>
              </a:ext>
            </a:extLst>
          </p:cNvPr>
          <p:cNvSpPr txBox="1"/>
          <p:nvPr/>
        </p:nvSpPr>
        <p:spPr>
          <a:xfrm>
            <a:off x="3602593" y="5334629"/>
            <a:ext cx="2101620" cy="830997"/>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What to do </a:t>
            </a:r>
            <a:r>
              <a:rPr lang="en-US" sz="1600" dirty="0">
                <a:latin typeface="Arial" panose="020B0604020202020204" pitchFamily="34" charset="0"/>
                <a:cs typeface="Arial" panose="020B0604020202020204" pitchFamily="34" charset="0"/>
              </a:rPr>
              <a:t>if you think someone might be suicidal</a:t>
            </a:r>
          </a:p>
        </p:txBody>
      </p:sp>
      <p:sp>
        <p:nvSpPr>
          <p:cNvPr id="60" name="TextBox 59">
            <a:extLst>
              <a:ext uri="{FF2B5EF4-FFF2-40B4-BE49-F238E27FC236}">
                <a16:creationId xmlns:a16="http://schemas.microsoft.com/office/drawing/2014/main" id="{503B8401-FAFA-34B5-9762-6977B8C8ED22}"/>
              </a:ext>
            </a:extLst>
          </p:cNvPr>
          <p:cNvSpPr txBox="1"/>
          <p:nvPr/>
        </p:nvSpPr>
        <p:spPr>
          <a:xfrm>
            <a:off x="6146682" y="5365502"/>
            <a:ext cx="1549518" cy="584775"/>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Where to find </a:t>
            </a:r>
            <a:r>
              <a:rPr lang="en-US" sz="1600" b="1" dirty="0">
                <a:latin typeface="Arial" panose="020B0604020202020204" pitchFamily="34" charset="0"/>
                <a:cs typeface="Arial" panose="020B0604020202020204" pitchFamily="34" charset="0"/>
              </a:rPr>
              <a:t>help</a:t>
            </a:r>
          </a:p>
        </p:txBody>
      </p:sp>
      <p:sp>
        <p:nvSpPr>
          <p:cNvPr id="63" name="TextBox 62">
            <a:extLst>
              <a:ext uri="{FF2B5EF4-FFF2-40B4-BE49-F238E27FC236}">
                <a16:creationId xmlns:a16="http://schemas.microsoft.com/office/drawing/2014/main" id="{004C3A2B-B1E2-5A5C-26FE-E693C4689B68}"/>
              </a:ext>
            </a:extLst>
          </p:cNvPr>
          <p:cNvSpPr txBox="1"/>
          <p:nvPr/>
        </p:nvSpPr>
        <p:spPr>
          <a:xfrm>
            <a:off x="6629400" y="4572000"/>
            <a:ext cx="821351" cy="307777"/>
          </a:xfrm>
          <a:prstGeom prst="rect">
            <a:avLst/>
          </a:prstGeom>
          <a:noFill/>
        </p:spPr>
        <p:txBody>
          <a:bodyPr wrap="square" rtlCol="0">
            <a:spAutoFit/>
          </a:bodyPr>
          <a:lstStyle/>
          <a:p>
            <a:r>
              <a:rPr lang="en-US" sz="1400" b="1" dirty="0">
                <a:solidFill>
                  <a:schemeClr val="accent1"/>
                </a:solidFill>
                <a:latin typeface="Bw Modelica" panose="00000600000000000000" pitchFamily="50" charset="0"/>
              </a:rPr>
              <a:t>988</a:t>
            </a:r>
          </a:p>
        </p:txBody>
      </p:sp>
      <p:cxnSp>
        <p:nvCxnSpPr>
          <p:cNvPr id="67" name="Connector: Elbow 66">
            <a:extLst>
              <a:ext uri="{FF2B5EF4-FFF2-40B4-BE49-F238E27FC236}">
                <a16:creationId xmlns:a16="http://schemas.microsoft.com/office/drawing/2014/main" id="{5084CBED-8ED1-030E-1E7D-556617DA7AD1}"/>
              </a:ext>
            </a:extLst>
          </p:cNvPr>
          <p:cNvCxnSpPr>
            <a:cxnSpLocks/>
          </p:cNvCxnSpPr>
          <p:nvPr/>
        </p:nvCxnSpPr>
        <p:spPr>
          <a:xfrm rot="16200000" flipH="1">
            <a:off x="4946469" y="1800368"/>
            <a:ext cx="394067" cy="228604"/>
          </a:xfrm>
          <a:prstGeom prst="bentConnector3">
            <a:avLst>
              <a:gd name="adj1" fmla="val 33080"/>
            </a:avLst>
          </a:prstGeom>
          <a:ln w="28575">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8" name="Connector: Elbow 67">
            <a:extLst>
              <a:ext uri="{FF2B5EF4-FFF2-40B4-BE49-F238E27FC236}">
                <a16:creationId xmlns:a16="http://schemas.microsoft.com/office/drawing/2014/main" id="{28DB37CF-2B84-CD9A-43C8-FA793021FB2F}"/>
              </a:ext>
            </a:extLst>
          </p:cNvPr>
          <p:cNvCxnSpPr>
            <a:cxnSpLocks/>
          </p:cNvCxnSpPr>
          <p:nvPr/>
        </p:nvCxnSpPr>
        <p:spPr>
          <a:xfrm rot="10800000" flipV="1">
            <a:off x="4981734" y="1265655"/>
            <a:ext cx="762000" cy="432499"/>
          </a:xfrm>
          <a:prstGeom prst="bentConnector3">
            <a:avLst>
              <a:gd name="adj1" fmla="val 50000"/>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1" name="Rectangle: Rounded Corners 80">
            <a:extLst>
              <a:ext uri="{FF2B5EF4-FFF2-40B4-BE49-F238E27FC236}">
                <a16:creationId xmlns:a16="http://schemas.microsoft.com/office/drawing/2014/main" id="{AC536024-75A9-3E06-33AE-0BADBEC17DCC}"/>
              </a:ext>
            </a:extLst>
          </p:cNvPr>
          <p:cNvSpPr/>
          <p:nvPr/>
        </p:nvSpPr>
        <p:spPr>
          <a:xfrm>
            <a:off x="1066800" y="1891064"/>
            <a:ext cx="7162800" cy="4519747"/>
          </a:xfrm>
          <a:prstGeom prst="roundRect">
            <a:avLst/>
          </a:prstGeom>
          <a:noFill/>
          <a:ln w="9525">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ight Triangle 65">
            <a:extLst>
              <a:ext uri="{FF2B5EF4-FFF2-40B4-BE49-F238E27FC236}">
                <a16:creationId xmlns:a16="http://schemas.microsoft.com/office/drawing/2014/main" id="{BEDE74BE-420E-48F8-CC63-6373AD46281F}"/>
              </a:ext>
            </a:extLst>
          </p:cNvPr>
          <p:cNvSpPr>
            <a:spLocks noGrp="1" noRot="1" noMove="1" noResize="1" noEditPoints="1" noAdjustHandles="1" noChangeArrowheads="1" noChangeShapeType="1"/>
          </p:cNvSpPr>
          <p:nvPr/>
        </p:nvSpPr>
        <p:spPr>
          <a:xfrm rot="16200000">
            <a:off x="6927926" y="4641926"/>
            <a:ext cx="698349" cy="3733797"/>
          </a:xfrm>
          <a:prstGeom prst="rtTriangle">
            <a:avLst/>
          </a:prstGeom>
          <a:solidFill>
            <a:schemeClr val="tx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1" name="Connector: Elbow 140">
            <a:extLst>
              <a:ext uri="{FF2B5EF4-FFF2-40B4-BE49-F238E27FC236}">
                <a16:creationId xmlns:a16="http://schemas.microsoft.com/office/drawing/2014/main" id="{B9BC6BC1-C19E-1662-7693-A9BBAD873F76}"/>
              </a:ext>
            </a:extLst>
          </p:cNvPr>
          <p:cNvCxnSpPr>
            <a:cxnSpLocks/>
          </p:cNvCxnSpPr>
          <p:nvPr/>
        </p:nvCxnSpPr>
        <p:spPr>
          <a:xfrm rot="10800000">
            <a:off x="4419600" y="1209380"/>
            <a:ext cx="1324134" cy="239682"/>
          </a:xfrm>
          <a:prstGeom prst="bentConnector3">
            <a:avLst>
              <a:gd name="adj1" fmla="val 50000"/>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3BABA308-6C0E-25F8-5322-BEAA5349C880}"/>
              </a:ext>
            </a:extLst>
          </p:cNvPr>
          <p:cNvCxnSpPr/>
          <p:nvPr/>
        </p:nvCxnSpPr>
        <p:spPr>
          <a:xfrm>
            <a:off x="5743734" y="1265654"/>
            <a:ext cx="0" cy="183408"/>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6259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9997" y="447188"/>
            <a:ext cx="4752603" cy="619612"/>
          </a:xfrm>
          <a:noFill/>
          <a:ln>
            <a:noFill/>
          </a:ln>
        </p:spPr>
        <p:style>
          <a:lnRef idx="0">
            <a:scrgbClr r="0" g="0" b="0"/>
          </a:lnRef>
          <a:fillRef idx="0">
            <a:scrgbClr r="0" g="0" b="0"/>
          </a:fillRef>
          <a:effectRef idx="0">
            <a:scrgbClr r="0" g="0" b="0"/>
          </a:effectRef>
          <a:fontRef idx="minor">
            <a:schemeClr val="lt1"/>
          </a:fontRef>
        </p:style>
        <p:txBody>
          <a:bodyPr/>
          <a:lstStyle/>
          <a:p>
            <a:pPr algn="ctr"/>
            <a:r>
              <a:rPr lang="en-US" dirty="0">
                <a:solidFill>
                  <a:schemeClr val="tx1"/>
                </a:solidFill>
                <a:latin typeface="Bw Modelica" panose="00000600000000000000" pitchFamily="50" charset="0"/>
              </a:rPr>
              <a:t>Words Matter</a:t>
            </a:r>
          </a:p>
        </p:txBody>
      </p:sp>
      <p:sp>
        <p:nvSpPr>
          <p:cNvPr id="5" name="Rectangle 4"/>
          <p:cNvSpPr/>
          <p:nvPr/>
        </p:nvSpPr>
        <p:spPr>
          <a:xfrm>
            <a:off x="7315200" y="6553200"/>
            <a:ext cx="1661032" cy="215444"/>
          </a:xfrm>
          <a:prstGeom prst="rect">
            <a:avLst/>
          </a:prstGeom>
        </p:spPr>
        <p:txBody>
          <a:bodyPr wrap="none">
            <a:spAutoFit/>
          </a:bodyPr>
          <a:lstStyle/>
          <a:p>
            <a:r>
              <a:rPr lang="en-US" altLang="en-US" sz="800" i="1" dirty="0">
                <a:latin typeface="inherit"/>
                <a:cs typeface="Arial" pitchFamily="34" charset="0"/>
              </a:rPr>
              <a:t>Credit: </a:t>
            </a:r>
            <a:r>
              <a:rPr lang="en-US" altLang="en-US" sz="800" i="1" dirty="0" err="1">
                <a:latin typeface="inherit"/>
                <a:cs typeface="Arial" pitchFamily="34" charset="0"/>
              </a:rPr>
              <a:t>MindFrame</a:t>
            </a:r>
            <a:r>
              <a:rPr lang="en-US" altLang="en-US" sz="800" i="1" dirty="0">
                <a:latin typeface="inherit"/>
                <a:cs typeface="Arial" pitchFamily="34" charset="0"/>
              </a:rPr>
              <a:t> National Media </a:t>
            </a:r>
            <a:endParaRPr lang="en-US" dirty="0"/>
          </a:p>
        </p:txBody>
      </p:sp>
      <p:pic>
        <p:nvPicPr>
          <p:cNvPr id="6" name="Picture 5" descr="Shape&#10;&#10;Description automatically generated">
            <a:extLst>
              <a:ext uri="{FF2B5EF4-FFF2-40B4-BE49-F238E27FC236}">
                <a16:creationId xmlns:a16="http://schemas.microsoft.com/office/drawing/2014/main" id="{F24432BD-8B58-5011-F756-96C8697FE9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207297"/>
            <a:ext cx="1163334" cy="1163334"/>
          </a:xfrm>
          <a:prstGeom prst="rect">
            <a:avLst/>
          </a:prstGeom>
        </p:spPr>
      </p:pic>
      <p:pic>
        <p:nvPicPr>
          <p:cNvPr id="9" name="Picture 8">
            <a:extLst>
              <a:ext uri="{FF2B5EF4-FFF2-40B4-BE49-F238E27FC236}">
                <a16:creationId xmlns:a16="http://schemas.microsoft.com/office/drawing/2014/main" id="{52425640-034B-988B-5493-F278A3DA605E}"/>
              </a:ext>
            </a:extLst>
          </p:cNvPr>
          <p:cNvPicPr>
            <a:picLocks noChangeAspect="1"/>
          </p:cNvPicPr>
          <p:nvPr/>
        </p:nvPicPr>
        <p:blipFill rotWithShape="1">
          <a:blip r:embed="rId4"/>
          <a:srcRect l="1942" t="28237" r="2749" b="2061"/>
          <a:stretch/>
        </p:blipFill>
        <p:spPr>
          <a:xfrm>
            <a:off x="306224" y="2209801"/>
            <a:ext cx="8402669" cy="4440902"/>
          </a:xfrm>
          <a:prstGeom prst="rect">
            <a:avLst/>
          </a:prstGeom>
        </p:spPr>
      </p:pic>
      <p:sp>
        <p:nvSpPr>
          <p:cNvPr id="10" name="Rectangle 1">
            <a:extLst>
              <a:ext uri="{FF2B5EF4-FFF2-40B4-BE49-F238E27FC236}">
                <a16:creationId xmlns:a16="http://schemas.microsoft.com/office/drawing/2014/main" id="{E3F8C528-C453-1E7F-5BB1-FD52ECD2187F}"/>
              </a:ext>
            </a:extLst>
          </p:cNvPr>
          <p:cNvSpPr>
            <a:spLocks noChangeArrowheads="1"/>
          </p:cNvSpPr>
          <p:nvPr/>
        </p:nvSpPr>
        <p:spPr bwMode="auto">
          <a:xfrm>
            <a:off x="1066800" y="1368770"/>
            <a:ext cx="8534400" cy="307777"/>
          </a:xfrm>
          <a:prstGeom prst="rect">
            <a:avLst/>
          </a:prstGeom>
          <a:noFill/>
          <a:ln>
            <a:noFill/>
          </a:ln>
          <a:effec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effectLst/>
              </a:rPr>
              <a:t>When referring to suicide, </a:t>
            </a:r>
            <a:r>
              <a:rPr lang="en-US" altLang="en-US" sz="2000" b="1" dirty="0"/>
              <a:t>choose y</a:t>
            </a:r>
            <a:r>
              <a:rPr kumimoji="0" lang="en-US" altLang="en-US" sz="2000" b="1" i="0" u="none" strike="noStrike" cap="none" normalizeH="0" baseline="0" dirty="0">
                <a:ln>
                  <a:noFill/>
                </a:ln>
                <a:effectLst/>
              </a:rPr>
              <a:t>our words </a:t>
            </a:r>
            <a:r>
              <a:rPr lang="en-US" altLang="en-US" sz="2000" b="1" dirty="0"/>
              <a:t>carefully</a:t>
            </a:r>
            <a:r>
              <a:rPr kumimoji="0" lang="en-US" altLang="en-US" sz="2000" b="1" i="0" u="none" strike="noStrike" cap="none" normalizeH="0" baseline="0" dirty="0">
                <a:ln>
                  <a:noFill/>
                </a:ln>
                <a:effectLst/>
              </a:rPr>
              <a:t> </a:t>
            </a:r>
            <a:endParaRPr lang="en-US" altLang="en-US" sz="2000" b="1" dirty="0"/>
          </a:p>
        </p:txBody>
      </p:sp>
    </p:spTree>
    <p:extLst>
      <p:ext uri="{BB962C8B-B14F-4D97-AF65-F5344CB8AC3E}">
        <p14:creationId xmlns:p14="http://schemas.microsoft.com/office/powerpoint/2010/main" val="21684846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04A97E7-F172-8F48-5CFA-76EA06D9DC27}"/>
              </a:ext>
            </a:extLst>
          </p:cNvPr>
          <p:cNvPicPr>
            <a:picLocks noChangeAspect="1"/>
          </p:cNvPicPr>
          <p:nvPr/>
        </p:nvPicPr>
        <p:blipFill rotWithShape="1">
          <a:blip r:embed="rId3"/>
          <a:srcRect l="4711" t="-5517" r="16197" b="-1"/>
          <a:stretch/>
        </p:blipFill>
        <p:spPr>
          <a:xfrm>
            <a:off x="328574" y="2003939"/>
            <a:ext cx="4001416" cy="3853431"/>
          </a:xfrm>
          <a:prstGeom prst="rect">
            <a:avLst/>
          </a:prstGeom>
        </p:spPr>
      </p:pic>
      <p:sp>
        <p:nvSpPr>
          <p:cNvPr id="2" name="Title 1"/>
          <p:cNvSpPr>
            <a:spLocks noGrp="1"/>
          </p:cNvSpPr>
          <p:nvPr>
            <p:ph type="title"/>
          </p:nvPr>
        </p:nvSpPr>
        <p:spPr>
          <a:effectLst/>
        </p:spPr>
        <p:txBody>
          <a:bodyPr anchor="t">
            <a:normAutofit fontScale="90000"/>
          </a:bodyPr>
          <a:lstStyle/>
          <a:p>
            <a:pPr algn="ctr"/>
            <a:br>
              <a:rPr lang="en-US" altLang="en-US" sz="2800" dirty="0">
                <a:solidFill>
                  <a:schemeClr val="tx1"/>
                </a:solidFill>
                <a:latin typeface="Baskerville Old Face" pitchFamily="18" charset="0"/>
              </a:rPr>
            </a:br>
            <a:br>
              <a:rPr lang="en-US" altLang="en-US" sz="2800" dirty="0">
                <a:solidFill>
                  <a:schemeClr val="tx1"/>
                </a:solidFill>
                <a:latin typeface="Baskerville Old Face" pitchFamily="18" charset="0"/>
              </a:rPr>
            </a:br>
            <a:br>
              <a:rPr lang="en-US" altLang="en-US" sz="2800" dirty="0">
                <a:solidFill>
                  <a:schemeClr val="tx1"/>
                </a:solidFill>
                <a:latin typeface="Baskerville Old Face" pitchFamily="18" charset="0"/>
              </a:rPr>
            </a:br>
            <a:br>
              <a:rPr lang="en-US" altLang="en-US" sz="2800" dirty="0">
                <a:solidFill>
                  <a:schemeClr val="tx1"/>
                </a:solidFill>
                <a:latin typeface="Baskerville Old Face" pitchFamily="18" charset="0"/>
              </a:rPr>
            </a:br>
            <a:endParaRPr lang="en-US" sz="2800" dirty="0"/>
          </a:p>
        </p:txBody>
      </p:sp>
      <p:pic>
        <p:nvPicPr>
          <p:cNvPr id="3" name="Picture 2" descr="Shape&#10;&#10;Description automatically generated">
            <a:extLst>
              <a:ext uri="{FF2B5EF4-FFF2-40B4-BE49-F238E27FC236}">
                <a16:creationId xmlns:a16="http://schemas.microsoft.com/office/drawing/2014/main" id="{44DACA16-67EE-14EF-F8F9-23A742A380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002" y="203296"/>
            <a:ext cx="1163334" cy="1163334"/>
          </a:xfrm>
          <a:prstGeom prst="rect">
            <a:avLst/>
          </a:prstGeom>
        </p:spPr>
      </p:pic>
      <p:cxnSp>
        <p:nvCxnSpPr>
          <p:cNvPr id="14" name="Straight Connector 13">
            <a:extLst>
              <a:ext uri="{FF2B5EF4-FFF2-40B4-BE49-F238E27FC236}">
                <a16:creationId xmlns:a16="http://schemas.microsoft.com/office/drawing/2014/main" id="{F6B7B4FA-095A-C770-C63C-0C8F2712D42B}"/>
              </a:ext>
            </a:extLst>
          </p:cNvPr>
          <p:cNvCxnSpPr>
            <a:cxnSpLocks noGrp="1" noRot="1" noMove="1" noResize="1" noEditPoints="1" noAdjustHandles="1" noChangeArrowheads="1" noChangeShapeType="1"/>
          </p:cNvCxnSpPr>
          <p:nvPr/>
        </p:nvCxnSpPr>
        <p:spPr>
          <a:xfrm>
            <a:off x="-3" y="1417638"/>
            <a:ext cx="9144001" cy="0"/>
          </a:xfrm>
          <a:prstGeom prst="line">
            <a:avLst/>
          </a:prstGeom>
          <a:ln w="15875" cmpd="thinThick"/>
        </p:spPr>
        <p:style>
          <a:lnRef idx="1">
            <a:schemeClr val="accent6"/>
          </a:lnRef>
          <a:fillRef idx="0">
            <a:schemeClr val="accent6"/>
          </a:fillRef>
          <a:effectRef idx="0">
            <a:schemeClr val="accent6"/>
          </a:effectRef>
          <a:fontRef idx="minor">
            <a:schemeClr val="tx1"/>
          </a:fontRef>
        </p:style>
      </p:cxnSp>
      <p:sp>
        <p:nvSpPr>
          <p:cNvPr id="15" name="Rectangle 14">
            <a:extLst>
              <a:ext uri="{FF2B5EF4-FFF2-40B4-BE49-F238E27FC236}">
                <a16:creationId xmlns:a16="http://schemas.microsoft.com/office/drawing/2014/main" id="{0B57AFAC-FFD5-7953-A410-EBDDF6206649}"/>
              </a:ext>
            </a:extLst>
          </p:cNvPr>
          <p:cNvSpPr>
            <a:spLocks noGrp="1" noRot="1" noMove="1" noResize="1" noEditPoints="1" noAdjustHandles="1" noChangeArrowheads="1" noChangeShapeType="1"/>
          </p:cNvSpPr>
          <p:nvPr/>
        </p:nvSpPr>
        <p:spPr>
          <a:xfrm>
            <a:off x="-19053" y="1505922"/>
            <a:ext cx="9182106" cy="291394"/>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FA9BFA21-3CBF-AEF2-66B1-DAC85A60B007}"/>
              </a:ext>
            </a:extLst>
          </p:cNvPr>
          <p:cNvSpPr txBox="1">
            <a:spLocks/>
          </p:cNvSpPr>
          <p:nvPr/>
        </p:nvSpPr>
        <p:spPr>
          <a:xfrm>
            <a:off x="1134533" y="447186"/>
            <a:ext cx="6333067" cy="615717"/>
          </a:xfrm>
          <a:prstGeom prst="rect">
            <a:avLst/>
          </a:prstGeom>
          <a:noFill/>
          <a:ln w="15875" cap="rnd"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b">
            <a:normAutofit lnSpcReduction="10000"/>
          </a:bodyPr>
          <a:lstStyle>
            <a:lvl1pPr algn="l" defTabSz="457200" rtl="0" eaLnBrk="1" latinLnBrk="0" hangingPunct="1">
              <a:spcBef>
                <a:spcPct val="0"/>
              </a:spcBef>
              <a:buNone/>
              <a:defRPr sz="4000" b="1"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pPr algn="ctr"/>
            <a:r>
              <a:rPr lang="en-US" sz="3600" dirty="0">
                <a:latin typeface="Bw Modelica" panose="00000600000000000000" pitchFamily="50" charset="0"/>
              </a:rPr>
              <a:t>Suicide in the United States</a:t>
            </a:r>
          </a:p>
        </p:txBody>
      </p:sp>
      <p:sp>
        <p:nvSpPr>
          <p:cNvPr id="4" name="TextBox 3">
            <a:extLst>
              <a:ext uri="{FF2B5EF4-FFF2-40B4-BE49-F238E27FC236}">
                <a16:creationId xmlns:a16="http://schemas.microsoft.com/office/drawing/2014/main" id="{972B10EB-6C10-4F5F-055C-1BA2300CB022}"/>
              </a:ext>
            </a:extLst>
          </p:cNvPr>
          <p:cNvSpPr txBox="1"/>
          <p:nvPr/>
        </p:nvSpPr>
        <p:spPr>
          <a:xfrm>
            <a:off x="4723032" y="2987042"/>
            <a:ext cx="4001416" cy="923330"/>
          </a:xfrm>
          <a:prstGeom prst="rect">
            <a:avLst/>
          </a:prstGeom>
          <a:noFill/>
        </p:spPr>
        <p:txBody>
          <a:bodyPr wrap="square" rtlCol="0">
            <a:spAutoFit/>
          </a:bodyPr>
          <a:lstStyle/>
          <a:p>
            <a:r>
              <a:rPr lang="en-US" b="1" dirty="0">
                <a:solidFill>
                  <a:schemeClr val="bg2"/>
                </a:solidFill>
                <a:latin typeface="Bw Modelica" panose="00000600000000000000" pitchFamily="50" charset="0"/>
                <a:cs typeface="Arial" panose="020B0604020202020204" pitchFamily="34" charset="0"/>
              </a:rPr>
              <a:t>For people under the age of 35, suicide was among the top three leading causes of death</a:t>
            </a:r>
            <a:endParaRPr lang="en-US" sz="1600" b="1" dirty="0">
              <a:solidFill>
                <a:schemeClr val="bg2"/>
              </a:solidFill>
              <a:latin typeface="Bw Modelica" panose="00000600000000000000" pitchFamily="50" charset="0"/>
              <a:cs typeface="Arial" panose="020B0604020202020204" pitchFamily="34" charset="0"/>
            </a:endParaRPr>
          </a:p>
        </p:txBody>
      </p:sp>
      <p:sp>
        <p:nvSpPr>
          <p:cNvPr id="18" name="TextBox 17">
            <a:extLst>
              <a:ext uri="{FF2B5EF4-FFF2-40B4-BE49-F238E27FC236}">
                <a16:creationId xmlns:a16="http://schemas.microsoft.com/office/drawing/2014/main" id="{5D1896AC-846B-1816-A2A4-B603AC5FF8F3}"/>
              </a:ext>
            </a:extLst>
          </p:cNvPr>
          <p:cNvSpPr txBox="1"/>
          <p:nvPr/>
        </p:nvSpPr>
        <p:spPr>
          <a:xfrm>
            <a:off x="4742082" y="4100211"/>
            <a:ext cx="4072832" cy="1877437"/>
          </a:xfrm>
          <a:prstGeom prst="rect">
            <a:avLst/>
          </a:prstGeom>
          <a:noFill/>
        </p:spPr>
        <p:txBody>
          <a:bodyPr wrap="square" rtlCol="0">
            <a:spAutoFit/>
          </a:bodyPr>
          <a:lstStyle/>
          <a:p>
            <a:r>
              <a:rPr lang="en-US" sz="2000" dirty="0">
                <a:solidFill>
                  <a:schemeClr val="bg2"/>
                </a:solidFill>
                <a:latin typeface="Arial" panose="020B0604020202020204" pitchFamily="34" charset="0"/>
                <a:cs typeface="Arial" panose="020B0604020202020204" pitchFamily="34" charset="0"/>
              </a:rPr>
              <a:t>In 2021, suicide claimed the lives of </a:t>
            </a:r>
            <a:r>
              <a:rPr lang="en-US" sz="2400" b="1" dirty="0">
                <a:solidFill>
                  <a:schemeClr val="bg2"/>
                </a:solidFill>
                <a:latin typeface="Bw Modelica" panose="00000600000000000000" pitchFamily="50" charset="0"/>
                <a:cs typeface="Arial" panose="020B0604020202020204" pitchFamily="34" charset="0"/>
              </a:rPr>
              <a:t>48,183</a:t>
            </a:r>
            <a:r>
              <a:rPr lang="en-US" sz="2400" dirty="0">
                <a:solidFill>
                  <a:schemeClr val="bg2"/>
                </a:solidFill>
                <a:latin typeface="Arial" panose="020B0604020202020204" pitchFamily="34" charset="0"/>
                <a:cs typeface="Arial" panose="020B0604020202020204" pitchFamily="34" charset="0"/>
              </a:rPr>
              <a:t> </a:t>
            </a:r>
            <a:r>
              <a:rPr lang="en-US" sz="2000" dirty="0">
                <a:solidFill>
                  <a:schemeClr val="bg2"/>
                </a:solidFill>
                <a:latin typeface="Arial" panose="020B0604020202020204" pitchFamily="34" charset="0"/>
                <a:cs typeface="Arial" panose="020B0604020202020204" pitchFamily="34" charset="0"/>
              </a:rPr>
              <a:t>people in the United States, which is around </a:t>
            </a:r>
            <a:r>
              <a:rPr lang="en-US" sz="2400" b="1" dirty="0">
                <a:solidFill>
                  <a:schemeClr val="bg2"/>
                </a:solidFill>
                <a:latin typeface="Bw Modelica" panose="00000600000000000000" pitchFamily="50" charset="0"/>
                <a:cs typeface="Arial" panose="020B0604020202020204" pitchFamily="34" charset="0"/>
              </a:rPr>
              <a:t>one death every 11 minutes</a:t>
            </a:r>
          </a:p>
          <a:p>
            <a:endParaRPr lang="en-US" sz="2400" dirty="0"/>
          </a:p>
        </p:txBody>
      </p:sp>
      <p:sp>
        <p:nvSpPr>
          <p:cNvPr id="17" name="Rectangle 16">
            <a:extLst>
              <a:ext uri="{FF2B5EF4-FFF2-40B4-BE49-F238E27FC236}">
                <a16:creationId xmlns:a16="http://schemas.microsoft.com/office/drawing/2014/main" id="{96FEC44A-966B-626E-C32F-3E890A90D8AC}"/>
              </a:ext>
            </a:extLst>
          </p:cNvPr>
          <p:cNvSpPr>
            <a:spLocks noGrp="1" noRot="1" noMove="1" noResize="1" noEditPoints="1" noAdjustHandles="1" noChangeArrowheads="1" noChangeShapeType="1"/>
          </p:cNvSpPr>
          <p:nvPr/>
        </p:nvSpPr>
        <p:spPr>
          <a:xfrm rot="10800000" flipV="1">
            <a:off x="2581271" y="6601345"/>
            <a:ext cx="6391279" cy="56337"/>
          </a:xfrm>
          <a:custGeom>
            <a:avLst/>
            <a:gdLst>
              <a:gd name="connsiteX0" fmla="*/ 0 w 6391279"/>
              <a:gd name="connsiteY0" fmla="*/ 0 h 56337"/>
              <a:gd name="connsiteX1" fmla="*/ 639128 w 6391279"/>
              <a:gd name="connsiteY1" fmla="*/ 0 h 56337"/>
              <a:gd name="connsiteX2" fmla="*/ 1278256 w 6391279"/>
              <a:gd name="connsiteY2" fmla="*/ 0 h 56337"/>
              <a:gd name="connsiteX3" fmla="*/ 1917384 w 6391279"/>
              <a:gd name="connsiteY3" fmla="*/ 0 h 56337"/>
              <a:gd name="connsiteX4" fmla="*/ 2684337 w 6391279"/>
              <a:gd name="connsiteY4" fmla="*/ 0 h 56337"/>
              <a:gd name="connsiteX5" fmla="*/ 3387378 w 6391279"/>
              <a:gd name="connsiteY5" fmla="*/ 0 h 56337"/>
              <a:gd name="connsiteX6" fmla="*/ 3834767 w 6391279"/>
              <a:gd name="connsiteY6" fmla="*/ 0 h 56337"/>
              <a:gd name="connsiteX7" fmla="*/ 4409983 w 6391279"/>
              <a:gd name="connsiteY7" fmla="*/ 0 h 56337"/>
              <a:gd name="connsiteX8" fmla="*/ 5176936 w 6391279"/>
              <a:gd name="connsiteY8" fmla="*/ 0 h 56337"/>
              <a:gd name="connsiteX9" fmla="*/ 5816064 w 6391279"/>
              <a:gd name="connsiteY9" fmla="*/ 0 h 56337"/>
              <a:gd name="connsiteX10" fmla="*/ 6391279 w 6391279"/>
              <a:gd name="connsiteY10" fmla="*/ 0 h 56337"/>
              <a:gd name="connsiteX11" fmla="*/ 6391279 w 6391279"/>
              <a:gd name="connsiteY11" fmla="*/ 56337 h 56337"/>
              <a:gd name="connsiteX12" fmla="*/ 5879977 w 6391279"/>
              <a:gd name="connsiteY12" fmla="*/ 56337 h 56337"/>
              <a:gd name="connsiteX13" fmla="*/ 5113023 w 6391279"/>
              <a:gd name="connsiteY13" fmla="*/ 56337 h 56337"/>
              <a:gd name="connsiteX14" fmla="*/ 4601721 w 6391279"/>
              <a:gd name="connsiteY14" fmla="*/ 56337 h 56337"/>
              <a:gd name="connsiteX15" fmla="*/ 4154331 w 6391279"/>
              <a:gd name="connsiteY15" fmla="*/ 56337 h 56337"/>
              <a:gd name="connsiteX16" fmla="*/ 3706942 w 6391279"/>
              <a:gd name="connsiteY16" fmla="*/ 56337 h 56337"/>
              <a:gd name="connsiteX17" fmla="*/ 3003901 w 6391279"/>
              <a:gd name="connsiteY17" fmla="*/ 56337 h 56337"/>
              <a:gd name="connsiteX18" fmla="*/ 2556512 w 6391279"/>
              <a:gd name="connsiteY18" fmla="*/ 56337 h 56337"/>
              <a:gd name="connsiteX19" fmla="*/ 1917384 w 6391279"/>
              <a:gd name="connsiteY19" fmla="*/ 56337 h 56337"/>
              <a:gd name="connsiteX20" fmla="*/ 1406081 w 6391279"/>
              <a:gd name="connsiteY20" fmla="*/ 56337 h 56337"/>
              <a:gd name="connsiteX21" fmla="*/ 766953 w 6391279"/>
              <a:gd name="connsiteY21" fmla="*/ 56337 h 56337"/>
              <a:gd name="connsiteX22" fmla="*/ 0 w 6391279"/>
              <a:gd name="connsiteY22" fmla="*/ 56337 h 56337"/>
              <a:gd name="connsiteX23" fmla="*/ 0 w 6391279"/>
              <a:gd name="connsiteY23" fmla="*/ 0 h 5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91279" h="56337" fill="none" extrusionOk="0">
                <a:moveTo>
                  <a:pt x="0" y="0"/>
                </a:moveTo>
                <a:cubicBezTo>
                  <a:pt x="238322" y="-29744"/>
                  <a:pt x="408014" y="-24704"/>
                  <a:pt x="639128" y="0"/>
                </a:cubicBezTo>
                <a:cubicBezTo>
                  <a:pt x="870242" y="24704"/>
                  <a:pt x="997111" y="6749"/>
                  <a:pt x="1278256" y="0"/>
                </a:cubicBezTo>
                <a:cubicBezTo>
                  <a:pt x="1559401" y="-6749"/>
                  <a:pt x="1659482" y="-90"/>
                  <a:pt x="1917384" y="0"/>
                </a:cubicBezTo>
                <a:cubicBezTo>
                  <a:pt x="2175286" y="90"/>
                  <a:pt x="2306725" y="-12682"/>
                  <a:pt x="2684337" y="0"/>
                </a:cubicBezTo>
                <a:cubicBezTo>
                  <a:pt x="3061949" y="12682"/>
                  <a:pt x="3050509" y="-26772"/>
                  <a:pt x="3387378" y="0"/>
                </a:cubicBezTo>
                <a:cubicBezTo>
                  <a:pt x="3724247" y="26772"/>
                  <a:pt x="3736576" y="-17807"/>
                  <a:pt x="3834767" y="0"/>
                </a:cubicBezTo>
                <a:cubicBezTo>
                  <a:pt x="3932958" y="17807"/>
                  <a:pt x="4142472" y="-17104"/>
                  <a:pt x="4409983" y="0"/>
                </a:cubicBezTo>
                <a:cubicBezTo>
                  <a:pt x="4677494" y="17104"/>
                  <a:pt x="4945887" y="-591"/>
                  <a:pt x="5176936" y="0"/>
                </a:cubicBezTo>
                <a:cubicBezTo>
                  <a:pt x="5407985" y="591"/>
                  <a:pt x="5525843" y="13114"/>
                  <a:pt x="5816064" y="0"/>
                </a:cubicBezTo>
                <a:cubicBezTo>
                  <a:pt x="6106285" y="-13114"/>
                  <a:pt x="6145871" y="11905"/>
                  <a:pt x="6391279" y="0"/>
                </a:cubicBezTo>
                <a:cubicBezTo>
                  <a:pt x="6392654" y="23898"/>
                  <a:pt x="6389217" y="39688"/>
                  <a:pt x="6391279" y="56337"/>
                </a:cubicBezTo>
                <a:cubicBezTo>
                  <a:pt x="6276214" y="34129"/>
                  <a:pt x="6054489" y="78331"/>
                  <a:pt x="5879977" y="56337"/>
                </a:cubicBezTo>
                <a:cubicBezTo>
                  <a:pt x="5705465" y="34343"/>
                  <a:pt x="5486942" y="66435"/>
                  <a:pt x="5113023" y="56337"/>
                </a:cubicBezTo>
                <a:cubicBezTo>
                  <a:pt x="4739104" y="46239"/>
                  <a:pt x="4785530" y="75538"/>
                  <a:pt x="4601721" y="56337"/>
                </a:cubicBezTo>
                <a:cubicBezTo>
                  <a:pt x="4417912" y="37136"/>
                  <a:pt x="4338233" y="54575"/>
                  <a:pt x="4154331" y="56337"/>
                </a:cubicBezTo>
                <a:cubicBezTo>
                  <a:pt x="3970429" y="58100"/>
                  <a:pt x="3913238" y="62309"/>
                  <a:pt x="3706942" y="56337"/>
                </a:cubicBezTo>
                <a:cubicBezTo>
                  <a:pt x="3500646" y="50365"/>
                  <a:pt x="3182459" y="32652"/>
                  <a:pt x="3003901" y="56337"/>
                </a:cubicBezTo>
                <a:cubicBezTo>
                  <a:pt x="2825343" y="80022"/>
                  <a:pt x="2661064" y="37513"/>
                  <a:pt x="2556512" y="56337"/>
                </a:cubicBezTo>
                <a:cubicBezTo>
                  <a:pt x="2451960" y="75161"/>
                  <a:pt x="2099261" y="34964"/>
                  <a:pt x="1917384" y="56337"/>
                </a:cubicBezTo>
                <a:cubicBezTo>
                  <a:pt x="1735507" y="77710"/>
                  <a:pt x="1617407" y="35841"/>
                  <a:pt x="1406081" y="56337"/>
                </a:cubicBezTo>
                <a:cubicBezTo>
                  <a:pt x="1194755" y="76833"/>
                  <a:pt x="962782" y="87279"/>
                  <a:pt x="766953" y="56337"/>
                </a:cubicBezTo>
                <a:cubicBezTo>
                  <a:pt x="571124" y="25395"/>
                  <a:pt x="345162" y="92849"/>
                  <a:pt x="0" y="56337"/>
                </a:cubicBezTo>
                <a:cubicBezTo>
                  <a:pt x="-2714" y="42457"/>
                  <a:pt x="-1871" y="16021"/>
                  <a:pt x="0" y="0"/>
                </a:cubicBezTo>
                <a:close/>
              </a:path>
              <a:path w="6391279" h="56337" stroke="0" extrusionOk="0">
                <a:moveTo>
                  <a:pt x="0" y="0"/>
                </a:moveTo>
                <a:cubicBezTo>
                  <a:pt x="215123" y="20183"/>
                  <a:pt x="314361" y="-24558"/>
                  <a:pt x="575215" y="0"/>
                </a:cubicBezTo>
                <a:cubicBezTo>
                  <a:pt x="836070" y="24558"/>
                  <a:pt x="831589" y="20935"/>
                  <a:pt x="1022605" y="0"/>
                </a:cubicBezTo>
                <a:cubicBezTo>
                  <a:pt x="1213621" y="-20935"/>
                  <a:pt x="1583423" y="4619"/>
                  <a:pt x="1789558" y="0"/>
                </a:cubicBezTo>
                <a:cubicBezTo>
                  <a:pt x="1995693" y="-4619"/>
                  <a:pt x="2187772" y="19575"/>
                  <a:pt x="2364773" y="0"/>
                </a:cubicBezTo>
                <a:cubicBezTo>
                  <a:pt x="2541774" y="-19575"/>
                  <a:pt x="2787272" y="163"/>
                  <a:pt x="2939988" y="0"/>
                </a:cubicBezTo>
                <a:cubicBezTo>
                  <a:pt x="3092705" y="-163"/>
                  <a:pt x="3438832" y="-23270"/>
                  <a:pt x="3706942" y="0"/>
                </a:cubicBezTo>
                <a:cubicBezTo>
                  <a:pt x="3975052" y="23270"/>
                  <a:pt x="4067978" y="4289"/>
                  <a:pt x="4218244" y="0"/>
                </a:cubicBezTo>
                <a:cubicBezTo>
                  <a:pt x="4368510" y="-4289"/>
                  <a:pt x="4763160" y="-34081"/>
                  <a:pt x="4985198" y="0"/>
                </a:cubicBezTo>
                <a:cubicBezTo>
                  <a:pt x="5207236" y="34081"/>
                  <a:pt x="5507412" y="32515"/>
                  <a:pt x="5752151" y="0"/>
                </a:cubicBezTo>
                <a:cubicBezTo>
                  <a:pt x="5996890" y="-32515"/>
                  <a:pt x="6130839" y="30408"/>
                  <a:pt x="6391279" y="0"/>
                </a:cubicBezTo>
                <a:cubicBezTo>
                  <a:pt x="6390055" y="20465"/>
                  <a:pt x="6392444" y="44653"/>
                  <a:pt x="6391279" y="56337"/>
                </a:cubicBezTo>
                <a:cubicBezTo>
                  <a:pt x="6245134" y="32279"/>
                  <a:pt x="5859643" y="28814"/>
                  <a:pt x="5688238" y="56337"/>
                </a:cubicBezTo>
                <a:cubicBezTo>
                  <a:pt x="5516833" y="83860"/>
                  <a:pt x="5192716" y="28456"/>
                  <a:pt x="4921285" y="56337"/>
                </a:cubicBezTo>
                <a:cubicBezTo>
                  <a:pt x="4649854" y="84218"/>
                  <a:pt x="4455908" y="51092"/>
                  <a:pt x="4154331" y="56337"/>
                </a:cubicBezTo>
                <a:cubicBezTo>
                  <a:pt x="3852754" y="61582"/>
                  <a:pt x="3881141" y="45365"/>
                  <a:pt x="3643029" y="56337"/>
                </a:cubicBezTo>
                <a:cubicBezTo>
                  <a:pt x="3404917" y="67309"/>
                  <a:pt x="3303731" y="71261"/>
                  <a:pt x="3003901" y="56337"/>
                </a:cubicBezTo>
                <a:cubicBezTo>
                  <a:pt x="2704071" y="41413"/>
                  <a:pt x="2438199" y="79285"/>
                  <a:pt x="2236948" y="56337"/>
                </a:cubicBezTo>
                <a:cubicBezTo>
                  <a:pt x="2035697" y="33389"/>
                  <a:pt x="1729375" y="67260"/>
                  <a:pt x="1597820" y="56337"/>
                </a:cubicBezTo>
                <a:cubicBezTo>
                  <a:pt x="1466265" y="45414"/>
                  <a:pt x="1265739" y="46342"/>
                  <a:pt x="1150430" y="56337"/>
                </a:cubicBezTo>
                <a:cubicBezTo>
                  <a:pt x="1035121" y="66333"/>
                  <a:pt x="743994" y="45599"/>
                  <a:pt x="639128" y="56337"/>
                </a:cubicBezTo>
                <a:cubicBezTo>
                  <a:pt x="534262" y="67075"/>
                  <a:pt x="303765" y="70458"/>
                  <a:pt x="0" y="56337"/>
                </a:cubicBezTo>
                <a:cubicBezTo>
                  <a:pt x="2735" y="30765"/>
                  <a:pt x="2595" y="22366"/>
                  <a:pt x="0" y="0"/>
                </a:cubicBezTo>
                <a:close/>
              </a:path>
            </a:pathLst>
          </a:custGeom>
          <a:solidFill>
            <a:srgbClr val="0070C0">
              <a:alpha val="34000"/>
            </a:srgbClr>
          </a:solidFill>
          <a:ln w="3175">
            <a:solidFill>
              <a:srgbClr val="92D050"/>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DDE55A89-401D-2D39-9630-581FF2EC4765}"/>
              </a:ext>
            </a:extLst>
          </p:cNvPr>
          <p:cNvSpPr txBox="1"/>
          <p:nvPr/>
        </p:nvSpPr>
        <p:spPr>
          <a:xfrm>
            <a:off x="4742082" y="2288884"/>
            <a:ext cx="3620415" cy="584775"/>
          </a:xfrm>
          <a:prstGeom prst="rect">
            <a:avLst/>
          </a:prstGeom>
          <a:noFill/>
        </p:spPr>
        <p:txBody>
          <a:bodyPr wrap="square" rtlCol="0">
            <a:spAutoFit/>
          </a:bodyPr>
          <a:lstStyle/>
          <a:p>
            <a:r>
              <a:rPr lang="en-US" sz="1600" dirty="0">
                <a:solidFill>
                  <a:schemeClr val="bg2"/>
                </a:solidFill>
                <a:latin typeface="Arial" panose="020B0604020202020204" pitchFamily="34" charset="0"/>
                <a:cs typeface="Arial" panose="020B0604020202020204" pitchFamily="34" charset="0"/>
              </a:rPr>
              <a:t>In 2020, suicide was the 12</a:t>
            </a:r>
            <a:r>
              <a:rPr lang="en-US" sz="1600" baseline="30000" dirty="0">
                <a:solidFill>
                  <a:schemeClr val="bg2"/>
                </a:solidFill>
                <a:latin typeface="Arial" panose="020B0604020202020204" pitchFamily="34" charset="0"/>
                <a:cs typeface="Arial" panose="020B0604020202020204" pitchFamily="34" charset="0"/>
              </a:rPr>
              <a:t>th</a:t>
            </a:r>
            <a:r>
              <a:rPr lang="en-US" sz="1600" dirty="0">
                <a:solidFill>
                  <a:schemeClr val="bg2"/>
                </a:solidFill>
                <a:latin typeface="Arial" panose="020B0604020202020204" pitchFamily="34" charset="0"/>
                <a:cs typeface="Arial" panose="020B0604020202020204" pitchFamily="34" charset="0"/>
              </a:rPr>
              <a:t> leading cause of death for all ages combined </a:t>
            </a:r>
          </a:p>
        </p:txBody>
      </p:sp>
      <p:sp>
        <p:nvSpPr>
          <p:cNvPr id="20" name="TextBox 19">
            <a:extLst>
              <a:ext uri="{FF2B5EF4-FFF2-40B4-BE49-F238E27FC236}">
                <a16:creationId xmlns:a16="http://schemas.microsoft.com/office/drawing/2014/main" id="{A11E54E0-9EA0-ECBD-B79F-EAF2647ED6F4}"/>
              </a:ext>
            </a:extLst>
          </p:cNvPr>
          <p:cNvSpPr txBox="1"/>
          <p:nvPr/>
        </p:nvSpPr>
        <p:spPr>
          <a:xfrm>
            <a:off x="2581272" y="6357326"/>
            <a:ext cx="6391278" cy="215444"/>
          </a:xfrm>
          <a:prstGeom prst="rect">
            <a:avLst/>
          </a:prstGeom>
          <a:noFill/>
        </p:spPr>
        <p:txBody>
          <a:bodyPr wrap="square" rtlCol="0">
            <a:spAutoFit/>
          </a:bodyPr>
          <a:lstStyle/>
          <a:p>
            <a:pPr algn="l">
              <a:buFont typeface="Arial" panose="020B0604020202020204" pitchFamily="34" charset="0"/>
              <a:buNone/>
            </a:pPr>
            <a:r>
              <a:rPr lang="en-US" sz="800" b="0" i="0" dirty="0">
                <a:solidFill>
                  <a:srgbClr val="293340"/>
                </a:solidFill>
                <a:effectLst/>
                <a:latin typeface="Arial" panose="020B0604020202020204" pitchFamily="34" charset="0"/>
                <a:cs typeface="Arial" panose="020B0604020202020204" pitchFamily="34" charset="0"/>
              </a:rPr>
              <a:t>Sources:   </a:t>
            </a:r>
            <a:r>
              <a:rPr lang="en-US" sz="800" dirty="0">
                <a:latin typeface="Arial" panose="020B0604020202020204" pitchFamily="34" charset="0"/>
                <a:cs typeface="Arial" panose="020B0604020202020204" pitchFamily="34" charset="0"/>
                <a:hlinkClick r:id="rId5"/>
              </a:rPr>
              <a:t>Suicide Prevention | Suicide | CDC</a:t>
            </a:r>
            <a:r>
              <a:rPr lang="en-US" sz="800" dirty="0">
                <a:solidFill>
                  <a:schemeClr val="bg2"/>
                </a:solidFill>
                <a:latin typeface="Arial" panose="020B0604020202020204" pitchFamily="34" charset="0"/>
                <a:cs typeface="Arial" panose="020B0604020202020204" pitchFamily="34" charset="0"/>
              </a:rPr>
              <a:t> ; </a:t>
            </a:r>
            <a:r>
              <a:rPr lang="en-US" sz="800" b="0" i="1" dirty="0">
                <a:solidFill>
                  <a:srgbClr val="293340"/>
                </a:solidFill>
                <a:effectLst/>
                <a:latin typeface="Arial" panose="020B0604020202020204" pitchFamily="34" charset="0"/>
                <a:cs typeface="Arial" panose="020B0604020202020204" pitchFamily="34" charset="0"/>
              </a:rPr>
              <a:t>National Institute of Mental Health </a:t>
            </a:r>
            <a:r>
              <a:rPr lang="en-US" sz="800" b="0" i="0" dirty="0">
                <a:solidFill>
                  <a:srgbClr val="293340"/>
                </a:solidFill>
                <a:effectLst/>
                <a:latin typeface="Arial" panose="020B0604020202020204" pitchFamily="34" charset="0"/>
                <a:cs typeface="Arial" panose="020B0604020202020204" pitchFamily="34" charset="0"/>
              </a:rPr>
              <a:t>based on data from the CDC. </a:t>
            </a:r>
            <a:r>
              <a:rPr lang="en-US" sz="800" dirty="0">
                <a:latin typeface="Arial" panose="020B0604020202020204" pitchFamily="34" charset="0"/>
                <a:cs typeface="Arial" panose="020B0604020202020204" pitchFamily="34" charset="0"/>
                <a:hlinkClick r:id="rId6"/>
              </a:rPr>
              <a:t>NIMH » Suicide (nih.gov)</a:t>
            </a:r>
            <a:endParaRPr lang="en-US" sz="800" b="0" i="0" dirty="0">
              <a:solidFill>
                <a:srgbClr val="29334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523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7AC8B3"/>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299254D-7807-E644-58C8-D814FB714EBD}"/>
              </a:ext>
            </a:extLst>
          </p:cNvPr>
          <p:cNvSpPr>
            <a:spLocks noGrp="1" noRot="1" noMove="1" noResize="1" noEditPoints="1" noAdjustHandles="1" noChangeArrowheads="1" noChangeShapeType="1"/>
          </p:cNvSpPr>
          <p:nvPr/>
        </p:nvSpPr>
        <p:spPr>
          <a:xfrm>
            <a:off x="-1" y="1838980"/>
            <a:ext cx="9144001" cy="5019020"/>
          </a:xfrm>
          <a:prstGeom prst="rect">
            <a:avLst/>
          </a:prstGeom>
          <a:solidFill>
            <a:srgbClr val="7AC8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20D09597-325B-A409-91D5-994BA2189E1C}"/>
              </a:ext>
            </a:extLst>
          </p:cNvPr>
          <p:cNvSpPr>
            <a:spLocks noGrp="1" noRot="1" noMove="1" noResize="1" noEditPoints="1" noAdjustHandles="1" noChangeArrowheads="1" noChangeShapeType="1"/>
          </p:cNvSpPr>
          <p:nvPr/>
        </p:nvSpPr>
        <p:spPr>
          <a:xfrm rot="5400000">
            <a:off x="134471" y="1704509"/>
            <a:ext cx="1940856" cy="2209799"/>
          </a:xfrm>
          <a:prstGeom prst="rtTriangle">
            <a:avLst/>
          </a:prstGeom>
          <a:solidFill>
            <a:srgbClr val="AFCD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effectLst/>
        </p:spPr>
        <p:txBody>
          <a:bodyPr anchor="t">
            <a:normAutofit fontScale="90000"/>
          </a:bodyPr>
          <a:lstStyle/>
          <a:p>
            <a:pPr algn="ctr"/>
            <a:br>
              <a:rPr lang="en-US" altLang="en-US" sz="2800" dirty="0">
                <a:solidFill>
                  <a:schemeClr val="tx1"/>
                </a:solidFill>
                <a:latin typeface="Baskerville Old Face" pitchFamily="18" charset="0"/>
              </a:rPr>
            </a:br>
            <a:br>
              <a:rPr lang="en-US" altLang="en-US" sz="2800" dirty="0">
                <a:solidFill>
                  <a:schemeClr val="tx1"/>
                </a:solidFill>
                <a:latin typeface="Baskerville Old Face" pitchFamily="18" charset="0"/>
              </a:rPr>
            </a:br>
            <a:br>
              <a:rPr lang="en-US" altLang="en-US" sz="2800" dirty="0">
                <a:solidFill>
                  <a:schemeClr val="tx1"/>
                </a:solidFill>
                <a:latin typeface="Baskerville Old Face" pitchFamily="18" charset="0"/>
              </a:rPr>
            </a:br>
            <a:br>
              <a:rPr lang="en-US" altLang="en-US" sz="2800" dirty="0">
                <a:solidFill>
                  <a:schemeClr val="tx1"/>
                </a:solidFill>
                <a:latin typeface="Baskerville Old Face" pitchFamily="18" charset="0"/>
              </a:rPr>
            </a:br>
            <a:endParaRPr lang="en-US" sz="2800" dirty="0"/>
          </a:p>
        </p:txBody>
      </p:sp>
      <p:pic>
        <p:nvPicPr>
          <p:cNvPr id="3" name="Picture 2" descr="Shape&#10;&#10;Description automatically generated">
            <a:extLst>
              <a:ext uri="{FF2B5EF4-FFF2-40B4-BE49-F238E27FC236}">
                <a16:creationId xmlns:a16="http://schemas.microsoft.com/office/drawing/2014/main" id="{44DACA16-67EE-14EF-F8F9-23A742A380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002" y="203296"/>
            <a:ext cx="1163334" cy="1163334"/>
          </a:xfrm>
          <a:prstGeom prst="rect">
            <a:avLst/>
          </a:prstGeom>
        </p:spPr>
      </p:pic>
      <p:sp>
        <p:nvSpPr>
          <p:cNvPr id="9" name="Right Triangle 8">
            <a:extLst>
              <a:ext uri="{FF2B5EF4-FFF2-40B4-BE49-F238E27FC236}">
                <a16:creationId xmlns:a16="http://schemas.microsoft.com/office/drawing/2014/main" id="{8AE3639C-0C38-3695-EE36-907AB5AFCE61}"/>
              </a:ext>
            </a:extLst>
          </p:cNvPr>
          <p:cNvSpPr>
            <a:spLocks noGrp="1" noRot="1" noMove="1" noResize="1" noEditPoints="1" noAdjustHandles="1" noChangeArrowheads="1" noChangeShapeType="1"/>
          </p:cNvSpPr>
          <p:nvPr/>
        </p:nvSpPr>
        <p:spPr>
          <a:xfrm>
            <a:off x="0" y="4617720"/>
            <a:ext cx="3124200" cy="2240280"/>
          </a:xfrm>
          <a:prstGeom prst="rtTriangl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F6B7B4FA-095A-C770-C63C-0C8F2712D42B}"/>
              </a:ext>
            </a:extLst>
          </p:cNvPr>
          <p:cNvCxnSpPr>
            <a:cxnSpLocks noGrp="1" noRot="1" noMove="1" noResize="1" noEditPoints="1" noAdjustHandles="1" noChangeArrowheads="1" noChangeShapeType="1"/>
          </p:cNvCxnSpPr>
          <p:nvPr/>
        </p:nvCxnSpPr>
        <p:spPr>
          <a:xfrm>
            <a:off x="-3" y="1417638"/>
            <a:ext cx="9144001" cy="0"/>
          </a:xfrm>
          <a:prstGeom prst="line">
            <a:avLst/>
          </a:prstGeom>
          <a:ln w="15875" cmpd="thinThick"/>
        </p:spPr>
        <p:style>
          <a:lnRef idx="1">
            <a:schemeClr val="accent6"/>
          </a:lnRef>
          <a:fillRef idx="0">
            <a:schemeClr val="accent6"/>
          </a:fillRef>
          <a:effectRef idx="0">
            <a:schemeClr val="accent6"/>
          </a:effectRef>
          <a:fontRef idx="minor">
            <a:schemeClr val="tx1"/>
          </a:fontRef>
        </p:style>
      </p:cxnSp>
      <p:sp>
        <p:nvSpPr>
          <p:cNvPr id="15" name="Rectangle 14">
            <a:extLst>
              <a:ext uri="{FF2B5EF4-FFF2-40B4-BE49-F238E27FC236}">
                <a16:creationId xmlns:a16="http://schemas.microsoft.com/office/drawing/2014/main" id="{0B57AFAC-FFD5-7953-A410-EBDDF6206649}"/>
              </a:ext>
            </a:extLst>
          </p:cNvPr>
          <p:cNvSpPr>
            <a:spLocks noGrp="1" noRot="1" noMove="1" noResize="1" noEditPoints="1" noAdjustHandles="1" noChangeArrowheads="1" noChangeShapeType="1"/>
          </p:cNvSpPr>
          <p:nvPr/>
        </p:nvSpPr>
        <p:spPr>
          <a:xfrm>
            <a:off x="0" y="1504874"/>
            <a:ext cx="9144000" cy="381000"/>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6FEC44A-966B-626E-C32F-3E890A90D8AC}"/>
              </a:ext>
            </a:extLst>
          </p:cNvPr>
          <p:cNvSpPr>
            <a:spLocks noGrp="1" noRot="1" noMove="1" noResize="1" noEditPoints="1" noAdjustHandles="1" noChangeArrowheads="1" noChangeShapeType="1"/>
          </p:cNvSpPr>
          <p:nvPr/>
        </p:nvSpPr>
        <p:spPr>
          <a:xfrm rot="10800000" flipV="1">
            <a:off x="3669742" y="6650922"/>
            <a:ext cx="5004915" cy="45719"/>
          </a:xfrm>
          <a:custGeom>
            <a:avLst/>
            <a:gdLst>
              <a:gd name="connsiteX0" fmla="*/ 0 w 5004915"/>
              <a:gd name="connsiteY0" fmla="*/ 0 h 45719"/>
              <a:gd name="connsiteX1" fmla="*/ 525516 w 5004915"/>
              <a:gd name="connsiteY1" fmla="*/ 0 h 45719"/>
              <a:gd name="connsiteX2" fmla="*/ 1201180 w 5004915"/>
              <a:gd name="connsiteY2" fmla="*/ 0 h 45719"/>
              <a:gd name="connsiteX3" fmla="*/ 1776745 w 5004915"/>
              <a:gd name="connsiteY3" fmla="*/ 0 h 45719"/>
              <a:gd name="connsiteX4" fmla="*/ 2302261 w 5004915"/>
              <a:gd name="connsiteY4" fmla="*/ 0 h 45719"/>
              <a:gd name="connsiteX5" fmla="*/ 2977924 w 5004915"/>
              <a:gd name="connsiteY5" fmla="*/ 0 h 45719"/>
              <a:gd name="connsiteX6" fmla="*/ 3603539 w 5004915"/>
              <a:gd name="connsiteY6" fmla="*/ 0 h 45719"/>
              <a:gd name="connsiteX7" fmla="*/ 4229153 w 5004915"/>
              <a:gd name="connsiteY7" fmla="*/ 0 h 45719"/>
              <a:gd name="connsiteX8" fmla="*/ 5004915 w 5004915"/>
              <a:gd name="connsiteY8" fmla="*/ 0 h 45719"/>
              <a:gd name="connsiteX9" fmla="*/ 5004915 w 5004915"/>
              <a:gd name="connsiteY9" fmla="*/ 45719 h 45719"/>
              <a:gd name="connsiteX10" fmla="*/ 4479399 w 5004915"/>
              <a:gd name="connsiteY10" fmla="*/ 45719 h 45719"/>
              <a:gd name="connsiteX11" fmla="*/ 4003932 w 5004915"/>
              <a:gd name="connsiteY11" fmla="*/ 45719 h 45719"/>
              <a:gd name="connsiteX12" fmla="*/ 3328268 w 5004915"/>
              <a:gd name="connsiteY12" fmla="*/ 45719 h 45719"/>
              <a:gd name="connsiteX13" fmla="*/ 2802752 w 5004915"/>
              <a:gd name="connsiteY13" fmla="*/ 45719 h 45719"/>
              <a:gd name="connsiteX14" fmla="*/ 2127089 w 5004915"/>
              <a:gd name="connsiteY14" fmla="*/ 45719 h 45719"/>
              <a:gd name="connsiteX15" fmla="*/ 1401376 w 5004915"/>
              <a:gd name="connsiteY15" fmla="*/ 45719 h 45719"/>
              <a:gd name="connsiteX16" fmla="*/ 825811 w 5004915"/>
              <a:gd name="connsiteY16" fmla="*/ 45719 h 45719"/>
              <a:gd name="connsiteX17" fmla="*/ 0 w 5004915"/>
              <a:gd name="connsiteY17" fmla="*/ 45719 h 45719"/>
              <a:gd name="connsiteX18" fmla="*/ 0 w 5004915"/>
              <a:gd name="connsiteY18"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04915" h="45719" fill="none" extrusionOk="0">
                <a:moveTo>
                  <a:pt x="0" y="0"/>
                </a:moveTo>
                <a:cubicBezTo>
                  <a:pt x="233002" y="21048"/>
                  <a:pt x="340676" y="2331"/>
                  <a:pt x="525516" y="0"/>
                </a:cubicBezTo>
                <a:cubicBezTo>
                  <a:pt x="710356" y="-2331"/>
                  <a:pt x="1020894" y="-7708"/>
                  <a:pt x="1201180" y="0"/>
                </a:cubicBezTo>
                <a:cubicBezTo>
                  <a:pt x="1381466" y="7708"/>
                  <a:pt x="1658030" y="-9616"/>
                  <a:pt x="1776745" y="0"/>
                </a:cubicBezTo>
                <a:cubicBezTo>
                  <a:pt x="1895461" y="9616"/>
                  <a:pt x="2095940" y="15655"/>
                  <a:pt x="2302261" y="0"/>
                </a:cubicBezTo>
                <a:cubicBezTo>
                  <a:pt x="2508582" y="-15655"/>
                  <a:pt x="2800832" y="32793"/>
                  <a:pt x="2977924" y="0"/>
                </a:cubicBezTo>
                <a:cubicBezTo>
                  <a:pt x="3155016" y="-32793"/>
                  <a:pt x="3343263" y="13004"/>
                  <a:pt x="3603539" y="0"/>
                </a:cubicBezTo>
                <a:cubicBezTo>
                  <a:pt x="3863816" y="-13004"/>
                  <a:pt x="4083252" y="-17774"/>
                  <a:pt x="4229153" y="0"/>
                </a:cubicBezTo>
                <a:cubicBezTo>
                  <a:pt x="4375054" y="17774"/>
                  <a:pt x="4639645" y="-37513"/>
                  <a:pt x="5004915" y="0"/>
                </a:cubicBezTo>
                <a:cubicBezTo>
                  <a:pt x="5005018" y="20319"/>
                  <a:pt x="5006004" y="30814"/>
                  <a:pt x="5004915" y="45719"/>
                </a:cubicBezTo>
                <a:cubicBezTo>
                  <a:pt x="4853386" y="44546"/>
                  <a:pt x="4708716" y="61327"/>
                  <a:pt x="4479399" y="45719"/>
                </a:cubicBezTo>
                <a:cubicBezTo>
                  <a:pt x="4250082" y="30111"/>
                  <a:pt x="4128102" y="46687"/>
                  <a:pt x="4003932" y="45719"/>
                </a:cubicBezTo>
                <a:cubicBezTo>
                  <a:pt x="3879762" y="44751"/>
                  <a:pt x="3478186" y="33779"/>
                  <a:pt x="3328268" y="45719"/>
                </a:cubicBezTo>
                <a:cubicBezTo>
                  <a:pt x="3178350" y="57659"/>
                  <a:pt x="2952508" y="31943"/>
                  <a:pt x="2802752" y="45719"/>
                </a:cubicBezTo>
                <a:cubicBezTo>
                  <a:pt x="2652996" y="59495"/>
                  <a:pt x="2390095" y="64460"/>
                  <a:pt x="2127089" y="45719"/>
                </a:cubicBezTo>
                <a:cubicBezTo>
                  <a:pt x="1864083" y="26978"/>
                  <a:pt x="1683025" y="41722"/>
                  <a:pt x="1401376" y="45719"/>
                </a:cubicBezTo>
                <a:cubicBezTo>
                  <a:pt x="1119727" y="49716"/>
                  <a:pt x="1081759" y="18834"/>
                  <a:pt x="825811" y="45719"/>
                </a:cubicBezTo>
                <a:cubicBezTo>
                  <a:pt x="569864" y="72604"/>
                  <a:pt x="218394" y="72580"/>
                  <a:pt x="0" y="45719"/>
                </a:cubicBezTo>
                <a:cubicBezTo>
                  <a:pt x="431" y="34109"/>
                  <a:pt x="60" y="19896"/>
                  <a:pt x="0" y="0"/>
                </a:cubicBezTo>
                <a:close/>
              </a:path>
              <a:path w="5004915" h="45719" stroke="0" extrusionOk="0">
                <a:moveTo>
                  <a:pt x="0" y="0"/>
                </a:moveTo>
                <a:cubicBezTo>
                  <a:pt x="146725" y="-16302"/>
                  <a:pt x="365869" y="21858"/>
                  <a:pt x="575565" y="0"/>
                </a:cubicBezTo>
                <a:cubicBezTo>
                  <a:pt x="785262" y="-21858"/>
                  <a:pt x="953199" y="-13028"/>
                  <a:pt x="1051032" y="0"/>
                </a:cubicBezTo>
                <a:cubicBezTo>
                  <a:pt x="1148865" y="13028"/>
                  <a:pt x="1593542" y="-33850"/>
                  <a:pt x="1776745" y="0"/>
                </a:cubicBezTo>
                <a:cubicBezTo>
                  <a:pt x="1959948" y="33850"/>
                  <a:pt x="2164992" y="13082"/>
                  <a:pt x="2352310" y="0"/>
                </a:cubicBezTo>
                <a:cubicBezTo>
                  <a:pt x="2539629" y="-13082"/>
                  <a:pt x="2671605" y="-828"/>
                  <a:pt x="2927875" y="0"/>
                </a:cubicBezTo>
                <a:cubicBezTo>
                  <a:pt x="3184145" y="828"/>
                  <a:pt x="3340335" y="-7337"/>
                  <a:pt x="3653588" y="0"/>
                </a:cubicBezTo>
                <a:cubicBezTo>
                  <a:pt x="3966841" y="7337"/>
                  <a:pt x="3988243" y="-8915"/>
                  <a:pt x="4179104" y="0"/>
                </a:cubicBezTo>
                <a:cubicBezTo>
                  <a:pt x="4369965" y="8915"/>
                  <a:pt x="4772787" y="-7136"/>
                  <a:pt x="5004915" y="0"/>
                </a:cubicBezTo>
                <a:cubicBezTo>
                  <a:pt x="5005884" y="13425"/>
                  <a:pt x="5006517" y="27282"/>
                  <a:pt x="5004915" y="45719"/>
                </a:cubicBezTo>
                <a:cubicBezTo>
                  <a:pt x="4856771" y="58539"/>
                  <a:pt x="4683568" y="29650"/>
                  <a:pt x="4479399" y="45719"/>
                </a:cubicBezTo>
                <a:cubicBezTo>
                  <a:pt x="4275230" y="61788"/>
                  <a:pt x="4104294" y="39801"/>
                  <a:pt x="3853785" y="45719"/>
                </a:cubicBezTo>
                <a:cubicBezTo>
                  <a:pt x="3603276" y="51637"/>
                  <a:pt x="3408112" y="49857"/>
                  <a:pt x="3278219" y="45719"/>
                </a:cubicBezTo>
                <a:cubicBezTo>
                  <a:pt x="3148326" y="41581"/>
                  <a:pt x="2899895" y="32117"/>
                  <a:pt x="2552507" y="45719"/>
                </a:cubicBezTo>
                <a:cubicBezTo>
                  <a:pt x="2205119" y="59321"/>
                  <a:pt x="2003135" y="69999"/>
                  <a:pt x="1826794" y="45719"/>
                </a:cubicBezTo>
                <a:cubicBezTo>
                  <a:pt x="1650453" y="21439"/>
                  <a:pt x="1551373" y="60997"/>
                  <a:pt x="1301278" y="45719"/>
                </a:cubicBezTo>
                <a:cubicBezTo>
                  <a:pt x="1051183" y="30441"/>
                  <a:pt x="894159" y="32399"/>
                  <a:pt x="675664" y="45719"/>
                </a:cubicBezTo>
                <a:cubicBezTo>
                  <a:pt x="457169" y="59039"/>
                  <a:pt x="259014" y="19366"/>
                  <a:pt x="0" y="45719"/>
                </a:cubicBezTo>
                <a:cubicBezTo>
                  <a:pt x="-1573" y="35991"/>
                  <a:pt x="1942" y="9510"/>
                  <a:pt x="0" y="0"/>
                </a:cubicBezTo>
                <a:close/>
              </a:path>
            </a:pathLst>
          </a:custGeom>
          <a:solidFill>
            <a:srgbClr val="0070C0">
              <a:alpha val="34000"/>
            </a:srgbClr>
          </a:solidFill>
          <a:ln w="3175">
            <a:solidFill>
              <a:srgbClr val="92D050"/>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FA9BFA21-3CBF-AEF2-66B1-DAC85A60B007}"/>
              </a:ext>
            </a:extLst>
          </p:cNvPr>
          <p:cNvSpPr txBox="1">
            <a:spLocks/>
          </p:cNvSpPr>
          <p:nvPr/>
        </p:nvSpPr>
        <p:spPr>
          <a:xfrm>
            <a:off x="1134533" y="421038"/>
            <a:ext cx="5037667" cy="641866"/>
          </a:xfrm>
          <a:prstGeom prst="rect">
            <a:avLst/>
          </a:prstGeom>
          <a:noFill/>
          <a:ln w="15875" cap="rnd"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b">
            <a:normAutofit/>
          </a:bodyPr>
          <a:lstStyle>
            <a:lvl1pPr algn="l" defTabSz="457200" rtl="0" eaLnBrk="1" latinLnBrk="0" hangingPunct="1">
              <a:spcBef>
                <a:spcPct val="0"/>
              </a:spcBef>
              <a:buNone/>
              <a:defRPr sz="4000" b="1"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pPr algn="ctr"/>
            <a:r>
              <a:rPr lang="en-US" sz="3600" dirty="0">
                <a:latin typeface="Bw Modelica" panose="00000600000000000000" pitchFamily="50" charset="0"/>
              </a:rPr>
              <a:t>Suicide in Arkansas</a:t>
            </a:r>
          </a:p>
        </p:txBody>
      </p:sp>
      <p:sp>
        <p:nvSpPr>
          <p:cNvPr id="4" name="TextBox 3">
            <a:extLst>
              <a:ext uri="{FF2B5EF4-FFF2-40B4-BE49-F238E27FC236}">
                <a16:creationId xmlns:a16="http://schemas.microsoft.com/office/drawing/2014/main" id="{972B10EB-6C10-4F5F-055C-1BA2300CB022}"/>
              </a:ext>
            </a:extLst>
          </p:cNvPr>
          <p:cNvSpPr txBox="1"/>
          <p:nvPr/>
        </p:nvSpPr>
        <p:spPr>
          <a:xfrm>
            <a:off x="1134534" y="2524997"/>
            <a:ext cx="7618598" cy="2893100"/>
          </a:xfrm>
          <a:prstGeom prst="rect">
            <a:avLst/>
          </a:prstGeom>
          <a:noFill/>
        </p:spPr>
        <p:txBody>
          <a:bodyPr wrap="square" rtlCol="0">
            <a:spAutoFit/>
          </a:bodyPr>
          <a:lstStyle/>
          <a:p>
            <a:pPr lvl="0"/>
            <a:r>
              <a:rPr lang="en-US" sz="2400" dirty="0">
                <a:solidFill>
                  <a:prstClr val="white"/>
                </a:solidFill>
                <a:latin typeface="Arial" panose="020B0604020202020204" pitchFamily="34" charset="0"/>
                <a:cs typeface="Arial" panose="020B0604020202020204" pitchFamily="34" charset="0"/>
              </a:rPr>
              <a:t>In 2021, </a:t>
            </a:r>
            <a:r>
              <a:rPr lang="en-US" sz="2400" b="1" dirty="0">
                <a:solidFill>
                  <a:prstClr val="white"/>
                </a:solidFill>
                <a:latin typeface="Arial" panose="020B0604020202020204" pitchFamily="34" charset="0"/>
                <a:cs typeface="Arial" panose="020B0604020202020204" pitchFamily="34" charset="0"/>
              </a:rPr>
              <a:t>617 people died by suicide</a:t>
            </a:r>
            <a:r>
              <a:rPr lang="en-US" sz="2400" dirty="0">
                <a:solidFill>
                  <a:prstClr val="white"/>
                </a:solidFill>
                <a:latin typeface="Arial" panose="020B0604020202020204" pitchFamily="34" charset="0"/>
                <a:cs typeface="Arial" panose="020B0604020202020204" pitchFamily="34" charset="0"/>
              </a:rPr>
              <a:t> in Arkansas</a:t>
            </a:r>
          </a:p>
          <a:p>
            <a:pPr lvl="0"/>
            <a:endParaRPr lang="en-US" sz="2000" dirty="0">
              <a:solidFill>
                <a:prstClr val="white"/>
              </a:solidFill>
              <a:latin typeface="Arial" panose="020B0604020202020204" pitchFamily="34" charset="0"/>
              <a:cs typeface="Arial" panose="020B0604020202020204" pitchFamily="34" charset="0"/>
            </a:endParaRPr>
          </a:p>
          <a:p>
            <a:r>
              <a:rPr lang="en-US" sz="3600" b="1" dirty="0">
                <a:latin typeface="Bw Modelica" panose="00000600000000000000" pitchFamily="50" charset="0"/>
                <a:cs typeface="Arial" panose="020B0604020202020204" pitchFamily="34" charset="0"/>
              </a:rPr>
              <a:t>Suicide is the leading violent cause of death in Arkansas</a:t>
            </a:r>
          </a:p>
          <a:p>
            <a:pPr lvl="0"/>
            <a:endParaRPr lang="en-US" dirty="0">
              <a:solidFill>
                <a:prstClr val="white"/>
              </a:solidFill>
              <a:latin typeface="Arial" panose="020B0604020202020204" pitchFamily="34" charset="0"/>
              <a:cs typeface="Arial" panose="020B0604020202020204" pitchFamily="34" charset="0"/>
            </a:endParaRPr>
          </a:p>
          <a:p>
            <a:pPr lvl="0"/>
            <a:r>
              <a:rPr lang="en-US" sz="2400" dirty="0">
                <a:solidFill>
                  <a:prstClr val="white"/>
                </a:solidFill>
                <a:latin typeface="Arial" panose="020B0604020202020204" pitchFamily="34" charset="0"/>
                <a:cs typeface="Arial" panose="020B0604020202020204" pitchFamily="34" charset="0"/>
              </a:rPr>
              <a:t>Between 2010 and 2020, </a:t>
            </a:r>
            <a:r>
              <a:rPr lang="en-US" sz="2400" b="1" dirty="0">
                <a:solidFill>
                  <a:prstClr val="white"/>
                </a:solidFill>
                <a:latin typeface="Bw Modelica" panose="00000600000000000000" pitchFamily="50" charset="0"/>
              </a:rPr>
              <a:t>more than twice </a:t>
            </a:r>
            <a:r>
              <a:rPr lang="en-US" sz="2400" dirty="0">
                <a:solidFill>
                  <a:prstClr val="white"/>
                </a:solidFill>
                <a:latin typeface="Arial" panose="020B0604020202020204" pitchFamily="34" charset="0"/>
                <a:cs typeface="Arial" panose="020B0604020202020204" pitchFamily="34" charset="0"/>
              </a:rPr>
              <a:t>as many people in our state died by suicide than by homicide</a:t>
            </a:r>
          </a:p>
        </p:txBody>
      </p:sp>
      <p:sp>
        <p:nvSpPr>
          <p:cNvPr id="6" name="TextBox 5">
            <a:extLst>
              <a:ext uri="{FF2B5EF4-FFF2-40B4-BE49-F238E27FC236}">
                <a16:creationId xmlns:a16="http://schemas.microsoft.com/office/drawing/2014/main" id="{EFCE0D69-0B08-9EB2-4901-B0952A63B209}"/>
              </a:ext>
            </a:extLst>
          </p:cNvPr>
          <p:cNvSpPr txBox="1"/>
          <p:nvPr/>
        </p:nvSpPr>
        <p:spPr>
          <a:xfrm>
            <a:off x="3657600" y="6350169"/>
            <a:ext cx="5391493" cy="230832"/>
          </a:xfrm>
          <a:prstGeom prst="rect">
            <a:avLst/>
          </a:prstGeom>
          <a:noFill/>
        </p:spPr>
        <p:txBody>
          <a:bodyPr wrap="square" rtlCol="0">
            <a:spAutoFit/>
          </a:bodyPr>
          <a:lstStyle/>
          <a:p>
            <a:r>
              <a:rPr lang="en-US" sz="800" dirty="0">
                <a:latin typeface="Arial" panose="020B0604020202020204" pitchFamily="34" charset="0"/>
                <a:cs typeface="Arial" panose="020B0604020202020204" pitchFamily="34" charset="0"/>
                <a:hlinkClick r:id="rId4"/>
              </a:rPr>
              <a:t>Suicide Prevention Arkansas Department of Health</a:t>
            </a:r>
            <a:r>
              <a:rPr lang="en-US" sz="800" dirty="0">
                <a:latin typeface="Arial" panose="020B0604020202020204" pitchFamily="34" charset="0"/>
                <a:cs typeface="Arial" panose="020B0604020202020204" pitchFamily="34" charset="0"/>
              </a:rPr>
              <a:t> </a:t>
            </a:r>
            <a:r>
              <a:rPr lang="en-US" sz="900" dirty="0">
                <a:latin typeface="Arial" panose="020B0604020202020204" pitchFamily="34" charset="0"/>
                <a:cs typeface="Arial" panose="020B0604020202020204" pitchFamily="34" charset="0"/>
              </a:rPr>
              <a:t>| </a:t>
            </a:r>
            <a:r>
              <a:rPr lang="en-US" sz="800" dirty="0">
                <a:latin typeface="Arial" panose="020B0604020202020204" pitchFamily="34" charset="0"/>
                <a:cs typeface="Arial" panose="020B0604020202020204" pitchFamily="34" charset="0"/>
                <a:hlinkClick r:id="rId5"/>
              </a:rPr>
              <a:t>WISQARS Leading Causes of Death Reports (cdc.gov)</a:t>
            </a:r>
            <a:r>
              <a:rPr lang="en-US" sz="9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86550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054" y="609600"/>
            <a:ext cx="2517775" cy="1284203"/>
          </a:xfrm>
          <a:noFill/>
          <a:ln>
            <a:noFill/>
          </a:ln>
        </p:spPr>
        <p:style>
          <a:lnRef idx="2">
            <a:schemeClr val="accent1">
              <a:shade val="15000"/>
            </a:schemeClr>
          </a:lnRef>
          <a:fillRef idx="1">
            <a:schemeClr val="accent1"/>
          </a:fillRef>
          <a:effectRef idx="0">
            <a:schemeClr val="accent1"/>
          </a:effectRef>
          <a:fontRef idx="minor">
            <a:schemeClr val="lt1"/>
          </a:fontRef>
        </p:style>
        <p:txBody>
          <a:bodyPr>
            <a:noAutofit/>
          </a:bodyPr>
          <a:lstStyle/>
          <a:p>
            <a:pPr algn="ctr"/>
            <a:r>
              <a:rPr lang="en-US" sz="3500" dirty="0">
                <a:latin typeface="Bw Modelica" panose="00000600000000000000" pitchFamily="50" charset="0"/>
              </a:rPr>
              <a:t>Suicide in Arkansas</a:t>
            </a:r>
          </a:p>
        </p:txBody>
      </p:sp>
      <p:sp>
        <p:nvSpPr>
          <p:cNvPr id="4" name="Rectangle 3"/>
          <p:cNvSpPr/>
          <p:nvPr/>
        </p:nvSpPr>
        <p:spPr>
          <a:xfrm>
            <a:off x="990600" y="3105835"/>
            <a:ext cx="7848600" cy="707886"/>
          </a:xfrm>
          <a:prstGeom prst="rect">
            <a:avLst/>
          </a:prstGeom>
        </p:spPr>
        <p:txBody>
          <a:bodyPr wrap="square">
            <a:spAutoFit/>
          </a:bodyPr>
          <a:lstStyle/>
          <a:p>
            <a:endParaRPr lang="en-US" sz="4000" dirty="0"/>
          </a:p>
        </p:txBody>
      </p:sp>
      <p:sp>
        <p:nvSpPr>
          <p:cNvPr id="5" name="Rectangle 4"/>
          <p:cNvSpPr/>
          <p:nvPr/>
        </p:nvSpPr>
        <p:spPr>
          <a:xfrm>
            <a:off x="997998" y="914400"/>
            <a:ext cx="8001000" cy="369332"/>
          </a:xfrm>
          <a:prstGeom prst="rect">
            <a:avLst/>
          </a:prstGeom>
        </p:spPr>
        <p:txBody>
          <a:bodyPr wrap="square">
            <a:spAutoFit/>
          </a:bodyPr>
          <a:lstStyle/>
          <a:p>
            <a:endParaRPr lang="en-US" dirty="0"/>
          </a:p>
        </p:txBody>
      </p:sp>
      <p:sp>
        <p:nvSpPr>
          <p:cNvPr id="6" name="Rectangle 5"/>
          <p:cNvSpPr/>
          <p:nvPr/>
        </p:nvSpPr>
        <p:spPr>
          <a:xfrm>
            <a:off x="990600" y="3222724"/>
            <a:ext cx="7924800" cy="369332"/>
          </a:xfrm>
          <a:prstGeom prst="rect">
            <a:avLst/>
          </a:prstGeom>
        </p:spPr>
        <p:txBody>
          <a:bodyPr wrap="square">
            <a:spAutoFit/>
          </a:bodyPr>
          <a:lstStyle/>
          <a:p>
            <a:endParaRPr lang="en-US" dirty="0"/>
          </a:p>
        </p:txBody>
      </p:sp>
      <p:sp>
        <p:nvSpPr>
          <p:cNvPr id="7" name="Title 1"/>
          <p:cNvSpPr txBox="1">
            <a:spLocks/>
          </p:cNvSpPr>
          <p:nvPr/>
        </p:nvSpPr>
        <p:spPr>
          <a:xfrm>
            <a:off x="1219200" y="609600"/>
            <a:ext cx="7239000" cy="5257800"/>
          </a:xfrm>
          <a:prstGeom prst="rect">
            <a:avLst/>
          </a:prstGeom>
          <a:effectLst/>
        </p:spPr>
        <p:txBody>
          <a:bodyPr anchor="t">
            <a:norm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br>
              <a:rPr lang="en-US" altLang="en-US" sz="2800" dirty="0">
                <a:solidFill>
                  <a:schemeClr val="tx1"/>
                </a:solidFill>
                <a:latin typeface="Baskerville Old Face" pitchFamily="18" charset="0"/>
              </a:rPr>
            </a:br>
            <a:br>
              <a:rPr lang="en-US" altLang="en-US" sz="2800" dirty="0">
                <a:solidFill>
                  <a:schemeClr val="tx1"/>
                </a:solidFill>
                <a:latin typeface="Baskerville Old Face" pitchFamily="18" charset="0"/>
              </a:rPr>
            </a:br>
            <a:br>
              <a:rPr lang="en-US" altLang="en-US" sz="2800" dirty="0">
                <a:solidFill>
                  <a:schemeClr val="tx1"/>
                </a:solidFill>
                <a:latin typeface="Baskerville Old Face" pitchFamily="18" charset="0"/>
              </a:rPr>
            </a:br>
            <a:br>
              <a:rPr lang="en-US" altLang="en-US" sz="2800" dirty="0">
                <a:solidFill>
                  <a:schemeClr val="tx1"/>
                </a:solidFill>
                <a:latin typeface="Baskerville Old Face" pitchFamily="18" charset="0"/>
              </a:rPr>
            </a:br>
            <a:br>
              <a:rPr lang="en-US" altLang="en-US" sz="2800" dirty="0">
                <a:solidFill>
                  <a:schemeClr val="tx1"/>
                </a:solidFill>
                <a:latin typeface="Baskerville Old Face" pitchFamily="18" charset="0"/>
              </a:rPr>
            </a:br>
            <a:endParaRPr lang="en-US" sz="2800" dirty="0"/>
          </a:p>
        </p:txBody>
      </p:sp>
      <p:pic>
        <p:nvPicPr>
          <p:cNvPr id="12" name="Picture 11">
            <a:extLst>
              <a:ext uri="{FF2B5EF4-FFF2-40B4-BE49-F238E27FC236}">
                <a16:creationId xmlns:a16="http://schemas.microsoft.com/office/drawing/2014/main" id="{97B4F9F8-351B-4E13-8031-0093F69C8714}"/>
              </a:ext>
            </a:extLst>
          </p:cNvPr>
          <p:cNvPicPr>
            <a:picLocks noChangeAspect="1"/>
          </p:cNvPicPr>
          <p:nvPr/>
        </p:nvPicPr>
        <p:blipFill rotWithShape="1">
          <a:blip r:embed="rId3"/>
          <a:srcRect l="1442" t="23980" r="39731" b="18208"/>
          <a:stretch/>
        </p:blipFill>
        <p:spPr>
          <a:xfrm>
            <a:off x="609599" y="2650495"/>
            <a:ext cx="4724401" cy="3593333"/>
          </a:xfrm>
          <a:prstGeom prst="rect">
            <a:avLst/>
          </a:prstGeom>
          <a:ln w="31750">
            <a:solidFill>
              <a:srgbClr val="85CDB9"/>
            </a:solidFill>
          </a:ln>
        </p:spPr>
      </p:pic>
      <p:pic>
        <p:nvPicPr>
          <p:cNvPr id="3" name="Picture 2">
            <a:extLst>
              <a:ext uri="{FF2B5EF4-FFF2-40B4-BE49-F238E27FC236}">
                <a16:creationId xmlns:a16="http://schemas.microsoft.com/office/drawing/2014/main" id="{81A52BEE-D5A3-149C-78CB-403877DB5BEC}"/>
              </a:ext>
            </a:extLst>
          </p:cNvPr>
          <p:cNvPicPr>
            <a:picLocks noChangeAspect="1"/>
          </p:cNvPicPr>
          <p:nvPr/>
        </p:nvPicPr>
        <p:blipFill rotWithShape="1">
          <a:blip r:embed="rId3"/>
          <a:srcRect l="63447" t="27138" r="2396" b="60851"/>
          <a:stretch/>
        </p:blipFill>
        <p:spPr>
          <a:xfrm>
            <a:off x="5786571" y="4732093"/>
            <a:ext cx="2935766" cy="798955"/>
          </a:xfrm>
          <a:prstGeom prst="rect">
            <a:avLst/>
          </a:prstGeom>
          <a:ln w="31750">
            <a:solidFill>
              <a:srgbClr val="85CDB9"/>
            </a:solidFill>
          </a:ln>
        </p:spPr>
      </p:pic>
      <p:pic>
        <p:nvPicPr>
          <p:cNvPr id="18" name="Picture 17">
            <a:extLst>
              <a:ext uri="{FF2B5EF4-FFF2-40B4-BE49-F238E27FC236}">
                <a16:creationId xmlns:a16="http://schemas.microsoft.com/office/drawing/2014/main" id="{345BC6C2-137C-19D4-837C-B5D468D408D4}"/>
              </a:ext>
            </a:extLst>
          </p:cNvPr>
          <p:cNvPicPr>
            <a:picLocks noChangeAspect="1"/>
          </p:cNvPicPr>
          <p:nvPr/>
        </p:nvPicPr>
        <p:blipFill rotWithShape="1">
          <a:blip r:embed="rId3"/>
          <a:srcRect l="63520" t="40892" r="2585" b="46901"/>
          <a:stretch/>
        </p:blipFill>
        <p:spPr>
          <a:xfrm>
            <a:off x="4038600" y="667834"/>
            <a:ext cx="4419600" cy="1231796"/>
          </a:xfrm>
          <a:prstGeom prst="rect">
            <a:avLst/>
          </a:prstGeom>
          <a:ln w="34925">
            <a:solidFill>
              <a:srgbClr val="85CDB9"/>
            </a:solidFill>
          </a:ln>
        </p:spPr>
      </p:pic>
      <p:pic>
        <p:nvPicPr>
          <p:cNvPr id="19" name="Picture 18">
            <a:extLst>
              <a:ext uri="{FF2B5EF4-FFF2-40B4-BE49-F238E27FC236}">
                <a16:creationId xmlns:a16="http://schemas.microsoft.com/office/drawing/2014/main" id="{58A824C0-1B73-9A09-AFC6-6862654A4FB6}"/>
              </a:ext>
            </a:extLst>
          </p:cNvPr>
          <p:cNvPicPr>
            <a:picLocks noChangeAspect="1"/>
          </p:cNvPicPr>
          <p:nvPr/>
        </p:nvPicPr>
        <p:blipFill rotWithShape="1">
          <a:blip r:embed="rId3"/>
          <a:srcRect l="63428" t="54193" r="2550" b="19457"/>
          <a:stretch/>
        </p:blipFill>
        <p:spPr>
          <a:xfrm>
            <a:off x="5786571" y="2650495"/>
            <a:ext cx="2935767" cy="1759744"/>
          </a:xfrm>
          <a:prstGeom prst="rect">
            <a:avLst/>
          </a:prstGeom>
          <a:ln w="31750">
            <a:solidFill>
              <a:srgbClr val="85CDB9"/>
            </a:solidFill>
          </a:ln>
        </p:spPr>
      </p:pic>
      <p:sp>
        <p:nvSpPr>
          <p:cNvPr id="23" name="TextBox 22">
            <a:extLst>
              <a:ext uri="{FF2B5EF4-FFF2-40B4-BE49-F238E27FC236}">
                <a16:creationId xmlns:a16="http://schemas.microsoft.com/office/drawing/2014/main" id="{6410C75E-4CE6-F8AB-0EE3-482F8BEDEFD3}"/>
              </a:ext>
            </a:extLst>
          </p:cNvPr>
          <p:cNvSpPr txBox="1"/>
          <p:nvPr/>
        </p:nvSpPr>
        <p:spPr>
          <a:xfrm>
            <a:off x="5753357" y="5766272"/>
            <a:ext cx="2968980" cy="477054"/>
          </a:xfrm>
          <a:prstGeom prst="rect">
            <a:avLst/>
          </a:prstGeom>
          <a:solidFill>
            <a:schemeClr val="accent1"/>
          </a:solidFill>
          <a:ln>
            <a:solidFill>
              <a:srgbClr val="85CDB9"/>
            </a:solidFill>
          </a:ln>
        </p:spPr>
        <p:txBody>
          <a:bodyPr wrap="square" rtlCol="0">
            <a:spAutoFit/>
          </a:bodyPr>
          <a:lstStyle/>
          <a:p>
            <a:pPr algn="ctr"/>
            <a:r>
              <a:rPr lang="en-US" sz="800" b="1" dirty="0">
                <a:latin typeface="Arial" panose="020B0604020202020204" pitchFamily="34" charset="0"/>
                <a:cs typeface="Arial" panose="020B0604020202020204" pitchFamily="34" charset="0"/>
              </a:rPr>
              <a:t>From: </a:t>
            </a:r>
            <a:r>
              <a:rPr lang="en-US" sz="900" b="1" dirty="0">
                <a:latin typeface="Arial" panose="020B0604020202020204" pitchFamily="34" charset="0"/>
                <a:cs typeface="Arial" panose="020B0604020202020204" pitchFamily="34" charset="0"/>
              </a:rPr>
              <a:t>American Foundation for Suicide Prevention, </a:t>
            </a:r>
            <a:r>
              <a:rPr lang="en-US" sz="800" b="1" dirty="0">
                <a:latin typeface="Arial" panose="020B0604020202020204" pitchFamily="34" charset="0"/>
                <a:cs typeface="Arial" panose="020B0604020202020204" pitchFamily="34" charset="0"/>
              </a:rPr>
              <a:t>based on data for the year 2020 from the CDC. </a:t>
            </a:r>
          </a:p>
          <a:p>
            <a:pPr algn="ctr"/>
            <a:r>
              <a:rPr lang="en-US" sz="800" b="1" dirty="0">
                <a:latin typeface="Arial" panose="020B0604020202020204" pitchFamily="34" charset="0"/>
                <a:cs typeface="Arial" panose="020B0604020202020204" pitchFamily="34" charset="0"/>
              </a:rPr>
              <a:t>For more information, visit ASFP.org.</a:t>
            </a:r>
            <a:r>
              <a:rPr lang="en-US" sz="800" dirty="0">
                <a:latin typeface="Arial" panose="020B0604020202020204" pitchFamily="34" charset="0"/>
                <a:cs typeface="Arial" panose="020B0604020202020204" pitchFamily="34" charset="0"/>
              </a:rPr>
              <a:t> </a:t>
            </a:r>
          </a:p>
        </p:txBody>
      </p:sp>
      <p:sp>
        <p:nvSpPr>
          <p:cNvPr id="24" name="Rectangle 23">
            <a:extLst>
              <a:ext uri="{FF2B5EF4-FFF2-40B4-BE49-F238E27FC236}">
                <a16:creationId xmlns:a16="http://schemas.microsoft.com/office/drawing/2014/main" id="{98A61861-EB7F-B87D-93B5-14E36337705A}"/>
              </a:ext>
            </a:extLst>
          </p:cNvPr>
          <p:cNvSpPr>
            <a:spLocks noGrp="1" noRot="1" noMove="1" noResize="1" noEditPoints="1" noAdjustHandles="1" noChangeArrowheads="1" noChangeShapeType="1"/>
          </p:cNvSpPr>
          <p:nvPr/>
        </p:nvSpPr>
        <p:spPr>
          <a:xfrm rot="10800000">
            <a:off x="4010025" y="2077418"/>
            <a:ext cx="4495799" cy="45719"/>
          </a:xfrm>
          <a:custGeom>
            <a:avLst/>
            <a:gdLst>
              <a:gd name="connsiteX0" fmla="*/ 0 w 4495799"/>
              <a:gd name="connsiteY0" fmla="*/ 0 h 45719"/>
              <a:gd name="connsiteX1" fmla="*/ 597299 w 4495799"/>
              <a:gd name="connsiteY1" fmla="*/ 0 h 45719"/>
              <a:gd name="connsiteX2" fmla="*/ 1104682 w 4495799"/>
              <a:gd name="connsiteY2" fmla="*/ 0 h 45719"/>
              <a:gd name="connsiteX3" fmla="*/ 1657023 w 4495799"/>
              <a:gd name="connsiteY3" fmla="*/ 0 h 45719"/>
              <a:gd name="connsiteX4" fmla="*/ 2344238 w 4495799"/>
              <a:gd name="connsiteY4" fmla="*/ 0 h 45719"/>
              <a:gd name="connsiteX5" fmla="*/ 2941537 w 4495799"/>
              <a:gd name="connsiteY5" fmla="*/ 0 h 45719"/>
              <a:gd name="connsiteX6" fmla="*/ 3493878 w 4495799"/>
              <a:gd name="connsiteY6" fmla="*/ 0 h 45719"/>
              <a:gd name="connsiteX7" fmla="*/ 4495799 w 4495799"/>
              <a:gd name="connsiteY7" fmla="*/ 0 h 45719"/>
              <a:gd name="connsiteX8" fmla="*/ 4495799 w 4495799"/>
              <a:gd name="connsiteY8" fmla="*/ 45719 h 45719"/>
              <a:gd name="connsiteX9" fmla="*/ 3853542 w 4495799"/>
              <a:gd name="connsiteY9" fmla="*/ 45719 h 45719"/>
              <a:gd name="connsiteX10" fmla="*/ 3301201 w 4495799"/>
              <a:gd name="connsiteY10" fmla="*/ 45719 h 45719"/>
              <a:gd name="connsiteX11" fmla="*/ 2569028 w 4495799"/>
              <a:gd name="connsiteY11" fmla="*/ 45719 h 45719"/>
              <a:gd name="connsiteX12" fmla="*/ 1971729 w 4495799"/>
              <a:gd name="connsiteY12" fmla="*/ 45719 h 45719"/>
              <a:gd name="connsiteX13" fmla="*/ 1464346 w 4495799"/>
              <a:gd name="connsiteY13" fmla="*/ 45719 h 45719"/>
              <a:gd name="connsiteX14" fmla="*/ 777131 w 4495799"/>
              <a:gd name="connsiteY14" fmla="*/ 45719 h 45719"/>
              <a:gd name="connsiteX15" fmla="*/ 0 w 4495799"/>
              <a:gd name="connsiteY15" fmla="*/ 45719 h 45719"/>
              <a:gd name="connsiteX16" fmla="*/ 0 w 4495799"/>
              <a:gd name="connsiteY1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95799" h="45719" fill="none" extrusionOk="0">
                <a:moveTo>
                  <a:pt x="0" y="0"/>
                </a:moveTo>
                <a:cubicBezTo>
                  <a:pt x="256220" y="12754"/>
                  <a:pt x="384475" y="-8213"/>
                  <a:pt x="597299" y="0"/>
                </a:cubicBezTo>
                <a:cubicBezTo>
                  <a:pt x="810123" y="8213"/>
                  <a:pt x="945689" y="8350"/>
                  <a:pt x="1104682" y="0"/>
                </a:cubicBezTo>
                <a:cubicBezTo>
                  <a:pt x="1263675" y="-8350"/>
                  <a:pt x="1543185" y="11639"/>
                  <a:pt x="1657023" y="0"/>
                </a:cubicBezTo>
                <a:cubicBezTo>
                  <a:pt x="1770861" y="-11639"/>
                  <a:pt x="2033267" y="21755"/>
                  <a:pt x="2344238" y="0"/>
                </a:cubicBezTo>
                <a:cubicBezTo>
                  <a:pt x="2655210" y="-21755"/>
                  <a:pt x="2753065" y="4855"/>
                  <a:pt x="2941537" y="0"/>
                </a:cubicBezTo>
                <a:cubicBezTo>
                  <a:pt x="3130009" y="-4855"/>
                  <a:pt x="3289274" y="2131"/>
                  <a:pt x="3493878" y="0"/>
                </a:cubicBezTo>
                <a:cubicBezTo>
                  <a:pt x="3698482" y="-2131"/>
                  <a:pt x="4006669" y="-44828"/>
                  <a:pt x="4495799" y="0"/>
                </a:cubicBezTo>
                <a:cubicBezTo>
                  <a:pt x="4495195" y="12205"/>
                  <a:pt x="4496508" y="26576"/>
                  <a:pt x="4495799" y="45719"/>
                </a:cubicBezTo>
                <a:cubicBezTo>
                  <a:pt x="4233325" y="36652"/>
                  <a:pt x="4050942" y="34948"/>
                  <a:pt x="3853542" y="45719"/>
                </a:cubicBezTo>
                <a:cubicBezTo>
                  <a:pt x="3656142" y="56490"/>
                  <a:pt x="3510818" y="47854"/>
                  <a:pt x="3301201" y="45719"/>
                </a:cubicBezTo>
                <a:cubicBezTo>
                  <a:pt x="3091584" y="43584"/>
                  <a:pt x="2800271" y="31482"/>
                  <a:pt x="2569028" y="45719"/>
                </a:cubicBezTo>
                <a:cubicBezTo>
                  <a:pt x="2337785" y="59956"/>
                  <a:pt x="2091485" y="35012"/>
                  <a:pt x="1971729" y="45719"/>
                </a:cubicBezTo>
                <a:cubicBezTo>
                  <a:pt x="1851973" y="56426"/>
                  <a:pt x="1602947" y="41612"/>
                  <a:pt x="1464346" y="45719"/>
                </a:cubicBezTo>
                <a:cubicBezTo>
                  <a:pt x="1325745" y="49826"/>
                  <a:pt x="1110428" y="73155"/>
                  <a:pt x="777131" y="45719"/>
                </a:cubicBezTo>
                <a:cubicBezTo>
                  <a:pt x="443834" y="18283"/>
                  <a:pt x="327630" y="24686"/>
                  <a:pt x="0" y="45719"/>
                </a:cubicBezTo>
                <a:cubicBezTo>
                  <a:pt x="-553" y="24164"/>
                  <a:pt x="1835" y="18692"/>
                  <a:pt x="0" y="0"/>
                </a:cubicBezTo>
                <a:close/>
              </a:path>
              <a:path w="4495799" h="45719" stroke="0" extrusionOk="0">
                <a:moveTo>
                  <a:pt x="0" y="0"/>
                </a:moveTo>
                <a:cubicBezTo>
                  <a:pt x="163261" y="-13272"/>
                  <a:pt x="373450" y="23067"/>
                  <a:pt x="597299" y="0"/>
                </a:cubicBezTo>
                <a:cubicBezTo>
                  <a:pt x="821148" y="-23067"/>
                  <a:pt x="918588" y="3547"/>
                  <a:pt x="1104682" y="0"/>
                </a:cubicBezTo>
                <a:cubicBezTo>
                  <a:pt x="1290776" y="-3547"/>
                  <a:pt x="1644761" y="-15954"/>
                  <a:pt x="1836855" y="0"/>
                </a:cubicBezTo>
                <a:cubicBezTo>
                  <a:pt x="2028949" y="15954"/>
                  <a:pt x="2142617" y="28026"/>
                  <a:pt x="2434154" y="0"/>
                </a:cubicBezTo>
                <a:cubicBezTo>
                  <a:pt x="2725691" y="-28026"/>
                  <a:pt x="2902524" y="-28535"/>
                  <a:pt x="3031453" y="0"/>
                </a:cubicBezTo>
                <a:cubicBezTo>
                  <a:pt x="3160382" y="28535"/>
                  <a:pt x="3409466" y="-1941"/>
                  <a:pt x="3763626" y="0"/>
                </a:cubicBezTo>
                <a:cubicBezTo>
                  <a:pt x="4117786" y="1941"/>
                  <a:pt x="4183342" y="-2037"/>
                  <a:pt x="4495799" y="0"/>
                </a:cubicBezTo>
                <a:cubicBezTo>
                  <a:pt x="4494555" y="20692"/>
                  <a:pt x="4493905" y="26047"/>
                  <a:pt x="4495799" y="45719"/>
                </a:cubicBezTo>
                <a:cubicBezTo>
                  <a:pt x="4349956" y="38962"/>
                  <a:pt x="4164014" y="38522"/>
                  <a:pt x="3943458" y="45719"/>
                </a:cubicBezTo>
                <a:cubicBezTo>
                  <a:pt x="3722902" y="52916"/>
                  <a:pt x="3560214" y="30670"/>
                  <a:pt x="3301201" y="45719"/>
                </a:cubicBezTo>
                <a:cubicBezTo>
                  <a:pt x="3042188" y="60768"/>
                  <a:pt x="2882561" y="38227"/>
                  <a:pt x="2658944" y="45719"/>
                </a:cubicBezTo>
                <a:cubicBezTo>
                  <a:pt x="2435327" y="53211"/>
                  <a:pt x="2194271" y="54070"/>
                  <a:pt x="2061645" y="45719"/>
                </a:cubicBezTo>
                <a:cubicBezTo>
                  <a:pt x="1929019" y="37368"/>
                  <a:pt x="1665288" y="43653"/>
                  <a:pt x="1329472" y="45719"/>
                </a:cubicBezTo>
                <a:cubicBezTo>
                  <a:pt x="993656" y="47785"/>
                  <a:pt x="807687" y="32788"/>
                  <a:pt x="597299" y="45719"/>
                </a:cubicBezTo>
                <a:cubicBezTo>
                  <a:pt x="386911" y="58650"/>
                  <a:pt x="188407" y="24234"/>
                  <a:pt x="0" y="45719"/>
                </a:cubicBezTo>
                <a:cubicBezTo>
                  <a:pt x="-547" y="26819"/>
                  <a:pt x="2107" y="16515"/>
                  <a:pt x="0" y="0"/>
                </a:cubicBezTo>
                <a:close/>
              </a:path>
            </a:pathLst>
          </a:custGeom>
          <a:solidFill>
            <a:srgbClr val="0070C0">
              <a:alpha val="72000"/>
            </a:srgbClr>
          </a:solidFill>
          <a:ln w="3175">
            <a:solidFill>
              <a:srgbClr val="92D050"/>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73098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75000"/>
            <a:alpha val="55000"/>
          </a:schemeClr>
        </a:solidFill>
        <a:effectLst/>
      </p:bgPr>
    </p:bg>
    <p:spTree>
      <p:nvGrpSpPr>
        <p:cNvPr id="1" name=""/>
        <p:cNvGrpSpPr/>
        <p:nvPr/>
      </p:nvGrpSpPr>
      <p:grpSpPr>
        <a:xfrm>
          <a:off x="0" y="0"/>
          <a:ext cx="0" cy="0"/>
          <a:chOff x="0" y="0"/>
          <a:chExt cx="0" cy="0"/>
        </a:xfrm>
      </p:grpSpPr>
      <p:pic>
        <p:nvPicPr>
          <p:cNvPr id="22" name="Picture 21" descr="Two people with skateboards and phone">
            <a:extLst>
              <a:ext uri="{FF2B5EF4-FFF2-40B4-BE49-F238E27FC236}">
                <a16:creationId xmlns:a16="http://schemas.microsoft.com/office/drawing/2014/main" id="{C55F6C1E-D7B6-0D1E-8528-3FA002B7EBD2}"/>
              </a:ext>
            </a:extLst>
          </p:cNvPr>
          <p:cNvPicPr>
            <a:picLocks noGrp="1" noRot="1" noChangeAspect="1" noMove="1" noResize="1" noEditPoints="1" noAdjustHandles="1" noChangeArrowheads="1" noChangeShapeType="1" noCrop="1"/>
          </p:cNvPicPr>
          <p:nvPr/>
        </p:nvPicPr>
        <p:blipFill>
          <a:blip r:embed="rId2" cstate="print">
            <a:grayscl/>
            <a:alphaModFix amt="66000"/>
            <a:extLst>
              <a:ext uri="{BEBA8EAE-BF5A-486C-A8C5-ECC9F3942E4B}">
                <a14:imgProps xmlns:a14="http://schemas.microsoft.com/office/drawing/2010/main">
                  <a14:imgLayer r:embed="rId3">
                    <a14:imgEffect>
                      <a14:colorTemperature colorTemp="3992"/>
                    </a14:imgEffect>
                    <a14:imgEffect>
                      <a14:saturation sat="33000"/>
                    </a14:imgEffect>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0" y="0"/>
            <a:ext cx="9144000" cy="6096000"/>
          </a:xfrm>
          <a:prstGeom prst="rect">
            <a:avLst/>
          </a:prstGeom>
        </p:spPr>
      </p:pic>
      <p:sp>
        <p:nvSpPr>
          <p:cNvPr id="3" name="Rectangle 2">
            <a:extLst>
              <a:ext uri="{FF2B5EF4-FFF2-40B4-BE49-F238E27FC236}">
                <a16:creationId xmlns:a16="http://schemas.microsoft.com/office/drawing/2014/main" id="{79D9FF00-3378-809A-8F50-E6C1F4DA0F67}"/>
              </a:ext>
            </a:extLst>
          </p:cNvPr>
          <p:cNvSpPr>
            <a:spLocks noGrp="1" noRot="1" noMove="1" noResize="1" noEditPoints="1" noAdjustHandles="1" noChangeArrowheads="1" noChangeShapeType="1"/>
          </p:cNvSpPr>
          <p:nvPr/>
        </p:nvSpPr>
        <p:spPr>
          <a:xfrm>
            <a:off x="0" y="5586511"/>
            <a:ext cx="9144000" cy="1271489"/>
          </a:xfrm>
          <a:prstGeom prst="rect">
            <a:avLst/>
          </a:prstGeom>
          <a:solidFill>
            <a:srgbClr val="7AC8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5" name="Title 4"/>
          <p:cNvSpPr>
            <a:spLocks noGrp="1"/>
          </p:cNvSpPr>
          <p:nvPr>
            <p:ph type="title"/>
          </p:nvPr>
        </p:nvSpPr>
        <p:spPr>
          <a:xfrm>
            <a:off x="-183107" y="5586511"/>
            <a:ext cx="7315200" cy="1163334"/>
          </a:xfrm>
          <a:effectLst/>
        </p:spPr>
        <p:txBody>
          <a:bodyPr/>
          <a:lstStyle/>
          <a:p>
            <a:pPr algn="ctr"/>
            <a:r>
              <a:rPr lang="en-US" sz="6600" dirty="0">
                <a:latin typeface="Bw Modelica" panose="00000600000000000000" pitchFamily="50" charset="0"/>
              </a:rPr>
              <a:t>Suicide </a:t>
            </a:r>
            <a:r>
              <a:rPr lang="en-US" sz="3200" dirty="0">
                <a:latin typeface="Bw Modelica" panose="00000600000000000000" pitchFamily="50" charset="0"/>
              </a:rPr>
              <a:t>Myths vs. Facts</a:t>
            </a:r>
            <a:endParaRPr lang="en-US" dirty="0"/>
          </a:p>
        </p:txBody>
      </p:sp>
      <p:sp>
        <p:nvSpPr>
          <p:cNvPr id="6" name="Text Placeholder 5"/>
          <p:cNvSpPr>
            <a:spLocks noGrp="1"/>
          </p:cNvSpPr>
          <p:nvPr>
            <p:ph type="body" idx="1"/>
          </p:nvPr>
        </p:nvSpPr>
        <p:spPr>
          <a:xfrm>
            <a:off x="7141925" y="6400800"/>
            <a:ext cx="1828800" cy="381000"/>
          </a:xfrm>
          <a:effectLst/>
        </p:spPr>
        <p:txBody>
          <a:bodyPr>
            <a:normAutofit/>
          </a:bodyPr>
          <a:lstStyle/>
          <a:p>
            <a:pPr algn="r"/>
            <a:r>
              <a:rPr lang="en-US" sz="1100" dirty="0">
                <a:latin typeface="Arial" panose="020B0604020202020204" pitchFamily="34" charset="0"/>
                <a:cs typeface="Arial" panose="020B0604020202020204" pitchFamily="34" charset="0"/>
              </a:rPr>
              <a:t>Adapted from SAMSHA</a:t>
            </a:r>
          </a:p>
        </p:txBody>
      </p:sp>
      <p:pic>
        <p:nvPicPr>
          <p:cNvPr id="2" name="Picture 1" descr="Shape&#10;&#10;Description automatically generated">
            <a:extLst>
              <a:ext uri="{FF2B5EF4-FFF2-40B4-BE49-F238E27FC236}">
                <a16:creationId xmlns:a16="http://schemas.microsoft.com/office/drawing/2014/main" id="{B202B10D-2811-FE5C-2F6D-88622277FE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002" y="203296"/>
            <a:ext cx="1163334" cy="1163334"/>
          </a:xfrm>
          <a:prstGeom prst="rect">
            <a:avLst/>
          </a:prstGeom>
        </p:spPr>
      </p:pic>
    </p:spTree>
    <p:extLst>
      <p:ext uri="{BB962C8B-B14F-4D97-AF65-F5344CB8AC3E}">
        <p14:creationId xmlns:p14="http://schemas.microsoft.com/office/powerpoint/2010/main" val="104530116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Custom 1">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Quotable</Template>
  <TotalTime>32209</TotalTime>
  <Words>3649</Words>
  <Application>Microsoft Office PowerPoint</Application>
  <PresentationFormat>On-screen Show (4:3)</PresentationFormat>
  <Paragraphs>364</Paragraphs>
  <Slides>35</Slides>
  <Notes>33</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35</vt:i4>
      </vt:variant>
    </vt:vector>
  </HeadingPairs>
  <TitlesOfParts>
    <vt:vector size="52" baseType="lpstr">
      <vt:lpstr>72 Black</vt:lpstr>
      <vt:lpstr>Arial</vt:lpstr>
      <vt:lpstr>Arial Nova Light</vt:lpstr>
      <vt:lpstr>Baskerville Old Face</vt:lpstr>
      <vt:lpstr>Bradley Hand ITC</vt:lpstr>
      <vt:lpstr>Bw Modelica</vt:lpstr>
      <vt:lpstr>Bw Modelica ExtraBold</vt:lpstr>
      <vt:lpstr>Bw Modelica Light</vt:lpstr>
      <vt:lpstr>Calibri</vt:lpstr>
      <vt:lpstr>Century Gothic</vt:lpstr>
      <vt:lpstr>Felisha Regular</vt:lpstr>
      <vt:lpstr>inherit</vt:lpstr>
      <vt:lpstr>Open Sans</vt:lpstr>
      <vt:lpstr>Source Sans Pro</vt:lpstr>
      <vt:lpstr>Wingdings</vt:lpstr>
      <vt:lpstr>Wingdings 2</vt:lpstr>
      <vt:lpstr>Quotable</vt:lpstr>
      <vt:lpstr>Youth Suicide Prevention  Arkansas Department of Health Hometown Health</vt:lpstr>
      <vt:lpstr>PowerPoint Presentation</vt:lpstr>
      <vt:lpstr>    </vt:lpstr>
      <vt:lpstr>    </vt:lpstr>
      <vt:lpstr>Words Matter</vt:lpstr>
      <vt:lpstr>    </vt:lpstr>
      <vt:lpstr>    </vt:lpstr>
      <vt:lpstr>Suicide in Arkansas</vt:lpstr>
      <vt:lpstr>Suicide Myths vs. Facts</vt:lpstr>
      <vt:lpstr>Myths  vs.  Facts</vt:lpstr>
      <vt:lpstr>PowerPoint Presentation</vt:lpstr>
      <vt:lpstr>PowerPoint Presentation</vt:lpstr>
      <vt:lpstr>PowerPoint Presentation</vt:lpstr>
      <vt:lpstr>Myth or Fact?</vt:lpstr>
      <vt:lpstr>Why does it happen?</vt:lpstr>
      <vt:lpstr>These are called  risk factors</vt:lpstr>
      <vt:lpstr>Risk Factors</vt:lpstr>
      <vt:lpstr>Warning Signs</vt:lpstr>
      <vt:lpstr>Verbal warning signs are things that people say that let others know they are thinking about suicide</vt:lpstr>
      <vt:lpstr>“I’ve decided to kill myself.”  “I wish I were dead.”  “I’m going to end it all.”  “If ____ doesn’t happen, I’ll kill myself.”</vt:lpstr>
      <vt:lpstr>How can I help?</vt:lpstr>
      <vt:lpstr>If you think that someone might be suicidal, ask them directly:</vt:lpstr>
      <vt:lpstr>PowerPoint Presentation</vt:lpstr>
      <vt:lpstr>PowerPoint Presentation</vt:lpstr>
      <vt:lpstr>PowerPoint Presentation</vt:lpstr>
      <vt:lpstr>PowerPoint Presentation</vt:lpstr>
      <vt:lpstr>PowerPoint Presentation</vt:lpstr>
      <vt:lpstr>Things to Remember</vt:lpstr>
      <vt:lpstr>Helpful Resources</vt:lpstr>
      <vt:lpstr>988</vt:lpstr>
      <vt:lpstr>www.BeThe1To.com</vt:lpstr>
      <vt:lpstr>Most major social media platforms have processes in place to assist a user in crisis. The steps for reporting are slightly different for each platform, so it’s important to know what the steps are for each social media platforms you use.    You can learn more about how to help someone on social media at https://988lifeline.org/help-someone-else/safety-and-support-on-social-media/</vt:lpstr>
      <vt:lpstr>Helpful Technology</vt:lpstr>
      <vt:lpstr>988</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Suicide Prevention Fact vs. Fiction</dc:title>
  <dc:creator>Joy Gray</dc:creator>
  <cp:lastModifiedBy>Rhonda McDonald</cp:lastModifiedBy>
  <cp:revision>143</cp:revision>
  <cp:lastPrinted>2018-09-18T21:09:52Z</cp:lastPrinted>
  <dcterms:created xsi:type="dcterms:W3CDTF">2016-09-01T14:54:57Z</dcterms:created>
  <dcterms:modified xsi:type="dcterms:W3CDTF">2024-04-18T13:45:26Z</dcterms:modified>
</cp:coreProperties>
</file>